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63" r:id="rId13"/>
  </p:sldIdLst>
  <p:sldSz cx="12192000" cy="6858000"/>
  <p:notesSz cx="6858000" cy="9144000"/>
  <p:defaultTextStyle>
    <a:defPPr lvl="0">
      <a:defRPr lang="ru-RU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5CD473-6A1F-C8D2-0C2F-B12B44E07FF1}" v="144" dt="2024-09-24T09:15:41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100" d="100"/>
          <a:sy n="100" d="100"/>
        </p:scale>
        <p:origin x="72" y="240"/>
      </p:cViewPr>
      <p:guideLst>
        <p:guide orient="horz" pos="42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03E67-5427-4260-B62A-5770CE0A55F7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83497-370A-4769-952C-4A01B6A4B64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61" y="0"/>
            <a:ext cx="977398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6344" y="1634427"/>
            <a:ext cx="5897880" cy="2387600"/>
          </a:xfrm>
        </p:spPr>
        <p:txBody>
          <a:bodyPr anchor="ctr">
            <a:noAutofit/>
          </a:bodyPr>
          <a:lstStyle>
            <a:lvl1pPr algn="l">
              <a:defRPr sz="2800" b="1"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6344" y="4114102"/>
            <a:ext cx="5897880" cy="165576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8" y="546291"/>
            <a:ext cx="2778749" cy="65595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68" y="546291"/>
            <a:ext cx="2216920" cy="70489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07793" y="613341"/>
            <a:ext cx="3309421" cy="7048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365125"/>
            <a:ext cx="0" cy="1325563"/>
          </a:xfrm>
          <a:prstGeom prst="line">
            <a:avLst/>
          </a:prstGeom>
          <a:ln w="12700">
            <a:solidFill>
              <a:srgbClr val="51A6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61" y="0"/>
            <a:ext cx="977398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6345" y="1709738"/>
            <a:ext cx="6117335" cy="2852737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6345" y="4589463"/>
            <a:ext cx="6117335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8" y="546291"/>
            <a:ext cx="2778749" cy="65595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68" y="546291"/>
            <a:ext cx="2216920" cy="70489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07793" y="603914"/>
            <a:ext cx="3309421" cy="7048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365125"/>
            <a:ext cx="0" cy="1325563"/>
          </a:xfrm>
          <a:prstGeom prst="line">
            <a:avLst/>
          </a:prstGeom>
          <a:ln w="12700">
            <a:solidFill>
              <a:srgbClr val="51A6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DE8E-1A21-4D39-9CDA-17B1B51844FA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400" b="0" dirty="0">
                <a:solidFill>
                  <a:schemeClr val="accent1">
                    <a:lumMod val="50000"/>
                  </a:schemeClr>
                </a:solidFill>
                <a:latin typeface="Montserrat"/>
                <a:cs typeface="Arial"/>
              </a:rPr>
              <a:t>Автоматизированная система управления сортировочной станцией </a:t>
            </a:r>
            <a:endParaRPr lang="ru-RU" sz="2400" b="0" dirty="0">
              <a:solidFill>
                <a:schemeClr val="accent1">
                  <a:lumMod val="50000"/>
                </a:schemeClr>
              </a:solidFill>
              <a:latin typeface="Montserrat" pitchFamily="2" charset="0"/>
              <a:cs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6344" y="4114101"/>
            <a:ext cx="5897880" cy="213667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50000"/>
              </a:lnSpc>
            </a:pP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Работу выполнил</a:t>
            </a:r>
          </a:p>
          <a:p>
            <a:pPr>
              <a:lnSpc>
                <a:spcPct val="50000"/>
              </a:lnSpc>
            </a:pP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  <a:cs typeface="Arial"/>
              </a:rPr>
              <a:t>студент группы УИС-111</a:t>
            </a:r>
          </a:p>
          <a:p>
            <a:pPr>
              <a:lnSpc>
                <a:spcPct val="50000"/>
              </a:lnSpc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Montserrat"/>
                <a:cs typeface="Arial"/>
              </a:rPr>
              <a:t>Алов Григорий Андреевич</a:t>
            </a:r>
            <a:endParaRPr lang="ru-RU" sz="1400" dirty="0" err="1">
              <a:solidFill>
                <a:schemeClr val="accent1">
                  <a:lumMod val="50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  <a:p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</a:pP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Руководитель проекта</a:t>
            </a:r>
          </a:p>
          <a:p>
            <a:pPr>
              <a:lnSpc>
                <a:spcPct val="50000"/>
              </a:lnSpc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Montserrat"/>
                <a:cs typeface="Arial"/>
              </a:rPr>
              <a:t>Нуждин Олег Олегович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Используемые технические средства (программные и аппаратные) </a:t>
            </a:r>
            <a:endParaRPr lang="ru-RU" dirty="0"/>
          </a:p>
        </p:txBody>
      </p:sp>
      <p:pic>
        <p:nvPicPr>
          <p:cNvPr id="15" name="Объект 1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174" y="1840328"/>
            <a:ext cx="4393651" cy="3326984"/>
          </a:xfrm>
        </p:spPr>
      </p:pic>
      <p:sp>
        <p:nvSpPr>
          <p:cNvPr id="14" name="Объект 13"/>
          <p:cNvSpPr>
            <a:spLocks noGrp="1"/>
          </p:cNvSpPr>
          <p:nvPr>
            <p:ph sz="half" idx="2"/>
          </p:nvPr>
        </p:nvSpPr>
        <p:spPr>
          <a:xfrm>
            <a:off x="6172199" y="1690688"/>
            <a:ext cx="5953125" cy="4486275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ru-RU" sz="2400" dirty="0"/>
              <a:t>Коммуникационные системы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ru-RU" sz="2400" dirty="0"/>
              <a:t>Операционные системы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ru-RU" sz="2400" dirty="0"/>
              <a:t>Системы управления базами данных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ru-RU" sz="2400" dirty="0"/>
              <a:t>Программное обеспечение для автоматизации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ru-RU" sz="2400" dirty="0"/>
              <a:t>Алгоритмы и модели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ru-RU" sz="2400" dirty="0"/>
              <a:t>Системы искусственного интеллекта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Алов Григорий Андреевич, группа УИС-111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2184" y="6394311"/>
            <a:ext cx="455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>
                <a:solidFill>
                  <a:schemeClr val="bg1"/>
                </a:solidFill>
                <a:latin typeface="Montserrat"/>
                <a:cs typeface="Arial"/>
              </a:rPr>
              <a:t>Автоматизированная система управления сортировочной станцией 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06200" y="6380852"/>
            <a:ext cx="532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10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342900" y="1720840"/>
            <a:ext cx="57531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Серверы и кластеры серверов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Компьютеры и терминалы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Компьютеры и терминалы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Сенсоры и датчики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Камеры видеонаблюдения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Системы автоматического </a:t>
            </a:r>
            <a:r>
              <a:rPr lang="ru-RU" sz="2400" dirty="0" smtClean="0"/>
              <a:t>управления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92917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181" y="2042419"/>
            <a:ext cx="4393651" cy="3326984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16200000">
            <a:off x="8405891" y="1646175"/>
            <a:ext cx="6331442" cy="303909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2047"/>
            <a:ext cx="10515600" cy="1148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Montserrat" pitchFamily="2" charset="0"/>
              </a:rPr>
              <a:t>Взаимодействия с внешними системами</a:t>
            </a:r>
            <a:endParaRPr lang="ru-RU" sz="2400" dirty="0">
              <a:latin typeface="Montserrat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Алов Григорий Андреевич, группа УИС-111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2184" y="6394311"/>
            <a:ext cx="455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>
                <a:solidFill>
                  <a:schemeClr val="bg1"/>
                </a:solidFill>
                <a:latin typeface="Montserrat"/>
                <a:cs typeface="Arial"/>
              </a:rPr>
              <a:t>Автоматизированная система управления сортировочной станцией 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73346" y="6380852"/>
            <a:ext cx="465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11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31286" y="1753558"/>
            <a:ext cx="15209356" cy="57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Montserrat" pitchFamily="2" charset="0"/>
              </a:rPr>
              <a:t>11</a:t>
            </a:r>
            <a:endParaRPr lang="ru-RU" sz="24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570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4817" y="2862262"/>
            <a:ext cx="6117335" cy="1133475"/>
          </a:xfrm>
        </p:spPr>
        <p:txBody>
          <a:bodyPr/>
          <a:lstStyle/>
          <a:p>
            <a:pPr algn="ctr"/>
            <a:r>
              <a:rPr lang="ru-RU" dirty="0">
                <a:latin typeface="Montserrat" pitchFamily="2" charset="0"/>
              </a:rPr>
              <a:t>Спасибо за внимание.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rot="16200000">
            <a:off x="8405891" y="1646175"/>
            <a:ext cx="6331442" cy="303909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2047"/>
            <a:ext cx="10515600" cy="1766047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Montserrat" pitchFamily="2" charset="0"/>
              </a:rPr>
              <a:t>Цели и задачи</a:t>
            </a:r>
          </a:p>
        </p:txBody>
      </p:sp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174" y="2345673"/>
            <a:ext cx="4393651" cy="3326984"/>
          </a:xfrm>
        </p:spPr>
      </p:pic>
      <p:sp>
        <p:nvSpPr>
          <p:cNvPr id="4" name="TextBox 3"/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Алов Григорий Андреевич, группа УИС-111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2184" y="6394311"/>
            <a:ext cx="455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>
                <a:solidFill>
                  <a:schemeClr val="bg1"/>
                </a:solidFill>
                <a:latin typeface="Montserrat"/>
                <a:cs typeface="Arial"/>
              </a:rPr>
              <a:t>Автоматизированная система управления сортировочной станцией 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2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31286" y="1753558"/>
            <a:ext cx="152093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О</a:t>
            </a:r>
            <a:r>
              <a:rPr lang="ru-RU" sz="2400" dirty="0" smtClean="0"/>
              <a:t>птимизация </a:t>
            </a:r>
            <a:r>
              <a:rPr lang="ru-RU" sz="2400" dirty="0"/>
              <a:t>эффективности и результативности процесса </a:t>
            </a:r>
            <a:r>
              <a:rPr lang="ru-RU" sz="2400" dirty="0" smtClean="0"/>
              <a:t>сортировки грузов при помощи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Увеличения </a:t>
            </a:r>
            <a:r>
              <a:rPr lang="ru-RU" sz="2400" dirty="0"/>
              <a:t>пропускной </a:t>
            </a:r>
            <a:r>
              <a:rPr lang="ru-RU" sz="2400" dirty="0" smtClean="0"/>
              <a:t>способности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Улучшения точности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Увеличения безопасности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Сокращения </a:t>
            </a:r>
            <a:r>
              <a:rPr lang="ru-RU" sz="2400" dirty="0"/>
              <a:t>затрат на </a:t>
            </a:r>
            <a:r>
              <a:rPr lang="ru-RU" sz="2400" dirty="0" smtClean="0"/>
              <a:t>труд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Оптимизации </a:t>
            </a:r>
            <a:r>
              <a:rPr lang="ru-RU" sz="2400" dirty="0"/>
              <a:t>распределения </a:t>
            </a:r>
            <a:r>
              <a:rPr lang="ru-RU" sz="2400" dirty="0" smtClean="0"/>
              <a:t>ресурсов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Предоставления </a:t>
            </a:r>
            <a:r>
              <a:rPr lang="ru-RU" sz="2400" dirty="0"/>
              <a:t>реального времени видимости</a:t>
            </a:r>
            <a:endParaRPr lang="ru-RU" sz="2400" dirty="0" smtClean="0"/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Montserrat" pitchFamily="2" charset="0"/>
              </a:rPr>
              <a:t>УИС-111</a:t>
            </a:r>
            <a:endParaRPr lang="ru-RU" sz="24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174" y="2345673"/>
            <a:ext cx="4393651" cy="3326984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16200000">
            <a:off x="8405891" y="1646175"/>
            <a:ext cx="6331442" cy="303909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2047"/>
            <a:ext cx="10515600" cy="5199529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Montserrat" pitchFamily="2" charset="0"/>
              </a:rPr>
              <a:t>Автоматизированная система управления сортировочной станцией </a:t>
            </a:r>
            <a:r>
              <a:rPr lang="ru-RU" sz="2800" dirty="0" smtClean="0">
                <a:latin typeface="Montserrat" pitchFamily="2" charset="0"/>
              </a:rPr>
              <a:t> решает множество задач и выполняет множество функций</a:t>
            </a:r>
            <a:endParaRPr lang="ru-RU" sz="2800" dirty="0">
              <a:latin typeface="Montserrat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Алов Григорий Андреевич, группа УИС-111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2184" y="6394311"/>
            <a:ext cx="455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>
                <a:solidFill>
                  <a:schemeClr val="bg1"/>
                </a:solidFill>
                <a:latin typeface="Montserrat"/>
                <a:cs typeface="Arial"/>
              </a:rPr>
              <a:t>Автоматизированная система управления сортировочной станцией 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3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31286" y="1753558"/>
            <a:ext cx="15209356" cy="57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Montserrat" pitchFamily="2" charset="0"/>
              </a:rPr>
              <a:t>УИС-111</a:t>
            </a:r>
            <a:endParaRPr lang="ru-RU" sz="24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28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174" y="2345673"/>
            <a:ext cx="4393651" cy="3326984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16200000">
            <a:off x="8405891" y="1646175"/>
            <a:ext cx="6331442" cy="303909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4378" y="66675"/>
            <a:ext cx="8961221" cy="965229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Montserrat" pitchFamily="2" charset="0"/>
              </a:rPr>
              <a:t>Сортировочная станция Анисовка (Саратов) в 1960 г.</a:t>
            </a:r>
            <a:endParaRPr lang="ru-RU" sz="2800" dirty="0">
              <a:latin typeface="Montserrat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Алов Григорий Андреевич, группа УИС-111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2184" y="6394311"/>
            <a:ext cx="455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>
                <a:solidFill>
                  <a:schemeClr val="bg1"/>
                </a:solidFill>
                <a:latin typeface="Montserrat"/>
                <a:cs typeface="Arial"/>
              </a:rPr>
              <a:t>Автоматизированная система управления сортировочной станцией 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4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31286" y="1753558"/>
            <a:ext cx="15209356" cy="57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Montserrat" pitchFamily="2" charset="0"/>
              </a:rPr>
              <a:t>УИС-111</a:t>
            </a:r>
            <a:endParaRPr lang="ru-RU" sz="24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026" name="Picture 2" descr="Станция Анисовка. Сортировочная горка в 1960-е | Фотографии старого Саратова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84" y="965331"/>
            <a:ext cx="9794352" cy="529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07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962" y="1250298"/>
            <a:ext cx="4393651" cy="3326984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16200000">
            <a:off x="8405891" y="1646175"/>
            <a:ext cx="6331442" cy="303909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4" y="242048"/>
            <a:ext cx="10506075" cy="1596278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Montserrat" pitchFamily="2" charset="0"/>
              </a:rPr>
              <a:t>Релейная схема </a:t>
            </a:r>
            <a:r>
              <a:rPr lang="ru-RU" sz="2800" dirty="0">
                <a:latin typeface="Montserrat" pitchFamily="2" charset="0"/>
              </a:rPr>
              <a:t>для управления движением поездов и вагонов</a:t>
            </a:r>
            <a:endParaRPr lang="ru-RU" sz="2800" dirty="0">
              <a:latin typeface="Montserrat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Алов Григорий Андреевич, группа УИС-111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2184" y="6394311"/>
            <a:ext cx="455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>
                <a:solidFill>
                  <a:schemeClr val="bg1"/>
                </a:solidFill>
                <a:latin typeface="Montserrat"/>
                <a:cs typeface="Arial"/>
              </a:rPr>
              <a:t>Автоматизированная система управления сортировочной станцией 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5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31286" y="1753558"/>
            <a:ext cx="15209356" cy="57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Montserrat" pitchFamily="2" charset="0"/>
              </a:rPr>
              <a:t>УИС-111</a:t>
            </a:r>
            <a:endParaRPr lang="ru-RU" sz="24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50" name="Picture 2" descr="Комплексная система управления для портов и железнодорожного транспорта  промышленных предприятий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503" y="1417880"/>
            <a:ext cx="7547007" cy="490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81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rot="16200000">
            <a:off x="8407625" y="1642376"/>
            <a:ext cx="6331442" cy="303909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2047"/>
            <a:ext cx="10515600" cy="789857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latin typeface="Montserrat" pitchFamily="2" charset="0"/>
              </a:rPr>
              <a:t>Использование компьютеро</a:t>
            </a:r>
            <a:r>
              <a:rPr lang="ru-RU" sz="2800" dirty="0" smtClean="0">
                <a:latin typeface="Montserrat" pitchFamily="2" charset="0"/>
              </a:rPr>
              <a:t>в на сортировочной станции с 1970 </a:t>
            </a:r>
            <a:r>
              <a:rPr lang="ru-RU" sz="2800" dirty="0" err="1" smtClean="0">
                <a:latin typeface="Montserrat" pitchFamily="2" charset="0"/>
              </a:rPr>
              <a:t>ых</a:t>
            </a:r>
            <a:endParaRPr lang="ru-RU" sz="2800" dirty="0">
              <a:latin typeface="Montserrat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Алов Григорий Андреевич, группа УИС-111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2184" y="6394311"/>
            <a:ext cx="455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>
                <a:solidFill>
                  <a:schemeClr val="bg1"/>
                </a:solidFill>
                <a:latin typeface="Montserrat"/>
                <a:cs typeface="Arial"/>
              </a:rPr>
              <a:t>Автоматизированная система управления сортировочной станцией 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6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31286" y="1753558"/>
            <a:ext cx="15209356" cy="57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Montserrat" pitchFamily="2" charset="0"/>
              </a:rPr>
              <a:t>УИС-111</a:t>
            </a:r>
            <a:endParaRPr lang="ru-RU" sz="2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2" name="Объект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6" name="Picture 4" descr="Сортировочная станция Дальневосточной железной дороги в Хабаровске | РИА  Новости Медиабанк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4" y="1273951"/>
            <a:ext cx="7121526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67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174" y="2345673"/>
            <a:ext cx="4393651" cy="3326984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16200000">
            <a:off x="8405891" y="1646175"/>
            <a:ext cx="6331442" cy="303909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2047"/>
            <a:ext cx="10515600" cy="51995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Montserrat" pitchFamily="2" charset="0"/>
              </a:rPr>
              <a:t>1. Автоматизированные </a:t>
            </a:r>
            <a:r>
              <a:rPr lang="ru-RU" sz="2400" dirty="0">
                <a:latin typeface="Montserrat" pitchFamily="2" charset="0"/>
              </a:rPr>
              <a:t>рабочие места (АРМ)</a:t>
            </a:r>
            <a:br>
              <a:rPr lang="ru-RU" sz="2400" dirty="0">
                <a:latin typeface="Montserrat" pitchFamily="2" charset="0"/>
              </a:rPr>
            </a:br>
            <a:r>
              <a:rPr lang="ru-RU" sz="2400" dirty="0" smtClean="0">
                <a:latin typeface="Montserrat" pitchFamily="2" charset="0"/>
              </a:rPr>
              <a:t>2. Распределённую </a:t>
            </a:r>
            <a:r>
              <a:rPr lang="ru-RU" sz="2400" dirty="0">
                <a:latin typeface="Montserrat" pitchFamily="2" charset="0"/>
              </a:rPr>
              <a:t>базу данных</a:t>
            </a:r>
            <a:endParaRPr lang="ru-RU" sz="2400" dirty="0">
              <a:latin typeface="Montserrat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Алов Григорий Андреевич, группа УИС-111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2184" y="6394311"/>
            <a:ext cx="455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>
                <a:solidFill>
                  <a:schemeClr val="bg1"/>
                </a:solidFill>
                <a:latin typeface="Montserrat"/>
                <a:cs typeface="Arial"/>
              </a:rPr>
              <a:t>Автоматизированная система управления сортировочной станцией 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7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31286" y="1753558"/>
            <a:ext cx="15209356" cy="57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Montserrat" pitchFamily="2" charset="0"/>
              </a:rPr>
              <a:t>11</a:t>
            </a:r>
            <a:endParaRPr lang="ru-RU" sz="2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61925"/>
            <a:ext cx="10795434" cy="11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</a:pPr>
            <a:r>
              <a:rPr lang="ru-RU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Архитектура автоматизированной системы управления сортировочной станции на железной дороге  включает в себя: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41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174" y="1909701"/>
            <a:ext cx="4393651" cy="3326984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16200000">
            <a:off x="8405891" y="1646175"/>
            <a:ext cx="6331442" cy="303909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2047"/>
            <a:ext cx="10515600" cy="1331065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 smtClean="0">
                <a:latin typeface="Montserrat" pitchFamily="2" charset="0"/>
              </a:rPr>
              <a:t>Структура АСУ СС</a:t>
            </a:r>
            <a:endParaRPr lang="ru-RU" sz="2800" dirty="0">
              <a:latin typeface="Montserrat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Алов Григорий Андреевич, группа УИС-111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2184" y="6394311"/>
            <a:ext cx="455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>
                <a:solidFill>
                  <a:schemeClr val="bg1"/>
                </a:solidFill>
                <a:latin typeface="Montserrat"/>
                <a:cs typeface="Arial"/>
              </a:rPr>
              <a:t>Автоматизированная система управления сортировочной станцией 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8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31286" y="1753558"/>
            <a:ext cx="15209356" cy="57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Montserrat" pitchFamily="2" charset="0"/>
              </a:rPr>
              <a:t>11</a:t>
            </a:r>
            <a:endParaRPr lang="ru-RU" sz="2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14375" y="1962150"/>
            <a:ext cx="110585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Локальная вычислительная </a:t>
            </a:r>
            <a:r>
              <a:rPr lang="ru-RU" sz="2400" dirty="0" smtClean="0"/>
              <a:t>сеть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А</a:t>
            </a:r>
            <a:r>
              <a:rPr lang="ru-RU" sz="2400" dirty="0" smtClean="0"/>
              <a:t>втоматизированные </a:t>
            </a:r>
            <a:r>
              <a:rPr lang="ru-RU" sz="2400" dirty="0"/>
              <a:t>рабочие </a:t>
            </a:r>
            <a:r>
              <a:rPr lang="ru-RU" sz="2400" dirty="0" smtClean="0"/>
              <a:t>места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Подсистема планирования и управления работы </a:t>
            </a:r>
            <a:r>
              <a:rPr lang="ru-RU" sz="2400" dirty="0" smtClean="0"/>
              <a:t>станции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Подсистема организации грузовой и коммерческой </a:t>
            </a:r>
            <a:r>
              <a:rPr lang="ru-RU" sz="2400" dirty="0" smtClean="0"/>
              <a:t>работы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Подсистема контроля вагонов нерабочего парка</a:t>
            </a:r>
          </a:p>
        </p:txBody>
      </p:sp>
    </p:spTree>
    <p:extLst>
      <p:ext uri="{BB962C8B-B14F-4D97-AF65-F5344CB8AC3E}">
        <p14:creationId xmlns:p14="http://schemas.microsoft.com/office/powerpoint/2010/main" val="271826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Используемые технические средства (программные и аппаратные) </a:t>
            </a:r>
            <a:endParaRPr lang="ru-RU" dirty="0"/>
          </a:p>
        </p:txBody>
      </p:sp>
      <p:pic>
        <p:nvPicPr>
          <p:cNvPr id="15" name="Объект 1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174" y="1840328"/>
            <a:ext cx="4393651" cy="3326984"/>
          </a:xfrm>
        </p:spPr>
      </p:pic>
      <p:sp>
        <p:nvSpPr>
          <p:cNvPr id="14" name="Объект 13"/>
          <p:cNvSpPr>
            <a:spLocks noGrp="1"/>
          </p:cNvSpPr>
          <p:nvPr>
            <p:ph sz="half" idx="2"/>
          </p:nvPr>
        </p:nvSpPr>
        <p:spPr>
          <a:xfrm>
            <a:off x="6172199" y="1690688"/>
            <a:ext cx="5953125" cy="4486275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ru-RU" sz="2400" dirty="0"/>
              <a:t>Коммуникационные системы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ru-RU" sz="2400" dirty="0"/>
              <a:t>Операционные системы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ru-RU" sz="2400" dirty="0"/>
              <a:t>Системы управления базами данных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ru-RU" sz="2400" dirty="0"/>
              <a:t>Программное обеспечение для автоматизации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ru-RU" sz="2400" dirty="0"/>
              <a:t>Алгоритмы и модели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ru-RU" sz="2400" dirty="0"/>
              <a:t>Системы искусственного интеллекта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16200000">
            <a:off x="8405891" y="1646175"/>
            <a:ext cx="6331442" cy="30390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Алов Григорий Андреевич, группа УИС-111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2184" y="6394311"/>
            <a:ext cx="455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>
                <a:solidFill>
                  <a:schemeClr val="bg1"/>
                </a:solidFill>
                <a:latin typeface="Montserrat"/>
                <a:cs typeface="Arial"/>
              </a:rPr>
              <a:t>Автоматизированная система управления сортировочной станцией 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9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342900" y="1720840"/>
            <a:ext cx="57531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Серверы и кластеры серверов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Компьютеры и терминалы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Компьютеры и терминалы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Сенсоры и датчики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Камеры видеонаблюдения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Системы автоматического </a:t>
            </a:r>
            <a:r>
              <a:rPr lang="ru-RU" sz="2400" dirty="0" smtClean="0"/>
              <a:t>управления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658484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23455C"/>
      </a:dk2>
      <a:lt2>
        <a:srgbClr val="E7E6E6"/>
      </a:lt2>
      <a:accent1>
        <a:srgbClr val="51A6DA"/>
      </a:accent1>
      <a:accent2>
        <a:srgbClr val="23455C"/>
      </a:accent2>
      <a:accent3>
        <a:srgbClr val="3B749C"/>
      </a:accent3>
      <a:accent4>
        <a:srgbClr val="56AFE8"/>
      </a:accent4>
      <a:accent5>
        <a:srgbClr val="4792C2"/>
      </a:accent5>
      <a:accent6>
        <a:srgbClr val="70AD47"/>
      </a:accent6>
      <a:hlink>
        <a:srgbClr val="23455C"/>
      </a:hlink>
      <a:folHlink>
        <a:srgbClr val="56AFE8"/>
      </a:folHlink>
    </a:clrScheme>
    <a:fontScheme name="Arial/Times New Roman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Задача_№3_Шаблон_для_проектов_ЦТУТП_2024" id="{5C372007-C603-4E4A-A0DF-89171CA9317E}" vid="{345F1ADE-8E48-C647-B8FD-42EB48E570F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для гриши</Template>
  <TotalTime>320</TotalTime>
  <Words>378</Words>
  <Application>Microsoft Office PowerPoint</Application>
  <PresentationFormat>Широкоэкранный</PresentationFormat>
  <Paragraphs>103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Montserrat</vt:lpstr>
      <vt:lpstr>Times New Roman</vt:lpstr>
      <vt:lpstr>Тема Office</vt:lpstr>
      <vt:lpstr>Автоматизированная система управления сортировочной станцией </vt:lpstr>
      <vt:lpstr>Цели и задачи</vt:lpstr>
      <vt:lpstr>Автоматизированная система управления сортировочной станцией  решает множество задач и выполняет множество функций</vt:lpstr>
      <vt:lpstr>Сортировочная станция Анисовка (Саратов) в 1960 г.</vt:lpstr>
      <vt:lpstr>Релейная схема для управления движением поездов и вагонов</vt:lpstr>
      <vt:lpstr>Использование компьютеров на сортировочной станции с 1970 ых</vt:lpstr>
      <vt:lpstr>1. Автоматизированные рабочие места (АРМ) 2. Распределённую базу данных</vt:lpstr>
      <vt:lpstr>Структура АСУ СС</vt:lpstr>
      <vt:lpstr>Используемые технические средства (программные и аппаратные) </vt:lpstr>
      <vt:lpstr>Используемые технические средства (программные и аппаратные) </vt:lpstr>
      <vt:lpstr>Взаимодействия с внешними системами</vt:lpstr>
      <vt:lpstr>Спасибо за внимание.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система управления сортировочной станцией </dc:title>
  <dc:creator>ga73274@gmail.com</dc:creator>
  <cp:lastModifiedBy>ga73274@gmail.com</cp:lastModifiedBy>
  <cp:revision>8</cp:revision>
  <dcterms:created xsi:type="dcterms:W3CDTF">2024-09-28T08:25:24Z</dcterms:created>
  <dcterms:modified xsi:type="dcterms:W3CDTF">2024-09-28T13:46:12Z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1D546F1FDD9A4BCBBF76B9B65F9932AA</vt:lpwstr>
  </property>
  <property fmtid="{D5CDD505-2E9C-101B-9397-08002B2CF9AE}" pid="3" name="KSOProductBuildVer">
    <vt:lpwstr>1049-11.2.0.11380</vt:lpwstr>
  </property>
</Properties>
</file>