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302" r:id="rId4"/>
    <p:sldId id="303" r:id="rId5"/>
    <p:sldId id="287" r:id="rId6"/>
    <p:sldId id="299" r:id="rId7"/>
    <p:sldId id="297" r:id="rId8"/>
    <p:sldId id="298" r:id="rId9"/>
    <p:sldId id="291" r:id="rId10"/>
    <p:sldId id="296" r:id="rId11"/>
    <p:sldId id="292" r:id="rId12"/>
    <p:sldId id="293" r:id="rId13"/>
    <p:sldId id="264" r:id="rId14"/>
    <p:sldId id="30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23301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3503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26123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23301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2330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192.168.1.48:8080/20191213_jspProject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1124744"/>
            <a:ext cx="3771419" cy="37714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39752" y="3010453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chemeClr val="bg1"/>
                </a:solidFill>
              </a:rPr>
              <a:t>GIGEUN Helper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2591" y="5517232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김문영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성기헌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김지유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6165304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GH Company ©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HelloWorld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GIGEUN Helper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6546830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 GH company ©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</a:rPr>
              <a:t>HellowWorld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3726" y="271681"/>
            <a:ext cx="5886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흐름도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60503" y="3573016"/>
            <a:ext cx="149559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메인 페이지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99592" y="1234897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39752" y="130690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모든 계정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051720" y="1954977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6732240" y="2276872"/>
            <a:ext cx="149559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cxnSp>
        <p:nvCxnSpPr>
          <p:cNvPr id="45" name="직선 화살표 연결선 44"/>
          <p:cNvCxnSpPr>
            <a:stCxn id="26" idx="3"/>
            <a:endCxn id="42" idx="1"/>
          </p:cNvCxnSpPr>
          <p:nvPr/>
        </p:nvCxnSpPr>
        <p:spPr>
          <a:xfrm flipV="1">
            <a:off x="6456093" y="2564904"/>
            <a:ext cx="276147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6732240" y="3212976"/>
            <a:ext cx="149559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커뮤니티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>
            <a:stCxn id="26" idx="3"/>
            <a:endCxn id="22" idx="1"/>
          </p:cNvCxnSpPr>
          <p:nvPr/>
        </p:nvCxnSpPr>
        <p:spPr>
          <a:xfrm flipV="1">
            <a:off x="6456093" y="3501008"/>
            <a:ext cx="276147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6732240" y="4293096"/>
            <a:ext cx="149559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디데이</a:t>
            </a:r>
            <a:endParaRPr lang="ko-KR" altLang="en-US" sz="1400" dirty="0"/>
          </a:p>
        </p:txBody>
      </p:sp>
      <p:cxnSp>
        <p:nvCxnSpPr>
          <p:cNvPr id="64" name="직선 화살표 연결선 63"/>
          <p:cNvCxnSpPr>
            <a:stCxn id="26" idx="3"/>
            <a:endCxn id="63" idx="1"/>
          </p:cNvCxnSpPr>
          <p:nvPr/>
        </p:nvCxnSpPr>
        <p:spPr>
          <a:xfrm>
            <a:off x="6456093" y="3861048"/>
            <a:ext cx="276147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6749658" y="5332007"/>
            <a:ext cx="149559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계정 관리</a:t>
            </a:r>
            <a:endParaRPr lang="ko-KR" altLang="en-US" sz="1400" dirty="0"/>
          </a:p>
        </p:txBody>
      </p:sp>
      <p:cxnSp>
        <p:nvCxnSpPr>
          <p:cNvPr id="82" name="직선 화살표 연결선 81"/>
          <p:cNvCxnSpPr>
            <a:stCxn id="26" idx="3"/>
            <a:endCxn id="81" idx="1"/>
          </p:cNvCxnSpPr>
          <p:nvPr/>
        </p:nvCxnSpPr>
        <p:spPr>
          <a:xfrm>
            <a:off x="6456093" y="3861048"/>
            <a:ext cx="293565" cy="175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060848"/>
            <a:ext cx="360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2060848"/>
            <a:ext cx="360000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C:\Users\User\Documents\카카오톡 받은 파일\KakaoTalk_20191223_104531916.png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82645" y="2060848"/>
            <a:ext cx="3600000" cy="4320000"/>
          </a:xfrm>
          <a:prstGeom prst="rect">
            <a:avLst/>
          </a:prstGeom>
          <a:noFill/>
        </p:spPr>
      </p:pic>
      <p:pic>
        <p:nvPicPr>
          <p:cNvPr id="3077" name="Picture 5"/>
          <p:cNvPicPr preferRelativeResize="0"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82645" y="2060848"/>
            <a:ext cx="360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9172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9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904" y="2047467"/>
            <a:ext cx="360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060848"/>
            <a:ext cx="360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2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2060848"/>
            <a:ext cx="360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GIGEUN Helper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6546830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 GH company ©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</a:rPr>
              <a:t>HellowWorld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3726" y="271681"/>
            <a:ext cx="5886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흐름도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9592" y="1234897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39752" y="130690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선생님 로그인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051720" y="1954977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4"/>
          <p:cNvPicPr preferRelativeResize="0"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2060848"/>
            <a:ext cx="360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5"/>
          <p:cNvPicPr preferRelativeResize="0"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568" y="2060848"/>
            <a:ext cx="360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"/>
          <p:cNvPicPr preferRelativeResize="0"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3568" y="2060848"/>
            <a:ext cx="360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"/>
          <p:cNvPicPr preferRelativeResize="0"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3568" y="2060848"/>
            <a:ext cx="360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6"/>
          <p:cNvPicPr preferRelativeResize="0"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3568" y="2060848"/>
            <a:ext cx="360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7"/>
          <p:cNvPicPr preferRelativeResize="0"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3568" y="2060848"/>
            <a:ext cx="360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8"/>
          <p:cNvPicPr preferRelativeResize="0">
            <a:picLocks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3568" y="2060848"/>
            <a:ext cx="360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모서리가 둥근 직사각형 38"/>
          <p:cNvSpPr/>
          <p:nvPr/>
        </p:nvSpPr>
        <p:spPr>
          <a:xfrm>
            <a:off x="4860032" y="3921376"/>
            <a:ext cx="1179843" cy="413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강의 등록</a:t>
            </a:r>
            <a:endParaRPr lang="ko-KR" altLang="en-US" sz="14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771748" y="3501008"/>
            <a:ext cx="1063542" cy="462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과제 등록</a:t>
            </a:r>
            <a:endParaRPr lang="ko-KR" altLang="en-US" sz="14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772275" y="2751397"/>
            <a:ext cx="1193027" cy="361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강의 동영상</a:t>
            </a:r>
            <a:endParaRPr lang="ko-KR" altLang="en-US" sz="14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779391" y="5043340"/>
            <a:ext cx="1193027" cy="445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과목별  </a:t>
            </a:r>
            <a:r>
              <a:rPr lang="en-US" altLang="ko-KR" sz="1400" dirty="0" smtClean="0"/>
              <a:t>Q&amp;A</a:t>
            </a:r>
            <a:endParaRPr lang="ko-KR" altLang="en-US" sz="14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767076" y="4365104"/>
            <a:ext cx="1193027" cy="361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과목별 공지</a:t>
            </a:r>
            <a:endParaRPr lang="ko-KR" altLang="en-US" sz="1400" dirty="0"/>
          </a:p>
        </p:txBody>
      </p:sp>
      <p:cxnSp>
        <p:nvCxnSpPr>
          <p:cNvPr id="44" name="꺾인 연결선 43"/>
          <p:cNvCxnSpPr>
            <a:stCxn id="39" idx="3"/>
            <a:endCxn id="41" idx="1"/>
          </p:cNvCxnSpPr>
          <p:nvPr/>
        </p:nvCxnSpPr>
        <p:spPr>
          <a:xfrm flipV="1">
            <a:off x="6039875" y="2932140"/>
            <a:ext cx="732400" cy="11961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39" idx="3"/>
            <a:endCxn id="43" idx="1"/>
          </p:cNvCxnSpPr>
          <p:nvPr/>
        </p:nvCxnSpPr>
        <p:spPr>
          <a:xfrm>
            <a:off x="6039875" y="4128315"/>
            <a:ext cx="727201" cy="4175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39" idx="3"/>
            <a:endCxn id="42" idx="1"/>
          </p:cNvCxnSpPr>
          <p:nvPr/>
        </p:nvCxnSpPr>
        <p:spPr>
          <a:xfrm>
            <a:off x="6039875" y="4128315"/>
            <a:ext cx="739516" cy="11379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39" idx="3"/>
            <a:endCxn id="40" idx="1"/>
          </p:cNvCxnSpPr>
          <p:nvPr/>
        </p:nvCxnSpPr>
        <p:spPr>
          <a:xfrm flipV="1">
            <a:off x="6039875" y="3732497"/>
            <a:ext cx="731873" cy="3958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891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060848"/>
            <a:ext cx="360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GIGEUN Helper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6546830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 GH company ©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</a:rPr>
              <a:t>HellowWorld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3726" y="271681"/>
            <a:ext cx="5886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흐름도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860032" y="3921376"/>
            <a:ext cx="1179843" cy="413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수강신청</a:t>
            </a:r>
            <a:endParaRPr lang="ko-KR" altLang="en-US" sz="14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771748" y="3501008"/>
            <a:ext cx="1063542" cy="462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과제 제출</a:t>
            </a:r>
            <a:endParaRPr lang="ko-KR" altLang="en-US" sz="14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772275" y="2751397"/>
            <a:ext cx="1193027" cy="361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강의 동영상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899592" y="1234897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39752" y="130690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학생 로그인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051720" y="1954977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6779391" y="5043340"/>
            <a:ext cx="1193027" cy="445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과목별  </a:t>
            </a:r>
            <a:r>
              <a:rPr lang="en-US" altLang="ko-KR" sz="1400" dirty="0" smtClean="0"/>
              <a:t>Q&amp;A</a:t>
            </a: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767076" y="4365104"/>
            <a:ext cx="1193027" cy="361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과목별 공지</a:t>
            </a:r>
            <a:endParaRPr lang="ko-KR" altLang="en-US" sz="1400" dirty="0"/>
          </a:p>
        </p:txBody>
      </p:sp>
      <p:pic>
        <p:nvPicPr>
          <p:cNvPr id="5122" name="Picture 2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2060848"/>
            <a:ext cx="360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2071893"/>
            <a:ext cx="360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 preferRelativeResize="0"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2060848"/>
            <a:ext cx="360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 preferRelativeResize="0"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9592" y="2060848"/>
            <a:ext cx="360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10"/>
          <p:cNvPicPr preferRelativeResize="0"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99592" y="2060848"/>
            <a:ext cx="360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1" name="Picture 11"/>
          <p:cNvPicPr preferRelativeResize="0"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99592" y="2060848"/>
            <a:ext cx="360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" name="꺾인 연결선 32"/>
          <p:cNvCxnSpPr>
            <a:stCxn id="24" idx="3"/>
            <a:endCxn id="28" idx="1"/>
          </p:cNvCxnSpPr>
          <p:nvPr/>
        </p:nvCxnSpPr>
        <p:spPr>
          <a:xfrm flipV="1">
            <a:off x="6039875" y="2932140"/>
            <a:ext cx="732400" cy="11961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4" idx="3"/>
            <a:endCxn id="25" idx="1"/>
          </p:cNvCxnSpPr>
          <p:nvPr/>
        </p:nvCxnSpPr>
        <p:spPr>
          <a:xfrm>
            <a:off x="6039875" y="4128315"/>
            <a:ext cx="727201" cy="4175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24" idx="3"/>
            <a:endCxn id="23" idx="1"/>
          </p:cNvCxnSpPr>
          <p:nvPr/>
        </p:nvCxnSpPr>
        <p:spPr>
          <a:xfrm>
            <a:off x="6039875" y="4128315"/>
            <a:ext cx="739516" cy="11379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4" idx="3"/>
            <a:endCxn id="27" idx="1"/>
          </p:cNvCxnSpPr>
          <p:nvPr/>
        </p:nvCxnSpPr>
        <p:spPr>
          <a:xfrm flipV="1">
            <a:off x="6039875" y="3732497"/>
            <a:ext cx="731873" cy="3958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8812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 smtClean="0">
                <a:solidFill>
                  <a:schemeClr val="tx2">
                    <a:lumMod val="75000"/>
                  </a:schemeClr>
                </a:solidFill>
              </a:rPr>
              <a:t>			</a:t>
            </a:r>
          </a:p>
          <a:p>
            <a:pPr algn="ctr"/>
            <a:r>
              <a:rPr lang="en-US" altLang="ko-KR" sz="9600" dirty="0" smtClean="0">
                <a:solidFill>
                  <a:schemeClr val="tx2">
                    <a:lumMod val="75000"/>
                  </a:schemeClr>
                </a:solidFill>
              </a:rPr>
              <a:t>			</a:t>
            </a:r>
            <a:endParaRPr lang="ko-KR" altLang="en-US" sz="9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41052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시연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060848"/>
            <a:ext cx="4120263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4860032" y="2924944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 smtClean="0">
                <a:solidFill>
                  <a:schemeClr val="tx2">
                    <a:lumMod val="75000"/>
                  </a:schemeClr>
                </a:solidFill>
              </a:rPr>
              <a:t>시연</a:t>
            </a:r>
            <a:endParaRPr lang="ko-KR" altLang="en-US" sz="9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GIGEUN Helper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24128" y="6546830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 GH company ©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</a:rPr>
              <a:t>HellowWorld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3848" y="5805264"/>
            <a:ext cx="510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192.168.1.48:8080/20191213_jspProject/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GIGEUN Helper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3968" y="4802493"/>
            <a:ext cx="4248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9600" b="1" dirty="0" smtClean="0">
                <a:solidFill>
                  <a:schemeClr val="tx2">
                    <a:lumMod val="50000"/>
                  </a:schemeClr>
                </a:solidFill>
              </a:rPr>
              <a:t>Q &amp; A </a:t>
            </a:r>
            <a:endParaRPr lang="ko-KR" altLang="en-US" sz="9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목차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173" y="2365028"/>
            <a:ext cx="7918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01   02   03   04   05    06</a:t>
            </a:r>
            <a:endParaRPr lang="ko-KR" altLang="en-US" sz="48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84962" y="3301132"/>
            <a:ext cx="93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34290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목적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89218" y="344514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역할분담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57370" y="34451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데이터베이스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09498" y="3445148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흐름도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6165304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GH Company ©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HelloWorld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37090" y="34451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일정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49658" y="3445148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시연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1853114" y="3301132"/>
            <a:ext cx="93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221266" y="3301132"/>
            <a:ext cx="93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661426" y="3301132"/>
            <a:ext cx="93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957570" y="3301132"/>
            <a:ext cx="93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397730" y="3301132"/>
            <a:ext cx="93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281544"/>
            <a:ext cx="8280920" cy="14197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목적</a:t>
            </a:r>
            <a:endParaRPr lang="ko-KR" altLang="en-US" b="1" dirty="0"/>
          </a:p>
        </p:txBody>
      </p:sp>
      <p:pic>
        <p:nvPicPr>
          <p:cNvPr id="15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03848" y="4162461"/>
            <a:ext cx="2700000" cy="1800000"/>
          </a:xfrm>
          <a:prstGeom prst="rect">
            <a:avLst/>
          </a:prstGeom>
          <a:noFill/>
        </p:spPr>
      </p:pic>
      <p:pic>
        <p:nvPicPr>
          <p:cNvPr id="16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988292" y="4162661"/>
            <a:ext cx="2700000" cy="1800000"/>
          </a:xfrm>
          <a:prstGeom prst="rect">
            <a:avLst/>
          </a:prstGeom>
          <a:noFill/>
        </p:spPr>
      </p:pic>
      <p:pic>
        <p:nvPicPr>
          <p:cNvPr id="17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6779" y="4166209"/>
            <a:ext cx="2700001" cy="18000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Teacher Helper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학습 지원 홈페이지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2497568"/>
            <a:ext cx="71287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 smtClean="0"/>
              <a:t>①  과제 제출 및 확인</a:t>
            </a:r>
            <a:endParaRPr lang="ko-KR" altLang="en-US" sz="1400" spc="-15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 smtClean="0"/>
              <a:t>②  선생님 </a:t>
            </a:r>
            <a:r>
              <a:rPr lang="en-US" altLang="ko-KR" sz="1400" b="1" spc="-150" dirty="0" smtClean="0"/>
              <a:t>– </a:t>
            </a:r>
            <a:r>
              <a:rPr lang="ko-KR" altLang="en-US" sz="1400" b="1" spc="-150" dirty="0" smtClean="0"/>
              <a:t>학생 간 자료 공유</a:t>
            </a:r>
            <a:endParaRPr lang="ko-KR" altLang="en-US" sz="1400" spc="-15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 smtClean="0"/>
              <a:t>③  사용자 간 자료 공유 및 의사소통 활성화</a:t>
            </a:r>
            <a:endParaRPr lang="ko-KR" altLang="en-US" sz="1400" spc="-150" dirty="0" smtClean="0"/>
          </a:p>
          <a:p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54117" y="271681"/>
            <a:ext cx="1027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프로젝트 설명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 preferRelativeResize="0"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954" y="4166498"/>
            <a:ext cx="27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 preferRelativeResize="0"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3848" y="4166498"/>
            <a:ext cx="27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 preferRelativeResize="0"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94742" y="4166498"/>
            <a:ext cx="27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GIGEUN Helper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24128" y="6546830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 GH company ©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</a:rPr>
              <a:t>HellowWorld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3568" y="1798308"/>
          <a:ext cx="7632848" cy="410445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21621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프로젝트 </a:t>
                      </a:r>
                      <a:endParaRPr lang="en-US" altLang="ko-KR" sz="1600" b="1" kern="0" spc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구상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요구사항 </a:t>
                      </a:r>
                      <a:endParaRPr lang="en-US" altLang="ko-KR" sz="1600" b="1" kern="0" spc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분석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공동기능 구현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심화 기능 구현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디자인 및 </a:t>
                      </a:r>
                      <a:endParaRPr lang="en-US" altLang="ko-KR" sz="1600" b="1" kern="0" spc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예외처리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82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spc="-150" dirty="0" smtClean="0"/>
                        <a:t>- </a:t>
                      </a:r>
                      <a:r>
                        <a:rPr lang="ko-KR" altLang="en-US" sz="1400" b="1" spc="-150" dirty="0" smtClean="0"/>
                        <a:t>주제선정</a:t>
                      </a:r>
                    </a:p>
                    <a:p>
                      <a:pPr algn="ctr"/>
                      <a:endParaRPr lang="en-US" altLang="ko-KR" sz="1400" b="1" spc="-150" dirty="0" smtClean="0"/>
                    </a:p>
                    <a:p>
                      <a:pPr algn="ctr"/>
                      <a:r>
                        <a:rPr lang="en-US" altLang="ko-KR" sz="1400" b="1" spc="-150" dirty="0" smtClean="0"/>
                        <a:t>- </a:t>
                      </a:r>
                      <a:r>
                        <a:rPr lang="ko-KR" altLang="en-US" sz="1400" b="1" spc="-150" dirty="0" smtClean="0"/>
                        <a:t>역할 분담</a:t>
                      </a:r>
                      <a:endParaRPr lang="en-US" altLang="ko-KR" sz="1400" b="1" spc="-150" dirty="0" smtClean="0"/>
                    </a:p>
                    <a:p>
                      <a:pPr algn="ctr">
                        <a:buFontTx/>
                        <a:buChar char="-"/>
                      </a:pPr>
                      <a:endParaRPr lang="en-US" altLang="ko-KR" sz="1400" b="1" spc="-150" dirty="0" smtClean="0"/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ko-KR" altLang="en-US" sz="1400" b="1" spc="-150" dirty="0" smtClean="0"/>
                        <a:t>화면 구성 </a:t>
                      </a:r>
                      <a:endParaRPr lang="en-US" altLang="ko-KR" sz="1400" b="1" spc="-150" dirty="0" smtClean="0"/>
                    </a:p>
                    <a:p>
                      <a:pPr algn="ctr">
                        <a:buFontTx/>
                        <a:buNone/>
                      </a:pPr>
                      <a:r>
                        <a:rPr lang="en-US" altLang="ko-KR" sz="1400" b="1" spc="-150" dirty="0" smtClean="0"/>
                        <a:t>(</a:t>
                      </a:r>
                      <a:r>
                        <a:rPr lang="ko-KR" altLang="en-US" sz="1400" b="1" spc="-150" dirty="0" err="1" smtClean="0"/>
                        <a:t>뷰</a:t>
                      </a:r>
                      <a:r>
                        <a:rPr lang="ko-KR" altLang="en-US" sz="1400" b="1" spc="-150" dirty="0" smtClean="0"/>
                        <a:t> 설계</a:t>
                      </a:r>
                      <a:r>
                        <a:rPr lang="en-US" altLang="ko-KR" sz="1400" b="1" spc="-150" dirty="0" smtClean="0"/>
                        <a:t>)</a:t>
                      </a:r>
                      <a:endParaRPr lang="ko-KR" altLang="en-US" sz="1400" b="1" spc="-150" dirty="0" smtClean="0"/>
                    </a:p>
                    <a:p>
                      <a:pPr algn="ctr"/>
                      <a:endParaRPr lang="en-US" altLang="ko-KR" sz="1400" b="1" spc="-150" dirty="0" smtClean="0"/>
                    </a:p>
                    <a:p>
                      <a:pPr algn="ctr">
                        <a:buFontTx/>
                        <a:buChar char="-"/>
                      </a:pPr>
                      <a:r>
                        <a:rPr lang="ko-KR" altLang="en-US" sz="1400" b="1" spc="-150" dirty="0" smtClean="0"/>
                        <a:t>기능 분석</a:t>
                      </a:r>
                      <a:endParaRPr lang="en-US" altLang="ko-KR" sz="1400" b="1" spc="-150" dirty="0" smtClean="0"/>
                    </a:p>
                    <a:p>
                      <a:pPr algn="ctr">
                        <a:buFontTx/>
                        <a:buChar char="-"/>
                      </a:pPr>
                      <a:endParaRPr lang="en-US" altLang="ko-KR" sz="1400" b="1" spc="-150" dirty="0" smtClean="0"/>
                    </a:p>
                    <a:p>
                      <a:pPr algn="ctr">
                        <a:buFontTx/>
                        <a:buChar char="-"/>
                      </a:pPr>
                      <a:r>
                        <a:rPr lang="ko-KR" altLang="en-US" sz="1400" b="1" spc="-150" dirty="0" smtClean="0"/>
                        <a:t>데이터베이스 </a:t>
                      </a:r>
                      <a:endParaRPr lang="en-US" altLang="ko-KR" sz="1400" b="1" spc="-150" dirty="0" smtClean="0"/>
                    </a:p>
                    <a:p>
                      <a:pPr algn="ctr">
                        <a:buFontTx/>
                        <a:buNone/>
                      </a:pPr>
                      <a:r>
                        <a:rPr lang="ko-KR" altLang="en-US" sz="1400" b="1" spc="-150" dirty="0" smtClean="0"/>
                        <a:t>설계</a:t>
                      </a:r>
                      <a:endParaRPr lang="en-US" altLang="ko-KR" sz="1400" b="1" spc="-150" dirty="0" smtClean="0"/>
                    </a:p>
                    <a:p>
                      <a:pPr algn="ctr">
                        <a:buFontTx/>
                        <a:buChar char="-"/>
                      </a:pPr>
                      <a:endParaRPr lang="en-US" altLang="ko-KR" sz="1400" b="1" spc="-150" dirty="0" smtClean="0"/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spc="-150" dirty="0" smtClean="0"/>
                        <a:t>-</a:t>
                      </a:r>
                      <a:r>
                        <a:rPr lang="ko-KR" altLang="en-US" sz="1400" b="1" spc="-150" dirty="0" smtClean="0"/>
                        <a:t>로그인</a:t>
                      </a:r>
                      <a:r>
                        <a:rPr lang="en-US" altLang="ko-KR" sz="1400" b="1" spc="-150" dirty="0" smtClean="0"/>
                        <a:t>, </a:t>
                      </a:r>
                      <a:r>
                        <a:rPr lang="ko-KR" altLang="en-US" sz="1400" b="1" spc="-150" dirty="0" smtClean="0"/>
                        <a:t>회원가입</a:t>
                      </a:r>
                    </a:p>
                    <a:p>
                      <a:pPr algn="ctr"/>
                      <a:endParaRPr lang="en-US" altLang="ko-KR" sz="1400" b="1" spc="-150" dirty="0" smtClean="0"/>
                    </a:p>
                    <a:p>
                      <a:pPr algn="ctr"/>
                      <a:r>
                        <a:rPr lang="en-US" altLang="ko-KR" sz="1400" b="1" spc="-150" dirty="0" smtClean="0"/>
                        <a:t>- </a:t>
                      </a:r>
                      <a:r>
                        <a:rPr lang="ko-KR" altLang="en-US" sz="1400" b="1" spc="-150" dirty="0" smtClean="0"/>
                        <a:t>공용 게시판</a:t>
                      </a:r>
                      <a:endParaRPr lang="en-US" altLang="ko-KR" sz="1400" b="1" spc="-150" dirty="0" smtClean="0"/>
                    </a:p>
                    <a:p>
                      <a:pPr algn="ctr">
                        <a:buFontTx/>
                        <a:buChar char="-"/>
                      </a:pPr>
                      <a:endParaRPr lang="en-US" altLang="ko-KR" sz="1400" b="1" spc="-150" dirty="0" smtClean="0"/>
                    </a:p>
                    <a:p>
                      <a:pPr algn="ctr">
                        <a:buFontTx/>
                        <a:buChar char="-"/>
                      </a:pPr>
                      <a:r>
                        <a:rPr lang="ko-KR" altLang="en-US" sz="1400" b="1" spc="-150" dirty="0" smtClean="0"/>
                        <a:t>수강신청</a:t>
                      </a:r>
                      <a:r>
                        <a:rPr lang="en-US" altLang="ko-KR" sz="1400" b="1" spc="-150" dirty="0" smtClean="0"/>
                        <a:t>, </a:t>
                      </a:r>
                      <a:r>
                        <a:rPr lang="ko-KR" altLang="en-US" sz="1400" b="1" spc="-150" dirty="0" smtClean="0"/>
                        <a:t>강의등록</a:t>
                      </a:r>
                      <a:endParaRPr lang="en-US" altLang="ko-KR" sz="1400" b="1" spc="-150" dirty="0" smtClean="0"/>
                    </a:p>
                    <a:p>
                      <a:pPr algn="ctr"/>
                      <a:endParaRPr lang="ko-KR" altLang="en-US" sz="1400" b="1" spc="-150" dirty="0" smtClean="0"/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ko-KR" altLang="en-US" sz="1400" b="1" spc="-150" dirty="0" smtClean="0"/>
                        <a:t>과제 등록</a:t>
                      </a:r>
                      <a:r>
                        <a:rPr lang="en-US" altLang="ko-KR" sz="1400" b="1" spc="-150" dirty="0" smtClean="0"/>
                        <a:t>, </a:t>
                      </a:r>
                      <a:r>
                        <a:rPr lang="ko-KR" altLang="en-US" sz="1400" b="1" spc="-150" dirty="0" smtClean="0"/>
                        <a:t>제출</a:t>
                      </a:r>
                      <a:endParaRPr lang="en-US" altLang="ko-KR" sz="1400" b="1" spc="-150" dirty="0" smtClean="0"/>
                    </a:p>
                    <a:p>
                      <a:pPr algn="ctr">
                        <a:buFontTx/>
                        <a:buChar char="-"/>
                      </a:pPr>
                      <a:endParaRPr lang="en-US" altLang="ko-KR" sz="1400" b="1" spc="-150" dirty="0" smtClean="0"/>
                    </a:p>
                    <a:p>
                      <a:pPr algn="ctr">
                        <a:buFontTx/>
                        <a:buChar char="-"/>
                      </a:pPr>
                      <a:r>
                        <a:rPr lang="en-US" altLang="ko-KR" sz="1400" b="1" spc="-150" dirty="0" smtClean="0"/>
                        <a:t>D-day</a:t>
                      </a:r>
                    </a:p>
                    <a:p>
                      <a:pPr algn="ctr">
                        <a:buFontTx/>
                        <a:buChar char="-"/>
                      </a:pPr>
                      <a:endParaRPr lang="en-US" altLang="ko-KR" sz="1400" b="1" spc="-150" dirty="0" smtClean="0"/>
                    </a:p>
                    <a:p>
                      <a:pPr algn="ctr">
                        <a:buFontTx/>
                        <a:buChar char="-"/>
                      </a:pPr>
                      <a:r>
                        <a:rPr lang="ko-KR" altLang="en-US" sz="1400" b="1" spc="-150" dirty="0" smtClean="0"/>
                        <a:t>강의 게시판</a:t>
                      </a:r>
                      <a:r>
                        <a:rPr lang="en-US" altLang="ko-KR" sz="1400" b="1" spc="-150" dirty="0" smtClean="0"/>
                        <a:t>(</a:t>
                      </a:r>
                      <a:r>
                        <a:rPr lang="ko-KR" altLang="en-US" sz="1400" b="1" spc="-150" dirty="0" smtClean="0"/>
                        <a:t>영상</a:t>
                      </a:r>
                      <a:r>
                        <a:rPr lang="en-US" altLang="ko-KR" sz="1400" b="1" spc="-150" dirty="0" smtClean="0"/>
                        <a:t>)</a:t>
                      </a:r>
                    </a:p>
                    <a:p>
                      <a:pPr algn="ctr">
                        <a:buFontTx/>
                        <a:buChar char="-"/>
                      </a:pPr>
                      <a:endParaRPr lang="en-US" altLang="ko-KR" sz="1400" b="1" spc="-150" dirty="0" smtClean="0"/>
                    </a:p>
                    <a:p>
                      <a:pPr algn="ctr">
                        <a:buFontTx/>
                        <a:buChar char="-"/>
                      </a:pPr>
                      <a:r>
                        <a:rPr lang="ko-KR" altLang="en-US" sz="1400" b="1" spc="-150" dirty="0" smtClean="0"/>
                        <a:t>과목별 공지사항 </a:t>
                      </a:r>
                      <a:endParaRPr lang="en-US" altLang="ko-KR" sz="1400" b="1" spc="-150" dirty="0" smtClean="0"/>
                    </a:p>
                    <a:p>
                      <a:pPr algn="ctr">
                        <a:buFontTx/>
                        <a:buNone/>
                      </a:pPr>
                      <a:r>
                        <a:rPr lang="ko-KR" altLang="en-US" sz="1400" b="1" spc="-150" dirty="0" smtClean="0"/>
                        <a:t>게시판</a:t>
                      </a:r>
                      <a:endParaRPr lang="en-US" altLang="ko-KR" sz="1400" b="1" spc="-150" dirty="0" smtClean="0"/>
                    </a:p>
                    <a:p>
                      <a:pPr algn="ctr">
                        <a:buFontTx/>
                        <a:buChar char="-"/>
                      </a:pPr>
                      <a:endParaRPr lang="en-US" altLang="ko-KR" sz="1400" b="1" spc="-150" dirty="0" smtClean="0"/>
                    </a:p>
                    <a:p>
                      <a:pPr algn="ctr">
                        <a:buFontTx/>
                        <a:buChar char="-"/>
                      </a:pPr>
                      <a:r>
                        <a:rPr lang="ko-KR" altLang="en-US" sz="1400" b="1" spc="-150" dirty="0" smtClean="0"/>
                        <a:t>과목별 </a:t>
                      </a:r>
                      <a:r>
                        <a:rPr lang="en-US" altLang="ko-KR" sz="1400" b="1" spc="-150" dirty="0" err="1" smtClean="0"/>
                        <a:t>QnA</a:t>
                      </a:r>
                      <a:r>
                        <a:rPr lang="ko-KR" altLang="en-US" sz="1400" b="1" spc="-150" dirty="0" smtClean="0"/>
                        <a:t>게시판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spc="-150" dirty="0" smtClean="0"/>
                        <a:t>-  Bootstrap </a:t>
                      </a:r>
                      <a:r>
                        <a:rPr lang="ko-KR" altLang="en-US" sz="1400" b="1" spc="-150" dirty="0" smtClean="0"/>
                        <a:t>디자인</a:t>
                      </a:r>
                    </a:p>
                    <a:p>
                      <a:pPr algn="ctr"/>
                      <a:endParaRPr lang="en-US" altLang="ko-KR" sz="1400" b="1" spc="-150" dirty="0" smtClean="0"/>
                    </a:p>
                    <a:p>
                      <a:pPr algn="ctr"/>
                      <a:r>
                        <a:rPr lang="en-US" altLang="ko-KR" sz="1400" b="1" spc="-150" dirty="0" smtClean="0"/>
                        <a:t>- </a:t>
                      </a:r>
                      <a:r>
                        <a:rPr lang="ko-KR" altLang="en-US" sz="1400" b="1" spc="-150" dirty="0" smtClean="0"/>
                        <a:t>예외처리</a:t>
                      </a:r>
                      <a:endParaRPr lang="en-US" altLang="ko-KR" sz="1400" b="1" spc="-150" dirty="0" smtClean="0"/>
                    </a:p>
                    <a:p>
                      <a:pPr algn="ctr">
                        <a:buFontTx/>
                        <a:buChar char="-"/>
                      </a:pPr>
                      <a:endParaRPr lang="en-US" altLang="ko-KR" sz="1400" b="1" spc="-150" dirty="0" smtClean="0"/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59" y="1167276"/>
            <a:ext cx="306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일정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1052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일정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GIGEUN Helper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24128" y="6546830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 GH company ©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</a:rPr>
              <a:t>HellowWorld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 smtClean="0"/>
          </a:p>
          <a:p>
            <a:endParaRPr lang="en-US" altLang="ko-KR" dirty="0" smtClean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79912" y="479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역할 분담 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GIGEUN Helper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15816" y="6165304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GH Company ©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HelloWorld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159023"/>
            <a:ext cx="1934344" cy="1934344"/>
          </a:xfrm>
          <a:prstGeom prst="rect">
            <a:avLst/>
          </a:prstGeom>
          <a:noFill/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78436" y="1159023"/>
            <a:ext cx="1934344" cy="19343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8130" y="1159023"/>
            <a:ext cx="1934344" cy="1934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612" y="3794398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D-day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커뮤니티 게시판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비밀번호 </a:t>
            </a:r>
            <a:r>
              <a:rPr lang="ko-KR" altLang="en-US" dirty="0">
                <a:solidFill>
                  <a:schemeClr val="bg1"/>
                </a:solidFill>
              </a:rPr>
              <a:t>찾기</a:t>
            </a:r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11695" y="3794398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전체 공지 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과제 </a:t>
            </a:r>
            <a:r>
              <a:rPr lang="ko-KR" altLang="en-US" dirty="0">
                <a:solidFill>
                  <a:schemeClr val="bg1"/>
                </a:solidFill>
              </a:rPr>
              <a:t>게시판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수강생 과제 제출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수강생 </a:t>
            </a:r>
            <a:r>
              <a:rPr lang="ko-KR" altLang="en-US" dirty="0">
                <a:solidFill>
                  <a:schemeClr val="bg1"/>
                </a:solidFill>
              </a:rPr>
              <a:t>점수 입력</a:t>
            </a:r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00192" y="3789040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강의 동영상 게시판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과목별 공지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QNA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강의 등록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수강신청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0150" y="33497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김지유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67944" y="33569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성기헌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92280" y="33569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김문영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GIGEUN Helper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6546830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 GH company ©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</a:rPr>
              <a:t>HellowWorld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3726" y="271681"/>
            <a:ext cx="5886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흐름도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292563" y="1818062"/>
            <a:ext cx="122413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807067" y="2765211"/>
            <a:ext cx="149559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메인 페이지</a:t>
            </a:r>
            <a:endParaRPr lang="ko-KR" altLang="en-US" sz="14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020755" y="1835480"/>
            <a:ext cx="1063542" cy="462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76539" y="3923712"/>
            <a:ext cx="149559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020755" y="899376"/>
            <a:ext cx="1063542" cy="462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비밀번호 찾기</a:t>
            </a:r>
            <a:endParaRPr lang="ko-KR" altLang="en-US" sz="14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802395" y="4848771"/>
            <a:ext cx="149559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강의 선택</a:t>
            </a:r>
            <a:endParaRPr lang="en-US" altLang="ko-KR" sz="1400" dirty="0" smtClean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757059" y="1259416"/>
            <a:ext cx="149559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강의 관리</a:t>
            </a:r>
            <a:endParaRPr lang="en-US" altLang="ko-KR" sz="1400" dirty="0" smtClean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739641" y="2771584"/>
            <a:ext cx="149559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계정관리</a:t>
            </a:r>
            <a:endParaRPr lang="en-US" altLang="ko-KR" sz="1400" dirty="0" smtClean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6405131" y="3923712"/>
            <a:ext cx="149559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D-day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604931" y="3923712"/>
            <a:ext cx="149559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커뮤니티</a:t>
            </a:r>
            <a:endParaRPr lang="en-US" altLang="ko-KR" sz="1400" dirty="0" smtClean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5748350" y="2051504"/>
            <a:ext cx="149559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수강 관리</a:t>
            </a:r>
            <a:endParaRPr lang="en-US" altLang="ko-KR" sz="1400" dirty="0" smtClean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796022" y="5865592"/>
            <a:ext cx="149559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과목별 공지</a:t>
            </a:r>
            <a:endParaRPr lang="en-US" altLang="ko-KR" sz="1400" dirty="0" smtClean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1076539" y="5883010"/>
            <a:ext cx="149559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과제 게시판</a:t>
            </a:r>
            <a:endParaRPr lang="en-US" altLang="ko-KR" sz="1400" dirty="0" smtClean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4587513" y="5891719"/>
            <a:ext cx="149559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과목별 </a:t>
            </a:r>
            <a:r>
              <a:rPr lang="en-US" altLang="ko-KR" sz="1400" dirty="0" smtClean="0"/>
              <a:t>Q &amp; A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802395" y="3932421"/>
            <a:ext cx="149559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강의</a:t>
            </a:r>
            <a:endParaRPr lang="en-US" altLang="ko-KR" sz="1400" dirty="0" smtClean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6333123" y="5874301"/>
            <a:ext cx="149559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동영상 게시판</a:t>
            </a:r>
            <a:endParaRPr lang="en-US" altLang="ko-KR" sz="1400" dirty="0" smtClean="0"/>
          </a:p>
        </p:txBody>
      </p:sp>
      <p:cxnSp>
        <p:nvCxnSpPr>
          <p:cNvPr id="71" name="직선 화살표 연결선 70"/>
          <p:cNvCxnSpPr>
            <a:stCxn id="27" idx="0"/>
            <a:endCxn id="58" idx="2"/>
          </p:cNvCxnSpPr>
          <p:nvPr/>
        </p:nvCxnSpPr>
        <p:spPr>
          <a:xfrm flipV="1">
            <a:off x="3552526" y="1362353"/>
            <a:ext cx="0" cy="473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27" idx="2"/>
            <a:endCxn id="26" idx="0"/>
          </p:cNvCxnSpPr>
          <p:nvPr/>
        </p:nvCxnSpPr>
        <p:spPr>
          <a:xfrm>
            <a:off x="3552526" y="2298457"/>
            <a:ext cx="2336" cy="466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4" idx="3"/>
            <a:endCxn id="27" idx="1"/>
          </p:cNvCxnSpPr>
          <p:nvPr/>
        </p:nvCxnSpPr>
        <p:spPr>
          <a:xfrm flipV="1">
            <a:off x="2516699" y="2066969"/>
            <a:ext cx="504056" cy="3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6" idx="3"/>
            <a:endCxn id="60" idx="1"/>
          </p:cNvCxnSpPr>
          <p:nvPr/>
        </p:nvCxnSpPr>
        <p:spPr>
          <a:xfrm flipV="1">
            <a:off x="4302657" y="1547448"/>
            <a:ext cx="1454402" cy="15057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26" idx="3"/>
            <a:endCxn id="64" idx="1"/>
          </p:cNvCxnSpPr>
          <p:nvPr/>
        </p:nvCxnSpPr>
        <p:spPr>
          <a:xfrm flipV="1">
            <a:off x="4302657" y="2339536"/>
            <a:ext cx="1445693" cy="7137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26" idx="3"/>
            <a:endCxn id="61" idx="1"/>
          </p:cNvCxnSpPr>
          <p:nvPr/>
        </p:nvCxnSpPr>
        <p:spPr>
          <a:xfrm>
            <a:off x="4302657" y="3053243"/>
            <a:ext cx="1436984" cy="63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26" idx="2"/>
            <a:endCxn id="68" idx="0"/>
          </p:cNvCxnSpPr>
          <p:nvPr/>
        </p:nvCxnSpPr>
        <p:spPr>
          <a:xfrm rot="5400000">
            <a:off x="3256953" y="3634512"/>
            <a:ext cx="591146" cy="46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26" idx="2"/>
            <a:endCxn id="42" idx="0"/>
          </p:cNvCxnSpPr>
          <p:nvPr/>
        </p:nvCxnSpPr>
        <p:spPr>
          <a:xfrm rot="5400000">
            <a:off x="2398380" y="2767229"/>
            <a:ext cx="582437" cy="17305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26" idx="2"/>
            <a:endCxn id="63" idx="0"/>
          </p:cNvCxnSpPr>
          <p:nvPr/>
        </p:nvCxnSpPr>
        <p:spPr>
          <a:xfrm rot="16200000" flipH="1">
            <a:off x="4162576" y="2733561"/>
            <a:ext cx="582437" cy="17978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26" idx="2"/>
            <a:endCxn id="62" idx="0"/>
          </p:cNvCxnSpPr>
          <p:nvPr/>
        </p:nvCxnSpPr>
        <p:spPr>
          <a:xfrm rot="16200000" flipH="1">
            <a:off x="5062676" y="1833461"/>
            <a:ext cx="582437" cy="35980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8" idx="2"/>
            <a:endCxn id="59" idx="0"/>
          </p:cNvCxnSpPr>
          <p:nvPr/>
        </p:nvCxnSpPr>
        <p:spPr>
          <a:xfrm>
            <a:off x="3550190" y="4508485"/>
            <a:ext cx="0" cy="340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9" idx="2"/>
            <a:endCxn id="66" idx="0"/>
          </p:cNvCxnSpPr>
          <p:nvPr/>
        </p:nvCxnSpPr>
        <p:spPr>
          <a:xfrm rot="5400000">
            <a:off x="2458175" y="4790994"/>
            <a:ext cx="458175" cy="17258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59" idx="2"/>
            <a:endCxn id="67" idx="0"/>
          </p:cNvCxnSpPr>
          <p:nvPr/>
        </p:nvCxnSpPr>
        <p:spPr>
          <a:xfrm rot="16200000" flipH="1">
            <a:off x="4209307" y="4765718"/>
            <a:ext cx="466884" cy="17851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9" idx="2"/>
            <a:endCxn id="65" idx="0"/>
          </p:cNvCxnSpPr>
          <p:nvPr/>
        </p:nvCxnSpPr>
        <p:spPr>
          <a:xfrm flipH="1">
            <a:off x="3543817" y="5424835"/>
            <a:ext cx="6373" cy="440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59" idx="2"/>
            <a:endCxn id="69" idx="0"/>
          </p:cNvCxnSpPr>
          <p:nvPr/>
        </p:nvCxnSpPr>
        <p:spPr>
          <a:xfrm rot="16200000" flipH="1">
            <a:off x="5090821" y="3884204"/>
            <a:ext cx="449466" cy="35307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917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20688"/>
            <a:ext cx="8640960" cy="602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GIGEUN Helper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4128" y="6546830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 GH company ©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</a:rPr>
              <a:t>HellowWorld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88640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구조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67544" y="188640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구조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620688"/>
            <a:ext cx="7067550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GIGEUN Helper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4128" y="6546830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 GH company ©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</a:rPr>
              <a:t>HellowWorld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GIGEUN Helper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6546830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 GH company ©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</a:rPr>
              <a:t>HellowWorld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3726" y="271681"/>
            <a:ext cx="5886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흐름도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16493" y="2204426"/>
            <a:ext cx="149559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18721" y="4497732"/>
            <a:ext cx="149559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메인 페이지</a:t>
            </a:r>
            <a:endParaRPr lang="ko-KR" altLang="en-US" sz="14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884722" y="3493416"/>
            <a:ext cx="1063542" cy="462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468898" y="3487675"/>
            <a:ext cx="1063542" cy="462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비밀번호 찾기</a:t>
            </a:r>
            <a:endParaRPr lang="ko-KR" altLang="en-US" sz="1400" dirty="0"/>
          </a:p>
        </p:txBody>
      </p:sp>
      <p:cxnSp>
        <p:nvCxnSpPr>
          <p:cNvPr id="7" name="직선 화살표 연결선 6"/>
          <p:cNvCxnSpPr>
            <a:stCxn id="24" idx="2"/>
            <a:endCxn id="28" idx="0"/>
          </p:cNvCxnSpPr>
          <p:nvPr/>
        </p:nvCxnSpPr>
        <p:spPr>
          <a:xfrm>
            <a:off x="7164288" y="2780490"/>
            <a:ext cx="836381" cy="70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4" idx="2"/>
            <a:endCxn id="27" idx="0"/>
          </p:cNvCxnSpPr>
          <p:nvPr/>
        </p:nvCxnSpPr>
        <p:spPr>
          <a:xfrm flipH="1">
            <a:off x="6416493" y="2780490"/>
            <a:ext cx="747795" cy="71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8" idx="1"/>
            <a:endCxn id="27" idx="3"/>
          </p:cNvCxnSpPr>
          <p:nvPr/>
        </p:nvCxnSpPr>
        <p:spPr>
          <a:xfrm flipH="1">
            <a:off x="6948264" y="3719164"/>
            <a:ext cx="520634" cy="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99592" y="1234897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38" name="직선 화살표 연결선 37"/>
          <p:cNvCxnSpPr>
            <a:stCxn id="27" idx="2"/>
            <a:endCxn id="26" idx="0"/>
          </p:cNvCxnSpPr>
          <p:nvPr/>
        </p:nvCxnSpPr>
        <p:spPr>
          <a:xfrm>
            <a:off x="6416493" y="3956393"/>
            <a:ext cx="750023" cy="54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39752" y="130690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모든 계정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051720" y="1954977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6425618" y="5485971"/>
            <a:ext cx="149559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cxnSp>
        <p:nvCxnSpPr>
          <p:cNvPr id="45" name="직선 화살표 연결선 44"/>
          <p:cNvCxnSpPr>
            <a:stCxn id="26" idx="2"/>
            <a:endCxn id="42" idx="0"/>
          </p:cNvCxnSpPr>
          <p:nvPr/>
        </p:nvCxnSpPr>
        <p:spPr>
          <a:xfrm>
            <a:off x="7166516" y="5073796"/>
            <a:ext cx="6897" cy="41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6" idx="3"/>
          </p:cNvCxnSpPr>
          <p:nvPr/>
        </p:nvCxnSpPr>
        <p:spPr>
          <a:xfrm>
            <a:off x="7914311" y="4785764"/>
            <a:ext cx="762145" cy="11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04864"/>
            <a:ext cx="367240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276872"/>
            <a:ext cx="325268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2060848"/>
            <a:ext cx="3672408" cy="4355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 preferRelativeResize="0"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2065520"/>
            <a:ext cx="3672000" cy="43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9172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388</Words>
  <Application>Microsoft Office PowerPoint</Application>
  <PresentationFormat>화면 슬라이드 쇼(4:3)</PresentationFormat>
  <Paragraphs>191</Paragraphs>
  <Slides>14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Company>LG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User</cp:lastModifiedBy>
  <cp:revision>95</cp:revision>
  <dcterms:created xsi:type="dcterms:W3CDTF">2016-11-03T20:47:04Z</dcterms:created>
  <dcterms:modified xsi:type="dcterms:W3CDTF">2019-12-23T05:29:22Z</dcterms:modified>
</cp:coreProperties>
</file>