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1" r:id="rId3"/>
    <p:sldId id="256" r:id="rId4"/>
    <p:sldId id="257" r:id="rId5"/>
    <p:sldId id="259" r:id="rId6"/>
    <p:sldId id="264" r:id="rId7"/>
    <p:sldId id="262" r:id="rId8"/>
    <p:sldId id="263" r:id="rId9"/>
  </p:sldIdLst>
  <p:sldSz cx="9144000" cy="6858000" type="screen4x3"/>
  <p:notesSz cx="6858000" cy="9144000"/>
  <p:embeddedFontLst>
    <p:embeddedFont>
      <p:font typeface="-윤고딕350" panose="02030504000101010101" pitchFamily="18" charset="-127"/>
      <p:regular r:id="rId10"/>
    </p:embeddedFont>
    <p:embeddedFont>
      <p:font typeface="Mistral" panose="03090702030407020403" pitchFamily="66" charset="0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-윤고딕330" panose="02030504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8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7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9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0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7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05D4-112F-4428-8BE6-5AD080C4B7DD}" type="datetimeFigureOut">
              <a:rPr lang="ko-KR" altLang="en-US" smtClean="0"/>
              <a:t>2015-04-03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00FF-A76B-442F-BE94-06EA711A5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4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opentutorials.org/course/11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ic.skplanet.com/front/tacademy/courseinfo/courseInfoGuide.action" TargetMode="External"/><Relationship Id="rId5" Type="http://schemas.openxmlformats.org/officeDocument/2006/relationships/hyperlink" Target="http://opentutorials.org/course/62" TargetMode="External"/><Relationship Id="rId4" Type="http://schemas.openxmlformats.org/officeDocument/2006/relationships/hyperlink" Target="https://oic.skplanet.com/live/player/listOnline.a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Web Server &amp; Web Client</a:t>
            </a:r>
            <a:endParaRPr lang="ko-KR" altLang="en-US" sz="5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98" y="1772816"/>
            <a:ext cx="5364482" cy="410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임승한\Desktop\PIN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360040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884368" y="6453336"/>
            <a:ext cx="1241558" cy="39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임승한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453336"/>
            <a:ext cx="103175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04576"/>
            <a:ext cx="6768752" cy="517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80" y="1844824"/>
            <a:ext cx="456986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Web Server &amp; Web Client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7452" y="2060847"/>
            <a:ext cx="4507474" cy="2736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훑어보기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생각해보기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참고해보기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97" y="4437112"/>
            <a:ext cx="103175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458088"/>
            <a:ext cx="8712968" cy="5870217"/>
            <a:chOff x="179512" y="332656"/>
            <a:chExt cx="8712968" cy="5870217"/>
          </a:xfrm>
        </p:grpSpPr>
        <p:grpSp>
          <p:nvGrpSpPr>
            <p:cNvPr id="8" name="그룹 7"/>
            <p:cNvGrpSpPr/>
            <p:nvPr/>
          </p:nvGrpSpPr>
          <p:grpSpPr>
            <a:xfrm>
              <a:off x="5292080" y="332656"/>
              <a:ext cx="3600400" cy="5870217"/>
              <a:chOff x="5148064" y="332656"/>
              <a:chExt cx="3600400" cy="587021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148064" y="332656"/>
                <a:ext cx="3600400" cy="58702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6626" y="548681"/>
                <a:ext cx="3343275" cy="249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179512" y="332656"/>
              <a:ext cx="3600400" cy="58702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3652119"/>
              <a:ext cx="2139109" cy="1578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6516216" y="3212976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웹 브라우저</a:t>
              </a:r>
              <a:endPara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0232" y="550794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하드웨어</a:t>
              </a:r>
              <a:endPara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3533" y="533584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하드웨어</a:t>
              </a:r>
              <a:endPara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5656" y="205155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웹 서버</a:t>
              </a:r>
              <a:endPara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52" y="697573"/>
              <a:ext cx="1869356" cy="114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19" y="3489170"/>
              <a:ext cx="2139109" cy="1578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2" name="그룹 1031"/>
            <p:cNvGrpSpPr/>
            <p:nvPr/>
          </p:nvGrpSpPr>
          <p:grpSpPr>
            <a:xfrm>
              <a:off x="3203848" y="3203684"/>
              <a:ext cx="2448272" cy="1161420"/>
              <a:chOff x="3203848" y="2987660"/>
              <a:chExt cx="2448272" cy="1161420"/>
            </a:xfrm>
          </p:grpSpPr>
          <p:cxnSp>
            <p:nvCxnSpPr>
              <p:cNvPr id="22" name="직선 화살표 연결선 21"/>
              <p:cNvCxnSpPr/>
              <p:nvPr/>
            </p:nvCxnSpPr>
            <p:spPr>
              <a:xfrm flipV="1">
                <a:off x="3203848" y="2987660"/>
                <a:ext cx="0" cy="11614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203848" y="4149080"/>
                <a:ext cx="24328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직선 연결선 1023"/>
              <p:cNvCxnSpPr/>
              <p:nvPr/>
            </p:nvCxnSpPr>
            <p:spPr>
              <a:xfrm>
                <a:off x="5652120" y="3212976"/>
                <a:ext cx="0" cy="9361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 flipH="1">
              <a:off x="3059832" y="3491716"/>
              <a:ext cx="2808312" cy="1161420"/>
              <a:chOff x="3203848" y="2987660"/>
              <a:chExt cx="2448272" cy="1161420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V="1">
                <a:off x="3203848" y="2987660"/>
                <a:ext cx="0" cy="11614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3203848" y="4149080"/>
                <a:ext cx="24328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5652120" y="3212976"/>
                <a:ext cx="0" cy="9361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4042053" y="3851756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①요청</a:t>
              </a:r>
              <a:endPara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42924" y="478786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②응답</a:t>
              </a:r>
              <a:endPara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33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038250"/>
              <a:ext cx="3024336" cy="187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496" y="7598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훑어보기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6516052"/>
            <a:ext cx="120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 Server &gt;</a:t>
            </a:r>
            <a:endParaRPr lang="ko-KR" altLang="en-US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7929" y="651605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 Client &gt;</a:t>
            </a:r>
            <a:endParaRPr lang="ko-KR" altLang="en-US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1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458088"/>
            <a:ext cx="8712968" cy="6427296"/>
            <a:chOff x="179512" y="332656"/>
            <a:chExt cx="8712968" cy="6427296"/>
          </a:xfrm>
        </p:grpSpPr>
        <p:grpSp>
          <p:nvGrpSpPr>
            <p:cNvPr id="8" name="그룹 7"/>
            <p:cNvGrpSpPr/>
            <p:nvPr/>
          </p:nvGrpSpPr>
          <p:grpSpPr>
            <a:xfrm>
              <a:off x="5292080" y="332656"/>
              <a:ext cx="3600400" cy="5870217"/>
              <a:chOff x="5148064" y="332656"/>
              <a:chExt cx="3600400" cy="587021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148064" y="332656"/>
                <a:ext cx="3600400" cy="58702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5276626" y="548681"/>
                <a:ext cx="3343275" cy="2495550"/>
                <a:chOff x="1403648" y="938466"/>
                <a:chExt cx="3343275" cy="2495550"/>
              </a:xfrm>
            </p:grpSpPr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3648" y="938466"/>
                  <a:ext cx="3343275" cy="2495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9672" y="1430128"/>
                  <a:ext cx="2952328" cy="1844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6" name="TextBox 5"/>
            <p:cNvSpPr txBox="1"/>
            <p:nvPr/>
          </p:nvSpPr>
          <p:spPr>
            <a:xfrm>
              <a:off x="6617929" y="6390620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&lt; Client &gt;</a:t>
              </a:r>
              <a:endPara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6390620"/>
              <a:ext cx="1204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&lt; Server &gt;</a:t>
              </a:r>
              <a:endPara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9512" y="1556792"/>
              <a:ext cx="3600400" cy="4646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20641" y="3284984"/>
              <a:ext cx="334327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Web Client</a:t>
              </a:r>
              <a:b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</a:br>
              <a:r>
                <a:rPr lang="en-US" altLang="ko-KR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(HTTP, JavaScript, jQuery..)</a:t>
              </a:r>
              <a:endPara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20640" y="4149080"/>
              <a:ext cx="334327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OS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(Linux, Window.. )</a:t>
              </a:r>
              <a:endParaRPr lang="ko-KR" altLang="en-US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20639" y="5013176"/>
              <a:ext cx="334327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H/W</a:t>
              </a:r>
              <a:endParaRPr lang="ko-KR" altLang="en-US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20642" y="5819138"/>
              <a:ext cx="504056" cy="283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LAN</a:t>
              </a:r>
              <a:endParaRPr lang="ko-KR" altLang="en-US" sz="12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03848" y="5833202"/>
              <a:ext cx="504056" cy="283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LAN</a:t>
              </a:r>
              <a:endParaRPr lang="ko-KR" altLang="en-US" sz="12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3530" y="3284984"/>
              <a:ext cx="334327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Web Server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en-US" altLang="ko-KR" dirty="0" err="1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Apach</a:t>
              </a:r>
              <a:r>
                <a:rPr lang="en-US" altLang="ko-KR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 IIS,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nginX</a:t>
              </a:r>
              <a:r>
                <a:rPr lang="en-US" altLang="ko-KR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..)</a:t>
              </a:r>
              <a:endPara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3529" y="4149080"/>
              <a:ext cx="334327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OS</a:t>
              </a:r>
              <a:b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</a:br>
              <a:r>
                <a:rPr lang="en-US" altLang="ko-KR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(Linux, Window.. )</a:t>
              </a:r>
              <a:endPara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3528" y="5013176"/>
              <a:ext cx="334327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H/W</a:t>
              </a:r>
              <a:endParaRPr lang="ko-KR" altLang="en-US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3528" y="1700808"/>
              <a:ext cx="334327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Server Side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(Node.js, JSP, PHP..)</a:t>
              </a:r>
              <a:endPara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3528" y="2564904"/>
              <a:ext cx="3343275" cy="6156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CGI</a:t>
              </a:r>
              <a:b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</a:br>
              <a:r>
                <a:rPr lang="en-US" altLang="ko-KR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(Common Gateway Interface)</a:t>
              </a:r>
              <a:endParaRPr lang="ko-KR" altLang="en-US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3528" y="332656"/>
              <a:ext cx="3343275" cy="1008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Data Base</a:t>
              </a:r>
              <a:endParaRPr lang="ko-KR" altLang="en-US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496" y="7598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생각해보기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588994" y="3752454"/>
            <a:ext cx="108012" cy="1044116"/>
            <a:chOff x="6812116" y="2564904"/>
            <a:chExt cx="108012" cy="1044116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6864380" y="2672916"/>
              <a:ext cx="0" cy="936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6812116" y="2564904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388424" y="4473116"/>
            <a:ext cx="108012" cy="1044116"/>
            <a:chOff x="6812116" y="2564904"/>
            <a:chExt cx="108012" cy="1044116"/>
          </a:xfrm>
        </p:grpSpPr>
        <p:cxnSp>
          <p:nvCxnSpPr>
            <p:cNvPr id="33" name="직선 화살표 연결선 32"/>
            <p:cNvCxnSpPr/>
            <p:nvPr/>
          </p:nvCxnSpPr>
          <p:spPr>
            <a:xfrm>
              <a:off x="6864380" y="2672916"/>
              <a:ext cx="0" cy="936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6812116" y="2564904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960702" y="5397694"/>
            <a:ext cx="2283706" cy="702860"/>
            <a:chOff x="2684338" y="2852936"/>
            <a:chExt cx="2283706" cy="702860"/>
          </a:xfrm>
        </p:grpSpPr>
        <p:cxnSp>
          <p:nvCxnSpPr>
            <p:cNvPr id="36" name="직선 화살표 연결선 35"/>
            <p:cNvCxnSpPr/>
            <p:nvPr/>
          </p:nvCxnSpPr>
          <p:spPr>
            <a:xfrm flipH="1">
              <a:off x="2684338" y="3549666"/>
              <a:ext cx="22279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4860032" y="2852936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4914038" y="2960948"/>
              <a:ext cx="0" cy="5948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995936" y="6093296"/>
            <a:ext cx="1063860" cy="108012"/>
            <a:chOff x="10456912" y="2649988"/>
            <a:chExt cx="1063860" cy="108012"/>
          </a:xfrm>
        </p:grpSpPr>
        <p:cxnSp>
          <p:nvCxnSpPr>
            <p:cNvPr id="39" name="직선 화살표 연결선 38"/>
            <p:cNvCxnSpPr/>
            <p:nvPr/>
          </p:nvCxnSpPr>
          <p:spPr>
            <a:xfrm flipH="1">
              <a:off x="10456912" y="2703994"/>
              <a:ext cx="9558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11412760" y="2649988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43608" y="5517232"/>
            <a:ext cx="1950074" cy="649698"/>
            <a:chOff x="8937361" y="2573971"/>
            <a:chExt cx="1950074" cy="649698"/>
          </a:xfrm>
        </p:grpSpPr>
        <p:cxnSp>
          <p:nvCxnSpPr>
            <p:cNvPr id="44" name="직선 화살표 연결선 43"/>
            <p:cNvCxnSpPr/>
            <p:nvPr/>
          </p:nvCxnSpPr>
          <p:spPr>
            <a:xfrm flipV="1">
              <a:off x="8946392" y="2573971"/>
              <a:ext cx="0" cy="5956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10779423" y="3115657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8937361" y="3169663"/>
              <a:ext cx="182907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863588" y="4634552"/>
            <a:ext cx="108012" cy="983383"/>
            <a:chOff x="9911378" y="2240286"/>
            <a:chExt cx="108012" cy="983383"/>
          </a:xfrm>
        </p:grpSpPr>
        <p:cxnSp>
          <p:nvCxnSpPr>
            <p:cNvPr id="51" name="직선 화살표 연결선 50"/>
            <p:cNvCxnSpPr/>
            <p:nvPr/>
          </p:nvCxnSpPr>
          <p:spPr>
            <a:xfrm flipV="1">
              <a:off x="9972600" y="2240286"/>
              <a:ext cx="0" cy="929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9911378" y="3115657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19572" y="3789040"/>
            <a:ext cx="108012" cy="983383"/>
            <a:chOff x="9911378" y="2240286"/>
            <a:chExt cx="108012" cy="983383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972600" y="2240286"/>
              <a:ext cx="0" cy="929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9911378" y="3115657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5556" y="2348880"/>
            <a:ext cx="108012" cy="1512168"/>
            <a:chOff x="9911378" y="1711501"/>
            <a:chExt cx="108012" cy="1512168"/>
          </a:xfrm>
        </p:grpSpPr>
        <p:cxnSp>
          <p:nvCxnSpPr>
            <p:cNvPr id="63" name="직선 화살표 연결선 62"/>
            <p:cNvCxnSpPr/>
            <p:nvPr/>
          </p:nvCxnSpPr>
          <p:spPr>
            <a:xfrm flipV="1">
              <a:off x="9972600" y="1711501"/>
              <a:ext cx="0" cy="14581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9911378" y="3115657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95536" y="1268760"/>
            <a:ext cx="108012" cy="1224136"/>
            <a:chOff x="9911378" y="1999533"/>
            <a:chExt cx="108012" cy="1224136"/>
          </a:xfrm>
        </p:grpSpPr>
        <p:cxnSp>
          <p:nvCxnSpPr>
            <p:cNvPr id="67" name="직선 화살표 연결선 66"/>
            <p:cNvCxnSpPr/>
            <p:nvPr/>
          </p:nvCxnSpPr>
          <p:spPr>
            <a:xfrm flipV="1">
              <a:off x="9972600" y="1999533"/>
              <a:ext cx="0" cy="1170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/>
            <p:cNvSpPr/>
            <p:nvPr/>
          </p:nvSpPr>
          <p:spPr>
            <a:xfrm>
              <a:off x="9911378" y="3115657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529056" y="1282828"/>
            <a:ext cx="108012" cy="903452"/>
            <a:chOff x="6813288" y="2578972"/>
            <a:chExt cx="108012" cy="903452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6864380" y="2708920"/>
              <a:ext cx="0" cy="7735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6813288" y="2578972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347864" y="3753036"/>
            <a:ext cx="108012" cy="1044116"/>
            <a:chOff x="6812116" y="2564904"/>
            <a:chExt cx="108012" cy="1044116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6864380" y="2672916"/>
              <a:ext cx="0" cy="936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6812116" y="2564904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203848" y="4617132"/>
            <a:ext cx="108012" cy="1044116"/>
            <a:chOff x="6812116" y="2564904"/>
            <a:chExt cx="108012" cy="1044116"/>
          </a:xfrm>
        </p:grpSpPr>
        <p:cxnSp>
          <p:nvCxnSpPr>
            <p:cNvPr id="78" name="직선 화살표 연결선 77"/>
            <p:cNvCxnSpPr/>
            <p:nvPr/>
          </p:nvCxnSpPr>
          <p:spPr>
            <a:xfrm>
              <a:off x="6864380" y="2672916"/>
              <a:ext cx="0" cy="936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6812116" y="2564904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059832" y="5121188"/>
            <a:ext cx="108012" cy="1044116"/>
            <a:chOff x="6812116" y="2564904"/>
            <a:chExt cx="108012" cy="1044116"/>
          </a:xfrm>
        </p:grpSpPr>
        <p:cxnSp>
          <p:nvCxnSpPr>
            <p:cNvPr id="81" name="직선 화살표 연결선 80"/>
            <p:cNvCxnSpPr/>
            <p:nvPr/>
          </p:nvCxnSpPr>
          <p:spPr>
            <a:xfrm>
              <a:off x="6864380" y="2672916"/>
              <a:ext cx="0" cy="936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/>
            <p:cNvSpPr/>
            <p:nvPr/>
          </p:nvSpPr>
          <p:spPr>
            <a:xfrm>
              <a:off x="6812116" y="2564904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995936" y="5913276"/>
            <a:ext cx="1063860" cy="108012"/>
            <a:chOff x="6812116" y="2564904"/>
            <a:chExt cx="1063860" cy="108012"/>
          </a:xfrm>
        </p:grpSpPr>
        <p:cxnSp>
          <p:nvCxnSpPr>
            <p:cNvPr id="84" name="직선 화살표 연결선 83"/>
            <p:cNvCxnSpPr/>
            <p:nvPr/>
          </p:nvCxnSpPr>
          <p:spPr>
            <a:xfrm>
              <a:off x="6880640" y="2621176"/>
              <a:ext cx="9953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6812116" y="2564904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984940" y="5451700"/>
            <a:ext cx="108012" cy="562179"/>
            <a:chOff x="6826184" y="2110737"/>
            <a:chExt cx="108012" cy="562179"/>
          </a:xfrm>
        </p:grpSpPr>
        <p:cxnSp>
          <p:nvCxnSpPr>
            <p:cNvPr id="91" name="직선 화살표 연결선 90"/>
            <p:cNvCxnSpPr/>
            <p:nvPr/>
          </p:nvCxnSpPr>
          <p:spPr>
            <a:xfrm flipV="1">
              <a:off x="6880640" y="2110737"/>
              <a:ext cx="0" cy="5104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/>
            <p:cNvSpPr/>
            <p:nvPr/>
          </p:nvSpPr>
          <p:spPr>
            <a:xfrm>
              <a:off x="6826184" y="2564904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760132" y="4671138"/>
            <a:ext cx="108012" cy="990110"/>
            <a:chOff x="6826184" y="1682806"/>
            <a:chExt cx="108012" cy="990110"/>
          </a:xfrm>
        </p:grpSpPr>
        <p:cxnSp>
          <p:nvCxnSpPr>
            <p:cNvPr id="96" name="직선 화살표 연결선 95"/>
            <p:cNvCxnSpPr/>
            <p:nvPr/>
          </p:nvCxnSpPr>
          <p:spPr>
            <a:xfrm flipV="1">
              <a:off x="6880640" y="1682806"/>
              <a:ext cx="0" cy="9383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6826184" y="2564904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8604448" y="2636912"/>
            <a:ext cx="108012" cy="1044116"/>
            <a:chOff x="6812116" y="2564904"/>
            <a:chExt cx="108012" cy="1044116"/>
          </a:xfrm>
        </p:grpSpPr>
        <p:cxnSp>
          <p:nvCxnSpPr>
            <p:cNvPr id="101" name="직선 화살표 연결선 100"/>
            <p:cNvCxnSpPr/>
            <p:nvPr/>
          </p:nvCxnSpPr>
          <p:spPr>
            <a:xfrm>
              <a:off x="6864380" y="2672916"/>
              <a:ext cx="0" cy="936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타원 101"/>
            <p:cNvSpPr/>
            <p:nvPr/>
          </p:nvSpPr>
          <p:spPr>
            <a:xfrm>
              <a:off x="6812116" y="2564904"/>
              <a:ext cx="108012" cy="1080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616116" y="3789040"/>
            <a:ext cx="108012" cy="990110"/>
            <a:chOff x="6826184" y="1682806"/>
            <a:chExt cx="108012" cy="990110"/>
          </a:xfrm>
        </p:grpSpPr>
        <p:cxnSp>
          <p:nvCxnSpPr>
            <p:cNvPr id="104" name="직선 화살표 연결선 103"/>
            <p:cNvCxnSpPr/>
            <p:nvPr/>
          </p:nvCxnSpPr>
          <p:spPr>
            <a:xfrm flipV="1">
              <a:off x="6880640" y="1682806"/>
              <a:ext cx="0" cy="9383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6826184" y="2564904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472100" y="2636912"/>
            <a:ext cx="108012" cy="1350150"/>
            <a:chOff x="6826184" y="1322766"/>
            <a:chExt cx="108012" cy="1350150"/>
          </a:xfrm>
        </p:grpSpPr>
        <p:cxnSp>
          <p:nvCxnSpPr>
            <p:cNvPr id="107" name="직선 화살표 연결선 106"/>
            <p:cNvCxnSpPr/>
            <p:nvPr/>
          </p:nvCxnSpPr>
          <p:spPr>
            <a:xfrm flipV="1">
              <a:off x="6880640" y="1322766"/>
              <a:ext cx="0" cy="12984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6826184" y="2564904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463496" y="2356500"/>
            <a:ext cx="108012" cy="1324528"/>
            <a:chOff x="6805668" y="2586592"/>
            <a:chExt cx="108012" cy="1324528"/>
          </a:xfrm>
        </p:grpSpPr>
        <p:cxnSp>
          <p:nvCxnSpPr>
            <p:cNvPr id="112" name="직선 화살표 연결선 111"/>
            <p:cNvCxnSpPr/>
            <p:nvPr/>
          </p:nvCxnSpPr>
          <p:spPr>
            <a:xfrm>
              <a:off x="6864380" y="2708920"/>
              <a:ext cx="0" cy="1202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/>
            <p:cNvSpPr/>
            <p:nvPr/>
          </p:nvSpPr>
          <p:spPr>
            <a:xfrm>
              <a:off x="6805668" y="2586592"/>
              <a:ext cx="108012" cy="10801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4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629072"/>
            <a:ext cx="2151066" cy="6040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① HTML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② CSS</a:t>
            </a:r>
            <a:b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③ 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Bootstrap</a:t>
            </a:r>
            <a:endParaRPr lang="en-US" altLang="ko-KR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④ JavaScript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⑤ jQuery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⑥ jQuery-mobile</a:t>
            </a:r>
          </a:p>
          <a:p>
            <a:endParaRPr lang="en-US" altLang="ko-KR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&lt;Web Client&gt;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7598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생각해보기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9512" y="629072"/>
            <a:ext cx="6480720" cy="6040288"/>
            <a:chOff x="179512" y="629072"/>
            <a:chExt cx="5256584" cy="60402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764704"/>
              <a:ext cx="5256584" cy="3087052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365104"/>
              <a:ext cx="4824536" cy="1752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79512" y="629072"/>
              <a:ext cx="5184576" cy="6040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flipH="1">
              <a:off x="1665390" y="6237311"/>
              <a:ext cx="204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&lt; Web Server &gt;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1665390" y="3851756"/>
              <a:ext cx="204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&lt; Server Side &gt;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 flipH="1">
            <a:off x="6590336" y="6237312"/>
            <a:ext cx="25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&lt; Client Side &gt;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04248" y="629072"/>
            <a:ext cx="2151066" cy="6040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① HTML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② CSS</a:t>
            </a:r>
            <a:b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③ </a:t>
            </a:r>
            <a:r>
              <a:rPr lang="en-US" altLang="ko-KR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Bootstrap</a:t>
            </a:r>
            <a:endParaRPr lang="en-US" altLang="ko-KR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④ JavaScript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⑤ jQuery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⑥ jQuery-mobile</a:t>
            </a:r>
          </a:p>
          <a:p>
            <a:endParaRPr lang="en-US" altLang="ko-KR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&lt;Web Client&gt;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7598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생각해보기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9512" y="629072"/>
            <a:ext cx="6391943" cy="6040288"/>
            <a:chOff x="179512" y="629072"/>
            <a:chExt cx="5184576" cy="6040288"/>
          </a:xfrm>
        </p:grpSpPr>
        <p:sp>
          <p:nvSpPr>
            <p:cNvPr id="9" name="직사각형 8"/>
            <p:cNvSpPr/>
            <p:nvPr/>
          </p:nvSpPr>
          <p:spPr>
            <a:xfrm>
              <a:off x="179512" y="629072"/>
              <a:ext cx="5184576" cy="6040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1665390" y="6237312"/>
              <a:ext cx="204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&lt; Server Side &gt;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51520" y="1546914"/>
            <a:ext cx="70567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대표적인 서버 사이드 스크립트 </a:t>
            </a:r>
            <a:r>
              <a:rPr lang="ko-KR" altLang="en-US" b="1" dirty="0" smtClean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언어</a:t>
            </a:r>
            <a:r>
              <a:rPr lang="en-US" altLang="ko-KR" b="1" dirty="0" smtClean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ko-KR" b="1" dirty="0" smtClean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ASP/ASP.NET (*.asp/*.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aspx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콜드퓨전 </a:t>
            </a:r>
            <a:r>
              <a:rPr lang="ko-KR" altLang="en-US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마크업</a:t>
            </a:r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언어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(*.cfm)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 </a:t>
            </a:r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서버 스크립트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(*.c)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자바 서버 페이지를 통한 자바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jsp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 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서버 사이드 자바스크립트를 사용한 자바스크립트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ssjs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PHP (*.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php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펄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pl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SMX (*.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smx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</a:t>
            </a:r>
            <a:r>
              <a:rPr lang="ko-KR" altLang="en-US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파이썬</a:t>
            </a:r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py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루비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rb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</a:t>
            </a:r>
            <a:r>
              <a:rPr lang="ko-KR" altLang="en-US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라쏘</a:t>
            </a:r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 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(*.lasso)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웹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DNA (*.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dna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tpl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* 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Node.js (*.</a:t>
            </a:r>
            <a:r>
              <a:rPr lang="en-US" altLang="ko-KR" dirty="0" err="1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js</a:t>
            </a:r>
            <a:r>
              <a:rPr lang="en-US" altLang="ko-KR" dirty="0">
                <a:solidFill>
                  <a:srgbClr val="666666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solidFill>
                <a:srgbClr val="666666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590336" y="6237312"/>
            <a:ext cx="25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&lt; Client Side &gt;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2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7598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참고해보기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33450"/>
            <a:ext cx="3343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73016"/>
            <a:ext cx="19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&lt; Server Side &gt;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6113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&lt; Client Side &gt;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1844824"/>
            <a:ext cx="53912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Mistral"/>
                <a:ea typeface="-윤고딕350" panose="02030504000101010101" pitchFamily="18" charset="-127"/>
              </a:rPr>
              <a:t>☺ </a:t>
            </a:r>
            <a:r>
              <a:rPr lang="ko-KR" altLang="en-US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입문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en-US" altLang="ko-KR" dirty="0">
                <a:latin typeface="Arial" panose="020B0604020202020204" pitchFamily="34" charset="0"/>
                <a:ea typeface="-윤고딕350" panose="02030504000101010101" pitchFamily="18" charset="-127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ea typeface="-윤고딕350" panose="02030504000101010101" pitchFamily="18" charset="-127"/>
                <a:cs typeface="Arial" panose="020B0604020202020204" pitchFamily="34" charset="0"/>
                <a:hlinkClick r:id="rId3"/>
              </a:rPr>
              <a:t>opentutorials.org/course/11</a:t>
            </a:r>
            <a:endParaRPr lang="en-US" altLang="ko-KR" dirty="0" smtClean="0">
              <a:latin typeface="Arial" panose="020B0604020202020204" pitchFamily="34" charset="0"/>
              <a:ea typeface="-윤고딕350" panose="02030504000101010101" pitchFamily="18" charset="-127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Arial" panose="020B0604020202020204" pitchFamily="34" charset="0"/>
              <a:ea typeface="-윤고딕350" panose="02030504000101010101" pitchFamily="18" charset="-127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Mistral"/>
                <a:ea typeface="-윤고딕350" panose="02030504000101010101" pitchFamily="18" charset="-127"/>
              </a:rPr>
              <a:t>☺ </a:t>
            </a:r>
            <a:r>
              <a:rPr lang="ko-KR" altLang="en-US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중급 </a:t>
            </a:r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/ </a:t>
            </a:r>
            <a:r>
              <a:rPr lang="ko-KR" altLang="en-US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고급</a:t>
            </a:r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en-US" altLang="ko-KR" dirty="0">
                <a:latin typeface="Arial" charset="0"/>
                <a:ea typeface="나눔고딕 ExtraBold" pitchFamily="50" charset="-127"/>
                <a:hlinkClick r:id="rId4"/>
              </a:rPr>
              <a:t>https://</a:t>
            </a:r>
            <a:r>
              <a:rPr lang="en-US" altLang="ko-KR" dirty="0" smtClean="0">
                <a:latin typeface="Arial" charset="0"/>
                <a:ea typeface="나눔고딕 ExtraBold" pitchFamily="50" charset="-127"/>
                <a:hlinkClick r:id="rId4"/>
              </a:rPr>
              <a:t>oic.skplanet.com/live/player/listOnline.action</a:t>
            </a:r>
            <a:endParaRPr lang="en-US" altLang="ko-KR" dirty="0" smtClean="0">
              <a:latin typeface="Arial" charset="0"/>
              <a:ea typeface="나눔고딕 ExtraBold" pitchFamily="50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3343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63888" y="4509120"/>
            <a:ext cx="5112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Mistral"/>
                <a:ea typeface="-윤고딕350" panose="02030504000101010101" pitchFamily="18" charset="-127"/>
              </a:rPr>
              <a:t>☺ </a:t>
            </a:r>
            <a:r>
              <a:rPr lang="ko-KR" altLang="en-US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입문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en-US" altLang="ko-KR" dirty="0">
                <a:latin typeface="Arial" panose="020B0604020202020204" pitchFamily="34" charset="0"/>
                <a:ea typeface="-윤고딕350" panose="02030504000101010101" pitchFamily="18" charset="-127"/>
                <a:cs typeface="Arial" panose="020B0604020202020204" pitchFamily="34" charset="0"/>
                <a:hlinkClick r:id="rId5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ea typeface="-윤고딕350" panose="02030504000101010101" pitchFamily="18" charset="-127"/>
                <a:cs typeface="Arial" panose="020B0604020202020204" pitchFamily="34" charset="0"/>
                <a:hlinkClick r:id="rId5"/>
              </a:rPr>
              <a:t>opentutorials.org/course/62</a:t>
            </a:r>
            <a:endParaRPr lang="en-US" altLang="ko-KR" dirty="0" smtClean="0">
              <a:latin typeface="Arial" panose="020B0604020202020204" pitchFamily="34" charset="0"/>
              <a:ea typeface="-윤고딕350" panose="02030504000101010101" pitchFamily="18" charset="-127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Arial" panose="020B0604020202020204" pitchFamily="34" charset="0"/>
              <a:ea typeface="-윤고딕350" panose="02030504000101010101" pitchFamily="18" charset="-127"/>
              <a:cs typeface="Arial" panose="020B0604020202020204" pitchFamily="34" charset="0"/>
            </a:endParaRPr>
          </a:p>
          <a:p>
            <a:r>
              <a:rPr lang="ko-KR" altLang="en-US" dirty="0" smtClean="0">
                <a:latin typeface="Mistral"/>
                <a:ea typeface="-윤고딕350" panose="02030504000101010101" pitchFamily="18" charset="-127"/>
              </a:rPr>
              <a:t>☺ </a:t>
            </a:r>
            <a:r>
              <a:rPr lang="ko-KR" altLang="en-US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중급 </a:t>
            </a:r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/ </a:t>
            </a:r>
            <a:r>
              <a:rPr lang="ko-KR" altLang="en-US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고급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en-US" altLang="ko-KR" dirty="0">
                <a:latin typeface="Arial" panose="020B0604020202020204" pitchFamily="34" charset="0"/>
                <a:ea typeface="-윤고딕350" panose="02030504000101010101" pitchFamily="18" charset="-127"/>
                <a:cs typeface="Arial" panose="020B0604020202020204" pitchFamily="34" charset="0"/>
                <a:hlinkClick r:id="rId6"/>
              </a:rPr>
              <a:t>https://</a:t>
            </a:r>
            <a:r>
              <a:rPr lang="en-US" altLang="ko-KR" dirty="0" smtClean="0">
                <a:latin typeface="Arial" panose="020B0604020202020204" pitchFamily="34" charset="0"/>
                <a:ea typeface="-윤고딕350" panose="02030504000101010101" pitchFamily="18" charset="-127"/>
                <a:cs typeface="Arial" panose="020B0604020202020204" pitchFamily="34" charset="0"/>
                <a:hlinkClick r:id="rId6"/>
              </a:rPr>
              <a:t>oic.skplanet.com/front/tacademy/courseinfo/courseInfoGuide.action</a:t>
            </a:r>
            <a:endParaRPr lang="en-US" altLang="ko-KR" dirty="0" smtClean="0">
              <a:latin typeface="Arial" panose="020B0604020202020204" pitchFamily="34" charset="0"/>
              <a:ea typeface="-윤고딕350" panose="02030504000101010101" pitchFamily="18" charset="-127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charset="0"/>
              <a:ea typeface="나눔고딕 ExtraBold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3275"/>
            <a:ext cx="2952328" cy="175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19"/>
            <a:ext cx="2967783" cy="17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4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04576"/>
            <a:ext cx="6768752" cy="517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80" y="1844824"/>
            <a:ext cx="456986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Web Server &amp; Web Client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7452" y="2060847"/>
            <a:ext cx="4507474" cy="2736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dirty="0" smtClean="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22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138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-윤고딕350</vt:lpstr>
      <vt:lpstr>Mistral</vt:lpstr>
      <vt:lpstr>맑은 고딕</vt:lpstr>
      <vt:lpstr>나눔고딕 ExtraBold</vt:lpstr>
      <vt:lpstr>-윤고딕330</vt:lpstr>
      <vt:lpstr>Office 테마</vt:lpstr>
      <vt:lpstr>Web Server &amp; Web Client</vt:lpstr>
      <vt:lpstr>Web Server &amp; Web Client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Web Server &amp; Web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임승한</dc:creator>
  <cp:lastModifiedBy>임승한</cp:lastModifiedBy>
  <cp:revision>38</cp:revision>
  <dcterms:created xsi:type="dcterms:W3CDTF">2015-03-28T10:48:20Z</dcterms:created>
  <dcterms:modified xsi:type="dcterms:W3CDTF">2015-04-03T13:16:13Z</dcterms:modified>
</cp:coreProperties>
</file>