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60" r:id="rId2"/>
  </p:sldIdLst>
  <p:sldSz cx="5327650" cy="7559675"/>
  <p:notesSz cx="6858000" cy="9144000"/>
  <p:embeddedFontLst>
    <p:embeddedFont>
      <p:font typeface="HY견고딕" panose="02030600000101010101" pitchFamily="18" charset="-127"/>
      <p:regular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8432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6863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5294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33726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92158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50589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09021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67452" algn="l" defTabSz="71686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22" autoAdjust="0"/>
  </p:normalViewPr>
  <p:slideViewPr>
    <p:cSldViewPr>
      <p:cViewPr varScale="1">
        <p:scale>
          <a:sx n="65" d="100"/>
          <a:sy n="65" d="100"/>
        </p:scale>
        <p:origin x="2406" y="72"/>
      </p:cViewPr>
      <p:guideLst>
        <p:guide orient="horz" pos="2381"/>
        <p:guide pos="1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575" y="2348401"/>
            <a:ext cx="4528502" cy="1620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148" y="4283816"/>
            <a:ext cx="3729355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4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8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454" y="1429691"/>
            <a:ext cx="2832164" cy="304784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960" y="1429691"/>
            <a:ext cx="8407698" cy="304784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5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850" y="4857791"/>
            <a:ext cx="4528502" cy="1501435"/>
          </a:xfrm>
        </p:spPr>
        <p:txBody>
          <a:bodyPr anchor="t"/>
          <a:lstStyle>
            <a:lvl1pPr algn="l">
              <a:defRPr sz="3171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0850" y="3204116"/>
            <a:ext cx="4528502" cy="1653678"/>
          </a:xfrm>
        </p:spPr>
        <p:txBody>
          <a:bodyPr anchor="b"/>
          <a:lstStyle>
            <a:lvl1pPr marL="0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1pPr>
            <a:lvl2pPr marL="35490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709814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106472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419627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774534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212944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484347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839253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01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961" y="8334894"/>
            <a:ext cx="5619930" cy="23573235"/>
          </a:xfrm>
        </p:spPr>
        <p:txBody>
          <a:bodyPr/>
          <a:lstStyle>
            <a:lvl1pPr>
              <a:defRPr sz="2180"/>
            </a:lvl1pPr>
            <a:lvl2pPr>
              <a:defRPr sz="1883"/>
            </a:lvl2pPr>
            <a:lvl3pPr>
              <a:defRPr sz="1486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7686" y="8334894"/>
            <a:ext cx="5619930" cy="23573235"/>
          </a:xfrm>
        </p:spPr>
        <p:txBody>
          <a:bodyPr/>
          <a:lstStyle>
            <a:lvl1pPr>
              <a:defRPr sz="2180"/>
            </a:lvl1pPr>
            <a:lvl2pPr>
              <a:defRPr sz="1883"/>
            </a:lvl2pPr>
            <a:lvl3pPr>
              <a:defRPr sz="1486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5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384" y="302738"/>
            <a:ext cx="4794885" cy="125994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6383" y="1692179"/>
            <a:ext cx="2353971" cy="705219"/>
          </a:xfrm>
        </p:spPr>
        <p:txBody>
          <a:bodyPr anchor="b"/>
          <a:lstStyle>
            <a:lvl1pPr marL="0" indent="0">
              <a:buNone/>
              <a:defRPr sz="1883" b="1"/>
            </a:lvl1pPr>
            <a:lvl2pPr marL="354906" indent="0">
              <a:buNone/>
              <a:defRPr sz="1486" b="1"/>
            </a:lvl2pPr>
            <a:lvl3pPr marL="709814" indent="0">
              <a:buNone/>
              <a:defRPr sz="1387" b="1"/>
            </a:lvl3pPr>
            <a:lvl4pPr marL="1064720" indent="0">
              <a:buNone/>
              <a:defRPr sz="1189" b="1"/>
            </a:lvl4pPr>
            <a:lvl5pPr marL="1419627" indent="0">
              <a:buNone/>
              <a:defRPr sz="1189" b="1"/>
            </a:lvl5pPr>
            <a:lvl6pPr marL="1774534" indent="0">
              <a:buNone/>
              <a:defRPr sz="1189" b="1"/>
            </a:lvl6pPr>
            <a:lvl7pPr marL="2129440" indent="0">
              <a:buNone/>
              <a:defRPr sz="1189" b="1"/>
            </a:lvl7pPr>
            <a:lvl8pPr marL="2484347" indent="0">
              <a:buNone/>
              <a:defRPr sz="1189" b="1"/>
            </a:lvl8pPr>
            <a:lvl9pPr marL="2839253" indent="0">
              <a:buNone/>
              <a:defRPr sz="118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6383" y="2397399"/>
            <a:ext cx="2353971" cy="4355563"/>
          </a:xfrm>
        </p:spPr>
        <p:txBody>
          <a:bodyPr/>
          <a:lstStyle>
            <a:lvl1pPr>
              <a:defRPr sz="1883"/>
            </a:lvl1pPr>
            <a:lvl2pPr>
              <a:defRPr sz="1486"/>
            </a:lvl2pPr>
            <a:lvl3pPr>
              <a:defRPr sz="1387"/>
            </a:lvl3pPr>
            <a:lvl4pPr>
              <a:defRPr sz="1189"/>
            </a:lvl4pPr>
            <a:lvl5pPr>
              <a:defRPr sz="1189"/>
            </a:lvl5pPr>
            <a:lvl6pPr>
              <a:defRPr sz="1189"/>
            </a:lvl6pPr>
            <a:lvl7pPr>
              <a:defRPr sz="1189"/>
            </a:lvl7pPr>
            <a:lvl8pPr>
              <a:defRPr sz="1189"/>
            </a:lvl8pPr>
            <a:lvl9pPr>
              <a:defRPr sz="11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706375" y="1692179"/>
            <a:ext cx="2354895" cy="705219"/>
          </a:xfrm>
        </p:spPr>
        <p:txBody>
          <a:bodyPr anchor="b"/>
          <a:lstStyle>
            <a:lvl1pPr marL="0" indent="0">
              <a:buNone/>
              <a:defRPr sz="1883" b="1"/>
            </a:lvl1pPr>
            <a:lvl2pPr marL="354906" indent="0">
              <a:buNone/>
              <a:defRPr sz="1486" b="1"/>
            </a:lvl2pPr>
            <a:lvl3pPr marL="709814" indent="0">
              <a:buNone/>
              <a:defRPr sz="1387" b="1"/>
            </a:lvl3pPr>
            <a:lvl4pPr marL="1064720" indent="0">
              <a:buNone/>
              <a:defRPr sz="1189" b="1"/>
            </a:lvl4pPr>
            <a:lvl5pPr marL="1419627" indent="0">
              <a:buNone/>
              <a:defRPr sz="1189" b="1"/>
            </a:lvl5pPr>
            <a:lvl6pPr marL="1774534" indent="0">
              <a:buNone/>
              <a:defRPr sz="1189" b="1"/>
            </a:lvl6pPr>
            <a:lvl7pPr marL="2129440" indent="0">
              <a:buNone/>
              <a:defRPr sz="1189" b="1"/>
            </a:lvl7pPr>
            <a:lvl8pPr marL="2484347" indent="0">
              <a:buNone/>
              <a:defRPr sz="1189" b="1"/>
            </a:lvl8pPr>
            <a:lvl9pPr marL="2839253" indent="0">
              <a:buNone/>
              <a:defRPr sz="118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706375" y="2397399"/>
            <a:ext cx="2354895" cy="4355563"/>
          </a:xfrm>
        </p:spPr>
        <p:txBody>
          <a:bodyPr/>
          <a:lstStyle>
            <a:lvl1pPr>
              <a:defRPr sz="1883"/>
            </a:lvl1pPr>
            <a:lvl2pPr>
              <a:defRPr sz="1486"/>
            </a:lvl2pPr>
            <a:lvl3pPr>
              <a:defRPr sz="1387"/>
            </a:lvl3pPr>
            <a:lvl4pPr>
              <a:defRPr sz="1189"/>
            </a:lvl4pPr>
            <a:lvl5pPr>
              <a:defRPr sz="1189"/>
            </a:lvl5pPr>
            <a:lvl6pPr>
              <a:defRPr sz="1189"/>
            </a:lvl6pPr>
            <a:lvl7pPr>
              <a:defRPr sz="1189"/>
            </a:lvl7pPr>
            <a:lvl8pPr>
              <a:defRPr sz="1189"/>
            </a:lvl8pPr>
            <a:lvl9pPr>
              <a:defRPr sz="11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4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1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385" y="300988"/>
            <a:ext cx="1752760" cy="1280945"/>
          </a:xfrm>
        </p:spPr>
        <p:txBody>
          <a:bodyPr anchor="b"/>
          <a:lstStyle>
            <a:lvl1pPr algn="l">
              <a:defRPr sz="148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2963" y="300990"/>
            <a:ext cx="2978305" cy="6451973"/>
          </a:xfrm>
        </p:spPr>
        <p:txBody>
          <a:bodyPr/>
          <a:lstStyle>
            <a:lvl1pPr>
              <a:defRPr sz="2477"/>
            </a:lvl1pPr>
            <a:lvl2pPr>
              <a:defRPr sz="2180"/>
            </a:lvl2pPr>
            <a:lvl3pPr>
              <a:defRPr sz="1883"/>
            </a:lvl3pPr>
            <a:lvl4pPr>
              <a:defRPr sz="1486"/>
            </a:lvl4pPr>
            <a:lvl5pPr>
              <a:defRPr sz="1486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6385" y="1581936"/>
            <a:ext cx="1752760" cy="5171029"/>
          </a:xfrm>
        </p:spPr>
        <p:txBody>
          <a:bodyPr/>
          <a:lstStyle>
            <a:lvl1pPr marL="0" indent="0">
              <a:buNone/>
              <a:defRPr sz="1090"/>
            </a:lvl1pPr>
            <a:lvl2pPr marL="354906" indent="0">
              <a:buNone/>
              <a:defRPr sz="892"/>
            </a:lvl2pPr>
            <a:lvl3pPr marL="709814" indent="0">
              <a:buNone/>
              <a:defRPr sz="793"/>
            </a:lvl3pPr>
            <a:lvl4pPr marL="1064720" indent="0">
              <a:buNone/>
              <a:defRPr sz="694"/>
            </a:lvl4pPr>
            <a:lvl5pPr marL="1419627" indent="0">
              <a:buNone/>
              <a:defRPr sz="694"/>
            </a:lvl5pPr>
            <a:lvl6pPr marL="1774534" indent="0">
              <a:buNone/>
              <a:defRPr sz="694"/>
            </a:lvl6pPr>
            <a:lvl7pPr marL="2129440" indent="0">
              <a:buNone/>
              <a:defRPr sz="694"/>
            </a:lvl7pPr>
            <a:lvl8pPr marL="2484347" indent="0">
              <a:buNone/>
              <a:defRPr sz="694"/>
            </a:lvl8pPr>
            <a:lvl9pPr marL="2839253" indent="0">
              <a:buNone/>
              <a:defRPr sz="6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258" y="5291774"/>
            <a:ext cx="3196590" cy="624724"/>
          </a:xfrm>
        </p:spPr>
        <p:txBody>
          <a:bodyPr anchor="b"/>
          <a:lstStyle>
            <a:lvl1pPr algn="l">
              <a:defRPr sz="148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44258" y="675472"/>
            <a:ext cx="3196590" cy="4535805"/>
          </a:xfrm>
        </p:spPr>
        <p:txBody>
          <a:bodyPr/>
          <a:lstStyle>
            <a:lvl1pPr marL="0" indent="0">
              <a:buNone/>
              <a:defRPr sz="2477"/>
            </a:lvl1pPr>
            <a:lvl2pPr marL="354906" indent="0">
              <a:buNone/>
              <a:defRPr sz="2180"/>
            </a:lvl2pPr>
            <a:lvl3pPr marL="709814" indent="0">
              <a:buNone/>
              <a:defRPr sz="1883"/>
            </a:lvl3pPr>
            <a:lvl4pPr marL="1064720" indent="0">
              <a:buNone/>
              <a:defRPr sz="1486"/>
            </a:lvl4pPr>
            <a:lvl5pPr marL="1419627" indent="0">
              <a:buNone/>
              <a:defRPr sz="1486"/>
            </a:lvl5pPr>
            <a:lvl6pPr marL="1774534" indent="0">
              <a:buNone/>
              <a:defRPr sz="1486"/>
            </a:lvl6pPr>
            <a:lvl7pPr marL="2129440" indent="0">
              <a:buNone/>
              <a:defRPr sz="1486"/>
            </a:lvl7pPr>
            <a:lvl8pPr marL="2484347" indent="0">
              <a:buNone/>
              <a:defRPr sz="1486"/>
            </a:lvl8pPr>
            <a:lvl9pPr marL="2839253" indent="0">
              <a:buNone/>
              <a:defRPr sz="1486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44258" y="5916497"/>
            <a:ext cx="3196590" cy="887211"/>
          </a:xfrm>
        </p:spPr>
        <p:txBody>
          <a:bodyPr/>
          <a:lstStyle>
            <a:lvl1pPr marL="0" indent="0">
              <a:buNone/>
              <a:defRPr sz="1090"/>
            </a:lvl1pPr>
            <a:lvl2pPr marL="354906" indent="0">
              <a:buNone/>
              <a:defRPr sz="892"/>
            </a:lvl2pPr>
            <a:lvl3pPr marL="709814" indent="0">
              <a:buNone/>
              <a:defRPr sz="793"/>
            </a:lvl3pPr>
            <a:lvl4pPr marL="1064720" indent="0">
              <a:buNone/>
              <a:defRPr sz="694"/>
            </a:lvl4pPr>
            <a:lvl5pPr marL="1419627" indent="0">
              <a:buNone/>
              <a:defRPr sz="694"/>
            </a:lvl5pPr>
            <a:lvl6pPr marL="1774534" indent="0">
              <a:buNone/>
              <a:defRPr sz="694"/>
            </a:lvl6pPr>
            <a:lvl7pPr marL="2129440" indent="0">
              <a:buNone/>
              <a:defRPr sz="694"/>
            </a:lvl7pPr>
            <a:lvl8pPr marL="2484347" indent="0">
              <a:buNone/>
              <a:defRPr sz="694"/>
            </a:lvl8pPr>
            <a:lvl9pPr marL="2839253" indent="0">
              <a:buNone/>
              <a:defRPr sz="6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2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6384" y="302738"/>
            <a:ext cx="4794885" cy="1259945"/>
          </a:xfrm>
          <a:prstGeom prst="rect">
            <a:avLst/>
          </a:prstGeom>
        </p:spPr>
        <p:txBody>
          <a:bodyPr vert="horz" lIns="71640" tIns="35820" rIns="71640" bIns="358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6384" y="1763928"/>
            <a:ext cx="4794885" cy="4989036"/>
          </a:xfrm>
          <a:prstGeom prst="rect">
            <a:avLst/>
          </a:prstGeom>
        </p:spPr>
        <p:txBody>
          <a:bodyPr vert="horz" lIns="71640" tIns="35820" rIns="71640" bIns="358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6382" y="7006702"/>
            <a:ext cx="1243119" cy="402483"/>
          </a:xfrm>
          <a:prstGeom prst="rect">
            <a:avLst/>
          </a:prstGeom>
        </p:spPr>
        <p:txBody>
          <a:bodyPr vert="horz" lIns="71640" tIns="35820" rIns="71640" bIns="35820" rtlCol="0" anchor="ctr"/>
          <a:lstStyle>
            <a:lvl1pPr algn="l">
              <a:defRPr sz="8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CB46-4EAA-49FD-BF93-D7D92139764A}" type="datetimeFigureOut">
              <a:rPr lang="ko-KR" altLang="en-US" smtClean="0"/>
              <a:t>2015-06-05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20282" y="7006702"/>
            <a:ext cx="1687089" cy="402483"/>
          </a:xfrm>
          <a:prstGeom prst="rect">
            <a:avLst/>
          </a:prstGeom>
        </p:spPr>
        <p:txBody>
          <a:bodyPr vert="horz" lIns="71640" tIns="35820" rIns="71640" bIns="35820" rtlCol="0" anchor="ctr"/>
          <a:lstStyle>
            <a:lvl1pPr algn="ctr">
              <a:defRPr sz="8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18149" y="7006702"/>
            <a:ext cx="1243119" cy="402483"/>
          </a:xfrm>
          <a:prstGeom prst="rect">
            <a:avLst/>
          </a:prstGeom>
        </p:spPr>
        <p:txBody>
          <a:bodyPr vert="horz" lIns="71640" tIns="35820" rIns="71640" bIns="35820" rtlCol="0" anchor="ctr"/>
          <a:lstStyle>
            <a:lvl1pPr algn="r">
              <a:defRPr sz="8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D1AB-D9C7-486B-B037-B32EF8A3D6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09814" rtl="0" eaLnBrk="1" latinLnBrk="1" hangingPunct="1">
        <a:spcBef>
          <a:spcPct val="0"/>
        </a:spcBef>
        <a:buNone/>
        <a:defRPr sz="3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180" indent="-266180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77" kern="1200">
          <a:solidFill>
            <a:schemeClr val="tx1"/>
          </a:solidFill>
          <a:latin typeface="+mn-lt"/>
          <a:ea typeface="+mn-ea"/>
          <a:cs typeface="+mn-cs"/>
        </a:defRPr>
      </a:lvl1pPr>
      <a:lvl2pPr marL="576723" indent="-221816" algn="l" defTabSz="709814" rtl="0" eaLnBrk="1" latinLnBrk="1" hangingPunct="1">
        <a:spcBef>
          <a:spcPct val="20000"/>
        </a:spcBef>
        <a:buFont typeface="Arial" panose="020B0604020202020204" pitchFamily="34" charset="0"/>
        <a:buChar char="–"/>
        <a:defRPr sz="2180" kern="1200">
          <a:solidFill>
            <a:schemeClr val="tx1"/>
          </a:solidFill>
          <a:latin typeface="+mn-lt"/>
          <a:ea typeface="+mn-ea"/>
          <a:cs typeface="+mn-cs"/>
        </a:defRPr>
      </a:lvl2pPr>
      <a:lvl3pPr marL="887267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3pPr>
      <a:lvl4pPr marL="1242174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–"/>
        <a:defRPr sz="1486" kern="1200">
          <a:solidFill>
            <a:schemeClr val="tx1"/>
          </a:solidFill>
          <a:latin typeface="+mn-lt"/>
          <a:ea typeface="+mn-ea"/>
          <a:cs typeface="+mn-cs"/>
        </a:defRPr>
      </a:lvl4pPr>
      <a:lvl5pPr marL="1597080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»"/>
        <a:defRPr sz="1486" kern="1200">
          <a:solidFill>
            <a:schemeClr val="tx1"/>
          </a:solidFill>
          <a:latin typeface="+mn-lt"/>
          <a:ea typeface="+mn-ea"/>
          <a:cs typeface="+mn-cs"/>
        </a:defRPr>
      </a:lvl5pPr>
      <a:lvl6pPr marL="1951987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6pPr>
      <a:lvl7pPr marL="2306894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7pPr>
      <a:lvl8pPr marL="2661801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8pPr>
      <a:lvl9pPr marL="3016707" indent="-177454" algn="l" defTabSz="709814" rtl="0" eaLnBrk="1" latinLnBrk="1" hangingPunct="1">
        <a:spcBef>
          <a:spcPct val="20000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1pPr>
      <a:lvl2pPr marL="354906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2pPr>
      <a:lvl3pPr marL="709814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064720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4pPr>
      <a:lvl5pPr marL="1419627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5pPr>
      <a:lvl6pPr marL="1774534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6pPr>
      <a:lvl7pPr marL="2129440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7pPr>
      <a:lvl8pPr marL="2484347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8pPr>
      <a:lvl9pPr marL="2839253" algn="l" defTabSz="709814" rtl="0" eaLnBrk="1" latinLnBrk="1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C:\Users\임승한\Desktop\졸작_시연\이미지 파일\웹클라이언트_관리자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48" y="5856008"/>
            <a:ext cx="1529657" cy="15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45" y="33099"/>
            <a:ext cx="4116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 w="66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고객에 의한</a:t>
            </a:r>
            <a:r>
              <a:rPr lang="en-US" altLang="ko-KR" sz="1050" b="1" dirty="0">
                <a:ln w="66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50" b="1" dirty="0">
                <a:ln w="66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종업원과 관리자를 위한 통합 매장 관리의 혁명</a:t>
            </a:r>
            <a:r>
              <a:rPr lang="en-US" altLang="ko-KR" sz="1050" b="1" dirty="0">
                <a:ln w="66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1050" b="1" dirty="0">
              <a:ln w="660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" y="217916"/>
            <a:ext cx="4293189" cy="640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428" y="66702"/>
            <a:ext cx="599108" cy="706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8255" y="840113"/>
            <a:ext cx="38058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50" b="1" dirty="0">
                <a:solidFill>
                  <a:srgbClr val="C00000"/>
                </a:solidFill>
              </a:rPr>
              <a:t>YAHA</a:t>
            </a:r>
            <a:r>
              <a:rPr lang="en-US" altLang="ko-KR" sz="850" dirty="0"/>
              <a:t> (</a:t>
            </a:r>
            <a:r>
              <a:rPr lang="en-US" altLang="ko-KR" sz="850" b="1" dirty="0">
                <a:solidFill>
                  <a:srgbClr val="C00000"/>
                </a:solidFill>
              </a:rPr>
              <a:t>Y</a:t>
            </a:r>
            <a:r>
              <a:rPr lang="en-US" altLang="ko-KR" sz="850" dirty="0"/>
              <a:t>outhful </a:t>
            </a:r>
            <a:r>
              <a:rPr lang="en-US" altLang="ko-KR" sz="850" b="1" dirty="0">
                <a:solidFill>
                  <a:srgbClr val="C00000"/>
                </a:solidFill>
              </a:rPr>
              <a:t>A</a:t>
            </a:r>
            <a:r>
              <a:rPr lang="en-US" altLang="ko-KR" sz="850" dirty="0"/>
              <a:t>rdor, </a:t>
            </a:r>
            <a:r>
              <a:rPr lang="en-US" altLang="ko-KR" sz="850" b="1" dirty="0">
                <a:solidFill>
                  <a:srgbClr val="C00000"/>
                </a:solidFill>
              </a:rPr>
              <a:t>H</a:t>
            </a:r>
            <a:r>
              <a:rPr lang="en-US" altLang="ko-KR" sz="850" dirty="0"/>
              <a:t>opeful </a:t>
            </a:r>
            <a:r>
              <a:rPr lang="en-US" altLang="ko-KR" sz="850" b="1" dirty="0">
                <a:solidFill>
                  <a:srgbClr val="C00000"/>
                </a:solidFill>
              </a:rPr>
              <a:t>A</a:t>
            </a:r>
            <a:r>
              <a:rPr lang="en-US" altLang="ko-KR" sz="850" dirty="0"/>
              <a:t>dvance / </a:t>
            </a:r>
            <a:r>
              <a:rPr lang="ko-KR" altLang="en-US" sz="850" dirty="0">
                <a:solidFill>
                  <a:srgbClr val="C00000"/>
                </a:solidFill>
              </a:rPr>
              <a:t>젊은 열정</a:t>
            </a:r>
            <a:r>
              <a:rPr lang="en-US" altLang="ko-KR" sz="850" dirty="0"/>
              <a:t>,</a:t>
            </a:r>
            <a:r>
              <a:rPr lang="en-US" altLang="ko-KR" sz="850" dirty="0">
                <a:solidFill>
                  <a:srgbClr val="C00000"/>
                </a:solidFill>
              </a:rPr>
              <a:t> </a:t>
            </a:r>
            <a:r>
              <a:rPr lang="ko-KR" altLang="en-US" sz="850" dirty="0">
                <a:solidFill>
                  <a:srgbClr val="C00000"/>
                </a:solidFill>
              </a:rPr>
              <a:t>희망찬 전진</a:t>
            </a:r>
            <a:r>
              <a:rPr lang="en-US" altLang="ko-KR" sz="850" dirty="0"/>
              <a:t>)</a:t>
            </a:r>
          </a:p>
          <a:p>
            <a:pPr algn="r"/>
            <a:r>
              <a:rPr lang="ko-KR" altLang="en-US" sz="850" b="1" dirty="0">
                <a:solidFill>
                  <a:schemeClr val="bg1">
                    <a:lumMod val="50000"/>
                  </a:schemeClr>
                </a:solidFill>
              </a:rPr>
              <a:t>지도 교수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5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민병준 교수님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50" b="1" dirty="0">
                <a:solidFill>
                  <a:schemeClr val="bg1">
                    <a:lumMod val="50000"/>
                  </a:schemeClr>
                </a:solidFill>
              </a:rPr>
              <a:t>팀 원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5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 김영성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김희승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송민아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이상현</a:t>
            </a:r>
            <a:r>
              <a:rPr lang="en-US" altLang="ko-KR" sz="8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50" dirty="0">
                <a:solidFill>
                  <a:schemeClr val="bg1">
                    <a:lumMod val="50000"/>
                  </a:schemeClr>
                </a:solidFill>
              </a:rPr>
              <a:t>임승한</a:t>
            </a:r>
          </a:p>
        </p:txBody>
      </p:sp>
      <p:sp>
        <p:nvSpPr>
          <p:cNvPr id="358" name="직사각형 357"/>
          <p:cNvSpPr/>
          <p:nvPr/>
        </p:nvSpPr>
        <p:spPr>
          <a:xfrm>
            <a:off x="200931" y="1269082"/>
            <a:ext cx="4915878" cy="80941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7"/>
          </a:p>
        </p:txBody>
      </p:sp>
      <p:sp>
        <p:nvSpPr>
          <p:cNvPr id="357" name="직사각형 356"/>
          <p:cNvSpPr/>
          <p:nvPr/>
        </p:nvSpPr>
        <p:spPr>
          <a:xfrm>
            <a:off x="267145" y="1266786"/>
            <a:ext cx="4849663" cy="719939"/>
          </a:xfrm>
          <a:prstGeom prst="rect">
            <a:avLst/>
          </a:prstGeom>
          <a:ln>
            <a:noFill/>
          </a:ln>
        </p:spPr>
        <p:txBody>
          <a:bodyPr wrap="square" bIns="109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현재 </a:t>
            </a:r>
            <a:r>
              <a:rPr lang="ko-KR" altLang="en-US" sz="1000" dirty="0" smtClean="0"/>
              <a:t>요식업계에서 </a:t>
            </a:r>
            <a:r>
              <a:rPr lang="ko-KR" altLang="en-US" sz="1000" b="1" dirty="0" err="1">
                <a:solidFill>
                  <a:srgbClr val="FF0000"/>
                </a:solidFill>
              </a:rPr>
              <a:t>주문벨</a:t>
            </a:r>
            <a:r>
              <a:rPr lang="en-US" altLang="ko-KR" sz="1000" b="1" dirty="0"/>
              <a:t>,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종업원들의 주문기록 실수</a:t>
            </a:r>
            <a:r>
              <a:rPr lang="en-US" altLang="ko-KR" sz="1000" b="1" dirty="0"/>
              <a:t>,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일시적인 주문 데이터</a:t>
            </a:r>
            <a:r>
              <a:rPr lang="en-US" altLang="ko-KR" sz="1000" b="1" dirty="0"/>
              <a:t>,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ko-KR" altLang="en-US" sz="1000" b="1" dirty="0" smtClean="0">
                <a:solidFill>
                  <a:srgbClr val="FF0000"/>
                </a:solidFill>
              </a:rPr>
              <a:t>기다림</a:t>
            </a:r>
            <a:r>
              <a:rPr lang="en-US" altLang="ko-KR" sz="1000" b="1" dirty="0"/>
              <a:t>,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까다로운 할인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서비스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/>
              <a:t>등의 </a:t>
            </a:r>
            <a:r>
              <a:rPr lang="ko-KR" altLang="en-US" sz="1000" dirty="0"/>
              <a:t>문제점을 개선하고자 </a:t>
            </a:r>
            <a:r>
              <a:rPr lang="en-US" altLang="ko-KR" sz="1000" dirty="0"/>
              <a:t>Family Restaurant</a:t>
            </a:r>
            <a:r>
              <a:rPr lang="ko-KR" altLang="en-US" sz="1000" dirty="0"/>
              <a:t>인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아웃백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OutBack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Steak House)</a:t>
            </a:r>
            <a:r>
              <a:rPr lang="ko-KR" altLang="en-US" sz="1000" dirty="0"/>
              <a:t>을 예시로 개발한 </a:t>
            </a:r>
            <a:r>
              <a:rPr lang="ko-KR" altLang="en-US" sz="1000" b="1" dirty="0">
                <a:solidFill>
                  <a:schemeClr val="accent1"/>
                </a:solidFill>
                <a:latin typeface="+mn-ea"/>
                <a:cs typeface="Arial" pitchFamily="34" charset="0"/>
              </a:rPr>
              <a:t>통합 매장 관리 시스템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114670" y="1007498"/>
            <a:ext cx="10466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chemeClr val="accent6"/>
                </a:solidFill>
                <a:effectLst>
                  <a:glow rad="101600">
                    <a:srgbClr val="FFC000">
                      <a:alpha val="40000"/>
                    </a:srgbClr>
                  </a:glow>
                </a:effectLst>
              </a:rPr>
              <a:t>SUMMARY</a:t>
            </a:r>
            <a:endParaRPr lang="ko-KR" altLang="en-US" sz="1300" dirty="0">
              <a:solidFill>
                <a:schemeClr val="accent6"/>
              </a:solidFill>
              <a:effectLst>
                <a:glow rad="101600">
                  <a:srgbClr val="FFC000">
                    <a:alpha val="40000"/>
                  </a:srgbClr>
                </a:glo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39244" y="4938061"/>
            <a:ext cx="8627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 w="0"/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Client</a:t>
            </a:r>
            <a:endParaRPr lang="ko-KR" altLang="en-US" sz="1050" dirty="0">
              <a:ln w="0"/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7394" y="4938061"/>
            <a:ext cx="1414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 w="0"/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Application</a:t>
            </a:r>
            <a:endParaRPr lang="ko-KR" altLang="en-US" sz="1050" dirty="0">
              <a:ln w="0"/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7897" y="2222232"/>
            <a:ext cx="16738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 w="0"/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Web Application</a:t>
            </a:r>
            <a:endParaRPr lang="ko-KR" altLang="en-US" sz="1050" dirty="0">
              <a:ln w="0"/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5798" y="2222232"/>
            <a:ext cx="2340000" cy="2520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3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0830" y="2222232"/>
            <a:ext cx="2340000" cy="252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3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0829" y="4938061"/>
            <a:ext cx="2345979" cy="25200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3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40263" y="2222232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 w="0"/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Tablet Application</a:t>
            </a:r>
            <a:endParaRPr lang="ko-KR" altLang="en-US" sz="1050" dirty="0">
              <a:ln w="0"/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gray">
          <a:xfrm>
            <a:off x="287561" y="2512268"/>
            <a:ext cx="2165451" cy="44083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>
                <a:latin typeface="+mn-ea"/>
              </a:rPr>
              <a:t>매장 테이블 </a:t>
            </a:r>
            <a:r>
              <a:rPr lang="ko-KR" altLang="en-US" sz="900" b="1" dirty="0" smtClean="0">
                <a:latin typeface="+mn-ea"/>
              </a:rPr>
              <a:t>열람   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대기시간 조회</a:t>
            </a:r>
            <a:endParaRPr lang="en-US" altLang="ko-KR" sz="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메뉴 상세정보 조회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길 안내 서비스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62" name="AutoShape 2"/>
          <p:cNvSpPr>
            <a:spLocks noChangeArrowheads="1"/>
          </p:cNvSpPr>
          <p:nvPr/>
        </p:nvSpPr>
        <p:spPr bwMode="gray">
          <a:xfrm>
            <a:off x="2856503" y="2519461"/>
            <a:ext cx="2165451" cy="44083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메뉴 주문        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en-US" altLang="ko-KR" sz="900" b="1" dirty="0" smtClean="0">
                <a:latin typeface="+mn-ea"/>
              </a:rPr>
              <a:t>BEST MENU </a:t>
            </a:r>
            <a:r>
              <a:rPr lang="ko-KR" altLang="en-US" sz="900" b="1" dirty="0" smtClean="0">
                <a:latin typeface="+mn-ea"/>
              </a:rPr>
              <a:t>정보</a:t>
            </a:r>
            <a:endParaRPr lang="en-US" altLang="ko-KR" sz="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메뉴 상세정보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재료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조리시간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별 평점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931" y="4938061"/>
            <a:ext cx="2344868" cy="252000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3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gray">
          <a:xfrm>
            <a:off x="293911" y="5219997"/>
            <a:ext cx="2165451" cy="44083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PUSH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알림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주문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→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조리실 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→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종업원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테이블 현황 갱신</a:t>
            </a:r>
            <a:endParaRPr lang="en-US" altLang="ko-KR" sz="900" b="1" dirty="0">
              <a:latin typeface="+mn-ea"/>
            </a:endParaRPr>
          </a:p>
        </p:txBody>
      </p:sp>
      <p:pic>
        <p:nvPicPr>
          <p:cNvPr id="1030" name="Picture 6" descr="C:\Users\임승한\Downloads\mockup (1)\servingseat_iphone6plus_gold_portra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6" y="5766014"/>
            <a:ext cx="1934062" cy="1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임승한\Downloads\mockup (1)\home_iphone6plus_gold_side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55" y="5662199"/>
            <a:ext cx="2127468" cy="1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임승한\Downloads\mockup (1)\orderpage_iphone6plus_gold_side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00" y="5662199"/>
            <a:ext cx="2127468" cy="1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임승한\Downloads\mockup (1)\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6" y="3032857"/>
            <a:ext cx="1934062" cy="17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임승한\Downloads\mockup (1)\2_iphone6plus_gold_sid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55" y="2944945"/>
            <a:ext cx="2127468" cy="1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임승한\Downloads\mockup (1)\3_iphone6plus_gold_side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00" y="2944945"/>
            <a:ext cx="2127468" cy="1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utoShape 2"/>
          <p:cNvSpPr>
            <a:spLocks noChangeArrowheads="1"/>
          </p:cNvSpPr>
          <p:nvPr/>
        </p:nvSpPr>
        <p:spPr bwMode="gray">
          <a:xfrm>
            <a:off x="2841145" y="5229931"/>
            <a:ext cx="2165451" cy="44083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>
                <a:latin typeface="+mn-ea"/>
              </a:rPr>
              <a:t>메뉴 별 판매 통계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en-US" altLang="ko-KR" sz="900" b="1" dirty="0">
                <a:latin typeface="+mn-ea"/>
              </a:rPr>
              <a:t>BEST MENU </a:t>
            </a:r>
            <a:r>
              <a:rPr lang="ko-KR" altLang="en-US" sz="900" b="1" dirty="0">
                <a:latin typeface="+mn-ea"/>
              </a:rPr>
              <a:t>정보</a:t>
            </a:r>
            <a:endParaRPr lang="en-US" altLang="ko-KR" sz="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• </a:t>
            </a:r>
            <a:r>
              <a:rPr lang="ko-KR" altLang="en-US" sz="900" b="1" dirty="0" smtClean="0">
                <a:latin typeface="+mn-ea"/>
              </a:rPr>
              <a:t>매출 통계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월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 기준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48" name="Picture 24" descr="C:\Users\임승한\Desktop\졸작_시연\이미지 파일\태블릿_앱\KakaoTalk_20150512_224908004_ipadair2_gold_landscap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9" y="2502743"/>
            <a:ext cx="2831661" cy="28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임승한\Desktop\졸작_시연\이미지 파일\웹클라이언트_관리자\0_imac2013_lef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62" y="5635530"/>
            <a:ext cx="2054039" cy="19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8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132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COM410</dc:creator>
  <cp:lastModifiedBy>임승한</cp:lastModifiedBy>
  <cp:revision>70</cp:revision>
  <dcterms:created xsi:type="dcterms:W3CDTF">2014-05-02T08:11:09Z</dcterms:created>
  <dcterms:modified xsi:type="dcterms:W3CDTF">2015-06-05T05:02:00Z</dcterms:modified>
</cp:coreProperties>
</file>