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2" r:id="rId2"/>
    <p:sldId id="302" r:id="rId3"/>
    <p:sldId id="337" r:id="rId4"/>
    <p:sldId id="332" r:id="rId5"/>
    <p:sldId id="339" r:id="rId6"/>
    <p:sldId id="340" r:id="rId7"/>
    <p:sldId id="331" r:id="rId8"/>
    <p:sldId id="333" r:id="rId9"/>
    <p:sldId id="334" r:id="rId10"/>
    <p:sldId id="314" r:id="rId11"/>
    <p:sldId id="320" r:id="rId12"/>
    <p:sldId id="319" r:id="rId13"/>
    <p:sldId id="341" r:id="rId14"/>
    <p:sldId id="335" r:id="rId15"/>
    <p:sldId id="338" r:id="rId16"/>
    <p:sldId id="298" r:id="rId17"/>
  </p:sldIdLst>
  <p:sldSz cx="13208000" cy="9906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39C"/>
    <a:srgbClr val="0E51BE"/>
    <a:srgbClr val="0F57CB"/>
    <a:srgbClr val="072961"/>
    <a:srgbClr val="FFCC66"/>
    <a:srgbClr val="85FBB2"/>
    <a:srgbClr val="08EA5E"/>
    <a:srgbClr val="10BCA8"/>
    <a:srgbClr val="2D512D"/>
    <a:srgbClr val="63A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1" autoAdjust="0"/>
    <p:restoredTop sz="95887" autoAdjust="0"/>
  </p:normalViewPr>
  <p:slideViewPr>
    <p:cSldViewPr>
      <p:cViewPr varScale="1">
        <p:scale>
          <a:sx n="70" d="100"/>
          <a:sy n="70" d="100"/>
        </p:scale>
        <p:origin x="72" y="3036"/>
      </p:cViewPr>
      <p:guideLst>
        <p:guide orient="horz" pos="3120"/>
        <p:guide pos="4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114" y="7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D55E-7DEC-4C38-9FCE-8FF4CB50059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99BD-E9B2-4127-A3EE-45AF51E2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7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B6E0C-3C45-4E0F-B970-FBD6AB8F92E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019A6-C43F-4ED7-89DA-787FCC869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4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019A6-C43F-4ED7-89DA-787FCC8692DE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019A6-C43F-4ED7-89DA-787FCC8692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4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600" y="3077287"/>
            <a:ext cx="112268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81200" y="5613404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DF46-E582-40D1-82B3-964AE7C1259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5063067" y="9201477"/>
            <a:ext cx="3081867" cy="527403"/>
          </a:xfrm>
        </p:spPr>
        <p:txBody>
          <a:bodyPr/>
          <a:lstStyle>
            <a:lvl1pPr algn="ctr">
              <a:defRPr/>
            </a:lvl1pPr>
          </a:lstStyle>
          <a:p>
            <a:fld id="{05C37461-2C88-4ABC-8A2E-DBE6A11E3D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2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003D-18FC-49A5-89E5-D27BA1B5C0DD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7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3" y="394408"/>
            <a:ext cx="4345341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3963" y="394410"/>
            <a:ext cx="7383640" cy="8454497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0403" y="2072924"/>
            <a:ext cx="4345341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3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E8C2-9E7B-464D-B4FE-D97FB470297C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0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8860" y="6934200"/>
            <a:ext cx="792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3199"/>
            </a:lvl1pPr>
            <a:lvl2pPr marL="457181" indent="0">
              <a:buNone/>
              <a:defRPr sz="2799"/>
            </a:lvl2pPr>
            <a:lvl3pPr marL="914362" indent="0">
              <a:buNone/>
              <a:defRPr sz="2401"/>
            </a:lvl3pPr>
            <a:lvl4pPr marL="1371543" indent="0">
              <a:buNone/>
              <a:defRPr sz="2000"/>
            </a:lvl4pPr>
            <a:lvl5pPr marL="1828723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8860" y="7752822"/>
            <a:ext cx="792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3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20D-1A69-47CB-B39F-A79FEABF5D01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DC51-9688-4ECE-BE74-6CDB54C9FD0E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49" y="573264"/>
            <a:ext cx="2228851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5" y="573264"/>
            <a:ext cx="6466418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500A-4211-4425-8E81-B879BAF9E37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@ </a:t>
            </a:r>
            <a:r>
              <a:rPr lang="en-US" altLang="ko-KR" dirty="0" err="1" smtClean="0"/>
              <a:t>WSlim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7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768-0B2D-4E8A-985A-AF5E4640E4AC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14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5CB-AE47-406C-986F-6EA0EBD15B4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063067" y="9181399"/>
            <a:ext cx="3081867" cy="527403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05C37461-2C88-4ABC-8A2E-DBE6A11E3D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18035" y="9197153"/>
            <a:ext cx="1204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 userDrawn="1"/>
        </p:nvSpPr>
        <p:spPr>
          <a:xfrm>
            <a:off x="24942" y="240807"/>
            <a:ext cx="10462159" cy="247698"/>
          </a:xfrm>
          <a:prstGeom prst="roundRect">
            <a:avLst>
              <a:gd name="adj" fmla="val 11654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블록체인</a:t>
            </a:r>
            <a:endParaRPr lang="ko-KR" altLang="en-US" sz="1200" b="1" i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10506348" y="240807"/>
            <a:ext cx="2704300" cy="247698"/>
          </a:xfrm>
          <a:prstGeom prst="roundRect">
            <a:avLst>
              <a:gd name="adj" fmla="val 116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" y="937497"/>
            <a:ext cx="11887200" cy="906679"/>
          </a:xfrm>
        </p:spPr>
        <p:txBody>
          <a:bodyPr>
            <a:normAutofit/>
          </a:bodyPr>
          <a:lstStyle>
            <a:lvl1pPr>
              <a:defRPr sz="240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96175" y="2311402"/>
            <a:ext cx="11887200" cy="6537502"/>
          </a:xfrm>
          <a:solidFill>
            <a:schemeClr val="bg1">
              <a:alpha val="80000"/>
            </a:schemeClr>
          </a:solidFill>
        </p:spPr>
        <p:txBody>
          <a:bodyPr/>
          <a:lstStyle>
            <a:lvl1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942" y="240807"/>
            <a:ext cx="10462159" cy="247698"/>
          </a:xfrm>
          <a:prstGeom prst="roundRect">
            <a:avLst>
              <a:gd name="adj" fmla="val 11654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블록체인</a:t>
            </a:r>
            <a:endParaRPr lang="ko-KR" altLang="en-US" sz="1200" b="1" i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10506348" y="240807"/>
            <a:ext cx="2704300" cy="247698"/>
          </a:xfrm>
          <a:prstGeom prst="roundRect">
            <a:avLst>
              <a:gd name="adj" fmla="val 116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18035" y="9197153"/>
            <a:ext cx="1204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848544"/>
            <a:ext cx="411312" cy="90701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9464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" y="937497"/>
            <a:ext cx="11887200" cy="906679"/>
          </a:xfrm>
        </p:spPr>
        <p:txBody>
          <a:bodyPr>
            <a:normAutofit/>
          </a:bodyPr>
          <a:lstStyle>
            <a:lvl1pPr>
              <a:defRPr sz="240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96175" y="2311402"/>
            <a:ext cx="11887200" cy="6537502"/>
          </a:xfrm>
          <a:solidFill>
            <a:schemeClr val="bg1">
              <a:alpha val="80000"/>
            </a:schemeClr>
          </a:solidFill>
        </p:spPr>
        <p:txBody>
          <a:bodyPr/>
          <a:lstStyle>
            <a:lvl1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23600" y="9309520"/>
            <a:ext cx="624000" cy="324000"/>
          </a:xfrm>
          <a:solidFill>
            <a:srgbClr val="007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algn="ctr">
              <a:defRPr lang="ko-KR" altLang="en-US" sz="1200" smtClean="0">
                <a:solidFill>
                  <a:schemeClr val="lt1"/>
                </a:solidFill>
              </a:defRPr>
            </a:lvl1pPr>
          </a:lstStyle>
          <a:p>
            <a:fld id="{05C37461-2C88-4ABC-8A2E-DBE6A11E3DE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942" y="240807"/>
            <a:ext cx="10462159" cy="247698"/>
          </a:xfrm>
          <a:prstGeom prst="roundRect">
            <a:avLst>
              <a:gd name="adj" fmla="val 11654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블록체인</a:t>
            </a:r>
            <a:endParaRPr lang="ko-KR" altLang="en-US" sz="1200" b="1" i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10506348" y="240807"/>
            <a:ext cx="2704300" cy="247698"/>
          </a:xfrm>
          <a:prstGeom prst="roundRect">
            <a:avLst>
              <a:gd name="adj" fmla="val 116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18035" y="9197153"/>
            <a:ext cx="1204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848544"/>
            <a:ext cx="411312" cy="90701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2874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96175" y="848547"/>
            <a:ext cx="11887200" cy="8000359"/>
          </a:xfrm>
          <a:solidFill>
            <a:schemeClr val="bg1">
              <a:alpha val="80000"/>
            </a:schemeClr>
          </a:solidFill>
        </p:spPr>
        <p:txBody>
          <a:bodyPr/>
          <a:lstStyle>
            <a:lvl1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>
              <a:defRPr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23600" y="9309520"/>
            <a:ext cx="624000" cy="324000"/>
          </a:xfrm>
          <a:solidFill>
            <a:srgbClr val="007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algn="ctr">
              <a:defRPr lang="ko-KR" altLang="en-US" sz="1200" smtClean="0">
                <a:solidFill>
                  <a:schemeClr val="lt1"/>
                </a:solidFill>
              </a:defRPr>
            </a:lvl1pPr>
          </a:lstStyle>
          <a:p>
            <a:fld id="{05C37461-2C88-4ABC-8A2E-DBE6A11E3DE4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918035" y="9197153"/>
            <a:ext cx="1204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 userDrawn="1"/>
        </p:nvSpPr>
        <p:spPr>
          <a:xfrm>
            <a:off x="24942" y="240807"/>
            <a:ext cx="10462159" cy="247698"/>
          </a:xfrm>
          <a:prstGeom prst="roundRect">
            <a:avLst>
              <a:gd name="adj" fmla="val 11654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프라이빗</a:t>
            </a:r>
            <a:r>
              <a:rPr lang="ko-KR" altLang="en-US" sz="1200" b="1" i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b="1" i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블록체인</a:t>
            </a:r>
            <a:endParaRPr lang="ko-KR" altLang="en-US" sz="1200" b="1" i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0506348" y="240807"/>
            <a:ext cx="2704300" cy="247698"/>
          </a:xfrm>
          <a:prstGeom prst="roundRect">
            <a:avLst>
              <a:gd name="adj" fmla="val 116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848544"/>
            <a:ext cx="411312" cy="90701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8212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341" y="6365524"/>
            <a:ext cx="112268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3341" y="4198590"/>
            <a:ext cx="112268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152F-995B-43A4-A571-67F700804A74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5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5" y="3338695"/>
            <a:ext cx="4347633" cy="9442803"/>
          </a:xfr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3070" y="3338695"/>
            <a:ext cx="4347633" cy="9442803"/>
          </a:xfr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607D-3242-4001-A44A-D00606EFE762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8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" y="396699"/>
            <a:ext cx="11887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403" y="3141486"/>
            <a:ext cx="5835827" cy="5707416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709486" y="2217389"/>
            <a:ext cx="5838119" cy="924101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3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709486" y="3141486"/>
            <a:ext cx="5838119" cy="5707416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D913-D8B5-4EC4-BE15-A3C04B1039C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3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6181-8469-42D6-A7ED-A1287174A887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60400" y="396699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0400" y="2311402"/>
            <a:ext cx="11887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D768-0B2D-4E8A-985A-AF5E4640E4AC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461-2C88-4ABC-8A2E-DBE6A11E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6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8" algn="l" defTabSz="914362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/>
          <p:cNvSpPr/>
          <p:nvPr/>
        </p:nvSpPr>
        <p:spPr>
          <a:xfrm rot="5400000">
            <a:off x="2996567" y="-2974914"/>
            <a:ext cx="970910" cy="6964044"/>
          </a:xfrm>
          <a:prstGeom prst="rtTriangle">
            <a:avLst/>
          </a:prstGeom>
          <a:solidFill>
            <a:srgbClr val="0F5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18" name="직각 삼각형 17"/>
          <p:cNvSpPr/>
          <p:nvPr/>
        </p:nvSpPr>
        <p:spPr>
          <a:xfrm rot="16200000">
            <a:off x="8869663" y="5567659"/>
            <a:ext cx="920551" cy="7756127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22" name="직각 삼각형 21"/>
          <p:cNvSpPr/>
          <p:nvPr/>
        </p:nvSpPr>
        <p:spPr>
          <a:xfrm>
            <a:off x="-1" y="8985448"/>
            <a:ext cx="7674621" cy="9205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2" name="직각 삼각형 1"/>
          <p:cNvSpPr/>
          <p:nvPr/>
        </p:nvSpPr>
        <p:spPr>
          <a:xfrm rot="10800000">
            <a:off x="4947816" y="15496"/>
            <a:ext cx="8260184" cy="97706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pic>
        <p:nvPicPr>
          <p:cNvPr id="7" name="Picture 2" descr="E:\0 업무_김지연\3 교육업무\0 교육기획\신입사원\3 2017년 12기\99 이미지\1_-Mazars-official-digital-finance-campaign-imagev2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432720"/>
            <a:ext cx="12740232" cy="64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96"/>
          <p:cNvSpPr txBox="1">
            <a:spLocks noChangeArrowheads="1"/>
          </p:cNvSpPr>
          <p:nvPr/>
        </p:nvSpPr>
        <p:spPr bwMode="auto">
          <a:xfrm>
            <a:off x="715958" y="1221358"/>
            <a:ext cx="118735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6000" b="1" dirty="0" err="1" smtClean="0">
                <a:solidFill>
                  <a:srgbClr val="002060"/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Arial" pitchFamily="34" charset="0"/>
              </a:rPr>
              <a:t>블록체인</a:t>
            </a:r>
            <a:r>
              <a:rPr lang="ko-KR" altLang="en-US" sz="6000" b="1" dirty="0" smtClean="0">
                <a:solidFill>
                  <a:srgbClr val="002060"/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Arial" pitchFamily="34" charset="0"/>
              </a:rPr>
              <a:t> </a:t>
            </a:r>
            <a:r>
              <a:rPr lang="ko-KR" altLang="en-US" sz="6000" b="1" dirty="0">
                <a:solidFill>
                  <a:srgbClr val="002060"/>
                </a:solidFill>
                <a:latin typeface="한컴 소망 M" panose="02020603020101020101" pitchFamily="18" charset="-127"/>
                <a:ea typeface="한컴 소망 M" panose="02020603020101020101" pitchFamily="18" charset="-127"/>
                <a:cs typeface="Arial" pitchFamily="34" charset="0"/>
              </a:rPr>
              <a:t>기술의 이해 및 적용</a:t>
            </a:r>
            <a:endParaRPr lang="en-US" altLang="ko-KR" sz="5400" b="1" dirty="0">
              <a:solidFill>
                <a:srgbClr val="002060"/>
              </a:solidFill>
              <a:latin typeface="한컴 소망 M" panose="02020603020101020101" pitchFamily="18" charset="-127"/>
              <a:ea typeface="한컴 소망 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6"/>
          <p:cNvSpPr>
            <a:spLocks noGrp="1"/>
          </p:cNvSpPr>
          <p:nvPr>
            <p:ph idx="1"/>
          </p:nvPr>
        </p:nvSpPr>
        <p:spPr>
          <a:xfrm>
            <a:off x="915367" y="1856656"/>
            <a:ext cx="11734877" cy="698477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err="1" smtClean="0">
                <a:latin typeface="+mn-ea"/>
                <a:ea typeface="+mn-ea"/>
              </a:rPr>
              <a:t>블록체인은</a:t>
            </a:r>
            <a:r>
              <a:rPr lang="ko-KR" altLang="en-US" sz="2800" dirty="0" smtClean="0">
                <a:latin typeface="+mn-ea"/>
                <a:ea typeface="+mn-ea"/>
              </a:rPr>
              <a:t> 다음과 같은 특성을 통해 여러 방면으로 활용됨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3.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특성 및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활용방향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1059384" y="2792760"/>
            <a:ext cx="1440160" cy="86409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분산성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1059384" y="4016896"/>
            <a:ext cx="1440160" cy="86409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확장성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1059384" y="5246762"/>
            <a:ext cx="1440160" cy="86409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투명성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1059384" y="6465168"/>
            <a:ext cx="1440160" cy="86409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보안성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1059384" y="7689304"/>
            <a:ext cx="1440160" cy="86409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안정성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715568" y="2792760"/>
            <a:ext cx="2952328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중앙기관없이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운용가능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2715568" y="4016896"/>
            <a:ext cx="2232248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누구나 참여 가능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715568" y="5246762"/>
            <a:ext cx="2736304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모든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거래기록이</a:t>
            </a:r>
            <a:r>
              <a:rPr lang="ko-KR" altLang="en-US" sz="2000" dirty="0" smtClean="0">
                <a:solidFill>
                  <a:schemeClr val="tx1"/>
                </a:solidFill>
              </a:rPr>
              <a:t> 공개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2715568" y="6465168"/>
            <a:ext cx="2232248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거래 무결성 보장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2715568" y="7689304"/>
            <a:ext cx="4968552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일부 참여자에 문제가 생겨도 정상 동작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10279130" y="2792760"/>
            <a:ext cx="2010782" cy="8640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인증서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10281850" y="6040010"/>
            <a:ext cx="2010782" cy="86409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가상자산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10279130" y="7663636"/>
            <a:ext cx="2010782" cy="86409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CBDC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7926410" y="4676428"/>
            <a:ext cx="1368152" cy="20047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159403" y="6909091"/>
            <a:ext cx="3528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2">
              <a:defRPr/>
            </a:pPr>
            <a:r>
              <a:rPr lang="ko-KR" altLang="en-US" sz="1100" dirty="0" smtClean="0">
                <a:latin typeface="+mn-ea"/>
              </a:rPr>
              <a:t>*기존에 </a:t>
            </a:r>
            <a:r>
              <a:rPr lang="ko-KR" altLang="en-US" sz="1100" dirty="0" err="1" smtClean="0">
                <a:latin typeface="+mn-ea"/>
              </a:rPr>
              <a:t>암호화폐로</a:t>
            </a:r>
            <a:r>
              <a:rPr lang="ko-KR" altLang="en-US" sz="1100" dirty="0" smtClean="0">
                <a:latin typeface="+mn-ea"/>
              </a:rPr>
              <a:t> 불리던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비트코인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이더리움</a:t>
            </a:r>
            <a:r>
              <a:rPr lang="ko-KR" altLang="en-US" sz="1100" dirty="0" smtClean="0">
                <a:latin typeface="+mn-ea"/>
              </a:rPr>
              <a:t> 등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59403" y="8525834"/>
            <a:ext cx="3528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2">
              <a:defRPr/>
            </a:pPr>
            <a:r>
              <a:rPr lang="ko-KR" altLang="en-US" sz="1100" dirty="0" smtClean="0">
                <a:latin typeface="+mn-ea"/>
              </a:rPr>
              <a:t>*</a:t>
            </a:r>
            <a:r>
              <a:rPr lang="en-US" altLang="ko-KR" sz="1100" dirty="0" smtClean="0">
                <a:latin typeface="+mn-ea"/>
              </a:rPr>
              <a:t>Central Bank Digital Currency</a:t>
            </a:r>
          </a:p>
          <a:p>
            <a:pPr lvl="0" defTabSz="914362">
              <a:defRPr/>
            </a:pP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중앙은행에서 발행하는 디지털 화폐</a:t>
            </a:r>
            <a:endParaRPr lang="ko-KR" altLang="en-US" sz="11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10279130" y="4416385"/>
            <a:ext cx="2010782" cy="86409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무역금융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9403" y="3656856"/>
            <a:ext cx="3528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2">
              <a:defRPr/>
            </a:pPr>
            <a:r>
              <a:rPr lang="ko-KR" altLang="en-US" sz="1100" dirty="0" smtClean="0">
                <a:latin typeface="+mn-ea"/>
              </a:rPr>
              <a:t>*</a:t>
            </a:r>
            <a:r>
              <a:rPr lang="ko-KR" altLang="en-US" sz="1100" dirty="0" err="1" smtClean="0">
                <a:latin typeface="+mn-ea"/>
              </a:rPr>
              <a:t>뱅크사인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모바일 </a:t>
            </a:r>
            <a:r>
              <a:rPr lang="ko-KR" altLang="en-US" sz="1100" dirty="0" err="1" smtClean="0">
                <a:latin typeface="+mn-ea"/>
              </a:rPr>
              <a:t>공무원증</a:t>
            </a:r>
            <a:r>
              <a:rPr lang="ko-KR" altLang="en-US" sz="1100" dirty="0" smtClean="0">
                <a:latin typeface="+mn-ea"/>
              </a:rPr>
              <a:t> 등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59403" y="5273599"/>
            <a:ext cx="1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2">
              <a:defRPr/>
            </a:pPr>
            <a:r>
              <a:rPr lang="ko-KR" altLang="en-US" sz="1100" dirty="0" smtClean="0">
                <a:latin typeface="+mn-ea"/>
              </a:rPr>
              <a:t>*무역금융 서류의 디지털화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96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err="1" smtClean="0">
                <a:latin typeface="+mj-lt"/>
                <a:ea typeface="+mj-ea"/>
              </a:rPr>
              <a:t>뱅크사인</a:t>
            </a:r>
            <a:r>
              <a:rPr lang="ko-KR" altLang="en-US" sz="2800" dirty="0" smtClean="0">
                <a:latin typeface="+mj-lt"/>
                <a:ea typeface="+mj-ea"/>
              </a:rPr>
              <a:t> </a:t>
            </a:r>
            <a:r>
              <a:rPr lang="en-US" altLang="ko-KR" sz="2800" dirty="0" smtClean="0">
                <a:latin typeface="+mj-lt"/>
                <a:ea typeface="+mj-ea"/>
              </a:rPr>
              <a:t>– </a:t>
            </a:r>
            <a:r>
              <a:rPr lang="ko-KR" altLang="en-US" sz="2800" dirty="0" smtClean="0">
                <a:latin typeface="+mj-lt"/>
                <a:ea typeface="+mj-ea"/>
              </a:rPr>
              <a:t>금융결제원 주도의 은행권 공동 인증서</a:t>
            </a:r>
            <a:endParaRPr lang="en-US" altLang="ko-KR" sz="1600" dirty="0" smtClean="0">
              <a:latin typeface="+mj-lt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+mj-lt"/>
              <a:ea typeface="+mj-ea"/>
            </a:endParaRPr>
          </a:p>
          <a:p>
            <a:pPr marL="1524000" indent="-1182688"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은행연합회 주도하의 서비스 시작</a:t>
            </a:r>
            <a:r>
              <a:rPr lang="en-US" altLang="ko-KR" sz="1600" dirty="0">
                <a:latin typeface="+mn-ea"/>
                <a:ea typeface="+mn-ea"/>
              </a:rPr>
              <a:t>(2018</a:t>
            </a:r>
            <a:r>
              <a:rPr lang="ko-KR" altLang="en-US" sz="1600" dirty="0">
                <a:latin typeface="+mn-ea"/>
                <a:ea typeface="+mn-ea"/>
              </a:rPr>
              <a:t>년 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 smtClean="0">
                <a:latin typeface="+mn-ea"/>
                <a:ea typeface="+mn-ea"/>
              </a:rPr>
              <a:t>월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524000" indent="-1182688"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2020</a:t>
            </a:r>
            <a:r>
              <a:rPr lang="ko-KR" altLang="en-US" sz="1600" dirty="0" smtClean="0">
                <a:latin typeface="+mn-ea"/>
                <a:ea typeface="+mn-ea"/>
              </a:rPr>
              <a:t>년 </a:t>
            </a:r>
            <a:r>
              <a:rPr lang="en-US" altLang="ko-KR" sz="1600" dirty="0" smtClean="0">
                <a:latin typeface="+mn-ea"/>
                <a:ea typeface="+mn-ea"/>
              </a:rPr>
              <a:t>12</a:t>
            </a:r>
            <a:r>
              <a:rPr lang="ko-KR" altLang="en-US" sz="1600" dirty="0" smtClean="0">
                <a:latin typeface="+mn-ea"/>
                <a:ea typeface="+mn-ea"/>
              </a:rPr>
              <a:t>월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smtClean="0">
                <a:latin typeface="+mn-ea"/>
                <a:ea typeface="+mn-ea"/>
              </a:rPr>
              <a:t> 금융결제원으로 운영 이관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524000" indent="-1182688">
              <a:buNone/>
            </a:pPr>
            <a:r>
              <a:rPr lang="ko-KR" altLang="en-US" sz="1600" dirty="0" err="1" smtClean="0">
                <a:latin typeface="+mn-ea"/>
                <a:ea typeface="+mn-ea"/>
              </a:rPr>
              <a:t>서비스은행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우리은행</a:t>
            </a:r>
            <a:r>
              <a:rPr lang="en-US" altLang="ko-KR" sz="1600" dirty="0" smtClean="0">
                <a:latin typeface="+mn-ea"/>
                <a:ea typeface="+mn-ea"/>
              </a:rPr>
              <a:t>, KDB</a:t>
            </a:r>
            <a:r>
              <a:rPr lang="ko-KR" altLang="en-US" sz="1600" dirty="0" smtClean="0">
                <a:latin typeface="+mn-ea"/>
                <a:ea typeface="+mn-ea"/>
              </a:rPr>
              <a:t>산업은행</a:t>
            </a:r>
            <a:r>
              <a:rPr lang="en-US" altLang="ko-KR" sz="1600" dirty="0" smtClean="0">
                <a:latin typeface="+mn-ea"/>
                <a:ea typeface="+mn-ea"/>
              </a:rPr>
              <a:t>, NH</a:t>
            </a:r>
            <a:r>
              <a:rPr lang="ko-KR" altLang="en-US" sz="1600" dirty="0" smtClean="0">
                <a:latin typeface="+mn-ea"/>
                <a:ea typeface="+mn-ea"/>
              </a:rPr>
              <a:t>농협은행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신한은행</a:t>
            </a:r>
            <a:r>
              <a:rPr lang="en-US" altLang="ko-KR" sz="1600" dirty="0" smtClean="0">
                <a:latin typeface="+mn-ea"/>
                <a:ea typeface="+mn-ea"/>
              </a:rPr>
              <a:t>, SC</a:t>
            </a:r>
            <a:r>
              <a:rPr lang="ko-KR" altLang="en-US" sz="1600" dirty="0" smtClean="0">
                <a:latin typeface="+mn-ea"/>
                <a:ea typeface="+mn-ea"/>
              </a:rPr>
              <a:t>제일은행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하나은행</a:t>
            </a:r>
            <a:r>
              <a:rPr lang="en-US" altLang="ko-KR" sz="1600" dirty="0" smtClean="0">
                <a:latin typeface="+mn-ea"/>
                <a:ea typeface="+mn-ea"/>
              </a:rPr>
              <a:t>, IBK</a:t>
            </a:r>
            <a:r>
              <a:rPr lang="ko-KR" altLang="en-US" sz="1600" dirty="0" smtClean="0">
                <a:latin typeface="+mn-ea"/>
                <a:ea typeface="+mn-ea"/>
              </a:rPr>
              <a:t>기업은행</a:t>
            </a:r>
            <a:r>
              <a:rPr lang="en-US" altLang="ko-KR" sz="1600" dirty="0" smtClean="0">
                <a:latin typeface="+mn-ea"/>
                <a:ea typeface="+mn-ea"/>
              </a:rPr>
              <a:t>, KB</a:t>
            </a:r>
            <a:r>
              <a:rPr lang="ko-KR" altLang="en-US" sz="1600" dirty="0" smtClean="0">
                <a:latin typeface="+mn-ea"/>
                <a:ea typeface="+mn-ea"/>
              </a:rPr>
              <a:t>국민은행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err="1" smtClean="0">
                <a:latin typeface="+mn-ea"/>
                <a:ea typeface="+mn-ea"/>
              </a:rPr>
              <a:t>Sh</a:t>
            </a:r>
            <a:r>
              <a:rPr lang="ko-KR" altLang="en-US" sz="1600" dirty="0" smtClean="0">
                <a:latin typeface="+mn-ea"/>
                <a:ea typeface="+mn-ea"/>
              </a:rPr>
              <a:t>수협은행</a:t>
            </a:r>
            <a:r>
              <a:rPr lang="en-US" altLang="ko-KR" sz="1600" dirty="0" smtClean="0">
                <a:latin typeface="+mn-ea"/>
                <a:ea typeface="+mn-ea"/>
              </a:rPr>
              <a:t>, DGB</a:t>
            </a:r>
            <a:r>
              <a:rPr lang="ko-KR" altLang="en-US" sz="1600" dirty="0" smtClean="0">
                <a:latin typeface="+mn-ea"/>
                <a:ea typeface="+mn-ea"/>
              </a:rPr>
              <a:t>대구은행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부산은행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광주은행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제주은행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전북은행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경남은행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케이뱅크</a:t>
            </a:r>
            <a:r>
              <a:rPr lang="en-US" altLang="ko-KR" sz="1600" dirty="0" smtClean="0">
                <a:latin typeface="+mn-ea"/>
                <a:ea typeface="+mn-ea"/>
              </a:rPr>
              <a:t> (</a:t>
            </a:r>
            <a:r>
              <a:rPr lang="ko-KR" altLang="en-US" sz="1600" dirty="0" smtClean="0">
                <a:latin typeface="+mn-ea"/>
                <a:ea typeface="+mn-ea"/>
              </a:rPr>
              <a:t>총 </a:t>
            </a:r>
            <a:r>
              <a:rPr lang="en-US" altLang="ko-KR" sz="1600" dirty="0" smtClean="0">
                <a:latin typeface="+mn-ea"/>
                <a:ea typeface="+mn-ea"/>
              </a:rPr>
              <a:t>16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4.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인증서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(1/2)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9550" y="3843932"/>
            <a:ext cx="1944216" cy="88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우리은행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7496" y="6047919"/>
            <a:ext cx="1944216" cy="88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신한은행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09319" y="6034150"/>
            <a:ext cx="1944216" cy="88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KB</a:t>
            </a:r>
            <a:r>
              <a:rPr lang="ko-KR" altLang="en-US" dirty="0" smtClean="0">
                <a:solidFill>
                  <a:schemeClr val="tx1"/>
                </a:solidFill>
              </a:rPr>
              <a:t>국민은행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39904" y="8269133"/>
            <a:ext cx="1944216" cy="88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하나은행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11" idx="1"/>
            <a:endCxn id="17" idx="0"/>
          </p:cNvCxnSpPr>
          <p:nvPr/>
        </p:nvCxnSpPr>
        <p:spPr>
          <a:xfrm rot="10800000" flipV="1">
            <a:off x="3039604" y="4287949"/>
            <a:ext cx="2709946" cy="175997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1" idx="3"/>
            <a:endCxn id="23" idx="0"/>
          </p:cNvCxnSpPr>
          <p:nvPr/>
        </p:nvCxnSpPr>
        <p:spPr>
          <a:xfrm>
            <a:off x="7693766" y="4287949"/>
            <a:ext cx="2487661" cy="174620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29" idx="3"/>
          </p:cNvCxnSpPr>
          <p:nvPr/>
        </p:nvCxnSpPr>
        <p:spPr>
          <a:xfrm rot="5400000">
            <a:off x="8037291" y="6569014"/>
            <a:ext cx="1790966" cy="2497307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7" idx="2"/>
            <a:endCxn id="29" idx="1"/>
          </p:cNvCxnSpPr>
          <p:nvPr/>
        </p:nvCxnSpPr>
        <p:spPr>
          <a:xfrm rot="16200000" flipH="1">
            <a:off x="3501156" y="6474401"/>
            <a:ext cx="1777197" cy="27003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6532664" y="4204752"/>
            <a:ext cx="386666" cy="474788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1" name="순서도: 카드 7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각 삼각형 7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9988094" y="6402178"/>
            <a:ext cx="386666" cy="474788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0" name="순서도: 카드 99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각 삼각형 106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548053" y="8634111"/>
            <a:ext cx="386666" cy="474788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7" name="순서도: 카드 126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각 삼각형 133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838796" y="6401438"/>
            <a:ext cx="386666" cy="474788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4" name="순서도: 카드 153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각 삼각형 160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25796" y="7414046"/>
            <a:ext cx="31390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고객은 블록체인으로 공유된 인증서로 여러 은행에서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로그인과 이체가 가능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89636" y="44574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09386" y="66376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918643" y="88699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345221" y="66369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</a:t>
            </a:r>
            <a:endParaRPr lang="ko-KR" altLang="en-US" sz="1400" dirty="0"/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50" y="4755663"/>
            <a:ext cx="1075519" cy="941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87" y="6047919"/>
            <a:ext cx="1054646" cy="877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192" y="6055348"/>
            <a:ext cx="875274" cy="862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591" y="7168305"/>
            <a:ext cx="1094836" cy="10733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5" name="직선 화살표 연결선 194"/>
          <p:cNvCxnSpPr>
            <a:stCxn id="176" idx="3"/>
            <a:endCxn id="177" idx="1"/>
          </p:cNvCxnSpPr>
          <p:nvPr/>
        </p:nvCxnSpPr>
        <p:spPr>
          <a:xfrm>
            <a:off x="5078233" y="6486570"/>
            <a:ext cx="32539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75" idx="2"/>
            <a:endCxn id="178" idx="0"/>
          </p:cNvCxnSpPr>
          <p:nvPr/>
        </p:nvCxnSpPr>
        <p:spPr>
          <a:xfrm flipH="1">
            <a:off x="6740009" y="5697588"/>
            <a:ext cx="1" cy="14707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6532664" y="6105128"/>
            <a:ext cx="427856" cy="648072"/>
            <a:chOff x="2562492" y="3584848"/>
            <a:chExt cx="427856" cy="648072"/>
          </a:xfrm>
        </p:grpSpPr>
        <p:sp>
          <p:nvSpPr>
            <p:cNvPr id="180" name="순서도: 연결자 179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순서도: 연결자 192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5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j-lt"/>
                <a:ea typeface="+mj-ea"/>
              </a:rPr>
              <a:t>모바일 </a:t>
            </a:r>
            <a:r>
              <a:rPr lang="ko-KR" altLang="en-US" sz="2800" dirty="0" err="1" smtClean="0">
                <a:latin typeface="+mj-lt"/>
                <a:ea typeface="+mj-ea"/>
              </a:rPr>
              <a:t>공무원증</a:t>
            </a:r>
            <a:r>
              <a:rPr lang="ko-KR" altLang="en-US" sz="2800" dirty="0" smtClean="0">
                <a:latin typeface="+mj-lt"/>
                <a:ea typeface="+mj-ea"/>
              </a:rPr>
              <a:t> </a:t>
            </a:r>
            <a:r>
              <a:rPr lang="en-US" altLang="ko-KR" sz="2800" dirty="0" smtClean="0">
                <a:latin typeface="+mj-lt"/>
                <a:ea typeface="+mj-ea"/>
              </a:rPr>
              <a:t>-</a:t>
            </a:r>
          </a:p>
          <a:p>
            <a:pPr marL="0" indent="0">
              <a:buNone/>
            </a:pPr>
            <a:r>
              <a:rPr lang="ko-KR" altLang="en-US" sz="2800" dirty="0" err="1" smtClean="0">
                <a:latin typeface="+mj-lt"/>
                <a:ea typeface="+mj-ea"/>
              </a:rPr>
              <a:t>블록체인</a:t>
            </a:r>
            <a:r>
              <a:rPr lang="ko-KR" altLang="en-US" sz="2800" dirty="0" smtClean="0">
                <a:latin typeface="+mj-lt"/>
                <a:ea typeface="+mj-ea"/>
              </a:rPr>
              <a:t> 기반의 휴대폰으로 다양한 곳에 인증 가능한 디지털 </a:t>
            </a:r>
            <a:r>
              <a:rPr lang="ko-KR" altLang="en-US" sz="2800" dirty="0" err="1" smtClean="0">
                <a:latin typeface="+mj-lt"/>
                <a:ea typeface="+mj-ea"/>
              </a:rPr>
              <a:t>공무원증</a:t>
            </a:r>
            <a:endParaRPr lang="en-US" altLang="ko-KR" sz="2800" dirty="0" smtClean="0">
              <a:latin typeface="+mj-lt"/>
              <a:ea typeface="+mj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4.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인증서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(2/2)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72" y="3055242"/>
            <a:ext cx="9616256" cy="477807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795688" y="7619037"/>
            <a:ext cx="583264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err="1" smtClean="0"/>
              <a:t>행정안전부</a:t>
            </a:r>
            <a:r>
              <a:rPr lang="ko-KR" altLang="en-US" b="1" dirty="0" smtClean="0"/>
              <a:t> 블록체인망에 보관된 인증정보를 이용하여 다양한 곳에서 모바일 공무원증으로 인증이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82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6"/>
          <p:cNvSpPr>
            <a:spLocks noGrp="1"/>
          </p:cNvSpPr>
          <p:nvPr>
            <p:ph idx="1"/>
          </p:nvPr>
        </p:nvSpPr>
        <p:spPr>
          <a:xfrm>
            <a:off x="915368" y="1856657"/>
            <a:ext cx="11632232" cy="5760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latin typeface="+mj-lt"/>
                <a:ea typeface="+mj-ea"/>
              </a:rPr>
              <a:t>Contour – </a:t>
            </a:r>
            <a:r>
              <a:rPr lang="ko-KR" altLang="en-US" sz="2800" dirty="0" smtClean="0">
                <a:latin typeface="+mj-lt"/>
                <a:ea typeface="+mj-ea"/>
              </a:rPr>
              <a:t>무역금융을 위한 </a:t>
            </a:r>
            <a:r>
              <a:rPr lang="ko-KR" altLang="en-US" sz="2800" dirty="0" err="1" smtClean="0">
                <a:latin typeface="+mj-lt"/>
                <a:ea typeface="+mj-ea"/>
              </a:rPr>
              <a:t>블록체인망</a:t>
            </a: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참여기관 </a:t>
            </a:r>
            <a:r>
              <a:rPr lang="en-US" altLang="ko-KR" sz="1600" dirty="0" smtClean="0">
                <a:latin typeface="+mn-ea"/>
                <a:ea typeface="+mn-ea"/>
              </a:rPr>
              <a:t>: BNP</a:t>
            </a:r>
            <a:r>
              <a:rPr lang="ko-KR" altLang="en-US" sz="1600" dirty="0" err="1" smtClean="0">
                <a:latin typeface="+mn-ea"/>
                <a:ea typeface="+mn-ea"/>
              </a:rPr>
              <a:t>파리바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방콕은행</a:t>
            </a:r>
            <a:r>
              <a:rPr lang="en-US" altLang="ko-KR" sz="1600" dirty="0" smtClean="0">
                <a:latin typeface="+mn-ea"/>
                <a:ea typeface="+mn-ea"/>
              </a:rPr>
              <a:t>, HSBC, ING, Standard Chartered, </a:t>
            </a:r>
            <a:r>
              <a:rPr lang="ko-KR" altLang="en-US" sz="1600" dirty="0" err="1" smtClean="0">
                <a:latin typeface="+mn-ea"/>
                <a:ea typeface="+mn-ea"/>
              </a:rPr>
              <a:t>씨티벤처스</a:t>
            </a:r>
            <a:r>
              <a:rPr lang="en-US" altLang="ko-KR" sz="1600" dirty="0" smtClean="0">
                <a:latin typeface="+mn-ea"/>
                <a:ea typeface="+mn-ea"/>
              </a:rPr>
              <a:t>, DBS </a:t>
            </a:r>
            <a:r>
              <a:rPr lang="ko-KR" altLang="en-US" sz="1600" dirty="0" smtClean="0">
                <a:latin typeface="+mn-ea"/>
                <a:ea typeface="+mn-ea"/>
              </a:rPr>
              <a:t>등</a:t>
            </a: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1600" dirty="0">
                <a:latin typeface="+mn-ea"/>
                <a:ea typeface="+mn-ea"/>
              </a:rPr>
              <a:t>신용장 </a:t>
            </a:r>
            <a:r>
              <a:rPr lang="ko-KR" altLang="en-US" sz="1600" dirty="0" smtClean="0">
                <a:latin typeface="+mn-ea"/>
                <a:ea typeface="+mn-ea"/>
              </a:rPr>
              <a:t>관련 프로세스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종이 </a:t>
            </a:r>
            <a:r>
              <a:rPr lang="ko-KR" altLang="en-US" sz="1600" dirty="0">
                <a:latin typeface="+mn-ea"/>
                <a:ea typeface="+mn-ea"/>
              </a:rPr>
              <a:t>기반의 </a:t>
            </a:r>
            <a:r>
              <a:rPr lang="ko-KR" altLang="en-US" sz="1600" dirty="0" smtClean="0">
                <a:latin typeface="+mn-ea"/>
                <a:ea typeface="+mn-ea"/>
              </a:rPr>
              <a:t>수작업 </a:t>
            </a:r>
            <a:r>
              <a:rPr lang="en-US" altLang="ko-KR" sz="1600" dirty="0" smtClean="0">
                <a:latin typeface="+mn-ea"/>
                <a:ea typeface="+mn-ea"/>
              </a:rPr>
              <a:t>-&gt; </a:t>
            </a:r>
            <a:r>
              <a:rPr lang="ko-KR" altLang="en-US" sz="1600" dirty="0" err="1" smtClean="0">
                <a:latin typeface="+mn-ea"/>
                <a:ea typeface="+mn-ea"/>
              </a:rPr>
              <a:t>블록체인을</a:t>
            </a:r>
            <a:r>
              <a:rPr lang="ko-KR" altLang="en-US" sz="1600" dirty="0" smtClean="0">
                <a:latin typeface="+mn-ea"/>
                <a:ea typeface="+mn-ea"/>
              </a:rPr>
              <a:t> 통한 디지털화</a:t>
            </a:r>
            <a:endParaRPr lang="ko-KR" altLang="en-US" sz="1600" dirty="0">
              <a:latin typeface="+mn-ea"/>
              <a:ea typeface="+mn-ea"/>
            </a:endParaRPr>
          </a:p>
          <a:p>
            <a:pPr indent="0"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2020</a:t>
            </a:r>
            <a:r>
              <a:rPr lang="ko-KR" altLang="en-US" sz="1600" dirty="0" smtClean="0">
                <a:latin typeface="+mn-ea"/>
                <a:ea typeface="+mn-ea"/>
              </a:rPr>
              <a:t>년 </a:t>
            </a:r>
            <a:r>
              <a:rPr lang="en-US" altLang="ko-KR" sz="1600" dirty="0" smtClean="0">
                <a:latin typeface="+mn-ea"/>
                <a:ea typeface="+mn-ea"/>
              </a:rPr>
              <a:t>10</a:t>
            </a:r>
            <a:r>
              <a:rPr lang="ko-KR" altLang="en-US" sz="1600" dirty="0" smtClean="0">
                <a:latin typeface="+mn-ea"/>
                <a:ea typeface="+mn-ea"/>
              </a:rPr>
              <a:t>월 정식버전 출시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5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무역금융 서비스 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5741" y="4169161"/>
            <a:ext cx="4247322" cy="39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기존 무역금융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7278" y="4160912"/>
            <a:ext cx="4247322" cy="39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블록체인</a:t>
            </a:r>
            <a:r>
              <a:rPr lang="ko-KR" altLang="en-US" dirty="0" smtClean="0">
                <a:solidFill>
                  <a:schemeClr val="bg1"/>
                </a:solidFill>
              </a:rPr>
              <a:t> 적용 무역금융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660" y="5829290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  <p:cxnSp>
        <p:nvCxnSpPr>
          <p:cNvPr id="35" name="직선 화살표 연결선 34"/>
          <p:cNvCxnSpPr>
            <a:stCxn id="153" idx="0"/>
            <a:endCxn id="155" idx="2"/>
          </p:cNvCxnSpPr>
          <p:nvPr/>
        </p:nvCxnSpPr>
        <p:spPr>
          <a:xfrm flipV="1">
            <a:off x="2107433" y="5529064"/>
            <a:ext cx="0" cy="71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5" idx="0"/>
            <a:endCxn id="153" idx="2"/>
          </p:cNvCxnSpPr>
          <p:nvPr/>
        </p:nvCxnSpPr>
        <p:spPr>
          <a:xfrm flipV="1">
            <a:off x="2107433" y="6678716"/>
            <a:ext cx="0" cy="602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1577019" y="7281006"/>
            <a:ext cx="1060828" cy="439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은행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147" idx="0"/>
            <a:endCxn id="154" idx="2"/>
          </p:cNvCxnSpPr>
          <p:nvPr/>
        </p:nvCxnSpPr>
        <p:spPr>
          <a:xfrm flipV="1">
            <a:off x="5236293" y="6678716"/>
            <a:ext cx="0" cy="602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31" y="4639493"/>
            <a:ext cx="1790476" cy="800000"/>
          </a:xfrm>
          <a:prstGeom prst="rect">
            <a:avLst/>
          </a:prstGeom>
        </p:spPr>
      </p:pic>
      <p:cxnSp>
        <p:nvCxnSpPr>
          <p:cNvPr id="52" name="직선 화살표 연결선 51"/>
          <p:cNvCxnSpPr>
            <a:stCxn id="153" idx="0"/>
            <a:endCxn id="156" idx="1"/>
          </p:cNvCxnSpPr>
          <p:nvPr/>
        </p:nvCxnSpPr>
        <p:spPr>
          <a:xfrm flipV="1">
            <a:off x="2107433" y="5604035"/>
            <a:ext cx="857847" cy="635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4" idx="0"/>
            <a:endCxn id="156" idx="3"/>
          </p:cNvCxnSpPr>
          <p:nvPr/>
        </p:nvCxnSpPr>
        <p:spPr>
          <a:xfrm flipH="1" flipV="1">
            <a:off x="4418342" y="5604035"/>
            <a:ext cx="817951" cy="635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3" idx="3"/>
            <a:endCxn id="154" idx="1"/>
          </p:cNvCxnSpPr>
          <p:nvPr/>
        </p:nvCxnSpPr>
        <p:spPr>
          <a:xfrm>
            <a:off x="2637847" y="6458959"/>
            <a:ext cx="206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5" idx="3"/>
            <a:endCxn id="147" idx="1"/>
          </p:cNvCxnSpPr>
          <p:nvPr/>
        </p:nvCxnSpPr>
        <p:spPr>
          <a:xfrm>
            <a:off x="2637847" y="7500763"/>
            <a:ext cx="206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1983839" y="5670076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3" name="순서도: 카드 72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각 삼각형 79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466179" y="5718334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순서도: 카드 81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각 삼각형 88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597913" y="6261019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1" name="순서도: 카드 9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각 삼각형 9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731792" y="5713956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0" name="순서도: 카드 99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각 삼각형 106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127408" y="6793963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9" name="순서도: 카드 108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각 삼각형 115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971498" y="6793384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순서도: 카드 117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각 삼각형 124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589119" y="7321954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7" name="순서도: 카드 126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각 삼각형 133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330567" y="4803222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순서도: 카드 135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각 삼각형 142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4922843" y="5168882"/>
            <a:ext cx="1060828" cy="303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종이문서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705879" y="7281006"/>
            <a:ext cx="1060828" cy="4395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은행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577019" y="6239202"/>
            <a:ext cx="1060828" cy="439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수출자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05879" y="6239202"/>
            <a:ext cx="1060828" cy="439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수입자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577019" y="5089550"/>
            <a:ext cx="1060828" cy="4395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보험사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965280" y="5384278"/>
            <a:ext cx="1453062" cy="4395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운송회사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565741" y="7846582"/>
            <a:ext cx="4247322" cy="39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고비용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긴 </a:t>
            </a:r>
            <a:r>
              <a:rPr lang="ko-KR" altLang="en-US" dirty="0" err="1" smtClean="0">
                <a:solidFill>
                  <a:schemeClr val="tx1"/>
                </a:solidFill>
              </a:rPr>
              <a:t>전달시간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분실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위변조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757278" y="7838333"/>
            <a:ext cx="4247322" cy="39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저비용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짧은 </a:t>
            </a:r>
            <a:r>
              <a:rPr lang="ko-KR" altLang="en-US" dirty="0" err="1" smtClean="0">
                <a:solidFill>
                  <a:schemeClr val="tx1"/>
                </a:solidFill>
              </a:rPr>
              <a:t>전달시간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데이터 무결성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74" y="4620152"/>
            <a:ext cx="1790476" cy="800000"/>
          </a:xfrm>
          <a:prstGeom prst="rect">
            <a:avLst/>
          </a:prstGeom>
        </p:spPr>
      </p:pic>
      <p:sp>
        <p:nvSpPr>
          <p:cNvPr id="255" name="타원 254"/>
          <p:cNvSpPr/>
          <p:nvPr/>
        </p:nvSpPr>
        <p:spPr>
          <a:xfrm>
            <a:off x="8692232" y="5423598"/>
            <a:ext cx="2450258" cy="2121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Contour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8391737" y="6932425"/>
            <a:ext cx="1060828" cy="439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은행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0389608" y="6932425"/>
            <a:ext cx="1060828" cy="4395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은행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8117183" y="6019445"/>
            <a:ext cx="1060828" cy="439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수출자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10632485" y="6019445"/>
            <a:ext cx="1060828" cy="439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수입자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9179423" y="5364937"/>
            <a:ext cx="1453062" cy="4395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운송회사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1321116" y="6278519"/>
            <a:ext cx="242324" cy="367048"/>
            <a:chOff x="2562492" y="3584848"/>
            <a:chExt cx="427856" cy="648072"/>
          </a:xfrm>
        </p:grpSpPr>
        <p:sp>
          <p:nvSpPr>
            <p:cNvPr id="257" name="순서도: 연결자 256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778288" y="6268890"/>
            <a:ext cx="242324" cy="367048"/>
            <a:chOff x="2562492" y="3584848"/>
            <a:chExt cx="427856" cy="648072"/>
          </a:xfrm>
        </p:grpSpPr>
        <p:sp>
          <p:nvSpPr>
            <p:cNvPr id="260" name="순서도: 연결자 259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7851109" y="6040191"/>
            <a:ext cx="242324" cy="367048"/>
            <a:chOff x="2562492" y="3584848"/>
            <a:chExt cx="427856" cy="648072"/>
          </a:xfrm>
        </p:grpSpPr>
        <p:sp>
          <p:nvSpPr>
            <p:cNvPr id="263" name="순서도: 연결자 262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1716594" y="6043228"/>
            <a:ext cx="242324" cy="367048"/>
            <a:chOff x="2562492" y="3584848"/>
            <a:chExt cx="427856" cy="648072"/>
          </a:xfrm>
        </p:grpSpPr>
        <p:sp>
          <p:nvSpPr>
            <p:cNvPr id="266" name="순서도: 연결자 265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1289791" y="7292631"/>
            <a:ext cx="264025" cy="427205"/>
            <a:chOff x="9988376" y="4628963"/>
            <a:chExt cx="1008112" cy="2016225"/>
          </a:xfrm>
        </p:grpSpPr>
        <p:sp>
          <p:nvSpPr>
            <p:cNvPr id="269" name="직사각형 268"/>
            <p:cNvSpPr/>
            <p:nvPr/>
          </p:nvSpPr>
          <p:spPr>
            <a:xfrm>
              <a:off x="9988376" y="4628963"/>
              <a:ext cx="1008112" cy="201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10124008" y="4871236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10124008" y="5205028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124008" y="552906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0124008" y="588910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791302" y="7281440"/>
            <a:ext cx="264025" cy="427205"/>
            <a:chOff x="9988376" y="4628963"/>
            <a:chExt cx="1008112" cy="2016225"/>
          </a:xfrm>
        </p:grpSpPr>
        <p:sp>
          <p:nvSpPr>
            <p:cNvPr id="275" name="직사각형 274"/>
            <p:cNvSpPr/>
            <p:nvPr/>
          </p:nvSpPr>
          <p:spPr>
            <a:xfrm>
              <a:off x="9988376" y="4628963"/>
              <a:ext cx="1008112" cy="201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0124008" y="4871236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0124008" y="5205028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0124008" y="552906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124008" y="588910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113003" y="6943712"/>
            <a:ext cx="264025" cy="427205"/>
            <a:chOff x="9988376" y="4628963"/>
            <a:chExt cx="1008112" cy="2016225"/>
          </a:xfrm>
        </p:grpSpPr>
        <p:sp>
          <p:nvSpPr>
            <p:cNvPr id="287" name="직사각형 286"/>
            <p:cNvSpPr/>
            <p:nvPr/>
          </p:nvSpPr>
          <p:spPr>
            <a:xfrm>
              <a:off x="9988376" y="4628963"/>
              <a:ext cx="1008112" cy="201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10124008" y="4871236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10124008" y="5205028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10124008" y="552906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10124008" y="588910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11476036" y="6932521"/>
            <a:ext cx="264025" cy="427205"/>
            <a:chOff x="9988376" y="4628963"/>
            <a:chExt cx="1008112" cy="2016225"/>
          </a:xfrm>
        </p:grpSpPr>
        <p:sp>
          <p:nvSpPr>
            <p:cNvPr id="293" name="직사각형 292"/>
            <p:cNvSpPr/>
            <p:nvPr/>
          </p:nvSpPr>
          <p:spPr>
            <a:xfrm>
              <a:off x="9988376" y="4628963"/>
              <a:ext cx="1008112" cy="201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10124008" y="4871236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0124008" y="5205028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0124008" y="552906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10124008" y="588910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2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6"/>
          <p:cNvSpPr>
            <a:spLocks noGrp="1"/>
          </p:cNvSpPr>
          <p:nvPr>
            <p:ph idx="1"/>
          </p:nvPr>
        </p:nvSpPr>
        <p:spPr>
          <a:xfrm>
            <a:off x="915368" y="1856657"/>
            <a:ext cx="11632232" cy="5760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j-lt"/>
                <a:ea typeface="+mj-ea"/>
              </a:rPr>
              <a:t>중앙은행 디지털 화폐</a:t>
            </a:r>
            <a:r>
              <a:rPr lang="en-US" altLang="ko-KR" sz="2800" dirty="0" smtClean="0">
                <a:latin typeface="+mj-lt"/>
                <a:ea typeface="+mj-ea"/>
              </a:rPr>
              <a:t>(Central Bank Digital Currency)</a:t>
            </a:r>
            <a:r>
              <a:rPr lang="ko-KR" altLang="en-US" sz="2800" dirty="0" smtClean="0">
                <a:latin typeface="+mj-lt"/>
                <a:ea typeface="+mj-ea"/>
              </a:rPr>
              <a:t>란</a:t>
            </a:r>
            <a:r>
              <a:rPr lang="en-US" altLang="ko-KR" sz="2800" dirty="0" smtClean="0">
                <a:latin typeface="+mj-lt"/>
                <a:ea typeface="+mj-ea"/>
              </a:rPr>
              <a:t>?</a:t>
            </a:r>
            <a:endParaRPr lang="en-US" altLang="ko-KR" sz="28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1600" dirty="0" err="1" smtClean="0">
                <a:latin typeface="+mn-ea"/>
                <a:ea typeface="+mn-ea"/>
              </a:rPr>
              <a:t>실물화폐를</a:t>
            </a:r>
            <a:r>
              <a:rPr lang="ko-KR" altLang="en-US" sz="1600" dirty="0" smtClean="0">
                <a:latin typeface="+mn-ea"/>
                <a:ea typeface="+mn-ea"/>
              </a:rPr>
              <a:t> 대체하거나 보완하기 위해 중앙은행에서 발행하는 전자적 형태의 화폐</a:t>
            </a: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화폐가 가져야하는 안정성을 확보하기 위해 </a:t>
            </a:r>
            <a:r>
              <a:rPr lang="ko-KR" altLang="en-US" sz="1600" dirty="0" err="1" smtClean="0">
                <a:latin typeface="+mn-ea"/>
                <a:ea typeface="+mn-ea"/>
              </a:rPr>
              <a:t>블록체인</a:t>
            </a:r>
            <a:r>
              <a:rPr lang="ko-KR" altLang="en-US" sz="1600" dirty="0" smtClean="0">
                <a:latin typeface="+mn-ea"/>
                <a:ea typeface="+mn-ea"/>
              </a:rPr>
              <a:t> 기술이 활용됨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7.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CBDC(1/2)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44203"/>
              </p:ext>
            </p:extLst>
          </p:nvPr>
        </p:nvGraphicFramePr>
        <p:xfrm>
          <a:off x="1779464" y="3914016"/>
          <a:ext cx="9941918" cy="379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328">
                  <a:extLst>
                    <a:ext uri="{9D8B030D-6E8A-4147-A177-3AD203B41FA5}">
                      <a16:colId xmlns:a16="http://schemas.microsoft.com/office/drawing/2014/main" val="3461129502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3607955595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1059713413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3652682247"/>
                    </a:ext>
                  </a:extLst>
                </a:gridCol>
              </a:tblGrid>
              <a:tr h="673224"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달러</a:t>
                      </a:r>
                      <a:r>
                        <a:rPr lang="en-US" altLang="ko-KR" sz="2400" b="0" dirty="0" smtClean="0"/>
                        <a:t>, </a:t>
                      </a:r>
                      <a:r>
                        <a:rPr lang="ko-KR" altLang="en-US" sz="2400" b="0" dirty="0" smtClean="0"/>
                        <a:t>유로 등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CBDC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비트코인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310278"/>
                  </a:ext>
                </a:extLst>
              </a:tr>
              <a:tr h="62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성격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법정통화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 smtClean="0"/>
                        <a:t>법정통화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가상자산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5185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발행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운영주체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중앙은행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중앙은행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없음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47276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화폐 단위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기존 화폐 단위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기존 화폐 단위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독자 화폐 단위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8089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강제통용력</a:t>
                      </a:r>
                      <a:r>
                        <a:rPr lang="ko-KR" altLang="en-US" sz="2000" baseline="30000" dirty="0" smtClean="0">
                          <a:latin typeface="+mn-ea"/>
                          <a:ea typeface="+mn-ea"/>
                        </a:rPr>
                        <a:t>*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있음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있음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없음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2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위조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err="1" smtClean="0"/>
                        <a:t>중복사용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방지 방법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특수 종이</a:t>
                      </a:r>
                      <a:r>
                        <a:rPr lang="en-US" altLang="ko-KR" sz="20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인쇄 기술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rgbClr val="FF0000"/>
                          </a:solidFill>
                        </a:rPr>
                        <a:t>블록체인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rgbClr val="FF0000"/>
                          </a:solidFill>
                        </a:rPr>
                        <a:t>블록체인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32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79464" y="7733651"/>
            <a:ext cx="7871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62">
              <a:defRPr/>
            </a:pPr>
            <a:r>
              <a:rPr lang="ko-KR" altLang="en-US" sz="1100" dirty="0" smtClean="0">
                <a:latin typeface="+mn-ea"/>
              </a:rPr>
              <a:t>*강제통용력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수취인은 </a:t>
            </a:r>
            <a:r>
              <a:rPr lang="ko-KR" altLang="en-US" sz="1100" dirty="0" err="1" smtClean="0"/>
              <a:t>법정통화로</a:t>
            </a:r>
            <a:r>
              <a:rPr lang="ko-KR" altLang="en-US" sz="1100" dirty="0" smtClean="0"/>
              <a:t> 지불하는 것을 거부할 수 없음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65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6"/>
          <p:cNvSpPr>
            <a:spLocks noGrp="1"/>
          </p:cNvSpPr>
          <p:nvPr>
            <p:ph idx="1"/>
          </p:nvPr>
        </p:nvSpPr>
        <p:spPr>
          <a:xfrm>
            <a:off x="915368" y="1856657"/>
            <a:ext cx="11632232" cy="5760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j-lt"/>
                <a:ea typeface="+mj-ea"/>
              </a:rPr>
              <a:t>국가별 </a:t>
            </a:r>
            <a:r>
              <a:rPr lang="en-US" altLang="ko-KR" sz="2800" dirty="0" smtClean="0">
                <a:latin typeface="+mj-lt"/>
                <a:ea typeface="+mj-ea"/>
              </a:rPr>
              <a:t>CBDC </a:t>
            </a:r>
            <a:r>
              <a:rPr lang="ko-KR" altLang="en-US" sz="2800" dirty="0" smtClean="0">
                <a:latin typeface="+mj-lt"/>
                <a:ea typeface="+mj-ea"/>
              </a:rPr>
              <a:t>현황</a:t>
            </a: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각 국의 중앙은행은 </a:t>
            </a:r>
            <a:r>
              <a:rPr lang="en-US" altLang="ko-KR" sz="1600" dirty="0" smtClean="0">
                <a:latin typeface="+mn-ea"/>
                <a:ea typeface="+mn-ea"/>
              </a:rPr>
              <a:t>CDBC </a:t>
            </a:r>
            <a:r>
              <a:rPr lang="ko-KR" altLang="en-US" sz="1600" dirty="0" smtClean="0">
                <a:latin typeface="+mn-ea"/>
                <a:ea typeface="+mn-ea"/>
              </a:rPr>
              <a:t>관련 연구를 활발히 진행중이나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ko-KR" altLang="en-US" sz="1600" dirty="0" smtClean="0">
                <a:latin typeface="+mn-ea"/>
                <a:ea typeface="+mn-ea"/>
              </a:rPr>
              <a:t>시범운영과 검증이 필요하므로 실제 도입까지는 시일이 필요할 것으로 예상됨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7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CBDC(2/2)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05326"/>
              </p:ext>
            </p:extLst>
          </p:nvPr>
        </p:nvGraphicFramePr>
        <p:xfrm>
          <a:off x="1347416" y="3656856"/>
          <a:ext cx="11200184" cy="471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26">
                  <a:extLst>
                    <a:ext uri="{9D8B030D-6E8A-4147-A177-3AD203B41FA5}">
                      <a16:colId xmlns:a16="http://schemas.microsoft.com/office/drawing/2014/main" val="3461129502"/>
                    </a:ext>
                  </a:extLst>
                </a:gridCol>
                <a:gridCol w="9252858">
                  <a:extLst>
                    <a:ext uri="{9D8B030D-6E8A-4147-A177-3AD203B41FA5}">
                      <a16:colId xmlns:a16="http://schemas.microsoft.com/office/drawing/2014/main" val="3607955595"/>
                    </a:ext>
                  </a:extLst>
                </a:gridCol>
              </a:tblGrid>
              <a:tr h="673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국가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현황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310278"/>
                  </a:ext>
                </a:extLst>
              </a:tr>
              <a:tr h="869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한국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2021</a:t>
                      </a:r>
                      <a:r>
                        <a:rPr lang="ko-KR" altLang="en-US" sz="2000" dirty="0" smtClean="0"/>
                        <a:t>년 말까지 </a:t>
                      </a:r>
                      <a:r>
                        <a:rPr lang="en-US" altLang="ko-KR" sz="2000" dirty="0" smtClean="0"/>
                        <a:t>CBDC </a:t>
                      </a:r>
                      <a:r>
                        <a:rPr lang="ko-KR" altLang="en-US" sz="2000" dirty="0" err="1" smtClean="0"/>
                        <a:t>시범운용</a:t>
                      </a:r>
                      <a:r>
                        <a:rPr lang="ko-KR" altLang="en-US" sz="2000" baseline="0" dirty="0" err="1" smtClean="0"/>
                        <a:t>을</a:t>
                      </a:r>
                      <a:r>
                        <a:rPr lang="ko-KR" altLang="en-US" sz="2000" baseline="0" dirty="0" smtClean="0"/>
                        <a:t> 시작하는 것이 목표</a:t>
                      </a:r>
                      <a:endParaRPr lang="en-US" altLang="ko-KR" sz="2000" baseline="0" dirty="0" smtClean="0"/>
                    </a:p>
                    <a:p>
                      <a:pPr algn="l" latinLnBrk="1"/>
                      <a:r>
                        <a:rPr lang="ko-KR" altLang="en-US" sz="2000" baseline="0" dirty="0" smtClean="0"/>
                        <a:t>현재 업무 프로세스 분석 및 외부 컨설팅 추진중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5185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중국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2022</a:t>
                      </a:r>
                      <a:r>
                        <a:rPr lang="ko-KR" altLang="en-US" sz="2000" dirty="0" smtClean="0"/>
                        <a:t>년 베이징 동계 올림픽 개막에 앞서 디지털 위안</a:t>
                      </a:r>
                      <a:r>
                        <a:rPr lang="ko-KR" altLang="en-US" sz="2000" baseline="0" dirty="0" smtClean="0"/>
                        <a:t> 발행 계획</a:t>
                      </a:r>
                      <a:endParaRPr lang="en-US" altLang="ko-KR" sz="2000" baseline="0" dirty="0" smtClean="0"/>
                    </a:p>
                    <a:p>
                      <a:pPr algn="l" latinLnBrk="1"/>
                      <a:r>
                        <a:rPr lang="en-US" altLang="ko-KR" sz="2000" baseline="0" dirty="0" smtClean="0"/>
                        <a:t>2020</a:t>
                      </a:r>
                      <a:r>
                        <a:rPr lang="ko-KR" altLang="en-US" sz="2000" baseline="0" dirty="0" smtClean="0"/>
                        <a:t>년 </a:t>
                      </a:r>
                      <a:r>
                        <a:rPr lang="en-US" altLang="ko-KR" sz="2000" baseline="0" dirty="0" smtClean="0"/>
                        <a:t>10</a:t>
                      </a:r>
                      <a:r>
                        <a:rPr lang="ko-KR" altLang="en-US" sz="2000" baseline="0" dirty="0" smtClean="0"/>
                        <a:t>월 선전市 시민 </a:t>
                      </a:r>
                      <a:r>
                        <a:rPr lang="en-US" altLang="ko-KR" sz="2000" baseline="0" dirty="0" smtClean="0"/>
                        <a:t>5</a:t>
                      </a:r>
                      <a:r>
                        <a:rPr lang="ko-KR" altLang="en-US" sz="2000" baseline="0" dirty="0" smtClean="0"/>
                        <a:t>만명을 대상으로 실생활 </a:t>
                      </a:r>
                      <a:r>
                        <a:rPr lang="ko-KR" altLang="en-US" sz="2000" dirty="0" smtClean="0"/>
                        <a:t>테스트 진행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47276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EU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유럽중앙은행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CBDC</a:t>
                      </a:r>
                      <a:r>
                        <a:rPr lang="ko-KR" altLang="en-US" sz="2000" dirty="0" smtClean="0"/>
                        <a:t>연구를 위한 </a:t>
                      </a:r>
                      <a:r>
                        <a:rPr lang="en-US" altLang="ko-KR" sz="2000" dirty="0" smtClean="0"/>
                        <a:t>TF</a:t>
                      </a:r>
                      <a:r>
                        <a:rPr lang="ko-KR" altLang="en-US" sz="2000" dirty="0" smtClean="0"/>
                        <a:t>조직 구성</a:t>
                      </a:r>
                      <a:endParaRPr lang="en-US" altLang="ko-KR" sz="2000" dirty="0" smtClean="0"/>
                    </a:p>
                    <a:p>
                      <a:pPr algn="l" latinLnBrk="1"/>
                      <a:r>
                        <a:rPr lang="ko-KR" altLang="en-US" sz="2000" dirty="0" smtClean="0"/>
                        <a:t>디지털 유로 발행에 대한 공개 논의 시작 공식 선언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8089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일본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2021</a:t>
                      </a:r>
                      <a:r>
                        <a:rPr lang="ko-KR" altLang="en-US" sz="2000" dirty="0" smtClean="0"/>
                        <a:t>년 초 디지털 엔화 테스트 예정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29789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미국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aseline="0" dirty="0" smtClean="0"/>
                        <a:t>“</a:t>
                      </a:r>
                      <a:r>
                        <a:rPr lang="ko-KR" altLang="en-US" sz="2000" baseline="0" dirty="0" smtClean="0"/>
                        <a:t>은행이 </a:t>
                      </a:r>
                      <a:r>
                        <a:rPr lang="ko-KR" altLang="en-US" sz="2000" baseline="0" dirty="0" err="1" smtClean="0"/>
                        <a:t>블록체인</a:t>
                      </a:r>
                      <a:r>
                        <a:rPr lang="ko-KR" altLang="en-US" sz="2000" baseline="0" dirty="0" smtClean="0"/>
                        <a:t> 망으로 은행의 정식 결제 업무를 처리할 수 있다</a:t>
                      </a:r>
                      <a:r>
                        <a:rPr lang="en-US" altLang="ko-KR" sz="2000" baseline="0" dirty="0" smtClean="0"/>
                        <a:t>”</a:t>
                      </a:r>
                      <a:r>
                        <a:rPr lang="ko-KR" altLang="en-US" sz="2000" baseline="0" dirty="0" smtClean="0"/>
                        <a:t>는 의견 제출</a:t>
                      </a:r>
                      <a:r>
                        <a:rPr lang="en-US" altLang="ko-KR" sz="2000" baseline="0" dirty="0" smtClean="0"/>
                        <a:t>(2021</a:t>
                      </a:r>
                      <a:r>
                        <a:rPr lang="ko-KR" altLang="en-US" sz="2000" baseline="0" dirty="0" smtClean="0"/>
                        <a:t>년 </a:t>
                      </a:r>
                      <a:r>
                        <a:rPr lang="en-US" altLang="ko-KR" sz="2000" baseline="0" dirty="0" smtClean="0"/>
                        <a:t>1</a:t>
                      </a:r>
                      <a:r>
                        <a:rPr lang="ko-KR" altLang="en-US" sz="2000" baseline="0" dirty="0" smtClean="0"/>
                        <a:t>월</a:t>
                      </a:r>
                      <a:r>
                        <a:rPr lang="en-US" altLang="ko-KR" sz="2000" baseline="0" dirty="0" smtClean="0"/>
                        <a:t>,</a:t>
                      </a:r>
                      <a:r>
                        <a:rPr lang="ko-KR" altLang="en-US" sz="2000" baseline="0" dirty="0" smtClean="0"/>
                        <a:t> 미국 통화감독청</a:t>
                      </a:r>
                      <a:r>
                        <a:rPr lang="en-US" altLang="ko-KR" sz="2000" baseline="0" dirty="0" smtClean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53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/>
          <p:cNvSpPr/>
          <p:nvPr/>
        </p:nvSpPr>
        <p:spPr>
          <a:xfrm rot="5400000">
            <a:off x="2301664" y="-2280013"/>
            <a:ext cx="2360715" cy="6964044"/>
          </a:xfrm>
          <a:prstGeom prst="rtTriangle">
            <a:avLst/>
          </a:prstGeom>
          <a:solidFill>
            <a:srgbClr val="0F5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18" name="직각 삼각형 17"/>
          <p:cNvSpPr/>
          <p:nvPr/>
        </p:nvSpPr>
        <p:spPr>
          <a:xfrm rot="16200000">
            <a:off x="7861549" y="4559548"/>
            <a:ext cx="2936777" cy="7756127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22" name="직각 삼각형 21"/>
          <p:cNvSpPr/>
          <p:nvPr/>
        </p:nvSpPr>
        <p:spPr>
          <a:xfrm>
            <a:off x="-1" y="6177137"/>
            <a:ext cx="7674621" cy="372886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2" name="직각 삼각형 1"/>
          <p:cNvSpPr/>
          <p:nvPr/>
        </p:nvSpPr>
        <p:spPr>
          <a:xfrm rot="10800000">
            <a:off x="4947816" y="15497"/>
            <a:ext cx="8260184" cy="236071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i="1">
              <a:latin typeface="Bahnschrift SemiLight SemiConde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3364" y="3751511"/>
            <a:ext cx="113772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“</a:t>
            </a:r>
            <a:r>
              <a:rPr lang="ko-KR" altLang="en-US" sz="8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감사합니다</a:t>
            </a:r>
            <a:r>
              <a:rPr lang="en-US" altLang="ko-KR" sz="8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소망 M" panose="02020603020101020101" pitchFamily="18" charset="-127"/>
                <a:ea typeface="한컴 소망 M" panose="02020603020101020101" pitchFamily="18" charset="-127"/>
              </a:rPr>
              <a:t>”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한컴 소망 M" panose="02020603020101020101" pitchFamily="18" charset="-127"/>
              <a:ea typeface="한컴 소망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2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91276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+mj-lt"/>
                <a:ea typeface="+mj-ea"/>
              </a:rPr>
              <a:t>英</a:t>
            </a:r>
            <a:r>
              <a:rPr lang="en-US" altLang="ko-KR" sz="1800" b="1" dirty="0">
                <a:latin typeface="+mj-lt"/>
                <a:ea typeface="+mj-ea"/>
              </a:rPr>
              <a:t>, </a:t>
            </a:r>
            <a:r>
              <a:rPr lang="ko-KR" altLang="en-US" sz="1600" b="1" dirty="0">
                <a:latin typeface="+mj-lt"/>
                <a:ea typeface="+mj-ea"/>
              </a:rPr>
              <a:t>블록체인으로 코로나</a:t>
            </a:r>
            <a:r>
              <a:rPr lang="en-US" altLang="ko-KR" sz="1600" b="1" dirty="0">
                <a:latin typeface="+mj-lt"/>
                <a:ea typeface="+mj-ea"/>
              </a:rPr>
              <a:t>19 </a:t>
            </a:r>
            <a:r>
              <a:rPr lang="ko-KR" altLang="en-US" sz="1600" b="1" dirty="0">
                <a:latin typeface="+mj-lt"/>
                <a:ea typeface="+mj-ea"/>
              </a:rPr>
              <a:t>백신 유통 </a:t>
            </a:r>
            <a:r>
              <a:rPr lang="ko-KR" altLang="en-US" sz="1600" b="1" dirty="0" smtClean="0">
                <a:latin typeface="+mj-lt"/>
                <a:ea typeface="+mj-ea"/>
              </a:rPr>
              <a:t>관리</a:t>
            </a:r>
            <a:endParaRPr lang="en-US" altLang="ko-KR" sz="1600" b="1" dirty="0" smtClean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600" b="1" dirty="0" smtClean="0">
              <a:latin typeface="+mj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 smtClean="0">
                <a:latin typeface="+mj-lt"/>
                <a:ea typeface="+mj-ea"/>
              </a:rPr>
              <a:t>블록체인의</a:t>
            </a:r>
            <a:r>
              <a:rPr lang="ko-KR" altLang="en-US" sz="1600" b="1" dirty="0" smtClean="0">
                <a:latin typeface="+mj-lt"/>
                <a:ea typeface="+mj-ea"/>
              </a:rPr>
              <a:t> 개념</a:t>
            </a:r>
            <a:r>
              <a:rPr lang="en-US" altLang="ko-KR" sz="1600" b="1" dirty="0" smtClean="0">
                <a:latin typeface="+mj-lt"/>
                <a:ea typeface="+mj-ea"/>
              </a:rPr>
              <a:t/>
            </a:r>
            <a:br>
              <a:rPr lang="en-US" altLang="ko-KR" sz="1600" b="1" dirty="0" smtClean="0">
                <a:latin typeface="+mj-lt"/>
                <a:ea typeface="+mj-ea"/>
              </a:rPr>
            </a:br>
            <a:r>
              <a:rPr lang="ko-KR" altLang="en-US" sz="1200" b="1" dirty="0" smtClean="0">
                <a:latin typeface="+mj-lt"/>
                <a:ea typeface="+mj-ea"/>
              </a:rPr>
              <a:t>블록체인이란</a:t>
            </a:r>
            <a:r>
              <a:rPr lang="en-US" altLang="ko-KR" sz="1200" b="1" dirty="0" smtClean="0">
                <a:latin typeface="+mj-lt"/>
                <a:ea typeface="+mj-ea"/>
              </a:rPr>
              <a:t>?</a:t>
            </a:r>
            <a:br>
              <a:rPr lang="en-US" altLang="ko-KR" sz="1200" b="1" dirty="0" smtClean="0">
                <a:latin typeface="+mj-lt"/>
                <a:ea typeface="+mj-ea"/>
              </a:rPr>
            </a:br>
            <a:r>
              <a:rPr lang="ko-KR" altLang="en-US" sz="1200" b="1" dirty="0" err="1" smtClean="0">
                <a:latin typeface="+mj-lt"/>
                <a:ea typeface="+mj-ea"/>
              </a:rPr>
              <a:t>블록체인의</a:t>
            </a:r>
            <a:r>
              <a:rPr lang="ko-KR" altLang="en-US" sz="1200" b="1" dirty="0" smtClean="0">
                <a:latin typeface="+mj-lt"/>
                <a:ea typeface="+mj-ea"/>
              </a:rPr>
              <a:t> 데이터 구조</a:t>
            </a:r>
            <a:r>
              <a:rPr lang="en-US" altLang="ko-KR" sz="1200" b="1" dirty="0" smtClean="0">
                <a:latin typeface="+mj-lt"/>
                <a:ea typeface="+mj-ea"/>
              </a:rPr>
              <a:t/>
            </a:r>
            <a:br>
              <a:rPr lang="en-US" altLang="ko-KR" sz="1200" b="1" dirty="0" smtClean="0">
                <a:latin typeface="+mj-lt"/>
                <a:ea typeface="+mj-ea"/>
              </a:rPr>
            </a:br>
            <a:r>
              <a:rPr lang="ko-KR" altLang="en-US" sz="1200" b="1" dirty="0" err="1" smtClean="0">
                <a:latin typeface="+mj-lt"/>
                <a:ea typeface="+mj-ea"/>
              </a:rPr>
              <a:t>블록체인의</a:t>
            </a:r>
            <a:r>
              <a:rPr lang="ko-KR" altLang="en-US" sz="1200" b="1" dirty="0" smtClean="0">
                <a:latin typeface="+mj-lt"/>
                <a:ea typeface="+mj-ea"/>
              </a:rPr>
              <a:t> 데이터 공유 방법</a:t>
            </a:r>
            <a:endParaRPr lang="en-US" altLang="ko-KR" sz="1600" b="1" dirty="0" smtClean="0">
              <a:latin typeface="+mj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atin typeface="+mj-lt"/>
              <a:ea typeface="+mj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b="1" dirty="0" err="1" smtClean="0"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1600" b="1" dirty="0" smtClean="0">
                <a:latin typeface="맑은 고딕"/>
                <a:ea typeface="맑은 고딕"/>
                <a:cs typeface="Tahoma" pitchFamily="34" charset="0"/>
              </a:rPr>
              <a:t> 기본원리</a:t>
            </a:r>
            <a:endParaRPr lang="en-US" altLang="ko-KR" sz="1600" b="1" dirty="0" smtClean="0">
              <a:latin typeface="맑은 고딕"/>
              <a:ea typeface="맑은 고딕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600" b="1" dirty="0">
              <a:latin typeface="맑은 고딕"/>
              <a:ea typeface="맑은 고딕"/>
              <a:cs typeface="Tahoma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 smtClean="0">
                <a:latin typeface="+mj-lt"/>
                <a:ea typeface="+mj-ea"/>
              </a:rPr>
              <a:t>블록체인의</a:t>
            </a:r>
            <a:r>
              <a:rPr lang="ko-KR" altLang="en-US" sz="1600" b="1" dirty="0" smtClean="0">
                <a:latin typeface="+mj-lt"/>
                <a:ea typeface="+mj-ea"/>
              </a:rPr>
              <a:t> 특성 및 </a:t>
            </a:r>
            <a:r>
              <a:rPr lang="ko-KR" altLang="en-US" sz="1600" b="1" dirty="0" err="1" smtClean="0">
                <a:latin typeface="+mj-lt"/>
                <a:ea typeface="+mj-ea"/>
              </a:rPr>
              <a:t>활용방향</a:t>
            </a:r>
            <a:endParaRPr lang="en-US" altLang="ko-KR" sz="1600" b="1" dirty="0" smtClean="0">
              <a:latin typeface="+mj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atin typeface="+mj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 smtClean="0"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1600" b="1" dirty="0" smtClean="0"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1600" b="1" dirty="0" smtClean="0"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ko-KR" altLang="en-US" sz="1600" b="1" dirty="0" smtClean="0">
                <a:latin typeface="맑은 고딕"/>
                <a:ea typeface="맑은 고딕"/>
                <a:cs typeface="Tahoma" pitchFamily="34" charset="0"/>
              </a:rPr>
              <a:t>인증서</a:t>
            </a:r>
            <a:r>
              <a:rPr lang="en-US" altLang="ko-KR" sz="1600" b="1" dirty="0" smtClean="0">
                <a:latin typeface="맑은 고딕"/>
                <a:ea typeface="맑은 고딕"/>
                <a:cs typeface="Tahoma" pitchFamily="34" charset="0"/>
              </a:rPr>
              <a:t/>
            </a:r>
            <a:br>
              <a:rPr lang="en-US" altLang="ko-KR" sz="1600" b="1" dirty="0" smtClean="0">
                <a:latin typeface="맑은 고딕"/>
                <a:ea typeface="맑은 고딕"/>
                <a:cs typeface="Tahoma" pitchFamily="34" charset="0"/>
              </a:rPr>
            </a:br>
            <a:r>
              <a:rPr lang="ko-KR" altLang="en-US" sz="1200" b="1" dirty="0" err="1" smtClean="0">
                <a:latin typeface="맑은 고딕"/>
                <a:ea typeface="맑은 고딕"/>
                <a:cs typeface="Tahoma" pitchFamily="34" charset="0"/>
              </a:rPr>
              <a:t>뱅크사인</a:t>
            </a:r>
            <a: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  <a:t/>
            </a:r>
            <a:b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</a:br>
            <a:r>
              <a:rPr lang="ko-KR" altLang="en-US" sz="1200" b="1" dirty="0" smtClean="0">
                <a:latin typeface="맑은 고딕"/>
                <a:ea typeface="맑은 고딕"/>
                <a:cs typeface="Tahoma" pitchFamily="34" charset="0"/>
              </a:rPr>
              <a:t>모바일 </a:t>
            </a:r>
            <a:r>
              <a:rPr lang="ko-KR" altLang="en-US" sz="1200" b="1" dirty="0" err="1" smtClean="0">
                <a:latin typeface="맑은 고딕"/>
                <a:ea typeface="맑은 고딕"/>
                <a:cs typeface="Tahoma" pitchFamily="34" charset="0"/>
              </a:rPr>
              <a:t>공무원증</a:t>
            </a:r>
            <a:endParaRPr lang="en-US" altLang="ko-KR" sz="1200" b="1" dirty="0" smtClean="0">
              <a:latin typeface="맑은 고딕"/>
              <a:ea typeface="맑은 고딕"/>
              <a:cs typeface="Tahoma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b="1" dirty="0">
              <a:latin typeface="맑은 고딕"/>
              <a:ea typeface="맑은 고딕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b="1" dirty="0" err="1"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1600" b="1" dirty="0"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1600" b="1" dirty="0"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ko-KR" altLang="en-US" sz="1600" b="1" dirty="0" smtClean="0">
                <a:latin typeface="맑은 고딕"/>
                <a:ea typeface="맑은 고딕"/>
                <a:cs typeface="Tahoma" pitchFamily="34" charset="0"/>
              </a:rPr>
              <a:t>무역금융 서비스</a:t>
            </a:r>
            <a:r>
              <a:rPr lang="en-US" altLang="ko-KR" sz="1600" b="1" dirty="0">
                <a:latin typeface="맑은 고딕"/>
                <a:ea typeface="맑은 고딕"/>
                <a:cs typeface="Tahoma" pitchFamily="34" charset="0"/>
              </a:rPr>
              <a:t/>
            </a:r>
            <a:br>
              <a:rPr lang="en-US" altLang="ko-KR" sz="1600" b="1" dirty="0">
                <a:latin typeface="맑은 고딕"/>
                <a:ea typeface="맑은 고딕"/>
                <a:cs typeface="Tahoma" pitchFamily="34" charset="0"/>
              </a:rPr>
            </a:br>
            <a: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  <a:t>Contour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맑은 고딕"/>
              <a:ea typeface="맑은 고딕"/>
              <a:cs typeface="Tahoma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>
                <a:latin typeface="맑은 고딕"/>
                <a:ea typeface="맑은 고딕"/>
                <a:cs typeface="Tahoma" pitchFamily="34" charset="0"/>
              </a:rPr>
              <a:t>블록체인</a:t>
            </a:r>
            <a:r>
              <a:rPr lang="ko-KR" altLang="en-US" sz="1600" b="1" dirty="0">
                <a:latin typeface="맑은 고딕"/>
                <a:ea typeface="맑은 고딕"/>
                <a:cs typeface="Tahoma" pitchFamily="34" charset="0"/>
              </a:rPr>
              <a:t> 활용사례 </a:t>
            </a:r>
            <a:r>
              <a:rPr lang="en-US" altLang="ko-KR" sz="1600" b="1" dirty="0">
                <a:latin typeface="맑은 고딕"/>
                <a:ea typeface="맑은 고딕"/>
                <a:cs typeface="Tahoma" pitchFamily="34" charset="0"/>
              </a:rPr>
              <a:t>– </a:t>
            </a:r>
            <a:r>
              <a:rPr lang="en-US" altLang="ko-KR" sz="1600" b="1" dirty="0" smtClean="0">
                <a:latin typeface="맑은 고딕"/>
                <a:ea typeface="맑은 고딕"/>
                <a:cs typeface="Tahoma" pitchFamily="34" charset="0"/>
              </a:rPr>
              <a:t>CBDC</a:t>
            </a:r>
            <a:br>
              <a:rPr lang="en-US" altLang="ko-KR" sz="1600" b="1" dirty="0" smtClean="0">
                <a:latin typeface="맑은 고딕"/>
                <a:ea typeface="맑은 고딕"/>
                <a:cs typeface="Tahoma" pitchFamily="34" charset="0"/>
              </a:rPr>
            </a:br>
            <a:r>
              <a:rPr lang="ko-KR" altLang="en-US" sz="1200" b="1" dirty="0" smtClean="0">
                <a:latin typeface="맑은 고딕"/>
                <a:ea typeface="맑은 고딕"/>
                <a:cs typeface="Tahoma" pitchFamily="34" charset="0"/>
              </a:rPr>
              <a:t>중앙은행 디지털 </a:t>
            </a:r>
            <a:r>
              <a:rPr lang="ko-KR" altLang="en-US" sz="1200" b="1" dirty="0" err="1" smtClean="0">
                <a:latin typeface="맑은 고딕"/>
                <a:ea typeface="맑은 고딕"/>
                <a:cs typeface="Tahoma" pitchFamily="34" charset="0"/>
              </a:rPr>
              <a:t>화폐란</a:t>
            </a:r>
            <a: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  <a:t>?</a:t>
            </a:r>
            <a:b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</a:br>
            <a:r>
              <a:rPr lang="ko-KR" altLang="en-US" sz="1200" b="1" dirty="0" smtClean="0">
                <a:latin typeface="맑은 고딕"/>
                <a:ea typeface="맑은 고딕"/>
                <a:cs typeface="Tahoma" pitchFamily="34" charset="0"/>
              </a:rPr>
              <a:t>국가별 </a:t>
            </a:r>
            <a:r>
              <a:rPr lang="en-US" altLang="ko-KR" sz="1200" b="1" dirty="0" smtClean="0">
                <a:latin typeface="맑은 고딕"/>
                <a:ea typeface="맑은 고딕"/>
                <a:cs typeface="Tahoma" pitchFamily="34" charset="0"/>
              </a:rPr>
              <a:t>CBDC </a:t>
            </a:r>
            <a:r>
              <a:rPr lang="ko-KR" altLang="en-US" sz="1200" b="1" dirty="0" smtClean="0">
                <a:latin typeface="맑은 고딕"/>
                <a:ea typeface="맑은 고딕"/>
                <a:cs typeface="Tahoma" pitchFamily="34" charset="0"/>
              </a:rPr>
              <a:t>현황</a:t>
            </a:r>
            <a:endParaRPr lang="ko-KR" altLang="en-US" sz="1800" b="1" dirty="0"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600" b="1" dirty="0" smtClean="0">
              <a:solidFill>
                <a:srgbClr val="0F57CB"/>
              </a:solidFill>
              <a:latin typeface="+mj-lt"/>
              <a:ea typeface="+mj-ea"/>
            </a:endParaRPr>
          </a:p>
          <a:p>
            <a:pPr marL="0" indent="0">
              <a:buNone/>
            </a:pPr>
            <a:endParaRPr lang="en-US" altLang="ko-KR" sz="1600" b="1" dirty="0" smtClean="0">
              <a:solidFill>
                <a:srgbClr val="0F57CB"/>
              </a:solidFill>
              <a:latin typeface="+mj-lt"/>
              <a:ea typeface="+mj-ea"/>
            </a:endParaRPr>
          </a:p>
          <a:p>
            <a:pPr indent="0">
              <a:buNone/>
            </a:pPr>
            <a:endParaRPr lang="en-US" altLang="ko-KR" sz="1600" dirty="0" smtClean="0">
              <a:latin typeface="+mj-lt"/>
              <a:ea typeface="+mj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1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ko-KR" altLang="en-US" sz="2800" b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목차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3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그림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" y="1496616"/>
            <a:ext cx="12322513" cy="770989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1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英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,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블록체인으로 코로나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19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백신 유통 관리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7335" y="2504728"/>
            <a:ext cx="12322513" cy="223224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200" b="1" dirty="0" smtClean="0"/>
              <a:t>“</a:t>
            </a:r>
            <a:r>
              <a:rPr lang="ko-KR" altLang="en-US" sz="2200" b="1" dirty="0" smtClean="0"/>
              <a:t>영국 보건당국</a:t>
            </a:r>
            <a:r>
              <a:rPr lang="en-US" altLang="ko-KR" sz="2200" b="1" dirty="0" smtClean="0"/>
              <a:t>(NHS), </a:t>
            </a:r>
            <a:r>
              <a:rPr lang="ko-KR" altLang="en-US" sz="2200" b="1" dirty="0" err="1" smtClean="0"/>
              <a:t>블록체인</a:t>
            </a:r>
            <a:r>
              <a:rPr lang="ko-KR" altLang="en-US" sz="2200" b="1" dirty="0" smtClean="0"/>
              <a:t> 기술을 활용해 코로나</a:t>
            </a:r>
            <a:r>
              <a:rPr lang="en-US" altLang="ko-KR" sz="2200" b="1" dirty="0" smtClean="0"/>
              <a:t>19 </a:t>
            </a:r>
            <a:r>
              <a:rPr lang="ko-KR" altLang="en-US" sz="2200" b="1" dirty="0" smtClean="0"/>
              <a:t>백신 보관 및 </a:t>
            </a:r>
            <a:r>
              <a:rPr lang="ko-KR" altLang="en-US" sz="2200" b="1" dirty="0" err="1" smtClean="0"/>
              <a:t>유통상태를</a:t>
            </a:r>
            <a:r>
              <a:rPr lang="ko-KR" altLang="en-US" sz="2200" b="1" dirty="0" smtClean="0"/>
              <a:t> 모니터링한다</a:t>
            </a:r>
            <a:r>
              <a:rPr lang="en-US" altLang="ko-KR" sz="2200" b="1" dirty="0" smtClean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200" b="1" dirty="0" smtClean="0"/>
              <a:t>제약회사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보관시설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운송업체 등 백신 유통 관계자들은 관련 데이터를 쉽고 안전하게 공유</a:t>
            </a:r>
            <a:r>
              <a:rPr lang="en-US" altLang="ko-KR" sz="2200" b="1" dirty="0" smtClean="0"/>
              <a:t>”</a:t>
            </a:r>
            <a:endParaRPr lang="ko-KR" altLang="en-US" sz="2200" b="1" dirty="0"/>
          </a:p>
        </p:txBody>
      </p:sp>
      <p:sp>
        <p:nvSpPr>
          <p:cNvPr id="9" name="직사각형 8"/>
          <p:cNvSpPr/>
          <p:nvPr/>
        </p:nvSpPr>
        <p:spPr>
          <a:xfrm>
            <a:off x="627334" y="5889104"/>
            <a:ext cx="12322513" cy="20882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200" b="1" dirty="0" smtClean="0"/>
              <a:t>“</a:t>
            </a:r>
            <a:r>
              <a:rPr lang="ko-KR" altLang="en-US" sz="2200" b="1" dirty="0" err="1" smtClean="0"/>
              <a:t>사우스워릭셔에</a:t>
            </a:r>
            <a:r>
              <a:rPr lang="ko-KR" altLang="en-US" sz="2200" b="1" dirty="0" smtClean="0"/>
              <a:t> 위치한 </a:t>
            </a:r>
            <a:r>
              <a:rPr lang="en-US" altLang="ko-KR" sz="2200" b="1" dirty="0" smtClean="0"/>
              <a:t>NHS </a:t>
            </a:r>
            <a:r>
              <a:rPr lang="ko-KR" altLang="en-US" sz="2200" b="1" dirty="0" err="1" smtClean="0"/>
              <a:t>보건시설에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블록체인을</a:t>
            </a:r>
            <a:r>
              <a:rPr lang="ko-KR" altLang="en-US" sz="2200" b="1" dirty="0" smtClean="0"/>
              <a:t> 적용할 계획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전국으로 확산해 나갈 것</a:t>
            </a:r>
            <a:r>
              <a:rPr lang="en-US" altLang="ko-KR" sz="2200" b="1" dirty="0" smtClean="0"/>
              <a:t>“</a:t>
            </a:r>
          </a:p>
          <a:p>
            <a:pPr algn="r">
              <a:lnSpc>
                <a:spcPct val="200000"/>
              </a:lnSpc>
            </a:pPr>
            <a:r>
              <a:rPr lang="en-US" altLang="ko-KR" sz="2200" b="1" dirty="0" smtClean="0"/>
              <a:t>- </a:t>
            </a:r>
            <a:r>
              <a:rPr lang="ko-KR" altLang="en-US" sz="2200" b="1" dirty="0" smtClean="0"/>
              <a:t>영국 국민보건서비스</a:t>
            </a:r>
            <a:r>
              <a:rPr lang="en-US" altLang="ko-KR" sz="2200" b="1" dirty="0" smtClean="0"/>
              <a:t>(NHS) ‘21.01.19 -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694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블록체인이란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</a:p>
          <a:p>
            <a:pPr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중개기관 없이 데이터의 신뢰를 보장하는 기술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1.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개념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(1/3)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597502" y="3733055"/>
            <a:ext cx="427856" cy="648072"/>
            <a:chOff x="2562492" y="3584848"/>
            <a:chExt cx="427856" cy="648072"/>
          </a:xfrm>
        </p:grpSpPr>
        <p:sp>
          <p:nvSpPr>
            <p:cNvPr id="22" name="순서도: 연결자 21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순서도: 연결자 1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896100" y="3733055"/>
            <a:ext cx="427856" cy="648072"/>
            <a:chOff x="2562492" y="3584848"/>
            <a:chExt cx="427856" cy="648072"/>
          </a:xfrm>
        </p:grpSpPr>
        <p:sp>
          <p:nvSpPr>
            <p:cNvPr id="29" name="순서도: 연결자 28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23639" y="3581843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" name="순서도: 카드 33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각 삼각형 40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>
            <a:off x="6101558" y="4021087"/>
            <a:ext cx="165618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72901" y="4478784"/>
            <a:ext cx="3347323" cy="36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</a:t>
            </a:r>
            <a:r>
              <a:rPr lang="ko-KR" altLang="en-US" sz="1600" smtClean="0">
                <a:solidFill>
                  <a:schemeClr val="tx1"/>
                </a:solidFill>
              </a:rPr>
              <a:t>와 </a:t>
            </a:r>
            <a:r>
              <a:rPr lang="en-US" altLang="ko-KR" sz="1600" smtClean="0">
                <a:solidFill>
                  <a:schemeClr val="tx1"/>
                </a:solidFill>
              </a:rPr>
              <a:t>B</a:t>
            </a:r>
            <a:r>
              <a:rPr lang="ko-KR" altLang="en-US" sz="1600" smtClean="0">
                <a:solidFill>
                  <a:schemeClr val="tx1"/>
                </a:solidFill>
              </a:rPr>
              <a:t>가 부동산 매매 거래 체결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81723" y="5296722"/>
            <a:ext cx="3885750" cy="39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중앙집중 방식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3545" y="5692802"/>
            <a:ext cx="3885750" cy="2644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12911" y="6119561"/>
            <a:ext cx="427856" cy="648072"/>
            <a:chOff x="2562492" y="3584848"/>
            <a:chExt cx="427856" cy="648072"/>
          </a:xfrm>
        </p:grpSpPr>
        <p:sp>
          <p:nvSpPr>
            <p:cNvPr id="47" name="순서도: 연결자 46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05199" y="6119561"/>
            <a:ext cx="427856" cy="648072"/>
            <a:chOff x="2562492" y="3584848"/>
            <a:chExt cx="427856" cy="648072"/>
          </a:xfrm>
        </p:grpSpPr>
        <p:sp>
          <p:nvSpPr>
            <p:cNvPr id="50" name="순서도: 연결자 49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50973" y="5889103"/>
            <a:ext cx="558062" cy="902970"/>
            <a:chOff x="9988376" y="4628963"/>
            <a:chExt cx="1008112" cy="2016225"/>
          </a:xfrm>
        </p:grpSpPr>
        <p:sp>
          <p:nvSpPr>
            <p:cNvPr id="52" name="직사각형 51"/>
            <p:cNvSpPr/>
            <p:nvPr/>
          </p:nvSpPr>
          <p:spPr>
            <a:xfrm>
              <a:off x="9988376" y="4628963"/>
              <a:ext cx="1008112" cy="2016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124008" y="4871236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124008" y="5205028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124008" y="552906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124008" y="5889104"/>
              <a:ext cx="872480" cy="1800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144622" y="6894211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순서도: 카드 57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각 삼각형 64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552139" y="7833320"/>
            <a:ext cx="3347323" cy="36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등기소에 계약서 보관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144959" y="6339776"/>
            <a:ext cx="738198" cy="8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567001" y="6339776"/>
            <a:ext cx="738198" cy="81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704002" y="5296722"/>
            <a:ext cx="3885750" cy="39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블록체인 방식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05824" y="5692802"/>
            <a:ext cx="3885750" cy="2644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974418" y="7833320"/>
            <a:ext cx="3347323" cy="36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주민들이 동일한 계약서 사본 보관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453894" y="6147095"/>
            <a:ext cx="2325738" cy="13585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11512696" y="6520287"/>
            <a:ext cx="427856" cy="648072"/>
            <a:chOff x="2562492" y="3584848"/>
            <a:chExt cx="427856" cy="648072"/>
          </a:xfrm>
        </p:grpSpPr>
        <p:sp>
          <p:nvSpPr>
            <p:cNvPr id="132" name="순서도: 연결자 131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순서도: 연결자 132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9994397" y="5868655"/>
            <a:ext cx="427856" cy="648072"/>
            <a:chOff x="2562492" y="3584848"/>
            <a:chExt cx="427856" cy="648072"/>
          </a:xfrm>
        </p:grpSpPr>
        <p:sp>
          <p:nvSpPr>
            <p:cNvPr id="73" name="순서도: 연결자 72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연결자 73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0924572" y="5868655"/>
            <a:ext cx="427856" cy="648072"/>
            <a:chOff x="2562492" y="3584848"/>
            <a:chExt cx="427856" cy="648072"/>
          </a:xfrm>
        </p:grpSpPr>
        <p:sp>
          <p:nvSpPr>
            <p:cNvPr id="76" name="순서도: 연결자 75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연결자 76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9999132" y="7071517"/>
            <a:ext cx="427856" cy="648072"/>
            <a:chOff x="2562492" y="3584848"/>
            <a:chExt cx="427856" cy="648072"/>
          </a:xfrm>
        </p:grpSpPr>
        <p:sp>
          <p:nvSpPr>
            <p:cNvPr id="123" name="순서도: 연결자 122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순서도: 연결자 123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0929307" y="7071517"/>
            <a:ext cx="427856" cy="648072"/>
            <a:chOff x="2562492" y="3584848"/>
            <a:chExt cx="427856" cy="648072"/>
          </a:xfrm>
        </p:grpSpPr>
        <p:sp>
          <p:nvSpPr>
            <p:cNvPr id="126" name="순서도: 연결자 125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연결자 126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9313507" y="6507625"/>
            <a:ext cx="427856" cy="648072"/>
            <a:chOff x="2562492" y="3584848"/>
            <a:chExt cx="427856" cy="648072"/>
          </a:xfrm>
        </p:grpSpPr>
        <p:sp>
          <p:nvSpPr>
            <p:cNvPr id="129" name="순서도: 연결자 128"/>
            <p:cNvSpPr/>
            <p:nvPr/>
          </p:nvSpPr>
          <p:spPr>
            <a:xfrm>
              <a:off x="2562492" y="3805064"/>
              <a:ext cx="427856" cy="4278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순서도: 연결자 129"/>
            <p:cNvSpPr/>
            <p:nvPr/>
          </p:nvSpPr>
          <p:spPr>
            <a:xfrm>
              <a:off x="2632404" y="3584848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9691472" y="5746856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순서도: 카드 135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각 삼각형 142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961513" y="6746959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5" name="순서도: 카드 144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각 삼각형 151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9664992" y="7420564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4" name="순서도: 카드 153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각 삼각형 160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1427323" y="7410004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3" name="순서도: 카드 162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각 삼각형 169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2014393" y="6625268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2" name="순서도: 카드 171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직각 삼각형 178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1359979" y="5750469"/>
            <a:ext cx="245846" cy="363044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1" name="순서도: 카드 18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각 삼각형 18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274713" y="6481349"/>
            <a:ext cx="1354609" cy="578005"/>
            <a:chOff x="5595888" y="6377979"/>
            <a:chExt cx="1354609" cy="578005"/>
          </a:xfrm>
        </p:grpSpPr>
        <p:sp>
          <p:nvSpPr>
            <p:cNvPr id="189" name="직사각형 188"/>
            <p:cNvSpPr/>
            <p:nvPr/>
          </p:nvSpPr>
          <p:spPr>
            <a:xfrm>
              <a:off x="5595888" y="6377979"/>
              <a:ext cx="216024" cy="578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734473" y="6377979"/>
              <a:ext cx="216024" cy="578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5975432" y="6582399"/>
              <a:ext cx="216000" cy="373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354952" y="6582399"/>
              <a:ext cx="216000" cy="373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직사각형 192"/>
          <p:cNvSpPr/>
          <p:nvPr/>
        </p:nvSpPr>
        <p:spPr>
          <a:xfrm>
            <a:off x="5278356" y="7257256"/>
            <a:ext cx="3347323" cy="36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신뢰 확보 방법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558910" y="5673080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67896" y="401689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792743" y="639929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074229" y="616429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991993" y="402869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401864" y="64025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1007141" y="61642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379210" y="67945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1589818" y="681826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0079850" y="737477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1004317" y="73734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ko-KR" altLang="en-US" sz="2800" dirty="0" err="1" smtClean="0">
                <a:latin typeface="+mn-ea"/>
                <a:ea typeface="+mn-ea"/>
              </a:rPr>
              <a:t>블록체인의</a:t>
            </a:r>
            <a:r>
              <a:rPr lang="ko-KR" altLang="en-US" sz="2800" dirty="0" smtClean="0">
                <a:latin typeface="+mn-ea"/>
                <a:ea typeface="+mn-ea"/>
              </a:rPr>
              <a:t> 데이터 구조 </a:t>
            </a:r>
            <a:r>
              <a:rPr lang="en-US" altLang="ko-KR" sz="2800" dirty="0" smtClean="0"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endParaRPr lang="en-US" altLang="ko-KR" sz="2800" dirty="0" smtClean="0">
              <a:latin typeface="+mn-ea"/>
              <a:ea typeface="+mn-ea"/>
            </a:endParaRPr>
          </a:p>
          <a:p>
            <a:pPr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계약서 간인 또는 겹쳐 찍은 사진과 유사한 형태를 가짐</a:t>
            </a:r>
            <a:endParaRPr lang="ko-KR" altLang="en-US" sz="28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1.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개념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(2/3)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78" y="3096950"/>
            <a:ext cx="7818860" cy="2607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57" y="5992238"/>
            <a:ext cx="7740654" cy="2561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12712" y="7185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9808735" y="6858410"/>
            <a:ext cx="160774" cy="183580"/>
          </a:xfrm>
          <a:prstGeom prst="ellipse">
            <a:avLst/>
          </a:prstGeom>
          <a:solidFill>
            <a:srgbClr val="0C43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904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ko-KR" altLang="en-US" sz="2800" dirty="0" err="1">
                <a:latin typeface="+mn-ea"/>
                <a:ea typeface="+mn-ea"/>
              </a:rPr>
              <a:t>블록체인의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atin typeface="+mn-ea"/>
                <a:ea typeface="+mn-ea"/>
              </a:rPr>
              <a:t>데이터 </a:t>
            </a:r>
            <a:r>
              <a:rPr lang="ko-KR" altLang="en-US" sz="2800" dirty="0" err="1" smtClean="0">
                <a:latin typeface="+mn-ea"/>
                <a:ea typeface="+mn-ea"/>
              </a:rPr>
              <a:t>공유방법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-</a:t>
            </a:r>
          </a:p>
          <a:p>
            <a:pPr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지점 단체 사진을 </a:t>
            </a:r>
            <a:r>
              <a:rPr lang="ko-KR" altLang="en-US" sz="2800" dirty="0" err="1" smtClean="0">
                <a:latin typeface="+mn-ea"/>
                <a:ea typeface="+mn-ea"/>
              </a:rPr>
              <a:t>카톡으로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공유하는 것과 </a:t>
            </a:r>
            <a:r>
              <a:rPr lang="ko-KR" altLang="en-US" sz="2800" dirty="0" smtClean="0">
                <a:latin typeface="+mn-ea"/>
                <a:ea typeface="+mn-ea"/>
              </a:rPr>
              <a:t>유사</a:t>
            </a:r>
            <a:endParaRPr lang="en-US" altLang="ko-KR" sz="28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 smtClean="0">
              <a:latin typeface="+mn-ea"/>
              <a:ea typeface="+mn-ea"/>
            </a:endParaRPr>
          </a:p>
          <a:p>
            <a:pPr indent="0"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1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1.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개념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(3/3)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8" y="2936776"/>
            <a:ext cx="5944430" cy="2896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01" y="6150804"/>
            <a:ext cx="598253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거래 내역을 공개하여 거래 참여자가 공동으로 저장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2. </a:t>
            </a:r>
            <a:r>
              <a:rPr lang="ko-KR" altLang="en-US" sz="2800" b="1" dirty="0" err="1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기본원리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(1/3)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4631" y="2945025"/>
            <a:ext cx="3671257" cy="39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한곳에서 폐쇄적으로 보관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6168" y="2936776"/>
            <a:ext cx="3671257" cy="39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거래 당사자 간 공동 보관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486563" y="478146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순서도: 카드 26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각 삼각형 33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/>
          <p:cNvCxnSpPr>
            <a:endCxn id="65" idx="3"/>
          </p:cNvCxnSpPr>
          <p:nvPr/>
        </p:nvCxnSpPr>
        <p:spPr>
          <a:xfrm flipV="1">
            <a:off x="4115836" y="4465663"/>
            <a:ext cx="427161" cy="3098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68" idx="5"/>
          </p:cNvCxnSpPr>
          <p:nvPr/>
        </p:nvCxnSpPr>
        <p:spPr>
          <a:xfrm flipH="1" flipV="1">
            <a:off x="2977521" y="4465663"/>
            <a:ext cx="465722" cy="28287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71" idx="7"/>
          </p:cNvCxnSpPr>
          <p:nvPr/>
        </p:nvCxnSpPr>
        <p:spPr>
          <a:xfrm flipH="1">
            <a:off x="2977521" y="5495696"/>
            <a:ext cx="465722" cy="24423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74" idx="1"/>
          </p:cNvCxnSpPr>
          <p:nvPr/>
        </p:nvCxnSpPr>
        <p:spPr>
          <a:xfrm>
            <a:off x="4115836" y="5489112"/>
            <a:ext cx="427161" cy="25081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26965" y="7486054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거래 내역을 기관 내부에서 안전하게 보관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이전 거래 기록을 통해 신규 거래 수행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744436" y="3978295"/>
            <a:ext cx="2450258" cy="2121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8840440" y="3880249"/>
            <a:ext cx="2295872" cy="2224879"/>
            <a:chOff x="8840440" y="3880249"/>
            <a:chExt cx="2295872" cy="2224879"/>
          </a:xfrm>
        </p:grpSpPr>
        <p:grpSp>
          <p:nvGrpSpPr>
            <p:cNvPr id="51" name="그룹 50"/>
            <p:cNvGrpSpPr/>
            <p:nvPr/>
          </p:nvGrpSpPr>
          <p:grpSpPr>
            <a:xfrm>
              <a:off x="10708456" y="3880249"/>
              <a:ext cx="427856" cy="648072"/>
              <a:chOff x="2562492" y="3584848"/>
              <a:chExt cx="427856" cy="648072"/>
            </a:xfrm>
          </p:grpSpPr>
          <p:sp>
            <p:nvSpPr>
              <p:cNvPr id="52" name="순서도: 연결자 51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840440" y="3880249"/>
              <a:ext cx="427856" cy="648072"/>
              <a:chOff x="2562492" y="3584848"/>
              <a:chExt cx="427856" cy="648072"/>
            </a:xfrm>
          </p:grpSpPr>
          <p:sp>
            <p:nvSpPr>
              <p:cNvPr id="55" name="순서도: 연결자 5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연결자 5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840440" y="5457056"/>
              <a:ext cx="427856" cy="648072"/>
              <a:chOff x="2562492" y="3584848"/>
              <a:chExt cx="427856" cy="648072"/>
            </a:xfrm>
          </p:grpSpPr>
          <p:sp>
            <p:nvSpPr>
              <p:cNvPr id="58" name="순서도: 연결자 5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연결자 5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0708456" y="5457056"/>
              <a:ext cx="427856" cy="648072"/>
              <a:chOff x="2562492" y="3584848"/>
              <a:chExt cx="427856" cy="648072"/>
            </a:xfrm>
          </p:grpSpPr>
          <p:sp>
            <p:nvSpPr>
              <p:cNvPr id="61" name="순서도: 연결자 6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2612323" y="3880249"/>
            <a:ext cx="2295872" cy="2224879"/>
            <a:chOff x="2495588" y="3888716"/>
            <a:chExt cx="2295872" cy="2224879"/>
          </a:xfrm>
        </p:grpSpPr>
        <p:grpSp>
          <p:nvGrpSpPr>
            <p:cNvPr id="64" name="그룹 63"/>
            <p:cNvGrpSpPr/>
            <p:nvPr/>
          </p:nvGrpSpPr>
          <p:grpSpPr>
            <a:xfrm>
              <a:off x="4363604" y="3888716"/>
              <a:ext cx="427856" cy="648072"/>
              <a:chOff x="2562492" y="3584848"/>
              <a:chExt cx="427856" cy="648072"/>
            </a:xfrm>
          </p:grpSpPr>
          <p:sp>
            <p:nvSpPr>
              <p:cNvPr id="65" name="순서도: 연결자 6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연결자 6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495588" y="3888716"/>
              <a:ext cx="427856" cy="648072"/>
              <a:chOff x="2562492" y="3584848"/>
              <a:chExt cx="427856" cy="648072"/>
            </a:xfrm>
          </p:grpSpPr>
          <p:sp>
            <p:nvSpPr>
              <p:cNvPr id="68" name="순서도: 연결자 6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연결자 6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495588" y="5465523"/>
              <a:ext cx="427856" cy="648072"/>
              <a:chOff x="2562492" y="3584848"/>
              <a:chExt cx="427856" cy="648072"/>
            </a:xfrm>
          </p:grpSpPr>
          <p:sp>
            <p:nvSpPr>
              <p:cNvPr id="71" name="순서도: 연결자 7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연결자 7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363604" y="5465523"/>
              <a:ext cx="427856" cy="648072"/>
              <a:chOff x="2562492" y="3584848"/>
              <a:chExt cx="427856" cy="648072"/>
            </a:xfrm>
          </p:grpSpPr>
          <p:sp>
            <p:nvSpPr>
              <p:cNvPr id="74" name="순서도: 연결자 73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연결자 74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776752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3" name="순서도: 카드 92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각 삼각형 99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1650584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2" name="순서도: 카드 101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각 삼각형 108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650584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1" name="순서도: 카드 11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각 삼각형 11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757173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순서도: 카드 119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각 삼각형 126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직선 화살표 연결선 127"/>
          <p:cNvCxnSpPr>
            <a:stCxn id="120" idx="0"/>
            <a:endCxn id="58" idx="2"/>
          </p:cNvCxnSpPr>
          <p:nvPr/>
        </p:nvCxnSpPr>
        <p:spPr>
          <a:xfrm flipV="1">
            <a:off x="8303527" y="5891200"/>
            <a:ext cx="536913" cy="3081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93" idx="0"/>
            <a:endCxn id="55" idx="2"/>
          </p:cNvCxnSpPr>
          <p:nvPr/>
        </p:nvCxnSpPr>
        <p:spPr>
          <a:xfrm>
            <a:off x="8323106" y="4002910"/>
            <a:ext cx="517334" cy="31148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02" idx="2"/>
            <a:endCxn id="52" idx="6"/>
          </p:cNvCxnSpPr>
          <p:nvPr/>
        </p:nvCxnSpPr>
        <p:spPr>
          <a:xfrm flipH="1">
            <a:off x="11136312" y="4002910"/>
            <a:ext cx="514273" cy="31148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1" idx="2"/>
            <a:endCxn id="61" idx="6"/>
          </p:cNvCxnSpPr>
          <p:nvPr/>
        </p:nvCxnSpPr>
        <p:spPr>
          <a:xfrm flipH="1" flipV="1">
            <a:off x="11136312" y="5891200"/>
            <a:ext cx="514273" cy="3081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2954030" y="552906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단일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33385" y="436989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1106727" y="4333738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1087828" y="6545797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308770" y="6536713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525626" y="7438155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거래 내역을 참여자가 공동으로 공개하여 보관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이전 거래 기록을 통해 신규 거래 검증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15968" y="4605154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6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거래 내역을 실시간으로 동일하게 유지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2.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기본원리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(2/3</a:t>
            </a: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4631" y="2945025"/>
            <a:ext cx="3671257" cy="39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단일 거래 원장 유지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6168" y="2936776"/>
            <a:ext cx="3671257" cy="39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자동검증을</a:t>
            </a:r>
            <a:r>
              <a:rPr lang="ko-KR" altLang="en-US" dirty="0" smtClean="0">
                <a:solidFill>
                  <a:schemeClr val="bg1"/>
                </a:solidFill>
              </a:rPr>
              <a:t> 통한 동일 원장 유지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486563" y="478146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순서도: 카드 26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각 삼각형 33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/>
          <p:cNvCxnSpPr>
            <a:endCxn id="65" idx="3"/>
          </p:cNvCxnSpPr>
          <p:nvPr/>
        </p:nvCxnSpPr>
        <p:spPr>
          <a:xfrm flipV="1">
            <a:off x="4115836" y="4465663"/>
            <a:ext cx="427161" cy="3098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68" idx="5"/>
          </p:cNvCxnSpPr>
          <p:nvPr/>
        </p:nvCxnSpPr>
        <p:spPr>
          <a:xfrm flipH="1" flipV="1">
            <a:off x="2977521" y="4465663"/>
            <a:ext cx="465722" cy="28287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71" idx="7"/>
          </p:cNvCxnSpPr>
          <p:nvPr/>
        </p:nvCxnSpPr>
        <p:spPr>
          <a:xfrm flipH="1">
            <a:off x="2977521" y="5495696"/>
            <a:ext cx="465722" cy="24423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74" idx="1"/>
          </p:cNvCxnSpPr>
          <p:nvPr/>
        </p:nvCxnSpPr>
        <p:spPr>
          <a:xfrm>
            <a:off x="4115836" y="5489112"/>
            <a:ext cx="427161" cy="25081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2496" y="7486054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거래원장을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별도의 합의 절차 필요 없음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744436" y="3978295"/>
            <a:ext cx="2450258" cy="2121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8840440" y="3880249"/>
            <a:ext cx="2295872" cy="2224879"/>
            <a:chOff x="8840440" y="3880249"/>
            <a:chExt cx="2295872" cy="2224879"/>
          </a:xfrm>
        </p:grpSpPr>
        <p:grpSp>
          <p:nvGrpSpPr>
            <p:cNvPr id="51" name="그룹 50"/>
            <p:cNvGrpSpPr/>
            <p:nvPr/>
          </p:nvGrpSpPr>
          <p:grpSpPr>
            <a:xfrm>
              <a:off x="10708456" y="3880249"/>
              <a:ext cx="427856" cy="648072"/>
              <a:chOff x="2562492" y="3584848"/>
              <a:chExt cx="427856" cy="648072"/>
            </a:xfrm>
          </p:grpSpPr>
          <p:sp>
            <p:nvSpPr>
              <p:cNvPr id="52" name="순서도: 연결자 51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840440" y="3880249"/>
              <a:ext cx="427856" cy="648072"/>
              <a:chOff x="2562492" y="3584848"/>
              <a:chExt cx="427856" cy="648072"/>
            </a:xfrm>
          </p:grpSpPr>
          <p:sp>
            <p:nvSpPr>
              <p:cNvPr id="55" name="순서도: 연결자 5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연결자 5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840440" y="5457056"/>
              <a:ext cx="427856" cy="648072"/>
              <a:chOff x="2562492" y="3584848"/>
              <a:chExt cx="427856" cy="648072"/>
            </a:xfrm>
          </p:grpSpPr>
          <p:sp>
            <p:nvSpPr>
              <p:cNvPr id="58" name="순서도: 연결자 5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연결자 5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0708456" y="5457056"/>
              <a:ext cx="427856" cy="648072"/>
              <a:chOff x="2562492" y="3584848"/>
              <a:chExt cx="427856" cy="648072"/>
            </a:xfrm>
          </p:grpSpPr>
          <p:sp>
            <p:nvSpPr>
              <p:cNvPr id="61" name="순서도: 연결자 6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2612323" y="3880249"/>
            <a:ext cx="2295872" cy="2224879"/>
            <a:chOff x="2495588" y="3888716"/>
            <a:chExt cx="2295872" cy="2224879"/>
          </a:xfrm>
        </p:grpSpPr>
        <p:grpSp>
          <p:nvGrpSpPr>
            <p:cNvPr id="64" name="그룹 63"/>
            <p:cNvGrpSpPr/>
            <p:nvPr/>
          </p:nvGrpSpPr>
          <p:grpSpPr>
            <a:xfrm>
              <a:off x="4363604" y="3888716"/>
              <a:ext cx="427856" cy="648072"/>
              <a:chOff x="2562492" y="3584848"/>
              <a:chExt cx="427856" cy="648072"/>
            </a:xfrm>
          </p:grpSpPr>
          <p:sp>
            <p:nvSpPr>
              <p:cNvPr id="65" name="순서도: 연결자 6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연결자 6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495588" y="3888716"/>
              <a:ext cx="427856" cy="648072"/>
              <a:chOff x="2562492" y="3584848"/>
              <a:chExt cx="427856" cy="648072"/>
            </a:xfrm>
          </p:grpSpPr>
          <p:sp>
            <p:nvSpPr>
              <p:cNvPr id="68" name="순서도: 연결자 6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연결자 6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495588" y="5465523"/>
              <a:ext cx="427856" cy="648072"/>
              <a:chOff x="2562492" y="3584848"/>
              <a:chExt cx="427856" cy="648072"/>
            </a:xfrm>
          </p:grpSpPr>
          <p:sp>
            <p:nvSpPr>
              <p:cNvPr id="71" name="순서도: 연결자 7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연결자 7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363604" y="5465523"/>
              <a:ext cx="427856" cy="648072"/>
              <a:chOff x="2562492" y="3584848"/>
              <a:chExt cx="427856" cy="648072"/>
            </a:xfrm>
          </p:grpSpPr>
          <p:sp>
            <p:nvSpPr>
              <p:cNvPr id="74" name="순서도: 연결자 73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연결자 74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776752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3" name="순서도: 카드 92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각 삼각형 99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1650584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2" name="순서도: 카드 101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각 삼각형 108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650584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1" name="순서도: 카드 11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각 삼각형 11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757173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순서도: 카드 119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각 삼각형 126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954030" y="552906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단일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33385" y="436989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1106727" y="4367536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1087828" y="6545797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202502" y="6536713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16314" y="7438155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다수의 기록을 동일하게 유지하기 위해 </a:t>
            </a:r>
            <a:r>
              <a:rPr lang="ko-KR" altLang="en-US" dirty="0" err="1"/>
              <a:t>자동검증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다양한 </a:t>
            </a:r>
            <a:r>
              <a:rPr lang="ko-KR" altLang="en-US" dirty="0" err="1"/>
              <a:t>자동검증</a:t>
            </a:r>
            <a:r>
              <a:rPr lang="ko-KR" altLang="en-US" dirty="0" smtClean="0"/>
              <a:t> 절차 존재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9168201" y="3956449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자동검증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152692" y="5560368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자동검증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916368" y="477583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자동검증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26638" y="477583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자동검증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315968" y="4605154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8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461-2C88-4ABC-8A2E-DBE6A11E3DE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5368" y="1856656"/>
            <a:ext cx="11632232" cy="640871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n-ea"/>
                <a:ea typeface="+mn-ea"/>
              </a:rPr>
              <a:t>완료된 </a:t>
            </a:r>
            <a:r>
              <a:rPr lang="ko-KR" altLang="en-US" sz="2800" dirty="0" err="1" smtClean="0">
                <a:latin typeface="+mn-ea"/>
                <a:ea typeface="+mn-ea"/>
              </a:rPr>
              <a:t>거래결과의</a:t>
            </a:r>
            <a:r>
              <a:rPr lang="ko-KR" altLang="en-US" sz="2800" dirty="0" smtClean="0">
                <a:latin typeface="+mn-ea"/>
                <a:ea typeface="+mn-ea"/>
              </a:rPr>
              <a:t> 임의적 변경 방지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5" name="TextBox 26"/>
          <p:cNvSpPr txBox="1">
            <a:spLocks noChangeArrowheads="1"/>
          </p:cNvSpPr>
          <p:nvPr/>
        </p:nvSpPr>
        <p:spPr bwMode="auto">
          <a:xfrm>
            <a:off x="834216" y="897263"/>
            <a:ext cx="1171338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2. </a:t>
            </a:r>
            <a:r>
              <a:rPr lang="ko-KR" altLang="en-US" sz="2800" b="1" dirty="0" err="1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블록체인의</a:t>
            </a:r>
            <a:r>
              <a:rPr lang="ko-KR" altLang="en-US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 기본원리</a:t>
            </a:r>
            <a:r>
              <a:rPr lang="en-US" altLang="ko-KR" sz="2800" b="1" dirty="0" smtClean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(3/3</a:t>
            </a:r>
            <a:r>
              <a:rPr lang="en-US" altLang="ko-KR" sz="2800" b="1" dirty="0">
                <a:solidFill>
                  <a:srgbClr val="003366"/>
                </a:solidFill>
                <a:latin typeface="맑은 고딕"/>
                <a:ea typeface="맑은 고딕"/>
                <a:cs typeface="Tahoma" pitchFamily="34" charset="0"/>
              </a:rPr>
              <a:t>)</a:t>
            </a:r>
            <a:endParaRPr lang="en-US" altLang="ko-KR" sz="2800" b="1" dirty="0">
              <a:latin typeface="맑은 고딕"/>
              <a:ea typeface="맑은 고딕"/>
              <a:cs typeface="Tahoma" pitchFamily="34" charset="0"/>
            </a:endParaRP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843360" y="1496616"/>
            <a:ext cx="117042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54000" rIns="54000" anchor="ctr"/>
          <a:lstStyle/>
          <a:p>
            <a:pPr algn="ctr" eaLnBrk="0" latinLnBrk="0" hangingPunct="0">
              <a:defRPr/>
            </a:pPr>
            <a:endParaRPr lang="ko-KR" altLang="en-US" sz="1200" b="0" dirty="0">
              <a:solidFill>
                <a:srgbClr val="000000"/>
              </a:solidFill>
              <a:latin typeface="Book Antiqua" pitchFamily="18" charset="0"/>
              <a:ea typeface="바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4631" y="2945025"/>
            <a:ext cx="3671257" cy="396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악의적인 </a:t>
            </a:r>
            <a:r>
              <a:rPr lang="ko-KR" altLang="en-US" dirty="0" err="1" smtClean="0">
                <a:solidFill>
                  <a:schemeClr val="bg1"/>
                </a:solidFill>
              </a:rPr>
              <a:t>위변조</a:t>
            </a:r>
            <a:r>
              <a:rPr lang="ko-KR" altLang="en-US" dirty="0" smtClean="0">
                <a:solidFill>
                  <a:schemeClr val="bg1"/>
                </a:solidFill>
              </a:rPr>
              <a:t> 가능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6168" y="2936776"/>
            <a:ext cx="3671257" cy="396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거래검증을</a:t>
            </a:r>
            <a:r>
              <a:rPr lang="ko-KR" altLang="en-US" dirty="0" smtClean="0">
                <a:solidFill>
                  <a:schemeClr val="bg1"/>
                </a:solidFill>
              </a:rPr>
              <a:t> 통한 </a:t>
            </a:r>
            <a:r>
              <a:rPr lang="ko-KR" altLang="en-US" dirty="0" err="1" smtClean="0">
                <a:solidFill>
                  <a:schemeClr val="bg1"/>
                </a:solidFill>
              </a:rPr>
              <a:t>위변조</a:t>
            </a:r>
            <a:r>
              <a:rPr lang="ko-KR" altLang="en-US" dirty="0" smtClean="0">
                <a:solidFill>
                  <a:schemeClr val="bg1"/>
                </a:solidFill>
              </a:rPr>
              <a:t> 방지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486563" y="478146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순서도: 카드 26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각 삼각형 33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/>
          <p:cNvCxnSpPr>
            <a:endCxn id="65" idx="3"/>
          </p:cNvCxnSpPr>
          <p:nvPr/>
        </p:nvCxnSpPr>
        <p:spPr>
          <a:xfrm flipV="1">
            <a:off x="4115836" y="4465663"/>
            <a:ext cx="427161" cy="3098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92195" y="7486054"/>
            <a:ext cx="526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하나의 사용자로도 </a:t>
            </a:r>
            <a:r>
              <a:rPr lang="ko-KR" altLang="en-US" dirty="0" err="1" smtClean="0"/>
              <a:t>거래결과</a:t>
            </a:r>
            <a:r>
              <a:rPr lang="ko-KR" altLang="en-US" dirty="0" smtClean="0"/>
              <a:t> 변경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권한을 </a:t>
            </a:r>
            <a:r>
              <a:rPr lang="ko-KR" altLang="en-US" dirty="0" err="1" smtClean="0"/>
              <a:t>가진자가</a:t>
            </a:r>
            <a:r>
              <a:rPr lang="ko-KR" altLang="en-US" dirty="0" smtClean="0"/>
              <a:t> 악의적일 경우 </a:t>
            </a:r>
            <a:r>
              <a:rPr lang="ko-KR" altLang="en-US" dirty="0" err="1" smtClean="0"/>
              <a:t>위변조</a:t>
            </a:r>
            <a:r>
              <a:rPr lang="ko-KR" altLang="en-US" dirty="0" smtClean="0"/>
              <a:t> 가능함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744436" y="3978295"/>
            <a:ext cx="2450258" cy="21216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8840440" y="3880249"/>
            <a:ext cx="2295872" cy="2224879"/>
            <a:chOff x="8840440" y="3880249"/>
            <a:chExt cx="2295872" cy="2224879"/>
          </a:xfrm>
        </p:grpSpPr>
        <p:grpSp>
          <p:nvGrpSpPr>
            <p:cNvPr id="51" name="그룹 50"/>
            <p:cNvGrpSpPr/>
            <p:nvPr/>
          </p:nvGrpSpPr>
          <p:grpSpPr>
            <a:xfrm>
              <a:off x="10708456" y="3880249"/>
              <a:ext cx="427856" cy="648072"/>
              <a:chOff x="2562492" y="3584848"/>
              <a:chExt cx="427856" cy="648072"/>
            </a:xfrm>
          </p:grpSpPr>
          <p:sp>
            <p:nvSpPr>
              <p:cNvPr id="52" name="순서도: 연결자 51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840440" y="3880249"/>
              <a:ext cx="427856" cy="648072"/>
              <a:chOff x="2562492" y="3584848"/>
              <a:chExt cx="427856" cy="648072"/>
            </a:xfrm>
          </p:grpSpPr>
          <p:sp>
            <p:nvSpPr>
              <p:cNvPr id="55" name="순서도: 연결자 5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연결자 5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840440" y="5457056"/>
              <a:ext cx="427856" cy="648072"/>
              <a:chOff x="2562492" y="3584848"/>
              <a:chExt cx="427856" cy="648072"/>
            </a:xfrm>
          </p:grpSpPr>
          <p:sp>
            <p:nvSpPr>
              <p:cNvPr id="58" name="순서도: 연결자 5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연결자 5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0708456" y="5457056"/>
              <a:ext cx="427856" cy="648072"/>
              <a:chOff x="2562492" y="3584848"/>
              <a:chExt cx="427856" cy="648072"/>
            </a:xfrm>
          </p:grpSpPr>
          <p:sp>
            <p:nvSpPr>
              <p:cNvPr id="61" name="순서도: 연결자 6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2612323" y="3880249"/>
            <a:ext cx="2295872" cy="2224879"/>
            <a:chOff x="2495588" y="3888716"/>
            <a:chExt cx="2295872" cy="2224879"/>
          </a:xfrm>
        </p:grpSpPr>
        <p:grpSp>
          <p:nvGrpSpPr>
            <p:cNvPr id="64" name="그룹 63"/>
            <p:cNvGrpSpPr/>
            <p:nvPr/>
          </p:nvGrpSpPr>
          <p:grpSpPr>
            <a:xfrm>
              <a:off x="4363604" y="3888716"/>
              <a:ext cx="427856" cy="648072"/>
              <a:chOff x="2562492" y="3584848"/>
              <a:chExt cx="427856" cy="648072"/>
            </a:xfrm>
          </p:grpSpPr>
          <p:sp>
            <p:nvSpPr>
              <p:cNvPr id="65" name="순서도: 연결자 64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연결자 65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495588" y="3888716"/>
              <a:ext cx="427856" cy="648072"/>
              <a:chOff x="2562492" y="3584848"/>
              <a:chExt cx="427856" cy="648072"/>
            </a:xfrm>
          </p:grpSpPr>
          <p:sp>
            <p:nvSpPr>
              <p:cNvPr id="68" name="순서도: 연결자 67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연결자 68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495588" y="5465523"/>
              <a:ext cx="427856" cy="648072"/>
              <a:chOff x="2562492" y="3584848"/>
              <a:chExt cx="427856" cy="648072"/>
            </a:xfrm>
          </p:grpSpPr>
          <p:sp>
            <p:nvSpPr>
              <p:cNvPr id="71" name="순서도: 연결자 70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연결자 71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363604" y="5465523"/>
              <a:ext cx="427856" cy="648072"/>
              <a:chOff x="2562492" y="3584848"/>
              <a:chExt cx="427856" cy="648072"/>
            </a:xfrm>
          </p:grpSpPr>
          <p:sp>
            <p:nvSpPr>
              <p:cNvPr id="74" name="순서도: 연결자 73"/>
              <p:cNvSpPr/>
              <p:nvPr/>
            </p:nvSpPr>
            <p:spPr>
              <a:xfrm>
                <a:off x="2562492" y="3805064"/>
                <a:ext cx="427856" cy="42785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연결자 74"/>
              <p:cNvSpPr/>
              <p:nvPr/>
            </p:nvSpPr>
            <p:spPr>
              <a:xfrm>
                <a:off x="2632404" y="3584848"/>
                <a:ext cx="288032" cy="2880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776752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3" name="순서도: 카드 92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각 삼각형 99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1650584" y="3665113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2" name="순서도: 카드 101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각 삼각형 108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650584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1" name="순서도: 카드 110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각 삼각형 117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757173" y="5861584"/>
            <a:ext cx="547392" cy="675592"/>
            <a:chOff x="4983820" y="4628963"/>
            <a:chExt cx="1551117" cy="20162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순서도: 카드 119"/>
            <p:cNvSpPr/>
            <p:nvPr/>
          </p:nvSpPr>
          <p:spPr>
            <a:xfrm rot="5400000">
              <a:off x="4749794" y="4862990"/>
              <a:ext cx="2016224" cy="1548172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5163840" y="4961246"/>
              <a:ext cx="864096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163840" y="5248100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163840" y="5534954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5163840" y="5821808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5163840" y="6108662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163840" y="6395516"/>
              <a:ext cx="108012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각 삼각형 126"/>
            <p:cNvSpPr/>
            <p:nvPr/>
          </p:nvSpPr>
          <p:spPr>
            <a:xfrm rot="5400000" flipH="1">
              <a:off x="6199414" y="4662906"/>
              <a:ext cx="369465" cy="3015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954030" y="552906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단일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33385" y="4369894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1106727" y="4367536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1087828" y="6545797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202502" y="6536713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거래원장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885911" y="743815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전체 참여자를 대상으로 </a:t>
            </a:r>
            <a:r>
              <a:rPr lang="ko-KR" altLang="en-US" dirty="0" err="1" smtClean="0"/>
              <a:t>위변조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현실적으로 </a:t>
            </a:r>
            <a:r>
              <a:rPr lang="ko-KR" altLang="en-US" dirty="0" err="1" smtClean="0"/>
              <a:t>위변조는</a:t>
            </a:r>
            <a:r>
              <a:rPr lang="ko-KR" altLang="en-US" dirty="0" smtClean="0"/>
              <a:t> 불가능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9168201" y="3956449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152692" y="5560368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844360" y="4706020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26638" y="4706020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거래검증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047840" y="4436786"/>
            <a:ext cx="1633746" cy="513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위변조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15968" y="4605154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5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896</Words>
  <Application>Microsoft Office PowerPoint</Application>
  <PresentationFormat>사용자 지정</PresentationFormat>
  <Paragraphs>253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HY견명조</vt:lpstr>
      <vt:lpstr>HY신명조</vt:lpstr>
      <vt:lpstr>맑은 고딕</vt:lpstr>
      <vt:lpstr>바탕체</vt:lpstr>
      <vt:lpstr>한컴 소망 M</vt:lpstr>
      <vt:lpstr>함초롬바탕</vt:lpstr>
      <vt:lpstr>Arial</vt:lpstr>
      <vt:lpstr>Bahnschrift SemiLight SemiConde</vt:lpstr>
      <vt:lpstr>Book Antiqua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woori</dc:creator>
  <cp:lastModifiedBy>woori</cp:lastModifiedBy>
  <cp:revision>718</cp:revision>
  <cp:lastPrinted>2021-01-21T06:53:40Z</cp:lastPrinted>
  <dcterms:created xsi:type="dcterms:W3CDTF">2019-01-23T04:37:56Z</dcterms:created>
  <dcterms:modified xsi:type="dcterms:W3CDTF">2022-04-07T05:07:54Z</dcterms:modified>
</cp:coreProperties>
</file>