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8"/>
  </p:notesMasterIdLst>
  <p:handoutMasterIdLst>
    <p:handoutMasterId r:id="rId19"/>
  </p:handoutMasterIdLst>
  <p:sldIdLst>
    <p:sldId id="331" r:id="rId4"/>
    <p:sldId id="272" r:id="rId5"/>
    <p:sldId id="361" r:id="rId6"/>
    <p:sldId id="378" r:id="rId7"/>
    <p:sldId id="362" r:id="rId8"/>
    <p:sldId id="363" r:id="rId9"/>
    <p:sldId id="364" r:id="rId10"/>
    <p:sldId id="354" r:id="rId11"/>
    <p:sldId id="367" r:id="rId12"/>
    <p:sldId id="368" r:id="rId13"/>
    <p:sldId id="356" r:id="rId14"/>
    <p:sldId id="369" r:id="rId15"/>
    <p:sldId id="377" r:id="rId16"/>
    <p:sldId id="260" r:id="rId17"/>
  </p:sldIdLst>
  <p:sldSz cx="12192000" cy="6858000"/>
  <p:notesSz cx="6797675" cy="9926638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0" autoAdjust="0"/>
    <p:restoredTop sz="96196" autoAdjust="0"/>
  </p:normalViewPr>
  <p:slideViewPr>
    <p:cSldViewPr snapToGrid="0">
      <p:cViewPr varScale="1">
        <p:scale>
          <a:sx n="111" d="100"/>
          <a:sy n="111" d="100"/>
        </p:scale>
        <p:origin x="942" y="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D3D429CA-F6FB-4780-9CDB-56B8204938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D0813DDA-1004-4963-8504-4F6639C56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3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421BD2C-91AE-455D-AA3C-9F6EE4950276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B21C0E02-6079-4095-8B83-17481E2D4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7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슬라이드 노트 </a:t>
            </a:r>
            <a:r>
              <a:rPr lang="ko-KR" altLang="en-US" dirty="0" err="1" smtClean="0"/>
              <a:t>페이지ㅁㄴㅇㅁㄴㅇㄴㅇㄻㄴㅇㄹㄴㅇㅁㄹ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51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3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0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1" y="169944"/>
            <a:ext cx="12192001" cy="7231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92599" y="274753"/>
            <a:ext cx="6221009" cy="51352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1" y="169943"/>
            <a:ext cx="1130060" cy="723139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-1" y="160921"/>
            <a:ext cx="12192001" cy="719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64494" y="178074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71826"/>
            <a:ext cx="1333041" cy="808167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9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7" r:id="rId2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  <p:sldLayoutId id="214748375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5100" y="37828"/>
            <a:ext cx="7046900" cy="6858000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012564" y="2331230"/>
            <a:ext cx="541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인공지능과 금융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93811" y="1977287"/>
            <a:ext cx="4551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100660" y="2494908"/>
            <a:ext cx="541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33863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3252" y="272228"/>
            <a:ext cx="7207215" cy="486489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업무별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요소 </a:t>
            </a:r>
            <a:endParaRPr 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8109" y="5320091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8109" y="3531430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08109" y="2377256"/>
            <a:ext cx="1619633" cy="4598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08109" y="4733631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08109" y="4156865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08109" y="5862926"/>
            <a:ext cx="1619633" cy="4598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66275" y="2362776"/>
            <a:ext cx="368525" cy="1048566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66274" y="3507596"/>
            <a:ext cx="368525" cy="516206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66274" y="4165857"/>
            <a:ext cx="368525" cy="2240373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08109" y="2932143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71455" y="2015360"/>
            <a:ext cx="165628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82302" y="3492441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3556" y="352070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대화관리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54137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언어모델링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95305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24719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54137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의도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95306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개체명인식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24719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지식검색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82302" y="4100683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24719" y="412148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최적화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24719" y="436091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트레이딩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683556" y="4360915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54137" y="412148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시장데이터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5306" y="412148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54137" y="4360915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미시구조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95306" y="436091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금융시계열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83556" y="412148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시뮬레이션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83094" y="2336083"/>
            <a:ext cx="5915018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87252" y="2336083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예측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95301" y="2377256"/>
            <a:ext cx="1385423" cy="2080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ts val="7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24719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선택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254137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395301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24719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254137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683556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83556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데이터분석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87252" y="2908500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이상감지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80715" y="2908500"/>
            <a:ext cx="5917398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824719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Novelty Detection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95301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비대칭 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824719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Outlier Detection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95301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시계열이상감지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54137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54137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683556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83556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287252" y="4100683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시장예측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자산관리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87252" y="3492441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자연어처리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683556" y="376608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언어생성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82302" y="4684725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824719" y="4718798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Extraction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24719" y="495823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발음사전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683556" y="4958230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254137" y="471879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오디오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85667" y="4718798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54137" y="495823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Grammar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385667" y="495823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음향모델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683556" y="471879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Adaptation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287252" y="4684725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음성인식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(STT)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282302" y="5262130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24719" y="5296203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음소추출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24719" y="5535637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83556" y="553563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254137" y="529620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음성녹음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376028" y="5296203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254137" y="553563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음편조합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376028" y="5535637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9683556" y="529620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87252" y="5262130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음성합성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(TTS)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82302" y="5849522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824719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824719" y="612753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객체탐지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683556" y="612753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254137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OCR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376028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137" y="612753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376028" y="612753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683556" y="58783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287252" y="5849522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이미지인식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285101" y="2335012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285101" y="2908500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75745" y="3492441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290695" y="4100683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290695" y="4686951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290771" y="5268767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290695" y="5842884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8698474" y="6436907"/>
            <a:ext cx="2840500" cy="282334"/>
            <a:chOff x="4528170" y="5889635"/>
            <a:chExt cx="1590574" cy="270132"/>
          </a:xfrm>
        </p:grpSpPr>
        <p:sp>
          <p:nvSpPr>
            <p:cNvPr id="164" name="직사각형 163"/>
            <p:cNvSpPr/>
            <p:nvPr/>
          </p:nvSpPr>
          <p:spPr>
            <a:xfrm>
              <a:off x="4528170" y="6004040"/>
              <a:ext cx="200141" cy="975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246118" y="5986108"/>
              <a:ext cx="187814" cy="919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28311" y="5899161"/>
              <a:ext cx="578890" cy="26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기술내재화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33932" y="5889635"/>
              <a:ext cx="684812" cy="26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외부기술도입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271286" y="2015360"/>
            <a:ext cx="103685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1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기술영역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349780" y="2015360"/>
            <a:ext cx="5848333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1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요소</a:t>
            </a:r>
            <a:r>
              <a:rPr lang="en-US" altLang="ko-KR" sz="11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(Component)</a:t>
            </a:r>
            <a:endParaRPr lang="ko-KR" altLang="en-US" sz="11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>
            <a:endCxn id="83" idx="1"/>
          </p:cNvCxnSpPr>
          <p:nvPr/>
        </p:nvCxnSpPr>
        <p:spPr>
          <a:xfrm flipV="1">
            <a:off x="2927742" y="2599467"/>
            <a:ext cx="1359510" cy="1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43" idx="3"/>
            <a:endCxn id="145" idx="1"/>
          </p:cNvCxnSpPr>
          <p:nvPr/>
        </p:nvCxnSpPr>
        <p:spPr>
          <a:xfrm>
            <a:off x="2927742" y="2607198"/>
            <a:ext cx="1359510" cy="291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43" idx="3"/>
            <a:endCxn id="135" idx="1"/>
          </p:cNvCxnSpPr>
          <p:nvPr/>
        </p:nvCxnSpPr>
        <p:spPr>
          <a:xfrm>
            <a:off x="2927742" y="2607198"/>
            <a:ext cx="1359510" cy="23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31" idx="3"/>
            <a:endCxn id="83" idx="1"/>
          </p:cNvCxnSpPr>
          <p:nvPr/>
        </p:nvCxnSpPr>
        <p:spPr>
          <a:xfrm flipV="1">
            <a:off x="2927742" y="2599467"/>
            <a:ext cx="1359510" cy="56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31" idx="3"/>
            <a:endCxn id="124" idx="1"/>
          </p:cNvCxnSpPr>
          <p:nvPr/>
        </p:nvCxnSpPr>
        <p:spPr>
          <a:xfrm>
            <a:off x="2927742" y="3162086"/>
            <a:ext cx="1359510" cy="59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32" idx="3"/>
            <a:endCxn id="113" idx="1"/>
          </p:cNvCxnSpPr>
          <p:nvPr/>
        </p:nvCxnSpPr>
        <p:spPr>
          <a:xfrm flipV="1">
            <a:off x="2927742" y="3171883"/>
            <a:ext cx="1359510" cy="5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32" idx="3"/>
            <a:endCxn id="124" idx="1"/>
          </p:cNvCxnSpPr>
          <p:nvPr/>
        </p:nvCxnSpPr>
        <p:spPr>
          <a:xfrm flipV="1">
            <a:off x="2927742" y="3755825"/>
            <a:ext cx="1359510" cy="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59" idx="3"/>
          </p:cNvCxnSpPr>
          <p:nvPr/>
        </p:nvCxnSpPr>
        <p:spPr>
          <a:xfrm flipV="1">
            <a:off x="2927742" y="2640107"/>
            <a:ext cx="1313181" cy="174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59" idx="3"/>
            <a:endCxn id="124" idx="1"/>
          </p:cNvCxnSpPr>
          <p:nvPr/>
        </p:nvCxnSpPr>
        <p:spPr>
          <a:xfrm flipV="1">
            <a:off x="2927742" y="3755825"/>
            <a:ext cx="1359510" cy="63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56" idx="3"/>
            <a:endCxn id="123" idx="1"/>
          </p:cNvCxnSpPr>
          <p:nvPr/>
        </p:nvCxnSpPr>
        <p:spPr>
          <a:xfrm flipV="1">
            <a:off x="2927742" y="4364067"/>
            <a:ext cx="1359510" cy="59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27" idx="3"/>
            <a:endCxn id="83" idx="1"/>
          </p:cNvCxnSpPr>
          <p:nvPr/>
        </p:nvCxnSpPr>
        <p:spPr>
          <a:xfrm flipV="1">
            <a:off x="2927742" y="2599467"/>
            <a:ext cx="1359510" cy="295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63" idx="3"/>
            <a:endCxn id="155" idx="1"/>
          </p:cNvCxnSpPr>
          <p:nvPr/>
        </p:nvCxnSpPr>
        <p:spPr>
          <a:xfrm>
            <a:off x="2927742" y="6092868"/>
            <a:ext cx="1359510" cy="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63" idx="3"/>
            <a:endCxn id="124" idx="1"/>
          </p:cNvCxnSpPr>
          <p:nvPr/>
        </p:nvCxnSpPr>
        <p:spPr>
          <a:xfrm flipV="1">
            <a:off x="2927742" y="3755825"/>
            <a:ext cx="1359510" cy="233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43827" y="952090"/>
            <a:ext cx="11482996" cy="43801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금융업의 경우 보유한 데이터의 특성을 고려하여 데이터 분석과 관련된 영역은 자체 기술 확보 필요 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31676" y="1459901"/>
            <a:ext cx="11307298" cy="43801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정형데이터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이상감지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불균형데이터 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자연어처리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비정형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텍스트데이터 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시장예측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시장데이터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sz="1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9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6967" y="271490"/>
            <a:ext cx="7207215" cy="48648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309" y="970312"/>
            <a:ext cx="11459431" cy="451722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20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Insight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발견하고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기회를 발견하거나 문제를 해결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82239" y="1030415"/>
            <a:ext cx="30813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</a:t>
            </a:r>
            <a:r>
              <a:rPr lang="ko-KR" altLang="en-US" sz="1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가치로 환원</a:t>
            </a:r>
            <a:endParaRPr lang="ko-KR" altLang="en-US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4000" y="5050072"/>
            <a:ext cx="460608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엔지니어가 제공하는 </a:t>
            </a:r>
            <a:r>
              <a:rPr lang="ko-KR" altLang="en-US" sz="12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분석 및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시각화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지표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모니터링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73583" y="5699121"/>
            <a:ext cx="4524486" cy="756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 결과를 바탕으로 머신러닝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모델링개발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성능 개선 수행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머신러닝 엔지니어와 혼용되어 쓰임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7707" y="4957861"/>
            <a:ext cx="1656000" cy="6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분석가</a:t>
            </a:r>
            <a:endParaRPr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(Data Analyst)</a:t>
            </a:r>
            <a:endParaRPr lang="ko-KR" altLang="en-US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11734" y="1595951"/>
            <a:ext cx="8263233" cy="986848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분석은 수학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통계학을 기초로 하고 있으며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통한 데이터 분석 기법의 한 종류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분석과 모델링을 통해 해결하고자 하는 문제를 명확히 정의 하는 것이 중요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 뿐 아니라 데이터 분석을 위한 데이터 관리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중요</a:t>
            </a:r>
            <a:endParaRPr 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309" y="1491252"/>
            <a:ext cx="11149613" cy="788619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endParaRPr 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7707" y="4136751"/>
            <a:ext cx="1656000" cy="709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 latinLnBrk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엔지니어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1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(Data Engineer)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77556" y="4191409"/>
            <a:ext cx="4529326" cy="63938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atinLnBrk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가공하여 및 데이터 파이프라인 생성을 통한 데이터 흐름 관리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백앤드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개발자가 이 역할을 수행하는 경우도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6092" y="5757582"/>
            <a:ext cx="1656000" cy="685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사이언티스트</a:t>
            </a:r>
            <a:endParaRPr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(Data Scientist)</a:t>
            </a:r>
            <a:endParaRPr lang="ko-KR" altLang="en-US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7707" y="3352079"/>
            <a:ext cx="1656000" cy="6729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 latinLnBrk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전문가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1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(Domain Expert)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25780" y="3453167"/>
            <a:ext cx="4722525" cy="55652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atinLnBrk="1"/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전문가로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해결하기 위한 비즈니스 과제 도출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40925" y="3646453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파이프라인 생성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990513" y="3647446"/>
            <a:ext cx="1316927" cy="879571"/>
            <a:chOff x="405597" y="2455134"/>
            <a:chExt cx="1575813" cy="903276"/>
          </a:xfrm>
        </p:grpSpPr>
        <p:sp>
          <p:nvSpPr>
            <p:cNvPr id="85" name="직사각형 84"/>
            <p:cNvSpPr/>
            <p:nvPr/>
          </p:nvSpPr>
          <p:spPr>
            <a:xfrm>
              <a:off x="405597" y="2455134"/>
              <a:ext cx="1575813" cy="903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과제 도출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정의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5597" y="2461823"/>
              <a:ext cx="242007" cy="223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2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0300303" y="3631531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생성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00303" y="5308390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개발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성능 개선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644610" y="5308389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 및 배포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91912" y="5317796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현업 업무 적용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44297" y="3636936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2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300303" y="3631531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3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318144" y="5308389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4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644297" y="5308388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5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90513" y="5317796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6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/>
          <p:cNvCxnSpPr>
            <a:stCxn id="85" idx="3"/>
            <a:endCxn id="17" idx="1"/>
          </p:cNvCxnSpPr>
          <p:nvPr/>
        </p:nvCxnSpPr>
        <p:spPr>
          <a:xfrm flipV="1">
            <a:off x="8307440" y="4086239"/>
            <a:ext cx="333485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9956185" y="4070954"/>
            <a:ext cx="333485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8" idx="2"/>
            <a:endCxn id="91" idx="0"/>
          </p:cNvCxnSpPr>
          <p:nvPr/>
        </p:nvCxnSpPr>
        <p:spPr>
          <a:xfrm>
            <a:off x="10958767" y="4511102"/>
            <a:ext cx="0" cy="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1" idx="1"/>
            <a:endCxn id="94" idx="3"/>
          </p:cNvCxnSpPr>
          <p:nvPr/>
        </p:nvCxnSpPr>
        <p:spPr>
          <a:xfrm flipH="1" flipV="1">
            <a:off x="9961537" y="5748175"/>
            <a:ext cx="338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 flipV="1">
            <a:off x="8270500" y="5757581"/>
            <a:ext cx="338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887888" y="4542809"/>
            <a:ext cx="1564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 전문가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1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(Domain Expert)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522022" y="4544135"/>
            <a:ext cx="1564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1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 Engineer)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238858" y="4527490"/>
            <a:ext cx="1493725" cy="4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Analyst)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65492" y="6200936"/>
            <a:ext cx="1504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사이언티스트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Scientist)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39826" y="6194335"/>
            <a:ext cx="1759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사이언티스트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Scientist)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46092" y="2835002"/>
            <a:ext cx="6402213" cy="44769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분석을 수행하기 위한 직무 구분 및 프로세스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270500" y="1788109"/>
            <a:ext cx="1748771" cy="1513436"/>
            <a:chOff x="3026424" y="4016994"/>
            <a:chExt cx="1290725" cy="1171877"/>
          </a:xfrm>
        </p:grpSpPr>
        <p:grpSp>
          <p:nvGrpSpPr>
            <p:cNvPr id="42" name="Group 3"/>
            <p:cNvGrpSpPr>
              <a:grpSpLocks/>
            </p:cNvGrpSpPr>
            <p:nvPr/>
          </p:nvGrpSpPr>
          <p:grpSpPr bwMode="auto">
            <a:xfrm rot="1686923">
              <a:off x="3026424" y="4016994"/>
              <a:ext cx="1164170" cy="1171877"/>
              <a:chOff x="2244" y="1767"/>
              <a:chExt cx="2029" cy="2029"/>
            </a:xfrm>
            <a:solidFill>
              <a:schemeClr val="accent1">
                <a:lumMod val="75000"/>
                <a:alpha val="97000"/>
              </a:schemeClr>
            </a:solidFill>
            <a:effectLst>
              <a:outerShdw blurRad="50800" dist="38100" dir="2700000" algn="tl" rotWithShape="0">
                <a:prstClr val="black">
                  <a:alpha val="33000"/>
                </a:prstClr>
              </a:outerShdw>
            </a:effectLst>
          </p:grpSpPr>
          <p:sp>
            <p:nvSpPr>
              <p:cNvPr id="47" name="Freeform 4"/>
              <p:cNvSpPr>
                <a:spLocks/>
              </p:cNvSpPr>
              <p:nvPr/>
            </p:nvSpPr>
            <p:spPr bwMode="blackWhite">
              <a:xfrm>
                <a:off x="2366" y="1767"/>
                <a:ext cx="1057" cy="900"/>
              </a:xfrm>
              <a:custGeom>
                <a:avLst/>
                <a:gdLst>
                  <a:gd name="T0" fmla="*/ 455 w 1057"/>
                  <a:gd name="T1" fmla="*/ 879 h 900"/>
                  <a:gd name="T2" fmla="*/ 471 w 1057"/>
                  <a:gd name="T3" fmla="*/ 838 h 900"/>
                  <a:gd name="T4" fmla="*/ 490 w 1057"/>
                  <a:gd name="T5" fmla="*/ 799 h 900"/>
                  <a:gd name="T6" fmla="*/ 514 w 1057"/>
                  <a:gd name="T7" fmla="*/ 762 h 900"/>
                  <a:gd name="T8" fmla="*/ 541 w 1057"/>
                  <a:gd name="T9" fmla="*/ 728 h 900"/>
                  <a:gd name="T10" fmla="*/ 570 w 1057"/>
                  <a:gd name="T11" fmla="*/ 696 h 900"/>
                  <a:gd name="T12" fmla="*/ 603 w 1057"/>
                  <a:gd name="T13" fmla="*/ 667 h 900"/>
                  <a:gd name="T14" fmla="*/ 639 w 1057"/>
                  <a:gd name="T15" fmla="*/ 642 h 900"/>
                  <a:gd name="T16" fmla="*/ 676 w 1057"/>
                  <a:gd name="T17" fmla="*/ 621 h 900"/>
                  <a:gd name="T18" fmla="*/ 713 w 1057"/>
                  <a:gd name="T19" fmla="*/ 605 h 900"/>
                  <a:gd name="T20" fmla="*/ 753 w 1057"/>
                  <a:gd name="T21" fmla="*/ 591 h 900"/>
                  <a:gd name="T22" fmla="*/ 793 w 1057"/>
                  <a:gd name="T23" fmla="*/ 581 h 900"/>
                  <a:gd name="T24" fmla="*/ 834 w 1057"/>
                  <a:gd name="T25" fmla="*/ 575 h 900"/>
                  <a:gd name="T26" fmla="*/ 833 w 1057"/>
                  <a:gd name="T27" fmla="*/ 711 h 900"/>
                  <a:gd name="T28" fmla="*/ 1056 w 1057"/>
                  <a:gd name="T29" fmla="*/ 374 h 900"/>
                  <a:gd name="T30" fmla="*/ 818 w 1057"/>
                  <a:gd name="T31" fmla="*/ 0 h 900"/>
                  <a:gd name="T32" fmla="*/ 819 w 1057"/>
                  <a:gd name="T33" fmla="*/ 137 h 900"/>
                  <a:gd name="T34" fmla="*/ 757 w 1057"/>
                  <a:gd name="T35" fmla="*/ 143 h 900"/>
                  <a:gd name="T36" fmla="*/ 694 w 1057"/>
                  <a:gd name="T37" fmla="*/ 154 h 900"/>
                  <a:gd name="T38" fmla="*/ 634 w 1057"/>
                  <a:gd name="T39" fmla="*/ 168 h 900"/>
                  <a:gd name="T40" fmla="*/ 574 w 1057"/>
                  <a:gd name="T41" fmla="*/ 188 h 900"/>
                  <a:gd name="T42" fmla="*/ 516 w 1057"/>
                  <a:gd name="T43" fmla="*/ 211 h 900"/>
                  <a:gd name="T44" fmla="*/ 460 w 1057"/>
                  <a:gd name="T45" fmla="*/ 238 h 900"/>
                  <a:gd name="T46" fmla="*/ 405 w 1057"/>
                  <a:gd name="T47" fmla="*/ 270 h 900"/>
                  <a:gd name="T48" fmla="*/ 352 w 1057"/>
                  <a:gd name="T49" fmla="*/ 306 h 900"/>
                  <a:gd name="T50" fmla="*/ 302 w 1057"/>
                  <a:gd name="T51" fmla="*/ 346 h 900"/>
                  <a:gd name="T52" fmla="*/ 255 w 1057"/>
                  <a:gd name="T53" fmla="*/ 390 h 900"/>
                  <a:gd name="T54" fmla="*/ 211 w 1057"/>
                  <a:gd name="T55" fmla="*/ 437 h 900"/>
                  <a:gd name="T56" fmla="*/ 170 w 1057"/>
                  <a:gd name="T57" fmla="*/ 486 h 900"/>
                  <a:gd name="T58" fmla="*/ 134 w 1057"/>
                  <a:gd name="T59" fmla="*/ 539 h 900"/>
                  <a:gd name="T60" fmla="*/ 101 w 1057"/>
                  <a:gd name="T61" fmla="*/ 595 h 900"/>
                  <a:gd name="T62" fmla="*/ 72 w 1057"/>
                  <a:gd name="T63" fmla="*/ 653 h 900"/>
                  <a:gd name="T64" fmla="*/ 47 w 1057"/>
                  <a:gd name="T65" fmla="*/ 711 h 900"/>
                  <a:gd name="T66" fmla="*/ 27 w 1057"/>
                  <a:gd name="T67" fmla="*/ 773 h 900"/>
                  <a:gd name="T68" fmla="*/ 11 w 1057"/>
                  <a:gd name="T69" fmla="*/ 835 h 900"/>
                  <a:gd name="T70" fmla="*/ 0 w 1057"/>
                  <a:gd name="T71" fmla="*/ 899 h 900"/>
                  <a:gd name="T72" fmla="*/ 238 w 1057"/>
                  <a:gd name="T73" fmla="*/ 741 h 900"/>
                  <a:gd name="T74" fmla="*/ 455 w 1057"/>
                  <a:gd name="T75" fmla="*/ 879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7" h="900">
                    <a:moveTo>
                      <a:pt x="455" y="879"/>
                    </a:moveTo>
                    <a:lnTo>
                      <a:pt x="471" y="838"/>
                    </a:lnTo>
                    <a:lnTo>
                      <a:pt x="490" y="799"/>
                    </a:lnTo>
                    <a:lnTo>
                      <a:pt x="514" y="762"/>
                    </a:lnTo>
                    <a:lnTo>
                      <a:pt x="541" y="728"/>
                    </a:lnTo>
                    <a:lnTo>
                      <a:pt x="570" y="696"/>
                    </a:lnTo>
                    <a:lnTo>
                      <a:pt x="603" y="667"/>
                    </a:lnTo>
                    <a:lnTo>
                      <a:pt x="639" y="642"/>
                    </a:lnTo>
                    <a:lnTo>
                      <a:pt x="676" y="621"/>
                    </a:lnTo>
                    <a:lnTo>
                      <a:pt x="713" y="605"/>
                    </a:lnTo>
                    <a:lnTo>
                      <a:pt x="753" y="591"/>
                    </a:lnTo>
                    <a:lnTo>
                      <a:pt x="793" y="581"/>
                    </a:lnTo>
                    <a:lnTo>
                      <a:pt x="834" y="575"/>
                    </a:lnTo>
                    <a:lnTo>
                      <a:pt x="833" y="711"/>
                    </a:lnTo>
                    <a:lnTo>
                      <a:pt x="1056" y="374"/>
                    </a:lnTo>
                    <a:lnTo>
                      <a:pt x="818" y="0"/>
                    </a:lnTo>
                    <a:lnTo>
                      <a:pt x="819" y="137"/>
                    </a:lnTo>
                    <a:lnTo>
                      <a:pt x="757" y="143"/>
                    </a:lnTo>
                    <a:lnTo>
                      <a:pt x="694" y="154"/>
                    </a:lnTo>
                    <a:lnTo>
                      <a:pt x="634" y="168"/>
                    </a:lnTo>
                    <a:lnTo>
                      <a:pt x="574" y="188"/>
                    </a:lnTo>
                    <a:lnTo>
                      <a:pt x="516" y="211"/>
                    </a:lnTo>
                    <a:lnTo>
                      <a:pt x="460" y="238"/>
                    </a:lnTo>
                    <a:lnTo>
                      <a:pt x="405" y="270"/>
                    </a:lnTo>
                    <a:lnTo>
                      <a:pt x="352" y="306"/>
                    </a:lnTo>
                    <a:lnTo>
                      <a:pt x="302" y="346"/>
                    </a:lnTo>
                    <a:lnTo>
                      <a:pt x="255" y="390"/>
                    </a:lnTo>
                    <a:lnTo>
                      <a:pt x="211" y="437"/>
                    </a:lnTo>
                    <a:lnTo>
                      <a:pt x="170" y="486"/>
                    </a:lnTo>
                    <a:lnTo>
                      <a:pt x="134" y="539"/>
                    </a:lnTo>
                    <a:lnTo>
                      <a:pt x="101" y="595"/>
                    </a:lnTo>
                    <a:lnTo>
                      <a:pt x="72" y="653"/>
                    </a:lnTo>
                    <a:lnTo>
                      <a:pt x="47" y="711"/>
                    </a:lnTo>
                    <a:lnTo>
                      <a:pt x="27" y="773"/>
                    </a:lnTo>
                    <a:lnTo>
                      <a:pt x="11" y="835"/>
                    </a:lnTo>
                    <a:lnTo>
                      <a:pt x="0" y="899"/>
                    </a:lnTo>
                    <a:lnTo>
                      <a:pt x="238" y="741"/>
                    </a:lnTo>
                    <a:lnTo>
                      <a:pt x="455" y="879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blackWhite">
              <a:xfrm>
                <a:off x="3073" y="2892"/>
                <a:ext cx="1033" cy="904"/>
              </a:xfrm>
              <a:custGeom>
                <a:avLst/>
                <a:gdLst>
                  <a:gd name="T0" fmla="*/ 585 w 1033"/>
                  <a:gd name="T1" fmla="*/ 1 h 904"/>
                  <a:gd name="T2" fmla="*/ 573 w 1033"/>
                  <a:gd name="T3" fmla="*/ 41 h 904"/>
                  <a:gd name="T4" fmla="*/ 556 w 1033"/>
                  <a:gd name="T5" fmla="*/ 78 h 904"/>
                  <a:gd name="T6" fmla="*/ 537 w 1033"/>
                  <a:gd name="T7" fmla="*/ 116 h 904"/>
                  <a:gd name="T8" fmla="*/ 514 w 1033"/>
                  <a:gd name="T9" fmla="*/ 150 h 904"/>
                  <a:gd name="T10" fmla="*/ 488 w 1033"/>
                  <a:gd name="T11" fmla="*/ 182 h 904"/>
                  <a:gd name="T12" fmla="*/ 459 w 1033"/>
                  <a:gd name="T13" fmla="*/ 212 h 904"/>
                  <a:gd name="T14" fmla="*/ 427 w 1033"/>
                  <a:gd name="T15" fmla="*/ 239 h 904"/>
                  <a:gd name="T16" fmla="*/ 393 w 1033"/>
                  <a:gd name="T17" fmla="*/ 262 h 904"/>
                  <a:gd name="T18" fmla="*/ 356 w 1033"/>
                  <a:gd name="T19" fmla="*/ 283 h 904"/>
                  <a:gd name="T20" fmla="*/ 317 w 1033"/>
                  <a:gd name="T21" fmla="*/ 301 h 904"/>
                  <a:gd name="T22" fmla="*/ 277 w 1033"/>
                  <a:gd name="T23" fmla="*/ 314 h 904"/>
                  <a:gd name="T24" fmla="*/ 236 w 1033"/>
                  <a:gd name="T25" fmla="*/ 323 h 904"/>
                  <a:gd name="T26" fmla="*/ 235 w 1033"/>
                  <a:gd name="T27" fmla="*/ 187 h 904"/>
                  <a:gd name="T28" fmla="*/ 159 w 1033"/>
                  <a:gd name="T29" fmla="*/ 298 h 904"/>
                  <a:gd name="T30" fmla="*/ 80 w 1033"/>
                  <a:gd name="T31" fmla="*/ 409 h 904"/>
                  <a:gd name="T32" fmla="*/ 0 w 1033"/>
                  <a:gd name="T33" fmla="*/ 517 h 904"/>
                  <a:gd name="T34" fmla="*/ 236 w 1033"/>
                  <a:gd name="T35" fmla="*/ 903 h 904"/>
                  <a:gd name="T36" fmla="*/ 236 w 1033"/>
                  <a:gd name="T37" fmla="*/ 766 h 904"/>
                  <a:gd name="T38" fmla="*/ 295 w 1033"/>
                  <a:gd name="T39" fmla="*/ 759 h 904"/>
                  <a:gd name="T40" fmla="*/ 353 w 1033"/>
                  <a:gd name="T41" fmla="*/ 747 h 904"/>
                  <a:gd name="T42" fmla="*/ 411 w 1033"/>
                  <a:gd name="T43" fmla="*/ 733 h 904"/>
                  <a:gd name="T44" fmla="*/ 467 w 1033"/>
                  <a:gd name="T45" fmla="*/ 713 h 904"/>
                  <a:gd name="T46" fmla="*/ 522 w 1033"/>
                  <a:gd name="T47" fmla="*/ 691 h 904"/>
                  <a:gd name="T48" fmla="*/ 575 w 1033"/>
                  <a:gd name="T49" fmla="*/ 665 h 904"/>
                  <a:gd name="T50" fmla="*/ 626 w 1033"/>
                  <a:gd name="T51" fmla="*/ 635 h 904"/>
                  <a:gd name="T52" fmla="*/ 676 w 1033"/>
                  <a:gd name="T53" fmla="*/ 601 h 904"/>
                  <a:gd name="T54" fmla="*/ 724 w 1033"/>
                  <a:gd name="T55" fmla="*/ 564 h 904"/>
                  <a:gd name="T56" fmla="*/ 768 w 1033"/>
                  <a:gd name="T57" fmla="*/ 525 h 904"/>
                  <a:gd name="T58" fmla="*/ 811 w 1033"/>
                  <a:gd name="T59" fmla="*/ 481 h 904"/>
                  <a:gd name="T60" fmla="*/ 849 w 1033"/>
                  <a:gd name="T61" fmla="*/ 435 h 904"/>
                  <a:gd name="T62" fmla="*/ 884 w 1033"/>
                  <a:gd name="T63" fmla="*/ 387 h 904"/>
                  <a:gd name="T64" fmla="*/ 916 w 1033"/>
                  <a:gd name="T65" fmla="*/ 337 h 904"/>
                  <a:gd name="T66" fmla="*/ 945 w 1033"/>
                  <a:gd name="T67" fmla="*/ 284 h 904"/>
                  <a:gd name="T68" fmla="*/ 970 w 1033"/>
                  <a:gd name="T69" fmla="*/ 231 h 904"/>
                  <a:gd name="T70" fmla="*/ 991 w 1033"/>
                  <a:gd name="T71" fmla="*/ 174 h 904"/>
                  <a:gd name="T72" fmla="*/ 1009 w 1033"/>
                  <a:gd name="T73" fmla="*/ 117 h 904"/>
                  <a:gd name="T74" fmla="*/ 1023 w 1033"/>
                  <a:gd name="T75" fmla="*/ 58 h 904"/>
                  <a:gd name="T76" fmla="*/ 1032 w 1033"/>
                  <a:gd name="T77" fmla="*/ 0 h 904"/>
                  <a:gd name="T78" fmla="*/ 812 w 1033"/>
                  <a:gd name="T79" fmla="*/ 132 h 904"/>
                  <a:gd name="T80" fmla="*/ 585 w 1033"/>
                  <a:gd name="T81" fmla="*/ 1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3" h="904">
                    <a:moveTo>
                      <a:pt x="585" y="1"/>
                    </a:moveTo>
                    <a:lnTo>
                      <a:pt x="573" y="41"/>
                    </a:lnTo>
                    <a:lnTo>
                      <a:pt x="556" y="78"/>
                    </a:lnTo>
                    <a:lnTo>
                      <a:pt x="537" y="116"/>
                    </a:lnTo>
                    <a:lnTo>
                      <a:pt x="514" y="150"/>
                    </a:lnTo>
                    <a:lnTo>
                      <a:pt x="488" y="182"/>
                    </a:lnTo>
                    <a:lnTo>
                      <a:pt x="459" y="212"/>
                    </a:lnTo>
                    <a:lnTo>
                      <a:pt x="427" y="239"/>
                    </a:lnTo>
                    <a:lnTo>
                      <a:pt x="393" y="262"/>
                    </a:lnTo>
                    <a:lnTo>
                      <a:pt x="356" y="283"/>
                    </a:lnTo>
                    <a:lnTo>
                      <a:pt x="317" y="301"/>
                    </a:lnTo>
                    <a:lnTo>
                      <a:pt x="277" y="314"/>
                    </a:lnTo>
                    <a:lnTo>
                      <a:pt x="236" y="323"/>
                    </a:lnTo>
                    <a:lnTo>
                      <a:pt x="235" y="187"/>
                    </a:lnTo>
                    <a:lnTo>
                      <a:pt x="159" y="298"/>
                    </a:lnTo>
                    <a:lnTo>
                      <a:pt x="80" y="409"/>
                    </a:lnTo>
                    <a:lnTo>
                      <a:pt x="0" y="517"/>
                    </a:lnTo>
                    <a:lnTo>
                      <a:pt x="236" y="903"/>
                    </a:lnTo>
                    <a:lnTo>
                      <a:pt x="236" y="766"/>
                    </a:lnTo>
                    <a:lnTo>
                      <a:pt x="295" y="759"/>
                    </a:lnTo>
                    <a:lnTo>
                      <a:pt x="353" y="747"/>
                    </a:lnTo>
                    <a:lnTo>
                      <a:pt x="411" y="733"/>
                    </a:lnTo>
                    <a:lnTo>
                      <a:pt x="467" y="713"/>
                    </a:lnTo>
                    <a:lnTo>
                      <a:pt x="522" y="691"/>
                    </a:lnTo>
                    <a:lnTo>
                      <a:pt x="575" y="665"/>
                    </a:lnTo>
                    <a:lnTo>
                      <a:pt x="626" y="635"/>
                    </a:lnTo>
                    <a:lnTo>
                      <a:pt x="676" y="601"/>
                    </a:lnTo>
                    <a:lnTo>
                      <a:pt x="724" y="564"/>
                    </a:lnTo>
                    <a:lnTo>
                      <a:pt x="768" y="525"/>
                    </a:lnTo>
                    <a:lnTo>
                      <a:pt x="811" y="481"/>
                    </a:lnTo>
                    <a:lnTo>
                      <a:pt x="849" y="435"/>
                    </a:lnTo>
                    <a:lnTo>
                      <a:pt x="884" y="387"/>
                    </a:lnTo>
                    <a:lnTo>
                      <a:pt x="916" y="337"/>
                    </a:lnTo>
                    <a:lnTo>
                      <a:pt x="945" y="284"/>
                    </a:lnTo>
                    <a:lnTo>
                      <a:pt x="970" y="231"/>
                    </a:lnTo>
                    <a:lnTo>
                      <a:pt x="991" y="174"/>
                    </a:lnTo>
                    <a:lnTo>
                      <a:pt x="1009" y="117"/>
                    </a:lnTo>
                    <a:lnTo>
                      <a:pt x="1023" y="58"/>
                    </a:lnTo>
                    <a:lnTo>
                      <a:pt x="1032" y="0"/>
                    </a:lnTo>
                    <a:lnTo>
                      <a:pt x="812" y="132"/>
                    </a:lnTo>
                    <a:lnTo>
                      <a:pt x="585" y="1"/>
                    </a:lnTo>
                  </a:path>
                </a:pathLst>
              </a:custGeom>
              <a:solidFill>
                <a:srgbClr val="002060"/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blackWhite">
              <a:xfrm>
                <a:off x="2244" y="2563"/>
                <a:ext cx="930" cy="1075"/>
              </a:xfrm>
              <a:custGeom>
                <a:avLst/>
                <a:gdLst>
                  <a:gd name="T0" fmla="*/ 929 w 930"/>
                  <a:gd name="T1" fmla="*/ 645 h 1075"/>
                  <a:gd name="T2" fmla="*/ 887 w 930"/>
                  <a:gd name="T3" fmla="*/ 634 h 1075"/>
                  <a:gd name="T4" fmla="*/ 847 w 930"/>
                  <a:gd name="T5" fmla="*/ 620 h 1075"/>
                  <a:gd name="T6" fmla="*/ 807 w 930"/>
                  <a:gd name="T7" fmla="*/ 603 h 1075"/>
                  <a:gd name="T8" fmla="*/ 771 w 930"/>
                  <a:gd name="T9" fmla="*/ 582 h 1075"/>
                  <a:gd name="T10" fmla="*/ 735 w 930"/>
                  <a:gd name="T11" fmla="*/ 557 h 1075"/>
                  <a:gd name="T12" fmla="*/ 703 w 930"/>
                  <a:gd name="T13" fmla="*/ 529 h 1075"/>
                  <a:gd name="T14" fmla="*/ 673 w 930"/>
                  <a:gd name="T15" fmla="*/ 497 h 1075"/>
                  <a:gd name="T16" fmla="*/ 648 w 930"/>
                  <a:gd name="T17" fmla="*/ 465 h 1075"/>
                  <a:gd name="T18" fmla="*/ 624 w 930"/>
                  <a:gd name="T19" fmla="*/ 428 h 1075"/>
                  <a:gd name="T20" fmla="*/ 607 w 930"/>
                  <a:gd name="T21" fmla="*/ 398 h 1075"/>
                  <a:gd name="T22" fmla="*/ 594 w 930"/>
                  <a:gd name="T23" fmla="*/ 366 h 1075"/>
                  <a:gd name="T24" fmla="*/ 583 w 930"/>
                  <a:gd name="T25" fmla="*/ 332 h 1075"/>
                  <a:gd name="T26" fmla="*/ 577 w 930"/>
                  <a:gd name="T27" fmla="*/ 298 h 1075"/>
                  <a:gd name="T28" fmla="*/ 575 w 930"/>
                  <a:gd name="T29" fmla="*/ 264 h 1075"/>
                  <a:gd name="T30" fmla="*/ 576 w 930"/>
                  <a:gd name="T31" fmla="*/ 229 h 1075"/>
                  <a:gd name="T32" fmla="*/ 748 w 930"/>
                  <a:gd name="T33" fmla="*/ 229 h 1075"/>
                  <a:gd name="T34" fmla="*/ 360 w 930"/>
                  <a:gd name="T35" fmla="*/ 0 h 1075"/>
                  <a:gd name="T36" fmla="*/ 0 w 930"/>
                  <a:gd name="T37" fmla="*/ 236 h 1075"/>
                  <a:gd name="T38" fmla="*/ 136 w 930"/>
                  <a:gd name="T39" fmla="*/ 237 h 1075"/>
                  <a:gd name="T40" fmla="*/ 141 w 930"/>
                  <a:gd name="T41" fmla="*/ 299 h 1075"/>
                  <a:gd name="T42" fmla="*/ 150 w 930"/>
                  <a:gd name="T43" fmla="*/ 362 h 1075"/>
                  <a:gd name="T44" fmla="*/ 165 w 930"/>
                  <a:gd name="T45" fmla="*/ 422 h 1075"/>
                  <a:gd name="T46" fmla="*/ 182 w 930"/>
                  <a:gd name="T47" fmla="*/ 483 h 1075"/>
                  <a:gd name="T48" fmla="*/ 204 w 930"/>
                  <a:gd name="T49" fmla="*/ 541 h 1075"/>
                  <a:gd name="T50" fmla="*/ 231 w 930"/>
                  <a:gd name="T51" fmla="*/ 598 h 1075"/>
                  <a:gd name="T52" fmla="*/ 262 w 930"/>
                  <a:gd name="T53" fmla="*/ 653 h 1075"/>
                  <a:gd name="T54" fmla="*/ 296 w 930"/>
                  <a:gd name="T55" fmla="*/ 704 h 1075"/>
                  <a:gd name="T56" fmla="*/ 333 w 930"/>
                  <a:gd name="T57" fmla="*/ 752 h 1075"/>
                  <a:gd name="T58" fmla="*/ 374 w 930"/>
                  <a:gd name="T59" fmla="*/ 797 h 1075"/>
                  <a:gd name="T60" fmla="*/ 419 w 930"/>
                  <a:gd name="T61" fmla="*/ 841 h 1075"/>
                  <a:gd name="T62" fmla="*/ 465 w 930"/>
                  <a:gd name="T63" fmla="*/ 880 h 1075"/>
                  <a:gd name="T64" fmla="*/ 514 w 930"/>
                  <a:gd name="T65" fmla="*/ 917 h 1075"/>
                  <a:gd name="T66" fmla="*/ 566 w 930"/>
                  <a:gd name="T67" fmla="*/ 951 h 1075"/>
                  <a:gd name="T68" fmla="*/ 620 w 930"/>
                  <a:gd name="T69" fmla="*/ 980 h 1075"/>
                  <a:gd name="T70" fmla="*/ 675 w 930"/>
                  <a:gd name="T71" fmla="*/ 1007 h 1075"/>
                  <a:gd name="T72" fmla="*/ 732 w 930"/>
                  <a:gd name="T73" fmla="*/ 1029 h 1075"/>
                  <a:gd name="T74" fmla="*/ 790 w 930"/>
                  <a:gd name="T75" fmla="*/ 1048 h 1075"/>
                  <a:gd name="T76" fmla="*/ 849 w 930"/>
                  <a:gd name="T77" fmla="*/ 1062 h 1075"/>
                  <a:gd name="T78" fmla="*/ 910 w 930"/>
                  <a:gd name="T79" fmla="*/ 1074 h 1075"/>
                  <a:gd name="T80" fmla="*/ 772 w 930"/>
                  <a:gd name="T81" fmla="*/ 845 h 1075"/>
                  <a:gd name="T82" fmla="*/ 929 w 930"/>
                  <a:gd name="T83" fmla="*/ 64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0" h="1075">
                    <a:moveTo>
                      <a:pt x="929" y="645"/>
                    </a:moveTo>
                    <a:lnTo>
                      <a:pt x="887" y="634"/>
                    </a:lnTo>
                    <a:lnTo>
                      <a:pt x="847" y="620"/>
                    </a:lnTo>
                    <a:lnTo>
                      <a:pt x="807" y="603"/>
                    </a:lnTo>
                    <a:lnTo>
                      <a:pt x="771" y="582"/>
                    </a:lnTo>
                    <a:lnTo>
                      <a:pt x="735" y="557"/>
                    </a:lnTo>
                    <a:lnTo>
                      <a:pt x="703" y="529"/>
                    </a:lnTo>
                    <a:lnTo>
                      <a:pt x="673" y="497"/>
                    </a:lnTo>
                    <a:lnTo>
                      <a:pt x="648" y="465"/>
                    </a:lnTo>
                    <a:lnTo>
                      <a:pt x="624" y="428"/>
                    </a:lnTo>
                    <a:lnTo>
                      <a:pt x="607" y="398"/>
                    </a:lnTo>
                    <a:lnTo>
                      <a:pt x="594" y="366"/>
                    </a:lnTo>
                    <a:lnTo>
                      <a:pt x="583" y="332"/>
                    </a:lnTo>
                    <a:lnTo>
                      <a:pt x="577" y="298"/>
                    </a:lnTo>
                    <a:lnTo>
                      <a:pt x="575" y="264"/>
                    </a:lnTo>
                    <a:lnTo>
                      <a:pt x="576" y="229"/>
                    </a:lnTo>
                    <a:lnTo>
                      <a:pt x="748" y="229"/>
                    </a:lnTo>
                    <a:lnTo>
                      <a:pt x="360" y="0"/>
                    </a:lnTo>
                    <a:lnTo>
                      <a:pt x="0" y="236"/>
                    </a:lnTo>
                    <a:lnTo>
                      <a:pt x="136" y="237"/>
                    </a:lnTo>
                    <a:lnTo>
                      <a:pt x="141" y="299"/>
                    </a:lnTo>
                    <a:lnTo>
                      <a:pt x="150" y="362"/>
                    </a:lnTo>
                    <a:lnTo>
                      <a:pt x="165" y="422"/>
                    </a:lnTo>
                    <a:lnTo>
                      <a:pt x="182" y="483"/>
                    </a:lnTo>
                    <a:lnTo>
                      <a:pt x="204" y="541"/>
                    </a:lnTo>
                    <a:lnTo>
                      <a:pt x="231" y="598"/>
                    </a:lnTo>
                    <a:lnTo>
                      <a:pt x="262" y="653"/>
                    </a:lnTo>
                    <a:lnTo>
                      <a:pt x="296" y="704"/>
                    </a:lnTo>
                    <a:lnTo>
                      <a:pt x="333" y="752"/>
                    </a:lnTo>
                    <a:lnTo>
                      <a:pt x="374" y="797"/>
                    </a:lnTo>
                    <a:lnTo>
                      <a:pt x="419" y="841"/>
                    </a:lnTo>
                    <a:lnTo>
                      <a:pt x="465" y="880"/>
                    </a:lnTo>
                    <a:lnTo>
                      <a:pt x="514" y="917"/>
                    </a:lnTo>
                    <a:lnTo>
                      <a:pt x="566" y="951"/>
                    </a:lnTo>
                    <a:lnTo>
                      <a:pt x="620" y="980"/>
                    </a:lnTo>
                    <a:lnTo>
                      <a:pt x="675" y="1007"/>
                    </a:lnTo>
                    <a:lnTo>
                      <a:pt x="732" y="1029"/>
                    </a:lnTo>
                    <a:lnTo>
                      <a:pt x="790" y="1048"/>
                    </a:lnTo>
                    <a:lnTo>
                      <a:pt x="849" y="1062"/>
                    </a:lnTo>
                    <a:lnTo>
                      <a:pt x="910" y="1074"/>
                    </a:lnTo>
                    <a:lnTo>
                      <a:pt x="772" y="845"/>
                    </a:lnTo>
                    <a:lnTo>
                      <a:pt x="929" y="645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blackWhite">
              <a:xfrm>
                <a:off x="3330" y="1909"/>
                <a:ext cx="943" cy="1065"/>
              </a:xfrm>
              <a:custGeom>
                <a:avLst/>
                <a:gdLst>
                  <a:gd name="T0" fmla="*/ 554 w 943"/>
                  <a:gd name="T1" fmla="*/ 1064 h 1065"/>
                  <a:gd name="T2" fmla="*/ 942 w 943"/>
                  <a:gd name="T3" fmla="*/ 840 h 1065"/>
                  <a:gd name="T4" fmla="*/ 781 w 943"/>
                  <a:gd name="T5" fmla="*/ 840 h 1065"/>
                  <a:gd name="T6" fmla="*/ 776 w 943"/>
                  <a:gd name="T7" fmla="*/ 778 h 1065"/>
                  <a:gd name="T8" fmla="*/ 767 w 943"/>
                  <a:gd name="T9" fmla="*/ 716 h 1065"/>
                  <a:gd name="T10" fmla="*/ 754 w 943"/>
                  <a:gd name="T11" fmla="*/ 655 h 1065"/>
                  <a:gd name="T12" fmla="*/ 737 w 943"/>
                  <a:gd name="T13" fmla="*/ 595 h 1065"/>
                  <a:gd name="T14" fmla="*/ 714 w 943"/>
                  <a:gd name="T15" fmla="*/ 536 h 1065"/>
                  <a:gd name="T16" fmla="*/ 688 w 943"/>
                  <a:gd name="T17" fmla="*/ 480 h 1065"/>
                  <a:gd name="T18" fmla="*/ 658 w 943"/>
                  <a:gd name="T19" fmla="*/ 425 h 1065"/>
                  <a:gd name="T20" fmla="*/ 624 w 943"/>
                  <a:gd name="T21" fmla="*/ 372 h 1065"/>
                  <a:gd name="T22" fmla="*/ 586 w 943"/>
                  <a:gd name="T23" fmla="*/ 323 h 1065"/>
                  <a:gd name="T24" fmla="*/ 547 w 943"/>
                  <a:gd name="T25" fmla="*/ 275 h 1065"/>
                  <a:gd name="T26" fmla="*/ 502 w 943"/>
                  <a:gd name="T27" fmla="*/ 232 h 1065"/>
                  <a:gd name="T28" fmla="*/ 455 w 943"/>
                  <a:gd name="T29" fmla="*/ 191 h 1065"/>
                  <a:gd name="T30" fmla="*/ 405 w 943"/>
                  <a:gd name="T31" fmla="*/ 153 h 1065"/>
                  <a:gd name="T32" fmla="*/ 352 w 943"/>
                  <a:gd name="T33" fmla="*/ 120 h 1065"/>
                  <a:gd name="T34" fmla="*/ 298 w 943"/>
                  <a:gd name="T35" fmla="*/ 89 h 1065"/>
                  <a:gd name="T36" fmla="*/ 241 w 943"/>
                  <a:gd name="T37" fmla="*/ 63 h 1065"/>
                  <a:gd name="T38" fmla="*/ 182 w 943"/>
                  <a:gd name="T39" fmla="*/ 41 h 1065"/>
                  <a:gd name="T40" fmla="*/ 122 w 943"/>
                  <a:gd name="T41" fmla="*/ 23 h 1065"/>
                  <a:gd name="T42" fmla="*/ 61 w 943"/>
                  <a:gd name="T43" fmla="*/ 9 h 1065"/>
                  <a:gd name="T44" fmla="*/ 0 w 943"/>
                  <a:gd name="T45" fmla="*/ 0 h 1065"/>
                  <a:gd name="T46" fmla="*/ 137 w 943"/>
                  <a:gd name="T47" fmla="*/ 226 h 1065"/>
                  <a:gd name="T48" fmla="*/ 5 w 943"/>
                  <a:gd name="T49" fmla="*/ 451 h 1065"/>
                  <a:gd name="T50" fmla="*/ 48 w 943"/>
                  <a:gd name="T51" fmla="*/ 465 h 1065"/>
                  <a:gd name="T52" fmla="*/ 90 w 943"/>
                  <a:gd name="T53" fmla="*/ 483 h 1065"/>
                  <a:gd name="T54" fmla="*/ 130 w 943"/>
                  <a:gd name="T55" fmla="*/ 505 h 1065"/>
                  <a:gd name="T56" fmla="*/ 168 w 943"/>
                  <a:gd name="T57" fmla="*/ 531 h 1065"/>
                  <a:gd name="T58" fmla="*/ 202 w 943"/>
                  <a:gd name="T59" fmla="*/ 561 h 1065"/>
                  <a:gd name="T60" fmla="*/ 233 w 943"/>
                  <a:gd name="T61" fmla="*/ 594 h 1065"/>
                  <a:gd name="T62" fmla="*/ 262 w 943"/>
                  <a:gd name="T63" fmla="*/ 629 h 1065"/>
                  <a:gd name="T64" fmla="*/ 285 w 943"/>
                  <a:gd name="T65" fmla="*/ 668 h 1065"/>
                  <a:gd name="T66" fmla="*/ 305 w 943"/>
                  <a:gd name="T67" fmla="*/ 709 h 1065"/>
                  <a:gd name="T68" fmla="*/ 321 w 943"/>
                  <a:gd name="T69" fmla="*/ 751 h 1065"/>
                  <a:gd name="T70" fmla="*/ 333 w 943"/>
                  <a:gd name="T71" fmla="*/ 795 h 1065"/>
                  <a:gd name="T72" fmla="*/ 340 w 943"/>
                  <a:gd name="T73" fmla="*/ 840 h 1065"/>
                  <a:gd name="T74" fmla="*/ 188 w 943"/>
                  <a:gd name="T75" fmla="*/ 841 h 1065"/>
                  <a:gd name="T76" fmla="*/ 554 w 943"/>
                  <a:gd name="T77" fmla="*/ 1064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3" h="1065">
                    <a:moveTo>
                      <a:pt x="554" y="1064"/>
                    </a:moveTo>
                    <a:lnTo>
                      <a:pt x="942" y="840"/>
                    </a:lnTo>
                    <a:lnTo>
                      <a:pt x="781" y="840"/>
                    </a:lnTo>
                    <a:lnTo>
                      <a:pt x="776" y="778"/>
                    </a:lnTo>
                    <a:lnTo>
                      <a:pt x="767" y="716"/>
                    </a:lnTo>
                    <a:lnTo>
                      <a:pt x="754" y="655"/>
                    </a:lnTo>
                    <a:lnTo>
                      <a:pt x="737" y="595"/>
                    </a:lnTo>
                    <a:lnTo>
                      <a:pt x="714" y="536"/>
                    </a:lnTo>
                    <a:lnTo>
                      <a:pt x="688" y="480"/>
                    </a:lnTo>
                    <a:lnTo>
                      <a:pt x="658" y="425"/>
                    </a:lnTo>
                    <a:lnTo>
                      <a:pt x="624" y="372"/>
                    </a:lnTo>
                    <a:lnTo>
                      <a:pt x="586" y="323"/>
                    </a:lnTo>
                    <a:lnTo>
                      <a:pt x="547" y="275"/>
                    </a:lnTo>
                    <a:lnTo>
                      <a:pt x="502" y="232"/>
                    </a:lnTo>
                    <a:lnTo>
                      <a:pt x="455" y="191"/>
                    </a:lnTo>
                    <a:lnTo>
                      <a:pt x="405" y="153"/>
                    </a:lnTo>
                    <a:lnTo>
                      <a:pt x="352" y="120"/>
                    </a:lnTo>
                    <a:lnTo>
                      <a:pt x="298" y="89"/>
                    </a:lnTo>
                    <a:lnTo>
                      <a:pt x="241" y="63"/>
                    </a:lnTo>
                    <a:lnTo>
                      <a:pt x="182" y="41"/>
                    </a:lnTo>
                    <a:lnTo>
                      <a:pt x="122" y="23"/>
                    </a:lnTo>
                    <a:lnTo>
                      <a:pt x="61" y="9"/>
                    </a:lnTo>
                    <a:lnTo>
                      <a:pt x="0" y="0"/>
                    </a:lnTo>
                    <a:lnTo>
                      <a:pt x="137" y="226"/>
                    </a:lnTo>
                    <a:lnTo>
                      <a:pt x="5" y="451"/>
                    </a:lnTo>
                    <a:lnTo>
                      <a:pt x="48" y="465"/>
                    </a:lnTo>
                    <a:lnTo>
                      <a:pt x="90" y="483"/>
                    </a:lnTo>
                    <a:lnTo>
                      <a:pt x="130" y="505"/>
                    </a:lnTo>
                    <a:lnTo>
                      <a:pt x="168" y="531"/>
                    </a:lnTo>
                    <a:lnTo>
                      <a:pt x="202" y="561"/>
                    </a:lnTo>
                    <a:lnTo>
                      <a:pt x="233" y="594"/>
                    </a:lnTo>
                    <a:lnTo>
                      <a:pt x="262" y="629"/>
                    </a:lnTo>
                    <a:lnTo>
                      <a:pt x="285" y="668"/>
                    </a:lnTo>
                    <a:lnTo>
                      <a:pt x="305" y="709"/>
                    </a:lnTo>
                    <a:lnTo>
                      <a:pt x="321" y="751"/>
                    </a:lnTo>
                    <a:lnTo>
                      <a:pt x="333" y="795"/>
                    </a:lnTo>
                    <a:lnTo>
                      <a:pt x="340" y="840"/>
                    </a:lnTo>
                    <a:lnTo>
                      <a:pt x="188" y="841"/>
                    </a:lnTo>
                    <a:lnTo>
                      <a:pt x="554" y="1064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414428" y="4109145"/>
              <a:ext cx="481212" cy="188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가설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6751" y="4858082"/>
              <a:ext cx="674355" cy="203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+mj-lt"/>
                </a:rPr>
                <a:t>분석</a:t>
              </a:r>
              <a:endParaRPr lang="ko-KR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72363" y="4469615"/>
              <a:ext cx="674355" cy="203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50" dirty="0" smtClean="0">
                  <a:solidFill>
                    <a:schemeClr val="bg1"/>
                  </a:solidFill>
                  <a:latin typeface="+mj-lt"/>
                </a:rPr>
                <a:t>검증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9874" y="4496089"/>
              <a:ext cx="517275" cy="3471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811953" y="2149602"/>
            <a:ext cx="1945827" cy="107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비즈니스 분석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비즈니스 지표 추출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실험의 설계 및 수행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분석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endParaRPr lang="en-US" altLang="ko-KR" sz="11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9789158" y="1766793"/>
            <a:ext cx="1516517" cy="44769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사이언스</a:t>
            </a:r>
            <a:endParaRPr 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5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1880" y="276045"/>
            <a:ext cx="7207215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Data Driven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금융과 디지털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인력 현황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59683" y="952653"/>
            <a:ext cx="12023691" cy="75803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업무 영역에 대해 데이터를 활용하는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Driven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금융을 달성하기 위해 디지털 인력의 추가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확보 필요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8523" y="2879138"/>
            <a:ext cx="1766975" cy="2924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은행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3613" y="2875293"/>
            <a:ext cx="1734545" cy="292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은행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07818" y="2875293"/>
            <a:ext cx="1794659" cy="288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</a:t>
            </a:r>
            <a:r>
              <a:rPr lang="ko-KR" altLang="en-US" sz="12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ko-KR" altLang="en-US" sz="12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9408" y="3201378"/>
            <a:ext cx="1784669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Front </a:t>
            </a: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마케팅 일부 업무의 보조수단으로 데이터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(~20</a:t>
            </a: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8592" y="3201378"/>
            <a:ext cx="1732053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연계하여 데이터 분석 활용 다변화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(~100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07818" y="3201378"/>
            <a:ext cx="1794659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은행전체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영역에 데이터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활용사례 활발히 창출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(~1000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545" y="3327162"/>
            <a:ext cx="728579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</a:t>
            </a:r>
            <a:endParaRPr lang="en-US" altLang="ko-KR" sz="12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SzPct val="100000"/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usecase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0187" y="4301737"/>
            <a:ext cx="634688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5748" y="5448469"/>
            <a:ext cx="772775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관리체계 및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인프라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388" y="2587586"/>
            <a:ext cx="688161" cy="206084"/>
          </a:xfrm>
          <a:prstGeom prst="rect">
            <a:avLst/>
          </a:prstGeom>
        </p:spPr>
      </p:pic>
      <p:sp>
        <p:nvSpPr>
          <p:cNvPr id="6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595897" y="2044658"/>
            <a:ext cx="5097591" cy="541627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’25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전체 인원의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비율을 디지털 인재 전환 시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명의 디지털 역량 보유 인원이 필요한것으로 진단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’21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BCG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컨설팅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771036" y="2823716"/>
            <a:ext cx="4114424" cy="1454397"/>
            <a:chOff x="7544952" y="3723750"/>
            <a:chExt cx="4114424" cy="1454397"/>
          </a:xfrm>
        </p:grpSpPr>
        <p:grpSp>
          <p:nvGrpSpPr>
            <p:cNvPr id="12" name="그룹 11"/>
            <p:cNvGrpSpPr/>
            <p:nvPr/>
          </p:nvGrpSpPr>
          <p:grpSpPr>
            <a:xfrm>
              <a:off x="7544952" y="3723750"/>
              <a:ext cx="4114424" cy="1454397"/>
              <a:chOff x="7544952" y="3959425"/>
              <a:chExt cx="4114424" cy="1454397"/>
            </a:xfrm>
          </p:grpSpPr>
          <p:sp>
            <p:nvSpPr>
              <p:cNvPr id="62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4952" y="5031094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00"/>
                  </a:lnSpc>
                </a:pPr>
                <a:r>
                  <a:rPr lang="ko-KR" altLang="en-US" sz="105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651996" y="3959425"/>
                <a:ext cx="913968" cy="10785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1400" dirty="0" smtClean="0"/>
                  <a:t>2,800</a:t>
                </a:r>
                <a:r>
                  <a:rPr lang="ko-KR" altLang="en-US" sz="1400" dirty="0" smtClean="0"/>
                  <a:t>명</a:t>
                </a:r>
                <a:endParaRPr lang="en-US" altLang="ko-KR" sz="1400" dirty="0" smtClean="0"/>
              </a:p>
              <a:p>
                <a:pPr algn="ctr"/>
                <a:r>
                  <a:rPr lang="en-US" altLang="ko-KR" sz="900" dirty="0" smtClean="0"/>
                  <a:t>(</a:t>
                </a:r>
                <a:r>
                  <a:rPr lang="ko-KR" altLang="en-US" sz="900" dirty="0" err="1" smtClean="0"/>
                  <a:t>전체인력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 smtClean="0"/>
                  <a:t>20%)</a:t>
                </a:r>
                <a:endParaRPr lang="ko-KR" altLang="en-US" sz="9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633434" y="4357039"/>
                <a:ext cx="923828" cy="683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2,000</a:t>
                </a:r>
                <a:r>
                  <a:rPr lang="ko-KR" altLang="en-US" sz="1400" dirty="0" smtClean="0"/>
                  <a:t>명</a:t>
                </a:r>
                <a:endParaRPr lang="ko-KR" altLang="en-US" sz="14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9081921" y="3968279"/>
                <a:ext cx="957623" cy="3964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800</a:t>
                </a:r>
                <a:r>
                  <a:rPr lang="ko-KR" altLang="en-US" sz="1050" dirty="0" smtClean="0"/>
                  <a:t>명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(FIS 600</a:t>
                </a:r>
                <a:r>
                  <a:rPr lang="ko-KR" altLang="en-US" sz="1050" dirty="0"/>
                  <a:t>명</a:t>
                </a:r>
                <a:r>
                  <a:rPr lang="en-US" altLang="ko-KR" sz="1050" dirty="0" smtClean="0"/>
                  <a:t>)</a:t>
                </a:r>
                <a:endParaRPr lang="ko-KR" altLang="en-US" sz="105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7651996" y="5037986"/>
                <a:ext cx="39052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6705" y="5052800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00"/>
                  </a:lnSpc>
                </a:pPr>
                <a:r>
                  <a:rPr lang="ko-KR" altLang="en-US" sz="1050" dirty="0" err="1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31320" y="5144517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ko-KR" altLang="en-US" sz="105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추가확보 필요인력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8565963" y="3959425"/>
                <a:ext cx="54731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10039544" y="4121364"/>
              <a:ext cx="5473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816710" y="6281067"/>
            <a:ext cx="4344915" cy="34737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※’21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BCG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 자료 中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‘DT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수행을 위한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Enabler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구축방안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687249" y="4210487"/>
            <a:ext cx="4634662" cy="564216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명중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개발인력은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대부분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FIS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추가필요인력은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PM,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데이터사이언티스트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SW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엔지니어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아키텍트등</a:t>
            </a:r>
            <a:endParaRPr 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9408" y="4176250"/>
            <a:ext cx="1784669" cy="10304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 요건에 따른 분석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 조직 운영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98592" y="4169752"/>
            <a:ext cx="1732053" cy="1036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추진부서와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Agile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편제에 따른 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전문영역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협업 조직화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8693" y="4176250"/>
            <a:ext cx="1812158" cy="10304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전략 총괄 조직 구축</a:t>
            </a:r>
            <a:endParaRPr lang="en-US" altLang="ko-KR" sz="105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주도 혁신과제 추진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7034" y="5260646"/>
            <a:ext cx="1767882" cy="9498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 요건에 따른 분석 지원 조직 운영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0129" y="5260646"/>
            <a:ext cx="1737863" cy="9498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데이터 정책 및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구현</a:t>
            </a:r>
            <a:endParaRPr lang="en-US" altLang="ko-KR" sz="11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인프라 구현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06998" y="5278059"/>
            <a:ext cx="1813773" cy="9498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활용 극대화를 위한 데이터 관리 체계 및 조직 고도화</a:t>
            </a:r>
          </a:p>
        </p:txBody>
      </p:sp>
      <p:sp>
        <p:nvSpPr>
          <p:cNvPr id="14" name="이등변 삼각형 13"/>
          <p:cNvSpPr/>
          <p:nvPr/>
        </p:nvSpPr>
        <p:spPr>
          <a:xfrm rot="10800000">
            <a:off x="2914574" y="2816782"/>
            <a:ext cx="187786" cy="15554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69181" y="2016527"/>
            <a:ext cx="6458181" cy="456414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300"/>
              </a:spcBef>
            </a:pP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진정한 의미의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Digital bank 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도약을 위한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Driven 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 지향</a:t>
            </a:r>
            <a:endParaRPr lang="en-US" sz="1600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647653" y="4860078"/>
            <a:ext cx="5097591" cy="324933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/AI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인력 규모가 타행 대비 열세</a:t>
            </a:r>
            <a:endParaRPr lang="en-US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716D4F6-CCD4-4343-8CE9-E55BB1355B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9629" y="5302951"/>
            <a:ext cx="263224" cy="242442"/>
          </a:xfrm>
          <a:prstGeom prst="rect">
            <a:avLst/>
          </a:prstGeom>
        </p:spPr>
      </p:pic>
      <p:pic>
        <p:nvPicPr>
          <p:cNvPr id="39" name="Picture 11" descr="KB 로고에 대한 이미지 검색결과">
            <a:extLst>
              <a:ext uri="{FF2B5EF4-FFF2-40B4-BE49-F238E27FC236}">
                <a16:creationId xmlns:a16="http://schemas.microsoft.com/office/drawing/2014/main" id="{1A264225-E6AD-4E3E-B7F5-E1EC31248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83346" y="5304956"/>
            <a:ext cx="331995" cy="2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532" y="5285009"/>
            <a:ext cx="339396" cy="33939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576" y="5283335"/>
            <a:ext cx="256543" cy="30787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784772" y="5591208"/>
            <a:ext cx="1188000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FIS: 18</a:t>
            </a: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93328" y="5591208"/>
            <a:ext cx="1188000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82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지주 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전담개발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 신설 검토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884" y="5591208"/>
            <a:ext cx="1234032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68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: 82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융합기술원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0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+60</a:t>
            </a:r>
            <a:r>
              <a:rPr lang="ko-KR" altLang="en-US" sz="10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10440" y="5591208"/>
            <a:ext cx="1222942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85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지주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SDI</a:t>
            </a: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+140</a:t>
            </a: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8219533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925323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9607336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1006440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584297" y="2701603"/>
            <a:ext cx="1329946" cy="17753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302249" y="5263204"/>
            <a:ext cx="3751182" cy="1447897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3334" y="1133420"/>
            <a:ext cx="12287724" cy="4231350"/>
            <a:chOff x="313334" y="1133420"/>
            <a:chExt cx="12287724" cy="4231350"/>
          </a:xfrm>
        </p:grpSpPr>
        <p:grpSp>
          <p:nvGrpSpPr>
            <p:cNvPr id="2" name="그룹 1"/>
            <p:cNvGrpSpPr/>
            <p:nvPr/>
          </p:nvGrpSpPr>
          <p:grpSpPr>
            <a:xfrm>
              <a:off x="313334" y="1133420"/>
              <a:ext cx="10493159" cy="3814176"/>
              <a:chOff x="313334" y="1133420"/>
              <a:chExt cx="10493159" cy="381417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313334" y="1133420"/>
                <a:ext cx="6817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아직까지는 </a:t>
                </a:r>
                <a:r>
                  <a:rPr lang="en-US" altLang="ko-KR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인해 일하는 모습이 크게 변화하지 않음 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980050" y="1463563"/>
                <a:ext cx="6686214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활용한</a:t>
                </a:r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업무 자동화는 인간의 개입이 필요하고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512986" y="1797454"/>
                <a:ext cx="6275671" cy="38133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음성과 언어의 이해는 완벽하지 않으며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033648" y="2160272"/>
                <a:ext cx="6275671" cy="3474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투자 전략이 시장을 이기지 못하는 경우가 있음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398749" y="2783920"/>
                <a:ext cx="780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기술 발전 속도는 매우 빠르게 진행되고 있음  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965418" y="3135353"/>
                <a:ext cx="8177928" cy="36661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지치지 않고 대용량의 자료를 검토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계산할 수 있으며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898832" y="3861628"/>
                <a:ext cx="780364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업무 자동화 도구로서의 인공지능의 완성도는 점차 높아지겠지만 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628565" y="4592097"/>
                <a:ext cx="8177928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인공지능이 대체할 수 없는 창의적인 업무와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436002" y="3501134"/>
                <a:ext cx="8177928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사람처럼 편견이나 선입견을 가지지 않는 장점이 있으므로 </a:t>
                </a: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308434" y="4992770"/>
              <a:ext cx="9292624" cy="372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900"/>
                </a:lnSpc>
              </a:pPr>
              <a:r>
                <a:rPr lang="ko-KR" altLang="en-US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사람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대 사람의 접촉은 여전히 사람이 해야 할 </a:t>
              </a:r>
              <a:r>
                <a:rPr lang="ko-KR" altLang="en-US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비즈니스의 핵심 요소가 될 것임</a:t>
              </a:r>
              <a:endPara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4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1583690"/>
            <a:ext cx="5333460" cy="461665"/>
            <a:chOff x="1861350" y="1550380"/>
            <a:chExt cx="5333460" cy="549662"/>
          </a:xfrm>
        </p:grpSpPr>
        <p:sp>
          <p:nvSpPr>
            <p:cNvPr id="9" name="TextBox 8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인공지능의 역사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6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049123"/>
            <a:ext cx="5333460" cy="461665"/>
            <a:chOff x="1861350" y="1550380"/>
            <a:chExt cx="5333460" cy="549662"/>
          </a:xfrm>
        </p:grpSpPr>
        <p:sp>
          <p:nvSpPr>
            <p:cNvPr id="177" name="TextBox 176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인공지능의 구현 방법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514556"/>
            <a:ext cx="5333460" cy="461665"/>
            <a:chOff x="1861350" y="1550380"/>
            <a:chExt cx="5333460" cy="549662"/>
          </a:xfrm>
        </p:grpSpPr>
        <p:sp>
          <p:nvSpPr>
            <p:cNvPr id="186" name="TextBox 185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머신러닝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&amp;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3445422"/>
            <a:ext cx="5333460" cy="461665"/>
            <a:chOff x="1861350" y="1550380"/>
            <a:chExt cx="5333460" cy="549662"/>
          </a:xfrm>
        </p:grpSpPr>
        <p:sp>
          <p:nvSpPr>
            <p:cNvPr id="189" name="TextBox 188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금융업의 인공지능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4841721"/>
            <a:ext cx="5333460" cy="461665"/>
            <a:chOff x="1861350" y="1550380"/>
            <a:chExt cx="5333460" cy="549662"/>
          </a:xfrm>
        </p:grpSpPr>
        <p:sp>
          <p:nvSpPr>
            <p:cNvPr id="192" name="TextBox 191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데이터 분석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4376288"/>
            <a:ext cx="5333460" cy="461665"/>
            <a:chOff x="1861350" y="1550380"/>
            <a:chExt cx="5333460" cy="549662"/>
          </a:xfrm>
        </p:grpSpPr>
        <p:sp>
          <p:nvSpPr>
            <p:cNvPr id="195" name="TextBox 194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업무별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 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기술요소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3910855"/>
            <a:ext cx="5333460" cy="461665"/>
            <a:chOff x="1861350" y="1550380"/>
            <a:chExt cx="5333460" cy="549662"/>
          </a:xfrm>
        </p:grpSpPr>
        <p:sp>
          <p:nvSpPr>
            <p:cNvPr id="198" name="TextBox 197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사업 추진 현황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3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5307154"/>
            <a:ext cx="5620980" cy="461665"/>
            <a:chOff x="1861350" y="1550380"/>
            <a:chExt cx="5620980" cy="549662"/>
          </a:xfrm>
        </p:grpSpPr>
        <p:sp>
          <p:nvSpPr>
            <p:cNvPr id="204" name="TextBox 203"/>
            <p:cNvSpPr txBox="1"/>
            <p:nvPr/>
          </p:nvSpPr>
          <p:spPr>
            <a:xfrm>
              <a:off x="2687117" y="1588487"/>
              <a:ext cx="4795213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Data Driven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금융과 디지털 인력 현황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979989"/>
            <a:ext cx="5333460" cy="461665"/>
            <a:chOff x="1861350" y="1550380"/>
            <a:chExt cx="5333460" cy="549662"/>
          </a:xfrm>
        </p:grpSpPr>
        <p:sp>
          <p:nvSpPr>
            <p:cNvPr id="180" name="TextBox 179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현재의 인공지능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3808" y="156364"/>
            <a:ext cx="9775991" cy="724247"/>
          </a:xfrm>
        </p:spPr>
        <p:txBody>
          <a:bodyPr/>
          <a:lstStyle/>
          <a:p>
            <a:pPr algn="l"/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역사</a:t>
            </a:r>
            <a:endParaRPr 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0441" y="3981712"/>
            <a:ext cx="6884749" cy="617235"/>
            <a:chOff x="891037" y="3377887"/>
            <a:chExt cx="8330546" cy="746854"/>
          </a:xfrm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377887"/>
              <a:ext cx="2484290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90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2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4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C0D5D5F-9935-42E5-B441-322D0E63B4C7}"/>
              </a:ext>
            </a:extLst>
          </p:cNvPr>
          <p:cNvSpPr/>
          <p:nvPr/>
        </p:nvSpPr>
        <p:spPr>
          <a:xfrm>
            <a:off x="10349133" y="3827478"/>
            <a:ext cx="936104" cy="93610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3C8711-C0BC-4D75-9871-465704685B63}"/>
              </a:ext>
            </a:extLst>
          </p:cNvPr>
          <p:cNvSpPr/>
          <p:nvPr/>
        </p:nvSpPr>
        <p:spPr>
          <a:xfrm>
            <a:off x="10646690" y="4125035"/>
            <a:ext cx="340990" cy="34099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524659" y="2785772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기계의 지능 수준을 판별하는 테스트 제안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480970" y="2551417"/>
            <a:ext cx="372443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1950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튜링테스트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441645" y="2195513"/>
            <a:ext cx="2936892" cy="369332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1950~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태동기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3892307" y="2777428"/>
            <a:ext cx="2218683" cy="1156206"/>
            <a:chOff x="674701" y="4258240"/>
            <a:chExt cx="2033418" cy="115620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711488" y="4907063"/>
              <a:ext cx="1903935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전문가의 지식과 경험을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화 하여 의사결정에 활용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694721" y="4630621"/>
              <a:ext cx="20133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전문가 시스템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(1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차 부활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674701" y="4258240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1980~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8318460" y="4693194"/>
            <a:ext cx="2328229" cy="1159341"/>
            <a:chOff x="698458" y="4079296"/>
            <a:chExt cx="2166761" cy="115934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51320" y="4731254"/>
              <a:ext cx="2113899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알파고가 이세돌을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4:1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이김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AI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대한 관심이 폭발적 증가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698458" y="4428213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알파고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vs.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이세돌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698458" y="4079296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9199017" y="2208968"/>
            <a:ext cx="2245967" cy="1565889"/>
            <a:chOff x="621911" y="4116641"/>
            <a:chExt cx="2058424" cy="15658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621911" y="4851533"/>
              <a:ext cx="2043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의료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자동차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등 다양한 산업에 적용되고 있으며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2025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년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350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조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규모까지 연평균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42%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성장 전망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855861" y="4609084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기술 발전 및 성장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29295" y="4116641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2021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2001567" y="4682660"/>
            <a:ext cx="3057833" cy="1424207"/>
            <a:chOff x="719005" y="4225774"/>
            <a:chExt cx="1946253" cy="142420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46213" y="4924590"/>
              <a:ext cx="1814826" cy="72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연구가 기대했던 성과를 보여주지 못하자 투자가 중단되며 암흑기 도래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첫번째 겨울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93395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암흑기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74~80)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19005" y="4225774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1970~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39" y="4577562"/>
            <a:ext cx="498494" cy="690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81" y="2143630"/>
            <a:ext cx="691867" cy="6262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502814" y="3003512"/>
            <a:ext cx="374627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1956 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인공지능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용어 탄생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502814" y="3242824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다트머스 회의에서 인공지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능</a:t>
            </a:r>
            <a:r>
              <a:rPr lang="ko-KR" altLang="en-US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용어 최초 사용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502814" y="3462242"/>
            <a:ext cx="342391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1958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인공신경 뉴런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퍼셉트론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468947" y="3709115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뇌신경을 모사한 퍼셉트론 개념 탄생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8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5279946" y="4693194"/>
            <a:ext cx="2179633" cy="1204610"/>
            <a:chOff x="731302" y="4139408"/>
            <a:chExt cx="2004781" cy="12046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51322" y="4836635"/>
              <a:ext cx="1984761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제프리 힌튼 토론토대 교수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 알고리즘 발표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568642"/>
              <a:ext cx="193395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 알고리즘 발표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2006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5EB3CCB-F19A-4874-A3B8-9A40845D57E5}"/>
              </a:ext>
            </a:extLst>
          </p:cNvPr>
          <p:cNvSpPr txBox="1"/>
          <p:nvPr/>
        </p:nvSpPr>
        <p:spPr>
          <a:xfrm>
            <a:off x="6710471" y="2735216"/>
            <a:ext cx="1306703" cy="369332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2012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B9D09-C535-4FE8-8C82-AD6D4942B1ED}"/>
              </a:ext>
            </a:extLst>
          </p:cNvPr>
          <p:cNvSpPr txBox="1"/>
          <p:nvPr/>
        </p:nvSpPr>
        <p:spPr>
          <a:xfrm>
            <a:off x="6638374" y="3326679"/>
            <a:ext cx="213979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국제 이미지 인식 경진대회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ImageNet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딥러닝 우승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(* GPU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004B3-2EF0-40FD-A131-8A2975A3C1B1}"/>
              </a:ext>
            </a:extLst>
          </p:cNvPr>
          <p:cNvSpPr txBox="1"/>
          <p:nvPr/>
        </p:nvSpPr>
        <p:spPr>
          <a:xfrm>
            <a:off x="6660219" y="3069765"/>
            <a:ext cx="303851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(ImageNet)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우승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0" name="Oval 11">
            <a:extLst>
              <a:ext uri="{FF2B5EF4-FFF2-40B4-BE49-F238E27FC236}">
                <a16:creationId xmlns:a16="http://schemas.microsoft.com/office/drawing/2014/main" id="{A9F56E4E-3EF0-49A1-9ED9-F0A8B693C485}"/>
              </a:ext>
            </a:extLst>
          </p:cNvPr>
          <p:cNvSpPr/>
          <p:nvPr/>
        </p:nvSpPr>
        <p:spPr>
          <a:xfrm>
            <a:off x="7232598" y="4002866"/>
            <a:ext cx="2083587" cy="608638"/>
          </a:xfrm>
          <a:custGeom>
            <a:avLst/>
            <a:gdLst/>
            <a:ahLst/>
            <a:cxnLst/>
            <a:rect l="l" t="t" r="r" b="b"/>
            <a:pathLst>
              <a:path w="2484289" h="736452">
                <a:moveTo>
                  <a:pt x="2116063" y="0"/>
                </a:moveTo>
                <a:cubicBezTo>
                  <a:pt x="2319429" y="0"/>
                  <a:pt x="2484289" y="164860"/>
                  <a:pt x="2484289" y="368226"/>
                </a:cubicBezTo>
                <a:cubicBezTo>
                  <a:pt x="2484289" y="571592"/>
                  <a:pt x="2319429" y="736452"/>
                  <a:pt x="2116063" y="736452"/>
                </a:cubicBezTo>
                <a:cubicBezTo>
                  <a:pt x="1936555" y="736452"/>
                  <a:pt x="1787048" y="608005"/>
                  <a:pt x="1754863" y="437925"/>
                </a:cubicBezTo>
                <a:lnTo>
                  <a:pt x="346009" y="437925"/>
                </a:lnTo>
                <a:cubicBezTo>
                  <a:pt x="318800" y="502742"/>
                  <a:pt x="254724" y="548245"/>
                  <a:pt x="180020" y="548245"/>
                </a:cubicBezTo>
                <a:cubicBezTo>
                  <a:pt x="80598" y="548245"/>
                  <a:pt x="0" y="467647"/>
                  <a:pt x="0" y="368225"/>
                </a:cubicBezTo>
                <a:cubicBezTo>
                  <a:pt x="0" y="268803"/>
                  <a:pt x="80598" y="188205"/>
                  <a:pt x="180020" y="188205"/>
                </a:cubicBezTo>
                <a:cubicBezTo>
                  <a:pt x="254724" y="188205"/>
                  <a:pt x="318801" y="233709"/>
                  <a:pt x="346009" y="298526"/>
                </a:cubicBezTo>
                <a:lnTo>
                  <a:pt x="1754863" y="298526"/>
                </a:lnTo>
                <a:cubicBezTo>
                  <a:pt x="1787049" y="128447"/>
                  <a:pt x="1936556" y="0"/>
                  <a:pt x="2116063" y="0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8" name="Oval 11">
            <a:extLst>
              <a:ext uri="{FF2B5EF4-FFF2-40B4-BE49-F238E27FC236}">
                <a16:creationId xmlns:a16="http://schemas.microsoft.com/office/drawing/2014/main" id="{76082D78-BE29-479E-B0F2-F91FC8DAC27A}"/>
              </a:ext>
            </a:extLst>
          </p:cNvPr>
          <p:cNvSpPr/>
          <p:nvPr/>
        </p:nvSpPr>
        <p:spPr>
          <a:xfrm>
            <a:off x="8832976" y="3937464"/>
            <a:ext cx="2336823" cy="736452"/>
          </a:xfrm>
          <a:custGeom>
            <a:avLst/>
            <a:gdLst/>
            <a:ahLst/>
            <a:cxnLst/>
            <a:rect l="l" t="t" r="r" b="b"/>
            <a:pathLst>
              <a:path w="2484289" h="736452">
                <a:moveTo>
                  <a:pt x="2116063" y="0"/>
                </a:moveTo>
                <a:cubicBezTo>
                  <a:pt x="2319429" y="0"/>
                  <a:pt x="2484289" y="164860"/>
                  <a:pt x="2484289" y="368226"/>
                </a:cubicBezTo>
                <a:cubicBezTo>
                  <a:pt x="2484289" y="571592"/>
                  <a:pt x="2319429" y="736452"/>
                  <a:pt x="2116063" y="736452"/>
                </a:cubicBezTo>
                <a:cubicBezTo>
                  <a:pt x="1936555" y="736452"/>
                  <a:pt x="1787048" y="608005"/>
                  <a:pt x="1754863" y="437925"/>
                </a:cubicBezTo>
                <a:lnTo>
                  <a:pt x="346009" y="437925"/>
                </a:lnTo>
                <a:cubicBezTo>
                  <a:pt x="318800" y="502742"/>
                  <a:pt x="254724" y="548245"/>
                  <a:pt x="180020" y="548245"/>
                </a:cubicBezTo>
                <a:cubicBezTo>
                  <a:pt x="80598" y="548245"/>
                  <a:pt x="0" y="467647"/>
                  <a:pt x="0" y="368225"/>
                </a:cubicBezTo>
                <a:cubicBezTo>
                  <a:pt x="0" y="268803"/>
                  <a:pt x="80598" y="188205"/>
                  <a:pt x="180020" y="188205"/>
                </a:cubicBezTo>
                <a:cubicBezTo>
                  <a:pt x="254724" y="188205"/>
                  <a:pt x="318801" y="233709"/>
                  <a:pt x="346009" y="298526"/>
                </a:cubicBezTo>
                <a:lnTo>
                  <a:pt x="1754863" y="298526"/>
                </a:lnTo>
                <a:cubicBezTo>
                  <a:pt x="1787049" y="128447"/>
                  <a:pt x="1936556" y="0"/>
                  <a:pt x="2116063" y="0"/>
                </a:cubicBezTo>
                <a:close/>
              </a:path>
            </a:pathLst>
          </a:cu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49" y="2982549"/>
            <a:ext cx="511321" cy="665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672" y="4533089"/>
            <a:ext cx="940081" cy="594844"/>
          </a:xfrm>
          <a:prstGeom prst="rect">
            <a:avLst/>
          </a:prstGeom>
        </p:spPr>
      </p:pic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31818" y="882939"/>
            <a:ext cx="11672262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인간지능의 구현이라는 원대한 목표를 가지고 연구가 시작되었고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한계로 몇차례의 좌절을 겪었으나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출현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하드웨어의 성장과 함께 현재는 기술의 발전과 함께 다양한 비즈니스 문제 해결에 활용</a:t>
            </a:r>
            <a:endParaRPr 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79880" y="1573918"/>
            <a:ext cx="11206258" cy="46952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지능적 행동을 모사하여 자동화하는 컴퓨터 과학의 한 분야</a:t>
            </a:r>
            <a:endParaRPr lang="en-US" sz="1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6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구현 방법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8900" y="2412694"/>
            <a:ext cx="3615130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기호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900" y="2998489"/>
            <a:ext cx="3615130" cy="24468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기호와 규칙을 활용해 어떻게 지능적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추론을 할 수 있을 것인가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계산주의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지능은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기계적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계산과정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계산과정을 정의하는 기호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(Symbol)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규칙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(Rule)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지식표현체계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온톨로지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47382" y="1026264"/>
            <a:ext cx="11829599" cy="758145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인간의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 능력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연관된 능력을 이해하고 기계에 부여하려는 모든 시도이며 인간의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지적능력을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구현하는 방법에 따라 다음과 같이 분류</a:t>
            </a:r>
            <a:endParaRPr lang="en-US" altLang="ko-KR" sz="2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87842" y="2412694"/>
            <a:ext cx="3544343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7842" y="2974675"/>
            <a:ext cx="3544343" cy="242708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인간의 두뇌 신경 구조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자극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통한 학습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Perceptron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사양길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실용성부족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컴퓨팅 파워 부족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36977" y="2412694"/>
            <a:ext cx="350944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25997" y="3044913"/>
            <a:ext cx="3420425" cy="26630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통계적으로 해석하여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수학 문제로 변환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사물을 표현하는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Engineering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초반부터 활발히 활용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23231" y="6073616"/>
            <a:ext cx="6312211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문제의 성격에 따라 적합한 구현 방법을 선택 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9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구현 방법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16260" y="1024285"/>
            <a:ext cx="12075740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구현하기 위한 방법으로 전문가시스템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기계학습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딥러닝 등이 있으며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 및 컴퓨터 하드웨어의 발전에 따라 대규모 데이터를 활용하는 머신러닝과 딥러닝이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주요 구현 방법이 됨</a:t>
            </a:r>
            <a:endParaRPr 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2481635"/>
            <a:ext cx="6283139" cy="2726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68" y="2879095"/>
            <a:ext cx="5235166" cy="23290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0177020" y="5275369"/>
            <a:ext cx="15649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수학과 함께하는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913" y="5275369"/>
            <a:ext cx="2104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아틀라스산업연구소 블로그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71935" y="272145"/>
            <a:ext cx="6725753" cy="51714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91411" y="945141"/>
            <a:ext cx="12000589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구현하기 위한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방법중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하나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딥러닝은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머신러닝 방법 중 한 분야로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인공신경망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정보를 처리하는 기술</a:t>
            </a:r>
            <a:endParaRPr 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40" y="3568875"/>
            <a:ext cx="4716723" cy="29036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3" y="2961450"/>
            <a:ext cx="5437201" cy="14109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72" y="4372370"/>
            <a:ext cx="5148352" cy="235289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02147" y="1970237"/>
            <a:ext cx="5580000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딥러닝의 개요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6761" y="1970237"/>
            <a:ext cx="5580000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기계학습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개요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93437" y="6472522"/>
            <a:ext cx="15649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수학과 함께하는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기초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223" y="2346468"/>
            <a:ext cx="560162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일일이 컴퓨터에게 규칙을 부여하는 대신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수 많은 데이터를 통해 스스로 규칙을 학습하는 방법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3009" y="2996447"/>
            <a:ext cx="556540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딥러닝이 잘 처리하는 데이터들은 이미지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(Text),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소리 등의 비정형 데이터임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보통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인지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관련된 문제를 잘 해결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33009" y="2364422"/>
            <a:ext cx="573990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(Deep Learning)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여러 층을 가진 인공신경망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(Artificial Neural Network)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머신러닝 학습을 수행하는 것</a:t>
            </a:r>
          </a:p>
        </p:txBody>
      </p:sp>
    </p:spTree>
    <p:extLst>
      <p:ext uri="{BB962C8B-B14F-4D97-AF65-F5344CB8AC3E}">
        <p14:creationId xmlns:p14="http://schemas.microsoft.com/office/powerpoint/2010/main" val="4215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33717" y="216656"/>
            <a:ext cx="4952918" cy="62355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현재의 인공지능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23095" y="939203"/>
            <a:ext cx="11802126" cy="69262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914423">
              <a:lnSpc>
                <a:spcPts val="2500"/>
              </a:lnSpc>
              <a:spcBef>
                <a:spcPts val="1000"/>
              </a:spcBef>
              <a:buFont typeface="Arial" panose="020B0604020202020204" pitchFamily="34" charset="0"/>
              <a:buNone/>
              <a:defRPr b="0" baseline="0"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defRPr>
            </a:lvl1pPr>
            <a:lvl2pPr marL="68581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2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40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52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63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75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85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9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dirty="0" smtClean="0"/>
              <a:t>인간처럼 생각하는 강한 인공지능이 아닌 특정한 문제를 해결하는 약</a:t>
            </a:r>
            <a:r>
              <a:rPr lang="en-US" altLang="ko-KR" sz="2000" dirty="0"/>
              <a:t>(</a:t>
            </a:r>
            <a:r>
              <a:rPr lang="ko-KR" altLang="en-US" sz="2000" dirty="0"/>
              <a:t>弱</a:t>
            </a:r>
            <a:r>
              <a:rPr lang="en-US" altLang="ko-KR" sz="2000" dirty="0"/>
              <a:t>)</a:t>
            </a:r>
            <a:r>
              <a:rPr lang="ko-KR" altLang="en-US" sz="2000" dirty="0"/>
              <a:t>인공지능으로서 다양한 비즈니스 문제 </a:t>
            </a:r>
            <a:r>
              <a:rPr lang="ko-KR" altLang="en-US" sz="2000" dirty="0" smtClean="0"/>
              <a:t>해결에 활용</a:t>
            </a: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20572" y="2907822"/>
            <a:ext cx="2629843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强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0571" y="3211846"/>
            <a:ext cx="2629843" cy="1257097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no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인간수준의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지적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능력을 컴퓨터로 구현한 시스템으로 앞서 언급한 초인공지능 및 특이점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(Singularity)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존재하지 않음</a:t>
            </a:r>
            <a:r>
              <a:rPr lang="en-US" altLang="ko-KR" sz="12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2147" y="1935102"/>
            <a:ext cx="5601627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가치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02147" y="2344708"/>
            <a:ext cx="560162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인공지능이 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내놓는 답은 종종 사람이 생각하기 힘든 것인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경우거나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오히려 더 뛰어난 경우도 많은데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이는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인공지능이  </a:t>
            </a:r>
            <a:endParaRPr lang="en-US" altLang="ko-KR" sz="13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ts val="19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지치지 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않고 대용량의 자료를 검토</a:t>
            </a:r>
            <a:r>
              <a:rPr lang="en-US" altLang="ko-KR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계산할 수 </a:t>
            </a: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있으며</a:t>
            </a:r>
            <a:endParaRPr lang="en-US" altLang="ko-KR" sz="13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사람처럼 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편견이나 선입견을 가지지 </a:t>
            </a: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않기 때문임</a:t>
            </a:r>
            <a:endParaRPr lang="en-US" altLang="ko-KR" sz="13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6761" y="2307875"/>
            <a:ext cx="554291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현재의 인공지능 기술은 머신러닝과 빅데이터를 활용하여 특정한 일을 수행하기 위한 도구임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2472" y="2901388"/>
            <a:ext cx="2694293" cy="15675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49359" y="2903889"/>
            <a:ext cx="2694293" cy="3079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弱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9359" y="3211847"/>
            <a:ext cx="2694294" cy="1257304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no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특정한 한 분야의 주어진 일을  알고리즘에  따라 수행하며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2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실용적인 </a:t>
            </a:r>
            <a:r>
              <a:rPr lang="ko-KR" altLang="en-US" sz="1200" dirty="0" smtClean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</a:t>
            </a:r>
            <a:endParaRPr lang="ko-KR" altLang="en-US" sz="12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물결 2"/>
          <p:cNvSpPr/>
          <p:nvPr/>
        </p:nvSpPr>
        <p:spPr>
          <a:xfrm>
            <a:off x="5114804" y="2669871"/>
            <a:ext cx="830905" cy="511060"/>
          </a:xfrm>
          <a:prstGeom prst="wave">
            <a:avLst>
              <a:gd name="adj1" fmla="val 7297"/>
              <a:gd name="adj2" fmla="val 0"/>
            </a:avLst>
          </a:prstGeom>
          <a:gradFill flip="none" rotWithShape="1">
            <a:gsLst>
              <a:gs pos="44000">
                <a:schemeClr val="accent2">
                  <a:lumMod val="50000"/>
                </a:scheme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현재기술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4" y="4790803"/>
            <a:ext cx="4946608" cy="11873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56761" y="1935102"/>
            <a:ext cx="5601627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도구로서의 인공지능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4101" y="4718311"/>
            <a:ext cx="161789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17399" y="4711664"/>
            <a:ext cx="143501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71562" y="4718311"/>
            <a:ext cx="143501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85831" y="5020729"/>
            <a:ext cx="1874897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차트분석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건강 데이터 분석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05" y="5630628"/>
            <a:ext cx="1270538" cy="93732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464100" y="5046803"/>
            <a:ext cx="160256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사물 인식 및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운전방법 훈련</a:t>
            </a:r>
            <a:endParaRPr lang="ko-KR" altLang="en-US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76" y="5630628"/>
            <a:ext cx="1052859" cy="95041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743" y="5684026"/>
            <a:ext cx="1343376" cy="89702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0045983" y="5067843"/>
            <a:ext cx="1874897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투자자문 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금융 데이터 분석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5338" y="4330011"/>
            <a:ext cx="197541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분야 예시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94240" y="3607335"/>
            <a:ext cx="5730981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사람이 무심코 보고 넘긴 부분을 상호보완해주기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사람처럼 생각한” 결과보다는 “사람이 생각하기” 힘든 결과가 더 값진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경우가 종종 있음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4207" y="6198623"/>
            <a:ext cx="543482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인간을 뛰어 넘는 일반 지성을 갖출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이라던지</a:t>
            </a:r>
            <a:r>
              <a:rPr lang="en-US" altLang="ko-KR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인간보다 모든 일을 </a:t>
            </a:r>
            <a:r>
              <a:rPr lang="ko-KR" altLang="en-US" sz="900" dirty="0" err="1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잘한다던지</a:t>
            </a:r>
            <a:r>
              <a:rPr lang="en-US" altLang="ko-KR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모든 직업을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대신한다는 등 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지나친 </a:t>
            </a:r>
            <a:r>
              <a:rPr lang="ko-KR" altLang="en-US" sz="900" dirty="0" err="1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장미빛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전망은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88391" y="4653214"/>
            <a:ext cx="5413327" cy="20068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3858" y="272091"/>
            <a:ext cx="7207215" cy="48648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금융업의 인공지능 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2298" y="5614103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66315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행동 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298" y="3793880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7230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AML/KYC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2298" y="2619339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66315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음성봇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디지털휴먼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7230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콜센터자동화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88145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내부통제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불완전판매방지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66315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FDS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88145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 채널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2298" y="5017295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66315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2298" y="4430351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66315" y="5614103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대안신용평가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88145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평판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7230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세분화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마케팅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2298" y="6205367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66315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27230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BPR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60901" y="2604604"/>
            <a:ext cx="393182" cy="1067069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0900" y="3769625"/>
            <a:ext cx="393183" cy="525315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60900" y="4439502"/>
            <a:ext cx="393183" cy="2279907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27230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2298" y="3184018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8145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66315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추천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88145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포트폴리오관리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27230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로그분석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668" y="1007453"/>
            <a:ext cx="11897074" cy="262856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금융업은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가장 많은 영향을 받을 것으로 전망되는 산업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65402" y="2499600"/>
            <a:ext cx="3432346" cy="4740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49997" y="2472770"/>
            <a:ext cx="866929" cy="2293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02426" y="5037183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 반복 업무 대신 고차원 업무 집중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7349248" y="1464501"/>
            <a:ext cx="4448500" cy="869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업무효율화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비즈니스 경쟁력 향상 도구</a:t>
            </a:r>
            <a:endParaRPr lang="en-US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668" y="1346787"/>
            <a:ext cx="726277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산업 중 하나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반복적으로 하는 업무가 많아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 필요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88145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심사 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88145" y="5614103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기업신용평가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4553" y="2233208"/>
            <a:ext cx="398839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업무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3191" y="2224723"/>
            <a:ext cx="176710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92513" y="3276347"/>
            <a:ext cx="461949" cy="22502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349248" y="5017294"/>
            <a:ext cx="871300" cy="1591315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효율화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927230" y="561133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소상공인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8668" y="3710606"/>
            <a:ext cx="6432775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14692" y="4341550"/>
            <a:ext cx="6432775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365402" y="3101063"/>
            <a:ext cx="3432346" cy="4740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시장상황을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87628" y="3702526"/>
            <a:ext cx="3410120" cy="468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경쟁 현황을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02426" y="5598840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 채널 강화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02426" y="6160497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성과 개선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365402" y="4298063"/>
            <a:ext cx="3432346" cy="468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몰랐던 업무특성을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으로 구부러진 화살표 7"/>
          <p:cNvSpPr/>
          <p:nvPr/>
        </p:nvSpPr>
        <p:spPr>
          <a:xfrm flipH="1" flipV="1">
            <a:off x="6382822" y="3276346"/>
            <a:ext cx="314156" cy="1538279"/>
          </a:xfrm>
          <a:prstGeom prst="curvedRightArrow">
            <a:avLst>
              <a:gd name="adj1" fmla="val 36228"/>
              <a:gd name="adj2" fmla="val 75105"/>
              <a:gd name="adj3" fmla="val 2222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8" y="249091"/>
            <a:ext cx="3748089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사업 추진 현황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1923" y="5388192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923" y="3604843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923" y="2428076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1923" y="4826032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923" y="4239088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1923" y="5995791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0526" y="2413341"/>
            <a:ext cx="393182" cy="1067069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0525" y="3578362"/>
            <a:ext cx="393183" cy="525315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0525" y="4248239"/>
            <a:ext cx="393183" cy="2279907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923" y="2992755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46526" y="989934"/>
            <a:ext cx="11897074" cy="660492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업무 영역에 대해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사업이 추진되고 있으며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금융사별 집중하고 있는 분야에 차이가 있으나 전체적인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업무 활용 수준은 비슷함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4178" y="1995667"/>
            <a:ext cx="322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주요 추진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추진예정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업무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2816" y="1981704"/>
            <a:ext cx="176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업무영역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83294" y="3519343"/>
            <a:ext cx="1139605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57704" y="2409763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상담봇 도입 및 챗봇 고도화 사업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57704" y="4266415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금융 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DNA Map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endParaRPr lang="en-US" altLang="ko-KR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557704" y="4810051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시장예측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 구축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557704" y="2981688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금융 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DNA Map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 개인화 마케팅</a:t>
            </a:r>
            <a:endParaRPr lang="en-US" altLang="ko-KR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Offering 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57704" y="5388192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연체예측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557705" y="5995791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BPR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RPA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고도화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b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Sanction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심사 자동화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34450" y="2409763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334450" y="2981687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334450" y="3604843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34450" y="4266415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334450" y="4810051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34450" y="5388192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34450" y="5995791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42308" y="1995667"/>
            <a:ext cx="13842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주관부서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2260" y="1995667"/>
            <a:ext cx="452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타금융사 동향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(‘20~’21)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85439" y="2409763"/>
            <a:ext cx="137592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57704" y="3604843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이상거래 예측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불완전판매방지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5439" y="4255778"/>
            <a:ext cx="1396148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5439" y="2981688"/>
            <a:ext cx="138207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885439" y="3604843"/>
            <a:ext cx="137592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준법감시실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제휴상품부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885439" y="5995791"/>
            <a:ext cx="1384219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프로세스혁신부</a:t>
            </a:r>
            <a:endParaRPr lang="en-US" altLang="ko-KR" sz="105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디지털금융부</a:t>
            </a:r>
            <a:endParaRPr lang="ko-KR" altLang="en-US" sz="105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885439" y="4810051"/>
            <a:ext cx="1396148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85439" y="5388192"/>
            <a:ext cx="1386482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</a:t>
            </a:r>
            <a:endParaRPr lang="en-US" altLang="ko-KR" sz="105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5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441424" y="4161939"/>
            <a:ext cx="1139605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57" y="2018290"/>
            <a:ext cx="276225" cy="3143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902820" y="2332615"/>
            <a:ext cx="125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20333" y="2341237"/>
            <a:ext cx="3254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87721" y="2342240"/>
            <a:ext cx="167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551536" y="2514227"/>
            <a:ext cx="1925054" cy="261610"/>
            <a:chOff x="4976260" y="1589327"/>
            <a:chExt cx="1925054" cy="261610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41718" y="1589327"/>
              <a:ext cx="17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편의점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행원 도입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19681" y="2510356"/>
            <a:ext cx="1794978" cy="261610"/>
            <a:chOff x="7533752" y="1509655"/>
            <a:chExt cx="1794978" cy="261610"/>
          </a:xfrm>
        </p:grpSpPr>
        <p:pic>
          <p:nvPicPr>
            <p:cNvPr id="42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33752" y="15277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778306" y="1509655"/>
              <a:ext cx="15504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금융비서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뱅커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37638" y="3091108"/>
            <a:ext cx="2026597" cy="261610"/>
            <a:chOff x="4976260" y="1589327"/>
            <a:chExt cx="2075900" cy="26161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41718" y="1589327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초개인화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자산관리서비스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64235" y="3015033"/>
            <a:ext cx="2195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전금융사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마이데이터와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연계한 개인화 마케팅 준비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0079608" y="3703692"/>
            <a:ext cx="2045840" cy="261610"/>
            <a:chOff x="7371931" y="-412914"/>
            <a:chExt cx="2095608" cy="26161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1931" y="-389241"/>
              <a:ext cx="246541" cy="233348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557099" y="-412914"/>
              <a:ext cx="1910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AML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AI&amp;RPA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829877" y="5015294"/>
            <a:ext cx="1609068" cy="261610"/>
            <a:chOff x="7581811" y="1500030"/>
            <a:chExt cx="1609068" cy="261610"/>
          </a:xfrm>
        </p:grpSpPr>
        <p:pic>
          <p:nvPicPr>
            <p:cNvPr id="68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81811" y="1529235"/>
              <a:ext cx="274376" cy="197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7787931" y="1500030"/>
              <a:ext cx="14029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자산운용부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630879" y="5010824"/>
            <a:ext cx="2001759" cy="261610"/>
            <a:chOff x="6861932" y="1227557"/>
            <a:chExt cx="2001759" cy="26161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1932" y="1257563"/>
              <a:ext cx="224624" cy="22462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99355" y="1227557"/>
              <a:ext cx="18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자금관리 리포트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550347" y="4810219"/>
            <a:ext cx="3204869" cy="265311"/>
            <a:chOff x="5349856" y="1956003"/>
            <a:chExt cx="2031868" cy="26531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9856" y="1987966"/>
              <a:ext cx="158039" cy="23334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471282" y="1956003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개발 자산관리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엔진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마이데이터 탑재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436348" y="2332615"/>
            <a:ext cx="4332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537638" y="3706497"/>
            <a:ext cx="2501852" cy="265635"/>
            <a:chOff x="7602008" y="1489791"/>
            <a:chExt cx="2501852" cy="265635"/>
          </a:xfrm>
        </p:grpSpPr>
        <p:pic>
          <p:nvPicPr>
            <p:cNvPr id="82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02008" y="15169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7865747" y="1489791"/>
              <a:ext cx="22381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준법감시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사기문자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탐지 사업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537638" y="4359587"/>
            <a:ext cx="2026597" cy="261610"/>
            <a:chOff x="4976260" y="1589327"/>
            <a:chExt cx="2075900" cy="26161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141718" y="1589327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초개인화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자산관리서비스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564235" y="4283512"/>
            <a:ext cx="2195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전금융사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마이데이터와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연계한 개인화 마케팅 준비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509670" y="5483126"/>
            <a:ext cx="1738874" cy="261610"/>
            <a:chOff x="7533752" y="1509655"/>
            <a:chExt cx="1738874" cy="261610"/>
          </a:xfrm>
        </p:grpSpPr>
        <p:pic>
          <p:nvPicPr>
            <p:cNvPr id="113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33752" y="15277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직사각형 113"/>
            <p:cNvSpPr/>
            <p:nvPr/>
          </p:nvSpPr>
          <p:spPr>
            <a:xfrm>
              <a:off x="7778306" y="1509655"/>
              <a:ext cx="14943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신용평가모델 개발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624913" y="5475120"/>
            <a:ext cx="2395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대출신용평가 모형 자체개발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750" y="5493613"/>
            <a:ext cx="224624" cy="224624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7422260" y="6093412"/>
            <a:ext cx="2170983" cy="261610"/>
            <a:chOff x="4976260" y="1589327"/>
            <a:chExt cx="2223799" cy="261610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5141718" y="1589327"/>
              <a:ext cx="20583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Vision/OCR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구축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9584099" y="6088823"/>
            <a:ext cx="2195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[IBK] AI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부동산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자동심사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12619</TotalTime>
  <Words>1729</Words>
  <Application>Microsoft Office PowerPoint</Application>
  <PresentationFormat>와이드스크린</PresentationFormat>
  <Paragraphs>438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Arial Unicode MS</vt:lpstr>
      <vt:lpstr>HY헤드라인M</vt:lpstr>
      <vt:lpstr>나눔고딕</vt:lpstr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woori</cp:lastModifiedBy>
  <cp:revision>452</cp:revision>
  <cp:lastPrinted>2021-07-22T05:24:35Z</cp:lastPrinted>
  <dcterms:created xsi:type="dcterms:W3CDTF">2018-04-24T17:14:44Z</dcterms:created>
  <dcterms:modified xsi:type="dcterms:W3CDTF">2022-04-05T01:10:16Z</dcterms:modified>
</cp:coreProperties>
</file>