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July 1–July 25</a:t>
          </a:r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JSON</a:t>
          </a:r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33EC4-07E3-415F-B641-0D29EA2A3737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AB1B45-31F3-4C25-BC77-223EF06C9DFD}">
      <dgm:prSet/>
      <dgm:spPr/>
      <dgm:t>
        <a:bodyPr/>
        <a:lstStyle/>
        <a:p>
          <a:r>
            <a:rPr lang="en-US"/>
            <a:t>Improving sentiment analysis</a:t>
          </a:r>
        </a:p>
      </dgm:t>
    </dgm:pt>
    <dgm:pt modelId="{5109C441-B639-4328-998F-8F64683377EC}" type="parTrans" cxnId="{B98FE9C7-35FA-465A-A075-896686C55AAF}">
      <dgm:prSet/>
      <dgm:spPr/>
      <dgm:t>
        <a:bodyPr/>
        <a:lstStyle/>
        <a:p>
          <a:endParaRPr lang="en-US"/>
        </a:p>
      </dgm:t>
    </dgm:pt>
    <dgm:pt modelId="{CAB7C19F-49C7-4BDF-B59B-C7CC0E143686}" type="sibTrans" cxnId="{B98FE9C7-35FA-465A-A075-896686C55AAF}">
      <dgm:prSet/>
      <dgm:spPr/>
      <dgm:t>
        <a:bodyPr/>
        <a:lstStyle/>
        <a:p>
          <a:endParaRPr lang="en-US"/>
        </a:p>
      </dgm:t>
    </dgm:pt>
    <dgm:pt modelId="{372EB67E-8CE1-498E-BC09-BD2E6377804D}">
      <dgm:prSet/>
      <dgm:spPr/>
      <dgm:t>
        <a:bodyPr/>
        <a:lstStyle/>
        <a:p>
          <a:r>
            <a:rPr lang="en-US"/>
            <a:t>Justifying the twitter population</a:t>
          </a:r>
        </a:p>
      </dgm:t>
    </dgm:pt>
    <dgm:pt modelId="{8BE5E9D5-6CF3-4B22-A713-7DF2F8C2EDE1}" type="parTrans" cxnId="{77473D0F-8597-4023-951C-E31AE4103749}">
      <dgm:prSet/>
      <dgm:spPr/>
      <dgm:t>
        <a:bodyPr/>
        <a:lstStyle/>
        <a:p>
          <a:endParaRPr lang="en-US"/>
        </a:p>
      </dgm:t>
    </dgm:pt>
    <dgm:pt modelId="{27384BCD-0E98-440F-8B44-632309D7F026}" type="sibTrans" cxnId="{77473D0F-8597-4023-951C-E31AE4103749}">
      <dgm:prSet/>
      <dgm:spPr/>
      <dgm:t>
        <a:bodyPr/>
        <a:lstStyle/>
        <a:p>
          <a:endParaRPr lang="en-US"/>
        </a:p>
      </dgm:t>
    </dgm:pt>
    <dgm:pt modelId="{6A4D9224-9058-440F-B37F-670E37EE3B7B}">
      <dgm:prSet/>
      <dgm:spPr/>
      <dgm:t>
        <a:bodyPr/>
        <a:lstStyle/>
        <a:p>
          <a:r>
            <a:rPr lang="en-US"/>
            <a:t>Determining if correlation is exist</a:t>
          </a:r>
        </a:p>
      </dgm:t>
    </dgm:pt>
    <dgm:pt modelId="{18F9578C-7CB1-4EF7-98D5-A09042867D52}" type="parTrans" cxnId="{F33D4D00-0345-4197-A21E-C75C8B6BFB7F}">
      <dgm:prSet/>
      <dgm:spPr/>
      <dgm:t>
        <a:bodyPr/>
        <a:lstStyle/>
        <a:p>
          <a:endParaRPr lang="en-US"/>
        </a:p>
      </dgm:t>
    </dgm:pt>
    <dgm:pt modelId="{8C52B928-208F-43A4-99FB-BFFFBAE3D6F8}" type="sibTrans" cxnId="{F33D4D00-0345-4197-A21E-C75C8B6BFB7F}">
      <dgm:prSet/>
      <dgm:spPr/>
      <dgm:t>
        <a:bodyPr/>
        <a:lstStyle/>
        <a:p>
          <a:endParaRPr lang="en-US"/>
        </a:p>
      </dgm:t>
    </dgm:pt>
    <dgm:pt modelId="{2AC23B3F-E99F-A44F-A578-FBAFDEBE32C5}" type="pres">
      <dgm:prSet presAssocID="{8FA33EC4-07E3-415F-B641-0D29EA2A37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C93C76-41DB-514F-B973-127AE2131F8A}" type="pres">
      <dgm:prSet presAssocID="{86AB1B45-31F3-4C25-BC77-223EF06C9DFD}" presName="hierRoot1" presStyleCnt="0"/>
      <dgm:spPr/>
    </dgm:pt>
    <dgm:pt modelId="{FB2D6454-1EF7-AD40-8025-857564BE7858}" type="pres">
      <dgm:prSet presAssocID="{86AB1B45-31F3-4C25-BC77-223EF06C9DFD}" presName="composite" presStyleCnt="0"/>
      <dgm:spPr/>
    </dgm:pt>
    <dgm:pt modelId="{1551941D-67BB-1044-A20D-D30196CDDC0F}" type="pres">
      <dgm:prSet presAssocID="{86AB1B45-31F3-4C25-BC77-223EF06C9DFD}" presName="background" presStyleLbl="node0" presStyleIdx="0" presStyleCnt="3"/>
      <dgm:spPr/>
    </dgm:pt>
    <dgm:pt modelId="{416FDDFC-5E0E-5F49-B9A8-DE3C1F8BDCCE}" type="pres">
      <dgm:prSet presAssocID="{86AB1B45-31F3-4C25-BC77-223EF06C9DFD}" presName="text" presStyleLbl="fgAcc0" presStyleIdx="0" presStyleCnt="3">
        <dgm:presLayoutVars>
          <dgm:chPref val="3"/>
        </dgm:presLayoutVars>
      </dgm:prSet>
      <dgm:spPr/>
    </dgm:pt>
    <dgm:pt modelId="{81F2D371-1312-984B-BF4C-0E5DC5C19CF8}" type="pres">
      <dgm:prSet presAssocID="{86AB1B45-31F3-4C25-BC77-223EF06C9DFD}" presName="hierChild2" presStyleCnt="0"/>
      <dgm:spPr/>
    </dgm:pt>
    <dgm:pt modelId="{82489742-97D0-C04D-BFB4-18D3B7C61ECE}" type="pres">
      <dgm:prSet presAssocID="{372EB67E-8CE1-498E-BC09-BD2E6377804D}" presName="hierRoot1" presStyleCnt="0"/>
      <dgm:spPr/>
    </dgm:pt>
    <dgm:pt modelId="{C3E00685-4E6D-EA4A-8A05-95A446B70F85}" type="pres">
      <dgm:prSet presAssocID="{372EB67E-8CE1-498E-BC09-BD2E6377804D}" presName="composite" presStyleCnt="0"/>
      <dgm:spPr/>
    </dgm:pt>
    <dgm:pt modelId="{1CC6A1B5-7B9A-6C48-80B9-F3696A640935}" type="pres">
      <dgm:prSet presAssocID="{372EB67E-8CE1-498E-BC09-BD2E6377804D}" presName="background" presStyleLbl="node0" presStyleIdx="1" presStyleCnt="3"/>
      <dgm:spPr/>
    </dgm:pt>
    <dgm:pt modelId="{DE44F59F-8448-7044-B01A-ED4536D5D28A}" type="pres">
      <dgm:prSet presAssocID="{372EB67E-8CE1-498E-BC09-BD2E6377804D}" presName="text" presStyleLbl="fgAcc0" presStyleIdx="1" presStyleCnt="3">
        <dgm:presLayoutVars>
          <dgm:chPref val="3"/>
        </dgm:presLayoutVars>
      </dgm:prSet>
      <dgm:spPr/>
    </dgm:pt>
    <dgm:pt modelId="{FA29D3C9-2533-8C40-8E6F-C2B4A7B05DCA}" type="pres">
      <dgm:prSet presAssocID="{372EB67E-8CE1-498E-BC09-BD2E6377804D}" presName="hierChild2" presStyleCnt="0"/>
      <dgm:spPr/>
    </dgm:pt>
    <dgm:pt modelId="{D4AA3011-6585-E741-8ED9-ECA72ECE9AFD}" type="pres">
      <dgm:prSet presAssocID="{6A4D9224-9058-440F-B37F-670E37EE3B7B}" presName="hierRoot1" presStyleCnt="0"/>
      <dgm:spPr/>
    </dgm:pt>
    <dgm:pt modelId="{E3296742-12AD-3E44-8F5F-A866A0407290}" type="pres">
      <dgm:prSet presAssocID="{6A4D9224-9058-440F-B37F-670E37EE3B7B}" presName="composite" presStyleCnt="0"/>
      <dgm:spPr/>
    </dgm:pt>
    <dgm:pt modelId="{C4F27EF0-FDD1-8B49-88BD-508DD3E426DC}" type="pres">
      <dgm:prSet presAssocID="{6A4D9224-9058-440F-B37F-670E37EE3B7B}" presName="background" presStyleLbl="node0" presStyleIdx="2" presStyleCnt="3"/>
      <dgm:spPr/>
    </dgm:pt>
    <dgm:pt modelId="{9B4137A8-C367-B347-9668-DB82A9026CC2}" type="pres">
      <dgm:prSet presAssocID="{6A4D9224-9058-440F-B37F-670E37EE3B7B}" presName="text" presStyleLbl="fgAcc0" presStyleIdx="2" presStyleCnt="3">
        <dgm:presLayoutVars>
          <dgm:chPref val="3"/>
        </dgm:presLayoutVars>
      </dgm:prSet>
      <dgm:spPr/>
    </dgm:pt>
    <dgm:pt modelId="{54FB518B-38FF-074A-8B60-52D814D6A215}" type="pres">
      <dgm:prSet presAssocID="{6A4D9224-9058-440F-B37F-670E37EE3B7B}" presName="hierChild2" presStyleCnt="0"/>
      <dgm:spPr/>
    </dgm:pt>
  </dgm:ptLst>
  <dgm:cxnLst>
    <dgm:cxn modelId="{F33D4D00-0345-4197-A21E-C75C8B6BFB7F}" srcId="{8FA33EC4-07E3-415F-B641-0D29EA2A3737}" destId="{6A4D9224-9058-440F-B37F-670E37EE3B7B}" srcOrd="2" destOrd="0" parTransId="{18F9578C-7CB1-4EF7-98D5-A09042867D52}" sibTransId="{8C52B928-208F-43A4-99FB-BFFFBAE3D6F8}"/>
    <dgm:cxn modelId="{772DE20C-A37D-7648-8065-9D10A449E0AD}" type="presOf" srcId="{372EB67E-8CE1-498E-BC09-BD2E6377804D}" destId="{DE44F59F-8448-7044-B01A-ED4536D5D28A}" srcOrd="0" destOrd="0" presId="urn:microsoft.com/office/officeart/2005/8/layout/hierarchy1"/>
    <dgm:cxn modelId="{77473D0F-8597-4023-951C-E31AE4103749}" srcId="{8FA33EC4-07E3-415F-B641-0D29EA2A3737}" destId="{372EB67E-8CE1-498E-BC09-BD2E6377804D}" srcOrd="1" destOrd="0" parTransId="{8BE5E9D5-6CF3-4B22-A713-7DF2F8C2EDE1}" sibTransId="{27384BCD-0E98-440F-8B44-632309D7F026}"/>
    <dgm:cxn modelId="{81661E18-6E5D-E24C-923D-CF34E20A1696}" type="presOf" srcId="{8FA33EC4-07E3-415F-B641-0D29EA2A3737}" destId="{2AC23B3F-E99F-A44F-A578-FBAFDEBE32C5}" srcOrd="0" destOrd="0" presId="urn:microsoft.com/office/officeart/2005/8/layout/hierarchy1"/>
    <dgm:cxn modelId="{E6B058C2-580F-914B-A6B5-1253AFB9D7DF}" type="presOf" srcId="{6A4D9224-9058-440F-B37F-670E37EE3B7B}" destId="{9B4137A8-C367-B347-9668-DB82A9026CC2}" srcOrd="0" destOrd="0" presId="urn:microsoft.com/office/officeart/2005/8/layout/hierarchy1"/>
    <dgm:cxn modelId="{B98FE9C7-35FA-465A-A075-896686C55AAF}" srcId="{8FA33EC4-07E3-415F-B641-0D29EA2A3737}" destId="{86AB1B45-31F3-4C25-BC77-223EF06C9DFD}" srcOrd="0" destOrd="0" parTransId="{5109C441-B639-4328-998F-8F64683377EC}" sibTransId="{CAB7C19F-49C7-4BDF-B59B-C7CC0E143686}"/>
    <dgm:cxn modelId="{3C79B7D3-E75E-5C47-A41D-1D1C2DF9DB9C}" type="presOf" srcId="{86AB1B45-31F3-4C25-BC77-223EF06C9DFD}" destId="{416FDDFC-5E0E-5F49-B9A8-DE3C1F8BDCCE}" srcOrd="0" destOrd="0" presId="urn:microsoft.com/office/officeart/2005/8/layout/hierarchy1"/>
    <dgm:cxn modelId="{943F4591-613A-1E4B-B84F-9397F24A153E}" type="presParOf" srcId="{2AC23B3F-E99F-A44F-A578-FBAFDEBE32C5}" destId="{02C93C76-41DB-514F-B973-127AE2131F8A}" srcOrd="0" destOrd="0" presId="urn:microsoft.com/office/officeart/2005/8/layout/hierarchy1"/>
    <dgm:cxn modelId="{6EE21908-F288-3342-BB90-4343C5D906CC}" type="presParOf" srcId="{02C93C76-41DB-514F-B973-127AE2131F8A}" destId="{FB2D6454-1EF7-AD40-8025-857564BE7858}" srcOrd="0" destOrd="0" presId="urn:microsoft.com/office/officeart/2005/8/layout/hierarchy1"/>
    <dgm:cxn modelId="{BEBAD557-02B9-D146-8899-5FB4FB5D6279}" type="presParOf" srcId="{FB2D6454-1EF7-AD40-8025-857564BE7858}" destId="{1551941D-67BB-1044-A20D-D30196CDDC0F}" srcOrd="0" destOrd="0" presId="urn:microsoft.com/office/officeart/2005/8/layout/hierarchy1"/>
    <dgm:cxn modelId="{6DB23EFC-E04B-6540-AA8A-AA175D0E0630}" type="presParOf" srcId="{FB2D6454-1EF7-AD40-8025-857564BE7858}" destId="{416FDDFC-5E0E-5F49-B9A8-DE3C1F8BDCCE}" srcOrd="1" destOrd="0" presId="urn:microsoft.com/office/officeart/2005/8/layout/hierarchy1"/>
    <dgm:cxn modelId="{5D65E9C6-80D0-E54A-B308-8A7A4067E4E9}" type="presParOf" srcId="{02C93C76-41DB-514F-B973-127AE2131F8A}" destId="{81F2D371-1312-984B-BF4C-0E5DC5C19CF8}" srcOrd="1" destOrd="0" presId="urn:microsoft.com/office/officeart/2005/8/layout/hierarchy1"/>
    <dgm:cxn modelId="{F94CE06F-3E1C-8C48-8627-EB483CFBCC37}" type="presParOf" srcId="{2AC23B3F-E99F-A44F-A578-FBAFDEBE32C5}" destId="{82489742-97D0-C04D-BFB4-18D3B7C61ECE}" srcOrd="1" destOrd="0" presId="urn:microsoft.com/office/officeart/2005/8/layout/hierarchy1"/>
    <dgm:cxn modelId="{8108C821-2847-9E42-99B1-937495C377C1}" type="presParOf" srcId="{82489742-97D0-C04D-BFB4-18D3B7C61ECE}" destId="{C3E00685-4E6D-EA4A-8A05-95A446B70F85}" srcOrd="0" destOrd="0" presId="urn:microsoft.com/office/officeart/2005/8/layout/hierarchy1"/>
    <dgm:cxn modelId="{2133D3FB-D640-E641-9DAF-967BD85D7553}" type="presParOf" srcId="{C3E00685-4E6D-EA4A-8A05-95A446B70F85}" destId="{1CC6A1B5-7B9A-6C48-80B9-F3696A640935}" srcOrd="0" destOrd="0" presId="urn:microsoft.com/office/officeart/2005/8/layout/hierarchy1"/>
    <dgm:cxn modelId="{CFACADD2-E276-444A-96DD-99EF05FB59DD}" type="presParOf" srcId="{C3E00685-4E6D-EA4A-8A05-95A446B70F85}" destId="{DE44F59F-8448-7044-B01A-ED4536D5D28A}" srcOrd="1" destOrd="0" presId="urn:microsoft.com/office/officeart/2005/8/layout/hierarchy1"/>
    <dgm:cxn modelId="{43BA9F0D-A35A-A942-869E-892C4BE668D0}" type="presParOf" srcId="{82489742-97D0-C04D-BFB4-18D3B7C61ECE}" destId="{FA29D3C9-2533-8C40-8E6F-C2B4A7B05DCA}" srcOrd="1" destOrd="0" presId="urn:microsoft.com/office/officeart/2005/8/layout/hierarchy1"/>
    <dgm:cxn modelId="{87C633A1-5B21-2D4F-8E55-A3F2D8ADC5CB}" type="presParOf" srcId="{2AC23B3F-E99F-A44F-A578-FBAFDEBE32C5}" destId="{D4AA3011-6585-E741-8ED9-ECA72ECE9AFD}" srcOrd="2" destOrd="0" presId="urn:microsoft.com/office/officeart/2005/8/layout/hierarchy1"/>
    <dgm:cxn modelId="{D843F4B4-71F7-A543-9C48-55AB7FA3EC70}" type="presParOf" srcId="{D4AA3011-6585-E741-8ED9-ECA72ECE9AFD}" destId="{E3296742-12AD-3E44-8F5F-A866A0407290}" srcOrd="0" destOrd="0" presId="urn:microsoft.com/office/officeart/2005/8/layout/hierarchy1"/>
    <dgm:cxn modelId="{516B7470-7D46-9C49-B15A-2B3CA57EBF09}" type="presParOf" srcId="{E3296742-12AD-3E44-8F5F-A866A0407290}" destId="{C4F27EF0-FDD1-8B49-88BD-508DD3E426DC}" srcOrd="0" destOrd="0" presId="urn:microsoft.com/office/officeart/2005/8/layout/hierarchy1"/>
    <dgm:cxn modelId="{C28518AB-AAC1-6C41-987D-D773B7594C1A}" type="presParOf" srcId="{E3296742-12AD-3E44-8F5F-A866A0407290}" destId="{9B4137A8-C367-B347-9668-DB82A9026CC2}" srcOrd="1" destOrd="0" presId="urn:microsoft.com/office/officeart/2005/8/layout/hierarchy1"/>
    <dgm:cxn modelId="{53AA2903-FDC6-B74A-B58A-9BDA06C4888D}" type="presParOf" srcId="{D4AA3011-6585-E741-8ED9-ECA72ECE9AFD}" destId="{54FB518B-38FF-074A-8B60-52D814D6A2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July 1–July 25</a:t>
          </a:r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TextBlob</a:t>
          </a:r>
          <a:r>
            <a:rPr lang="en-US" sz="2200" kern="1200" dirty="0"/>
            <a:t> for sentiment analysis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JSON</a:t>
          </a:r>
        </a:p>
      </dsp:txBody>
      <dsp:txXfrm>
        <a:off x="3946324" y="3889026"/>
        <a:ext cx="2162863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1941D-67BB-1044-A20D-D30196CDDC0F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6FDDFC-5E0E-5F49-B9A8-DE3C1F8BDCCE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Improving sentiment analysis</a:t>
          </a:r>
        </a:p>
      </dsp:txBody>
      <dsp:txXfrm>
        <a:off x="374352" y="840656"/>
        <a:ext cx="2778721" cy="1725303"/>
      </dsp:txXfrm>
    </dsp:sp>
    <dsp:sp modelId="{1CC6A1B5-7B9A-6C48-80B9-F3696A640935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44F59F-8448-7044-B01A-ED4536D5D28A}">
      <dsp:nvSpPr>
        <dsp:cNvPr id="0" name=""/>
        <dsp:cNvSpPr/>
      </dsp:nvSpPr>
      <dsp:spPr>
        <a:xfrm>
          <a:off x="3848099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Justifying the twitter population</a:t>
          </a:r>
        </a:p>
      </dsp:txBody>
      <dsp:txXfrm>
        <a:off x="3901776" y="840656"/>
        <a:ext cx="2778721" cy="1725303"/>
      </dsp:txXfrm>
    </dsp:sp>
    <dsp:sp modelId="{C4F27EF0-FDD1-8B49-88BD-508DD3E426DC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4137A8-C367-B347-9668-DB82A9026CC2}">
      <dsp:nvSpPr>
        <dsp:cNvPr id="0" name=""/>
        <dsp:cNvSpPr/>
      </dsp:nvSpPr>
      <dsp:spPr>
        <a:xfrm>
          <a:off x="7375524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Determining if correlation is exist</a:t>
          </a:r>
        </a:p>
      </dsp:txBody>
      <dsp:txXfrm>
        <a:off x="7429201" y="840656"/>
        <a:ext cx="2778721" cy="1725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584"/>
            <a:ext cx="8991600" cy="1828800"/>
          </a:xfrm>
        </p:spPr>
        <p:txBody>
          <a:bodyPr>
            <a:normAutofit/>
          </a:bodyPr>
          <a:lstStyle/>
          <a:p>
            <a:r>
              <a:rPr lang="en-US" cap="none">
                <a:latin typeface="+mn-lt"/>
              </a:rPr>
              <a:t>Correlation between </a:t>
            </a:r>
            <a:br>
              <a:rPr lang="en-US" cap="none">
                <a:latin typeface="+mn-lt"/>
              </a:rPr>
            </a:br>
            <a:r>
              <a:rPr lang="en-US" cap="none">
                <a:latin typeface="+mn-lt"/>
              </a:rPr>
              <a:t>“We The People” and Congress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4022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Tim Blazek, Olivia Roy,  Andy Shi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Social Sensing and Cyber-Physical Systems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D6A9-223E-AC44-8EDC-F22DB58A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316B-D7D7-6142-A3BF-46E2CE53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Mapping Twitter user to corresponding Senator </a:t>
            </a:r>
            <a:r>
              <a:rPr lang="en-US" dirty="0">
                <a:sym typeface="Wingdings" pitchFamily="2" charset="2"/>
              </a:rPr>
              <a:t> lack of geo-location</a:t>
            </a:r>
          </a:p>
          <a:p>
            <a:r>
              <a:rPr lang="en-US" dirty="0">
                <a:sym typeface="Wingdings" pitchFamily="2" charset="2"/>
              </a:rPr>
              <a:t>Finding significant vote when votes were not strictly by party</a:t>
            </a:r>
          </a:p>
          <a:p>
            <a:pPr lvl="1"/>
            <a:r>
              <a:rPr lang="en-US" dirty="0" err="1">
                <a:sym typeface="Wingdings" pitchFamily="2" charset="2"/>
              </a:rPr>
              <a:t>Amdt</a:t>
            </a:r>
            <a:r>
              <a:rPr lang="en-US" dirty="0">
                <a:sym typeface="Wingdings" pitchFamily="2" charset="2"/>
              </a:rPr>
              <a:t>. 270 – Vote to repeal Obamacare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July 25, 2017</a:t>
            </a:r>
          </a:p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“Obamacare is death”</a:t>
            </a:r>
          </a:p>
          <a:p>
            <a:pPr lvl="1"/>
            <a:r>
              <a:rPr lang="en-US" dirty="0"/>
              <a:t>"We can do better than Obamacare”</a:t>
            </a:r>
          </a:p>
        </p:txBody>
      </p:sp>
    </p:spTree>
    <p:extLst>
      <p:ext uri="{BB962C8B-B14F-4D97-AF65-F5344CB8AC3E}">
        <p14:creationId xmlns:p14="http://schemas.microsoft.com/office/powerpoint/2010/main" val="193320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C021-A49C-EE4A-B94C-804B8ED2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09E6-A1DA-CC4F-BA05-E961B0B2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1230"/>
          </a:xfrm>
        </p:spPr>
        <p:txBody>
          <a:bodyPr>
            <a:normAutofit/>
          </a:bodyPr>
          <a:lstStyle/>
          <a:p>
            <a:r>
              <a:rPr lang="en-US" i="1" dirty="0"/>
              <a:t>From Tweets to Polls: Linking Text Sentiment to Public Opinion Time Series</a:t>
            </a:r>
          </a:p>
          <a:p>
            <a:pPr lvl="1"/>
            <a:r>
              <a:rPr lang="en-US" dirty="0"/>
              <a:t>Compared public opinion from polls to sentiments measured from tweet</a:t>
            </a:r>
          </a:p>
          <a:p>
            <a:r>
              <a:rPr lang="en-US" i="1" dirty="0"/>
              <a:t>Every tweet counts? How sentiment analysis of social media can improve our knowledge of citizens' political preferences with an application to Italy and France</a:t>
            </a:r>
          </a:p>
          <a:p>
            <a:pPr lvl="1"/>
            <a:r>
              <a:rPr lang="en-US" dirty="0"/>
              <a:t>Analyzed voting intentions of users and the subsequent results in the French presidential and legislative elections of 2012</a:t>
            </a:r>
          </a:p>
          <a:p>
            <a:pPr lvl="1"/>
            <a:r>
              <a:rPr lang="en-US" dirty="0"/>
              <a:t>Does public opinion reflect reality of elections?</a:t>
            </a:r>
          </a:p>
          <a:p>
            <a:r>
              <a:rPr lang="en-US" i="1" dirty="0"/>
              <a:t> Social media in managing political advertising: A study of India</a:t>
            </a:r>
          </a:p>
          <a:p>
            <a:pPr lvl="1"/>
            <a:r>
              <a:rPr lang="en-US" dirty="0"/>
              <a:t>Another explored the relationship between tweet follows and shares gained by parties and the Delhi Assembly elections in India in 2015</a:t>
            </a:r>
          </a:p>
        </p:txBody>
      </p:sp>
    </p:spTree>
    <p:extLst>
      <p:ext uri="{BB962C8B-B14F-4D97-AF65-F5344CB8AC3E}">
        <p14:creationId xmlns:p14="http://schemas.microsoft.com/office/powerpoint/2010/main" val="15521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609883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20D9-882F-D143-9CAA-35E4BF45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F099-B3C7-6441-A3B5-8BDB9F07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43,000 tweets with “Obamacare” between July 1, 2017 – July 25, 2017 </a:t>
            </a:r>
          </a:p>
          <a:p>
            <a:pPr lvl="1"/>
            <a:r>
              <a:rPr lang="en-US" dirty="0"/>
              <a:t>73% negative</a:t>
            </a:r>
          </a:p>
          <a:p>
            <a:r>
              <a:rPr lang="en-US" dirty="0"/>
              <a:t>Remove repetitive usernames</a:t>
            </a:r>
          </a:p>
          <a:p>
            <a:pPr lvl="1"/>
            <a:r>
              <a:rPr lang="en-US" dirty="0"/>
              <a:t>30,000 users</a:t>
            </a:r>
          </a:p>
          <a:p>
            <a:pPr lvl="1"/>
            <a:r>
              <a:rPr lang="en-US" dirty="0"/>
              <a:t>Voting method to determine overall sentiment</a:t>
            </a:r>
          </a:p>
          <a:p>
            <a:pPr lvl="1"/>
            <a:r>
              <a:rPr lang="en-US" dirty="0"/>
              <a:t> 76% negative </a:t>
            </a:r>
          </a:p>
          <a:p>
            <a:r>
              <a:rPr lang="en-US" dirty="0"/>
              <a:t>Partly line sentiments </a:t>
            </a:r>
          </a:p>
          <a:p>
            <a:pPr lvl="1"/>
            <a:r>
              <a:rPr lang="en-US" dirty="0"/>
              <a:t>87% of tweets at Republicans had a negative sentiment </a:t>
            </a:r>
          </a:p>
          <a:p>
            <a:pPr lvl="1"/>
            <a:r>
              <a:rPr lang="en-US" dirty="0"/>
              <a:t>72% of tweets at Democrats had a negative sentiment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7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DA4-63D1-D848-9228-D1060151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Upcoming 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4E398-97EF-4FA2-874D-F327F2D7E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6690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90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Correlation between  “We The People” and Congress</vt:lpstr>
      <vt:lpstr>Motivation</vt:lpstr>
      <vt:lpstr>Challenges</vt:lpstr>
      <vt:lpstr>Related Work</vt:lpstr>
      <vt:lpstr>Methods</vt:lpstr>
      <vt:lpstr>Initial results</vt:lpstr>
      <vt:lpstr>Upcoming milestones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Roy, Olivia A.</dc:creator>
  <cp:lastModifiedBy>Roy, Olivia A.</cp:lastModifiedBy>
  <cp:revision>2</cp:revision>
  <dcterms:created xsi:type="dcterms:W3CDTF">2019-03-03T18:57:48Z</dcterms:created>
  <dcterms:modified xsi:type="dcterms:W3CDTF">2019-03-03T18:59:15Z</dcterms:modified>
</cp:coreProperties>
</file>