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68" r:id="rId5"/>
    <p:sldId id="277" r:id="rId6"/>
    <p:sldId id="260" r:id="rId7"/>
    <p:sldId id="262" r:id="rId8"/>
    <p:sldId id="261" r:id="rId9"/>
    <p:sldId id="263" r:id="rId10"/>
    <p:sldId id="266" r:id="rId11"/>
    <p:sldId id="264" r:id="rId12"/>
    <p:sldId id="267" r:id="rId13"/>
    <p:sldId id="269" r:id="rId14"/>
    <p:sldId id="265" r:id="rId15"/>
    <p:sldId id="270" r:id="rId16"/>
    <p:sldId id="271" r:id="rId17"/>
    <p:sldId id="272" r:id="rId18"/>
    <p:sldId id="273" r:id="rId19"/>
    <p:sldId id="275" r:id="rId20"/>
    <p:sldId id="279" r:id="rId21"/>
    <p:sldId id="276" r:id="rId22"/>
    <p:sldId id="280" r:id="rId23"/>
    <p:sldId id="274" r:id="rId24"/>
    <p:sldId id="278" r:id="rId25"/>
    <p:sldId id="281" r:id="rId26"/>
    <p:sldId id="282" r:id="rId27"/>
    <p:sldId id="283" r:id="rId28"/>
    <p:sldId id="284" r:id="rId29"/>
    <p:sldId id="285" r:id="rId30"/>
    <p:sldId id="292" r:id="rId31"/>
    <p:sldId id="286" r:id="rId32"/>
    <p:sldId id="287" r:id="rId33"/>
    <p:sldId id="288" r:id="rId34"/>
    <p:sldId id="293" r:id="rId35"/>
    <p:sldId id="289" r:id="rId36"/>
    <p:sldId id="290" r:id="rId37"/>
    <p:sldId id="291" r:id="rId38"/>
    <p:sldId id="25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6400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019FB-5FF0-4303-AF0F-F88EC9CF5BBB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02920-52FE-4743-A3BA-5B87CBDA8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3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9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6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8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4392-12F3-4843-BE8F-B1F504526455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book/ko/v1/&#49884;&#51089;&#54616;&#44592;-Git-&#49444;&#52824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1/&#49884;&#51089;&#54616;&#44592;-Git-&#52572;&#52488;-&#49444;&#51221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02381"/>
            <a:ext cx="9144000" cy="1107585"/>
          </a:xfrm>
        </p:spPr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from the hell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44252" y="5353396"/>
            <a:ext cx="3147753" cy="7564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/>
              <a:t>소속 </a:t>
            </a:r>
            <a:r>
              <a:rPr lang="en-US" altLang="ko-KR" dirty="0"/>
              <a:t>: </a:t>
            </a:r>
            <a:r>
              <a:rPr lang="ko-KR" altLang="en-US" dirty="0"/>
              <a:t>응용서비스팀</a:t>
            </a:r>
            <a:endParaRPr lang="en-US" altLang="ko-KR" dirty="0"/>
          </a:p>
          <a:p>
            <a:pPr algn="l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신 성 인 대리</a:t>
            </a:r>
          </a:p>
        </p:txBody>
      </p:sp>
    </p:spTree>
    <p:extLst>
      <p:ext uri="{BB962C8B-B14F-4D97-AF65-F5344CB8AC3E}">
        <p14:creationId xmlns:p14="http://schemas.microsoft.com/office/powerpoint/2010/main" val="401631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06582" y="2568632"/>
            <a:ext cx="10573789" cy="3790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6211" y="2385753"/>
            <a:ext cx="2676699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42951" y="3638896"/>
            <a:ext cx="3224303" cy="225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관리대상이 아닌 모든 파일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작성하는 모든 새로운 파일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38871" y="3471103"/>
            <a:ext cx="2032463" cy="35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i="1" dirty="0"/>
              <a:t>Untracked</a:t>
            </a:r>
            <a:r>
              <a:rPr lang="en-US" altLang="ko-KR" sz="1100" dirty="0"/>
              <a:t>(</a:t>
            </a:r>
            <a:r>
              <a:rPr lang="ko-KR" altLang="en-US" sz="1100" dirty="0"/>
              <a:t>관리대상이 아님</a:t>
            </a:r>
            <a:r>
              <a:rPr lang="en-US" altLang="ko-KR" sz="1100" dirty="0"/>
              <a:t>)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5827225" y="3075710"/>
            <a:ext cx="5311833" cy="282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77299" y="2937014"/>
            <a:ext cx="1471352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i="1" dirty="0"/>
              <a:t>Tracked</a:t>
            </a:r>
            <a:r>
              <a:rPr lang="en-US" altLang="ko-KR" sz="1100" dirty="0"/>
              <a:t>(</a:t>
            </a:r>
            <a:r>
              <a:rPr lang="ko-KR" altLang="en-US" sz="1100" dirty="0"/>
              <a:t>관리대상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8" name="타원 17"/>
          <p:cNvSpPr/>
          <p:nvPr/>
        </p:nvSpPr>
        <p:spPr>
          <a:xfrm>
            <a:off x="5954685" y="3948547"/>
            <a:ext cx="1996443" cy="81880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[File1]</a:t>
            </a:r>
          </a:p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Unmodified</a:t>
            </a:r>
            <a:br>
              <a:rPr lang="en-US" altLang="ko-KR" sz="1400" i="1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수정하지 않음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996941" y="4880611"/>
            <a:ext cx="1996443" cy="81880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[File2]</a:t>
            </a:r>
          </a:p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Modified</a:t>
            </a:r>
            <a:br>
              <a:rPr lang="en-US" altLang="ko-KR" sz="1400" i="1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수정함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089155" y="4407055"/>
            <a:ext cx="2911879" cy="81880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[File3]</a:t>
            </a:r>
          </a:p>
          <a:p>
            <a:pPr algn="ctr"/>
            <a:r>
              <a:rPr lang="en-US" altLang="ko-KR" sz="1100" i="1" dirty="0">
                <a:solidFill>
                  <a:schemeClr val="tx1"/>
                </a:solidFill>
              </a:rPr>
              <a:t>Staged</a:t>
            </a:r>
            <a:br>
              <a:rPr lang="en-US" altLang="ko-KR" sz="1100" i="1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커밋하면 저장소에 기록되는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281058" y="4880611"/>
            <a:ext cx="1346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76339" y="4309112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[file]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3532910" y="2119745"/>
            <a:ext cx="543429" cy="26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254" y="1949789"/>
            <a:ext cx="405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dirty="0"/>
              <a:t>이 위치한 폴더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D:\git\test)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2321" y="14293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파일 상태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22317" y="29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Git – Status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33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add (1)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diary.txt </a:t>
            </a:r>
            <a:r>
              <a:rPr lang="ko-KR" altLang="en-US" sz="1600" dirty="0"/>
              <a:t>파일을 추가 후 일기를 작성한다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여기서 일기는 버전 관리 할 소스코드로 생각하길 바랍니다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89" y="2173997"/>
            <a:ext cx="2762251" cy="1285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32" y="2225661"/>
            <a:ext cx="5800725" cy="105727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633556" y="2600806"/>
            <a:ext cx="442133" cy="4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04" y="3942005"/>
            <a:ext cx="5114925" cy="1676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557" y="4721325"/>
            <a:ext cx="3419475" cy="12382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857" y="4209376"/>
            <a:ext cx="4354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관리대상 파일 추가하지 않고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시도</a:t>
            </a:r>
          </a:p>
        </p:txBody>
      </p:sp>
    </p:spTree>
    <p:extLst>
      <p:ext uri="{BB962C8B-B14F-4D97-AF65-F5344CB8AC3E}">
        <p14:creationId xmlns:p14="http://schemas.microsoft.com/office/powerpoint/2010/main" val="334533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add (2)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파일을 추적 대상에 추가하기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add </a:t>
            </a:r>
            <a:r>
              <a:rPr lang="ko-KR" altLang="en-US" sz="1600" dirty="0"/>
              <a:t>명령어로 파일을 새로 추적할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아래 명령어를 실행하면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은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파일을 추적한다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명령어를 다시 실행하면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파일이 </a:t>
            </a:r>
            <a:r>
              <a:rPr lang="en-US" altLang="ko-KR" sz="1600" dirty="0"/>
              <a:t>Tracked </a:t>
            </a:r>
            <a:r>
              <a:rPr lang="ko-KR" altLang="en-US" sz="1600" dirty="0"/>
              <a:t>상태이면서 </a:t>
            </a:r>
            <a:r>
              <a:rPr lang="en-US" altLang="ko-KR" sz="1600" dirty="0"/>
              <a:t>Staged </a:t>
            </a:r>
            <a:r>
              <a:rPr lang="ko-KR" altLang="en-US" sz="1600" dirty="0"/>
              <a:t>상태라는 것을 확인 할 수 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이제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파일은 </a:t>
            </a:r>
            <a:r>
              <a:rPr lang="en-US" altLang="ko-KR" sz="1600" dirty="0"/>
              <a:t>Staged </a:t>
            </a:r>
            <a:r>
              <a:rPr lang="ko-KR" altLang="en-US" sz="1600" dirty="0"/>
              <a:t>상태가 되었으며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commit </a:t>
            </a:r>
            <a:r>
              <a:rPr lang="ko-KR" altLang="en-US" sz="1600" dirty="0"/>
              <a:t>명령어 실행 시 반영 대상이 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89220" y="2586575"/>
            <a:ext cx="20597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diary.txt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5" y="3434021"/>
            <a:ext cx="3124200" cy="16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add (3)</a:t>
            </a:r>
            <a:endParaRPr lang="ko-KR" altLang="en-US" sz="5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 Area</a:t>
            </a:r>
            <a:br>
              <a:rPr lang="en-US" altLang="ko-KR" dirty="0"/>
            </a:br>
            <a:r>
              <a:rPr lang="en-US" altLang="ko-KR" dirty="0"/>
              <a:t>(INDEX)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4" name="원통 13"/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15" name="Picture 4" descr="êµ¬ë¦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8" name="원통 17"/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005349" y="1999059"/>
            <a:ext cx="0" cy="982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7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Commit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146" y="1354975"/>
            <a:ext cx="10422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Commit </a:t>
            </a:r>
            <a:r>
              <a:rPr lang="ko-KR" altLang="en-US" sz="1600" dirty="0"/>
              <a:t>명령어 실행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위의 </a:t>
            </a:r>
            <a:r>
              <a:rPr lang="en-US" altLang="ko-KR" sz="1600" dirty="0"/>
              <a:t>–m</a:t>
            </a:r>
            <a:r>
              <a:rPr lang="ko-KR" altLang="en-US" sz="1600" dirty="0"/>
              <a:t>은 </a:t>
            </a:r>
            <a:r>
              <a:rPr lang="en-US" altLang="ko-KR" sz="1600" dirty="0"/>
              <a:t>commit</a:t>
            </a:r>
            <a:r>
              <a:rPr lang="ko-KR" altLang="en-US" sz="1600" dirty="0"/>
              <a:t> 옵션 중 </a:t>
            </a:r>
            <a:r>
              <a:rPr lang="en-US" altLang="ko-KR" sz="1600" dirty="0"/>
              <a:t>commit message</a:t>
            </a:r>
            <a:r>
              <a:rPr lang="ko-KR" altLang="en-US" sz="1600" dirty="0"/>
              <a:t>를 입력하는 옵션입니다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버전의 변경 내용을 입력하시면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따로 양식은 없습니다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2. 1</a:t>
            </a:r>
            <a:r>
              <a:rPr lang="ko-KR" altLang="en-US" sz="1600" dirty="0"/>
              <a:t>개의 파일이 변경되었고 </a:t>
            </a:r>
            <a:r>
              <a:rPr lang="en-US" altLang="ko-KR" sz="1600" dirty="0"/>
              <a:t>4</a:t>
            </a:r>
            <a:r>
              <a:rPr lang="ko-KR" altLang="en-US" sz="1600" dirty="0"/>
              <a:t>줄이 </a:t>
            </a:r>
            <a:r>
              <a:rPr lang="en-US" altLang="ko-KR" sz="1600" dirty="0"/>
              <a:t>+(</a:t>
            </a:r>
            <a:r>
              <a:rPr lang="ko-KR" altLang="en-US" sz="1600" dirty="0"/>
              <a:t>추가</a:t>
            </a:r>
            <a:r>
              <a:rPr lang="en-US" altLang="ko-KR" sz="1600" dirty="0"/>
              <a:t>) </a:t>
            </a:r>
            <a:r>
              <a:rPr lang="ko-KR" altLang="en-US" sz="1600" dirty="0"/>
              <a:t>되었다는 메시지를 확인할 수 있습니다</a:t>
            </a:r>
            <a:r>
              <a:rPr lang="en-US" altLang="ko-KR" sz="1600" dirty="0"/>
              <a:t>.</a:t>
            </a:r>
          </a:p>
          <a:p>
            <a:pPr marL="342891" indent="-342891"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80905" y="1803861"/>
            <a:ext cx="3207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</a:t>
            </a:r>
            <a:r>
              <a:rPr lang="ko-KR" altLang="en-US" dirty="0" err="1"/>
              <a:t>커밋</a:t>
            </a:r>
            <a:r>
              <a:rPr lang="ko-KR" altLang="en-US" dirty="0"/>
              <a:t> 내용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1" y="2982884"/>
            <a:ext cx="3448051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03" y="4254994"/>
            <a:ext cx="28289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log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146" y="1354975"/>
            <a:ext cx="10422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Commit </a:t>
            </a:r>
            <a:r>
              <a:rPr lang="ko-KR" altLang="en-US" sz="1600" dirty="0"/>
              <a:t>이력 확인하기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Commit </a:t>
            </a:r>
            <a:r>
              <a:rPr lang="ko-KR" altLang="en-US" sz="1600" dirty="0"/>
              <a:t>명령어에서 입력한 메시지와 작성자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시간 등의 데이터를 확인할 수 있습니다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Log </a:t>
            </a:r>
            <a:r>
              <a:rPr lang="ko-KR" altLang="en-US" sz="1600" dirty="0"/>
              <a:t>확인을 통해 최신 </a:t>
            </a:r>
            <a:r>
              <a:rPr lang="en-US" altLang="ko-KR" sz="1600" dirty="0"/>
              <a:t>commit </a:t>
            </a:r>
            <a:r>
              <a:rPr lang="ko-KR" altLang="en-US" sz="1600" dirty="0"/>
              <a:t>상태</a:t>
            </a:r>
            <a:r>
              <a:rPr lang="en-US" altLang="ko-KR" sz="1600" dirty="0"/>
              <a:t>, Branch, </a:t>
            </a:r>
            <a:r>
              <a:rPr lang="ko-KR" altLang="en-US" sz="1600" dirty="0"/>
              <a:t>전체 </a:t>
            </a:r>
            <a:r>
              <a:rPr lang="en-US" altLang="ko-KR" sz="1600" dirty="0"/>
              <a:t>Commit </a:t>
            </a:r>
            <a:r>
              <a:rPr lang="ko-KR" altLang="en-US" sz="1600" dirty="0"/>
              <a:t>상태 등을 확인 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0906" y="1803861"/>
            <a:ext cx="1083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6" y="2455697"/>
            <a:ext cx="4295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add, commit, log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15146" y="1354975"/>
            <a:ext cx="104227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diary.txt </a:t>
            </a:r>
            <a:r>
              <a:rPr lang="ko-KR" altLang="en-US" sz="1600" dirty="0"/>
              <a:t>파일을 수정한다 </a:t>
            </a:r>
            <a:r>
              <a:rPr lang="en-US" altLang="ko-KR" sz="1600" dirty="0"/>
              <a:t>-&gt;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add diary.txt -&gt;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commit –m “2 day diary commit”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log</a:t>
            </a:r>
            <a:r>
              <a:rPr lang="ko-KR" altLang="en-US" sz="1600" dirty="0"/>
              <a:t>를 확인한다</a:t>
            </a:r>
            <a:r>
              <a:rPr lang="en-US" altLang="ko-KR" sz="1600" dirty="0"/>
              <a:t>. 2</a:t>
            </a:r>
            <a:r>
              <a:rPr lang="ko-KR" altLang="en-US" sz="1600" dirty="0"/>
              <a:t>개의 </a:t>
            </a:r>
            <a:r>
              <a:rPr lang="en-US" altLang="ko-KR" sz="1600" dirty="0"/>
              <a:t>commit </a:t>
            </a:r>
            <a:r>
              <a:rPr lang="ko-KR" altLang="en-US" sz="1600" dirty="0"/>
              <a:t>내역이 생긴 것을 확인할 수 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테스트를 진행하기 위해 총 </a:t>
            </a:r>
            <a:r>
              <a:rPr lang="en-US" altLang="ko-KR" sz="1600" dirty="0"/>
              <a:t>5</a:t>
            </a:r>
            <a:r>
              <a:rPr lang="ko-KR" altLang="en-US" sz="1600" dirty="0"/>
              <a:t>개의 </a:t>
            </a:r>
            <a:r>
              <a:rPr lang="en-US" altLang="ko-KR" sz="1600" dirty="0"/>
              <a:t>commit</a:t>
            </a:r>
            <a:r>
              <a:rPr lang="ko-KR" altLang="en-US" sz="1600" dirty="0"/>
              <a:t>을 생성시키겠습니다</a:t>
            </a:r>
            <a:r>
              <a:rPr lang="en-US" altLang="ko-KR" sz="1600" dirty="0"/>
              <a:t>. (</a:t>
            </a:r>
            <a:r>
              <a:rPr lang="ko-KR" altLang="en-US" sz="1600" dirty="0"/>
              <a:t>다음 페이지에 계속</a:t>
            </a:r>
            <a:r>
              <a:rPr lang="en-US" altLang="ko-KR" sz="160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25" y="2310419"/>
            <a:ext cx="4419600" cy="17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0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log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98" y="1702212"/>
            <a:ext cx="4371975" cy="4181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92" y="1014158"/>
            <a:ext cx="2661515" cy="56277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2992" y="1446418"/>
            <a:ext cx="2661515" cy="989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2992" y="2527073"/>
            <a:ext cx="2661515" cy="9892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2992" y="3623817"/>
            <a:ext cx="2661515" cy="98921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2992" y="4671755"/>
            <a:ext cx="2661515" cy="9892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2992" y="5756251"/>
            <a:ext cx="2661515" cy="9892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77597" y="4982100"/>
            <a:ext cx="3275215" cy="77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2" idx="3"/>
            <a:endCxn id="16" idx="1"/>
          </p:cNvCxnSpPr>
          <p:nvPr/>
        </p:nvCxnSpPr>
        <p:spPr>
          <a:xfrm>
            <a:off x="3394507" y="1941025"/>
            <a:ext cx="2283088" cy="3428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677597" y="4177149"/>
            <a:ext cx="3275215" cy="7741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77597" y="3363785"/>
            <a:ext cx="3275215" cy="77415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77597" y="2527073"/>
            <a:ext cx="3275215" cy="7741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85910" y="1733314"/>
            <a:ext cx="3275215" cy="7741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0" idx="3"/>
            <a:endCxn id="20" idx="1"/>
          </p:cNvCxnSpPr>
          <p:nvPr/>
        </p:nvCxnSpPr>
        <p:spPr>
          <a:xfrm>
            <a:off x="3394507" y="3021676"/>
            <a:ext cx="2283088" cy="15425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1" idx="1"/>
          </p:cNvCxnSpPr>
          <p:nvPr/>
        </p:nvCxnSpPr>
        <p:spPr>
          <a:xfrm flipV="1">
            <a:off x="3394507" y="3750862"/>
            <a:ext cx="2283088" cy="42117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2" idx="1"/>
          </p:cNvCxnSpPr>
          <p:nvPr/>
        </p:nvCxnSpPr>
        <p:spPr>
          <a:xfrm flipV="1">
            <a:off x="3394507" y="2914149"/>
            <a:ext cx="2283088" cy="226648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3"/>
            <a:endCxn id="23" idx="1"/>
          </p:cNvCxnSpPr>
          <p:nvPr/>
        </p:nvCxnSpPr>
        <p:spPr>
          <a:xfrm flipV="1">
            <a:off x="3394510" y="2120390"/>
            <a:ext cx="2291401" cy="41304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6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en-US" altLang="ko-KR" b="1" dirty="0"/>
              <a:t>reset</a:t>
            </a:r>
            <a:r>
              <a:rPr lang="en-US" altLang="ko-KR" dirty="0"/>
              <a:t>, revert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146" y="1354975"/>
            <a:ext cx="104227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Reset</a:t>
            </a:r>
          </a:p>
          <a:p>
            <a:pPr lvl="1"/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&lt;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&gt; &lt;</a:t>
            </a:r>
            <a:r>
              <a:rPr lang="ko-KR" altLang="en-US" sz="1600" b="1" dirty="0" err="1"/>
              <a:t>돌아가고싶은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커밋</a:t>
            </a:r>
            <a:r>
              <a:rPr lang="en-US" altLang="ko-KR" sz="1600" b="1" dirty="0"/>
              <a:t>&gt;</a:t>
            </a:r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br>
              <a:rPr lang="en-US" altLang="ko-KR" sz="1600" b="1" dirty="0"/>
            </a:b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marL="342891" indent="-342891">
              <a:buAutoNum type="arabicPeriod"/>
            </a:pPr>
            <a:r>
              <a:rPr lang="ko-KR" altLang="en-US" sz="1600" dirty="0"/>
              <a:t>위와 같은 </a:t>
            </a:r>
            <a:r>
              <a:rPr lang="ko-KR" altLang="en-US" sz="1600" dirty="0" err="1"/>
              <a:t>커밋이</a:t>
            </a:r>
            <a:r>
              <a:rPr lang="ko-KR" altLang="en-US" sz="1600" dirty="0"/>
              <a:t> 발생했다고 가정하겠습니다</a:t>
            </a:r>
            <a:r>
              <a:rPr lang="en-US" altLang="ko-KR" sz="1600" dirty="0"/>
              <a:t>. A</a:t>
            </a:r>
            <a:r>
              <a:rPr lang="ko-KR" altLang="en-US" sz="1600" dirty="0"/>
              <a:t>가 가장 처음 </a:t>
            </a:r>
            <a:r>
              <a:rPr lang="en-US" altLang="ko-KR" sz="1600" dirty="0"/>
              <a:t>commit</a:t>
            </a:r>
            <a:r>
              <a:rPr lang="ko-KR" altLang="en-US" sz="1600" dirty="0"/>
              <a:t> 내역입니다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--soft A </a:t>
            </a:r>
            <a:r>
              <a:rPr lang="en-US" altLang="ko-KR" sz="1600" dirty="0"/>
              <a:t>=&gt; </a:t>
            </a:r>
            <a:r>
              <a:rPr lang="ko-KR" altLang="en-US" sz="1600" dirty="0"/>
              <a:t>기존 </a:t>
            </a:r>
            <a:r>
              <a:rPr lang="en-US" altLang="ko-KR" sz="1600" dirty="0"/>
              <a:t>INDEX</a:t>
            </a:r>
            <a:r>
              <a:rPr lang="ko-KR" altLang="en-US" sz="1600" dirty="0"/>
              <a:t>와 </a:t>
            </a:r>
            <a:r>
              <a:rPr lang="en-US" altLang="ko-KR" sz="1600" dirty="0"/>
              <a:t>Working Tree</a:t>
            </a:r>
            <a:r>
              <a:rPr lang="ko-KR" altLang="en-US" sz="1600" dirty="0"/>
              <a:t>는 보존 후 </a:t>
            </a:r>
            <a:r>
              <a:rPr lang="en-US" altLang="ko-KR" sz="1600" dirty="0"/>
              <a:t>HEAD</a:t>
            </a:r>
            <a:r>
              <a:rPr lang="ko-KR" altLang="en-US" sz="1600" dirty="0"/>
              <a:t>만 </a:t>
            </a:r>
            <a:r>
              <a:rPr lang="en-US" altLang="ko-KR" sz="1600" dirty="0"/>
              <a:t>A </a:t>
            </a:r>
            <a:r>
              <a:rPr lang="ko-KR" altLang="en-US" sz="1600" dirty="0"/>
              <a:t>시점으로 이동합니다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--mixed A </a:t>
            </a:r>
            <a:r>
              <a:rPr lang="en-US" altLang="ko-KR" sz="1600" dirty="0"/>
              <a:t>=&gt; </a:t>
            </a:r>
            <a:r>
              <a:rPr lang="ko-KR" altLang="en-US" sz="1600" dirty="0"/>
              <a:t>기존 </a:t>
            </a:r>
            <a:r>
              <a:rPr lang="en-US" altLang="ko-KR" sz="1600" dirty="0"/>
              <a:t>INDEX</a:t>
            </a:r>
            <a:r>
              <a:rPr lang="ko-KR" altLang="en-US" sz="1600" dirty="0"/>
              <a:t>는 버리고 </a:t>
            </a:r>
            <a:r>
              <a:rPr lang="en-US" altLang="ko-KR" sz="1600" dirty="0"/>
              <a:t>Working Tree</a:t>
            </a:r>
            <a:r>
              <a:rPr lang="ko-KR" altLang="en-US" sz="1600" dirty="0"/>
              <a:t>는 보존 후 </a:t>
            </a:r>
            <a:r>
              <a:rPr lang="en-US" altLang="ko-KR" sz="1600" dirty="0"/>
              <a:t>HEAD</a:t>
            </a:r>
            <a:r>
              <a:rPr lang="ko-KR" altLang="en-US" sz="1600" dirty="0"/>
              <a:t>를 </a:t>
            </a:r>
            <a:r>
              <a:rPr lang="en-US" altLang="ko-KR" sz="1600" dirty="0"/>
              <a:t>A </a:t>
            </a:r>
            <a:r>
              <a:rPr lang="ko-KR" altLang="en-US" sz="1600" dirty="0"/>
              <a:t>시점으로 이동합니다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--hard A </a:t>
            </a:r>
            <a:r>
              <a:rPr lang="en-US" altLang="ko-KR" sz="1600" dirty="0"/>
              <a:t>=&gt; </a:t>
            </a:r>
            <a:r>
              <a:rPr lang="ko-KR" altLang="en-US" sz="1600" dirty="0"/>
              <a:t>기존 </a:t>
            </a:r>
            <a:r>
              <a:rPr lang="en-US" altLang="ko-KR" sz="1600" dirty="0"/>
              <a:t>INDEX, Working Tree </a:t>
            </a:r>
            <a:r>
              <a:rPr lang="ko-KR" altLang="en-US" sz="1600" dirty="0"/>
              <a:t>모두 버리고 </a:t>
            </a:r>
            <a:r>
              <a:rPr lang="en-US" altLang="ko-KR" sz="1600" dirty="0"/>
              <a:t>HEAD</a:t>
            </a:r>
            <a:r>
              <a:rPr lang="ko-KR" altLang="en-US" sz="1600" dirty="0"/>
              <a:t>를 </a:t>
            </a:r>
            <a:r>
              <a:rPr lang="en-US" altLang="ko-KR" sz="1600" dirty="0"/>
              <a:t>A </a:t>
            </a:r>
            <a:r>
              <a:rPr lang="ko-KR" altLang="en-US" sz="1600" dirty="0"/>
              <a:t>시점으로 이동합니다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br>
              <a:rPr lang="en-US" altLang="ko-KR" sz="1600" dirty="0"/>
            </a:b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1039097" y="1982689"/>
            <a:ext cx="806335" cy="125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B</a:t>
            </a:r>
          </a:p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45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git reset --soft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3031"/>
            <a:ext cx="10422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--soft c5547….0e6</a:t>
            </a:r>
            <a:br>
              <a:rPr lang="en-US" altLang="ko-KR" sz="1600" b="1" dirty="0"/>
            </a:br>
            <a:r>
              <a:rPr lang="en-US" altLang="ko-KR" sz="1600" b="1" dirty="0">
                <a:solidFill>
                  <a:srgbClr val="FF0000"/>
                </a:solidFill>
              </a:rPr>
              <a:t>Working tree </a:t>
            </a:r>
            <a:r>
              <a:rPr lang="ko-KR" altLang="en-US" sz="1600" b="1" dirty="0">
                <a:solidFill>
                  <a:srgbClr val="FF0000"/>
                </a:solidFill>
              </a:rPr>
              <a:t>와 </a:t>
            </a:r>
            <a:r>
              <a:rPr lang="en-US" altLang="ko-KR" sz="1600" b="1" dirty="0">
                <a:solidFill>
                  <a:srgbClr val="FF0000"/>
                </a:solidFill>
              </a:rPr>
              <a:t>Index</a:t>
            </a:r>
            <a:r>
              <a:rPr lang="ko-KR" altLang="en-US" sz="1600" b="1" dirty="0">
                <a:solidFill>
                  <a:srgbClr val="FF0000"/>
                </a:solidFill>
              </a:rPr>
              <a:t>는 보존 시키고 </a:t>
            </a:r>
            <a:r>
              <a:rPr lang="en-US" altLang="ko-KR" sz="1600" b="1" dirty="0">
                <a:solidFill>
                  <a:srgbClr val="FF0000"/>
                </a:solidFill>
              </a:rPr>
              <a:t>Repository </a:t>
            </a:r>
            <a:r>
              <a:rPr lang="ko-KR" altLang="en-US" sz="1600" b="1" dirty="0">
                <a:solidFill>
                  <a:srgbClr val="FF0000"/>
                </a:solidFill>
              </a:rPr>
              <a:t>정보만 변경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3" name="오른쪽 화살표 22"/>
          <p:cNvSpPr/>
          <p:nvPr/>
        </p:nvSpPr>
        <p:spPr>
          <a:xfrm>
            <a:off x="5318764" y="2730607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6" y="2410247"/>
            <a:ext cx="4439977" cy="41575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36785" y="4015047"/>
            <a:ext cx="2671187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61035" y="6278880"/>
            <a:ext cx="2608439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2" idx="2"/>
          </p:cNvCxnSpPr>
          <p:nvPr/>
        </p:nvCxnSpPr>
        <p:spPr>
          <a:xfrm>
            <a:off x="2172382" y="4235213"/>
            <a:ext cx="1460284" cy="204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96" y="2410249"/>
            <a:ext cx="5029200" cy="28765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677" y="3259191"/>
            <a:ext cx="1617087" cy="34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80"/>
            <a:ext cx="10422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AutoNum type="arabicPeriod"/>
            </a:pPr>
            <a:r>
              <a:rPr lang="en-US" altLang="ko-KR" dirty="0" err="1"/>
              <a:t>Trands</a:t>
            </a:r>
            <a:endParaRPr lang="en-US" altLang="ko-KR" dirty="0"/>
          </a:p>
          <a:p>
            <a:pPr marL="342891" indent="-342891">
              <a:buAutoNum type="arabicPeriod"/>
            </a:pPr>
            <a:r>
              <a:rPr lang="en-US" altLang="ko-KR" dirty="0"/>
              <a:t>Flow</a:t>
            </a:r>
          </a:p>
          <a:p>
            <a:pPr marL="342891" indent="-342891">
              <a:buAutoNum type="arabicPeriod"/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857229" lvl="1" indent="-400041">
              <a:buFont typeface="+mj-lt"/>
              <a:buAutoNum type="romanUcPeriod"/>
            </a:pPr>
            <a:r>
              <a:rPr lang="ko-KR" altLang="en-US" dirty="0"/>
              <a:t>설치하기</a:t>
            </a:r>
            <a:endParaRPr lang="en-US" altLang="ko-KR" dirty="0"/>
          </a:p>
          <a:p>
            <a:pPr marL="857229" lvl="1" indent="-400041">
              <a:buFont typeface="+mj-lt"/>
              <a:buAutoNum type="romanUcPeriod"/>
            </a:pPr>
            <a:r>
              <a:rPr lang="ko-KR" altLang="en-US" dirty="0" err="1"/>
              <a:t>최초설정</a:t>
            </a:r>
            <a:r>
              <a:rPr lang="ko-KR" altLang="en-US" dirty="0"/>
              <a:t>              </a:t>
            </a:r>
            <a:r>
              <a:rPr lang="en-US" altLang="ko-KR" dirty="0"/>
              <a:t>($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)</a:t>
            </a:r>
          </a:p>
          <a:p>
            <a:pPr marL="800080" lvl="1" indent="-342891">
              <a:buFont typeface="+mj-lt"/>
              <a:buAutoNum type="romanUcPeriod"/>
            </a:pPr>
            <a:r>
              <a:rPr lang="ko-KR" altLang="en-US" dirty="0"/>
              <a:t>저장소 만들기        </a:t>
            </a:r>
            <a:r>
              <a:rPr lang="en-US" altLang="ko-KR" dirty="0"/>
              <a:t>($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</a:p>
          <a:p>
            <a:pPr marL="800080" lvl="1" indent="-342891">
              <a:buFont typeface="+mj-lt"/>
              <a:buAutoNum type="romanUcPeriod"/>
            </a:pPr>
            <a:r>
              <a:rPr lang="en-US" altLang="ko-KR" dirty="0" err="1"/>
              <a:t>Git</a:t>
            </a:r>
            <a:r>
              <a:rPr lang="ko-KR" altLang="en-US" dirty="0"/>
              <a:t>이 관리할 대상으로 파일 등록하기 </a:t>
            </a:r>
            <a:r>
              <a:rPr lang="en-US" altLang="ko-KR" dirty="0"/>
              <a:t>($ </a:t>
            </a:r>
            <a:r>
              <a:rPr lang="en-US" altLang="ko-KR" dirty="0" err="1"/>
              <a:t>git</a:t>
            </a:r>
            <a:r>
              <a:rPr lang="en-US" altLang="ko-KR" dirty="0"/>
              <a:t> add)</a:t>
            </a:r>
          </a:p>
          <a:p>
            <a:pPr marL="800080" lvl="1" indent="-342891">
              <a:buFont typeface="+mj-lt"/>
              <a:buAutoNum type="romanUcPeriod"/>
            </a:pPr>
            <a:r>
              <a:rPr lang="ko-KR" altLang="en-US" dirty="0"/>
              <a:t>버전 만들기           </a:t>
            </a:r>
            <a:r>
              <a:rPr lang="en-US" altLang="ko-KR" dirty="0"/>
              <a:t>($ </a:t>
            </a:r>
            <a:r>
              <a:rPr lang="en-US" altLang="ko-KR" dirty="0" err="1"/>
              <a:t>git</a:t>
            </a:r>
            <a:r>
              <a:rPr lang="en-US" altLang="ko-KR" dirty="0"/>
              <a:t> commit)</a:t>
            </a:r>
          </a:p>
          <a:p>
            <a:pPr marL="800080" lvl="1" indent="-342891">
              <a:buFont typeface="+mj-lt"/>
              <a:buAutoNum type="romanUcPeriod"/>
            </a:pPr>
            <a:r>
              <a:rPr lang="ko-KR" altLang="en-US" dirty="0"/>
              <a:t>변경사항 확인하기  </a:t>
            </a:r>
            <a:r>
              <a:rPr lang="en-US" altLang="ko-KR" dirty="0"/>
              <a:t>($ </a:t>
            </a:r>
            <a:r>
              <a:rPr lang="en-US" altLang="ko-KR" dirty="0" err="1"/>
              <a:t>git</a:t>
            </a:r>
            <a:r>
              <a:rPr lang="en-US" altLang="ko-KR" dirty="0"/>
              <a:t> log &amp; </a:t>
            </a:r>
            <a:r>
              <a:rPr lang="en-US" altLang="ko-KR" dirty="0" err="1"/>
              <a:t>git</a:t>
            </a:r>
            <a:r>
              <a:rPr lang="en-US" altLang="ko-KR" dirty="0"/>
              <a:t> diff)</a:t>
            </a:r>
          </a:p>
          <a:p>
            <a:pPr marL="800080" lvl="1" indent="-342891">
              <a:buFont typeface="+mj-lt"/>
              <a:buAutoNum type="romanUcPeriod"/>
            </a:pPr>
            <a:r>
              <a:rPr lang="ko-KR" altLang="en-US" dirty="0"/>
              <a:t>과거로 돌아가기     </a:t>
            </a:r>
            <a:r>
              <a:rPr lang="en-US" altLang="ko-KR" dirty="0"/>
              <a:t>($ </a:t>
            </a:r>
            <a:r>
              <a:rPr lang="en-US" altLang="ko-KR" dirty="0" err="1"/>
              <a:t>git</a:t>
            </a:r>
            <a:r>
              <a:rPr lang="en-US" altLang="ko-KR" dirty="0"/>
              <a:t> reset)</a:t>
            </a:r>
          </a:p>
          <a:p>
            <a:pPr marL="800080" lvl="1" indent="-342891">
              <a:buFont typeface="+mj-lt"/>
              <a:buAutoNum type="romanUcPeriod"/>
            </a:pPr>
            <a:endParaRPr lang="en-US" altLang="ko-KR" dirty="0"/>
          </a:p>
          <a:p>
            <a:pPr marL="800080" lvl="1" indent="-342891">
              <a:buFont typeface="+mj-lt"/>
              <a:buAutoNum type="romanUcPeriod"/>
            </a:pPr>
            <a:endParaRPr lang="en-US" altLang="ko-KR" dirty="0"/>
          </a:p>
          <a:p>
            <a:pPr lvl="1"/>
            <a:endParaRPr lang="en-US" altLang="ko-KR" dirty="0"/>
          </a:p>
          <a:p>
            <a:pPr marL="342891" indent="-342891">
              <a:buAutoNum type="arabicPeriod"/>
            </a:pPr>
            <a:endParaRPr lang="en-US" altLang="ko-KR" dirty="0"/>
          </a:p>
          <a:p>
            <a:pPr marL="342891" indent="-342891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61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</a:t>
            </a:r>
            <a:r>
              <a:rPr lang="ko-KR" altLang="en-US" dirty="0"/>
              <a:t>돌아가기 </a:t>
            </a:r>
            <a:r>
              <a:rPr lang="en-US" altLang="ko-KR" dirty="0"/>
              <a:t>(</a:t>
            </a:r>
            <a:r>
              <a:rPr lang="en-US" altLang="ko-KR" b="1" dirty="0"/>
              <a:t>reset --soft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7" y="2953583"/>
            <a:ext cx="359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--soft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88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</a:t>
            </a:r>
            <a:r>
              <a:rPr lang="ko-KR" altLang="en-US" dirty="0"/>
              <a:t>돌아가기 </a:t>
            </a:r>
            <a:r>
              <a:rPr lang="en-US" altLang="ko-KR" dirty="0"/>
              <a:t>(</a:t>
            </a:r>
            <a:r>
              <a:rPr lang="en-US" altLang="ko-KR" b="1" dirty="0"/>
              <a:t>reset --mixed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3031"/>
            <a:ext cx="10422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--soft c5547….0e6</a:t>
            </a:r>
            <a:br>
              <a:rPr lang="en-US" altLang="ko-KR" sz="1600" b="1" dirty="0"/>
            </a:br>
            <a:r>
              <a:rPr lang="en-US" altLang="ko-KR" sz="1600" b="1" dirty="0" err="1">
                <a:solidFill>
                  <a:srgbClr val="FF0000"/>
                </a:solidFill>
              </a:rPr>
              <a:t>Woking</a:t>
            </a:r>
            <a:r>
              <a:rPr lang="en-US" altLang="ko-KR" sz="1600" b="1" dirty="0">
                <a:solidFill>
                  <a:srgbClr val="FF0000"/>
                </a:solidFill>
              </a:rPr>
              <a:t> tree</a:t>
            </a:r>
            <a:r>
              <a:rPr lang="ko-KR" altLang="en-US" sz="1600" b="1" dirty="0">
                <a:solidFill>
                  <a:srgbClr val="FF0000"/>
                </a:solidFill>
              </a:rPr>
              <a:t>는 보존하고 </a:t>
            </a:r>
            <a:r>
              <a:rPr lang="en-US" altLang="ko-KR" sz="1600" b="1" dirty="0">
                <a:solidFill>
                  <a:srgbClr val="FF0000"/>
                </a:solidFill>
              </a:rPr>
              <a:t>Index</a:t>
            </a:r>
            <a:r>
              <a:rPr lang="ko-KR" altLang="en-US" sz="1600" b="1" dirty="0">
                <a:solidFill>
                  <a:srgbClr val="FF0000"/>
                </a:solidFill>
              </a:rPr>
              <a:t>와 </a:t>
            </a:r>
            <a:r>
              <a:rPr lang="en-US" altLang="ko-KR" sz="1600" b="1" dirty="0">
                <a:solidFill>
                  <a:srgbClr val="FF0000"/>
                </a:solidFill>
              </a:rPr>
              <a:t>Repository</a:t>
            </a:r>
            <a:r>
              <a:rPr lang="ko-KR" altLang="en-US" sz="1600" b="1" dirty="0">
                <a:solidFill>
                  <a:srgbClr val="FF0000"/>
                </a:solidFill>
              </a:rPr>
              <a:t>를 이동 시킵니다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7" y="2410250"/>
            <a:ext cx="4330499" cy="392238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86661" y="3956857"/>
            <a:ext cx="2671187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53631" y="6106777"/>
            <a:ext cx="2608439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2222255" y="4177023"/>
            <a:ext cx="1443659" cy="19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화살표 26"/>
          <p:cNvSpPr/>
          <p:nvPr/>
        </p:nvSpPr>
        <p:spPr>
          <a:xfrm>
            <a:off x="5318764" y="2730607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29" y="2289878"/>
            <a:ext cx="4933951" cy="28479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917" y="3345149"/>
            <a:ext cx="1617087" cy="34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9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</a:t>
            </a:r>
            <a:r>
              <a:rPr lang="ko-KR" altLang="en-US" dirty="0"/>
              <a:t>돌아가기 </a:t>
            </a:r>
            <a:r>
              <a:rPr lang="en-US" altLang="ko-KR" dirty="0"/>
              <a:t>(</a:t>
            </a:r>
            <a:r>
              <a:rPr lang="en-US" altLang="ko-KR" b="1" dirty="0"/>
              <a:t>reset --mixed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7" y="2953583"/>
            <a:ext cx="38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--mixed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1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</a:t>
            </a:r>
            <a:r>
              <a:rPr lang="ko-KR" altLang="en-US" dirty="0"/>
              <a:t>돌아가기 </a:t>
            </a:r>
            <a:r>
              <a:rPr lang="en-US" altLang="ko-KR" dirty="0"/>
              <a:t>(</a:t>
            </a:r>
            <a:r>
              <a:rPr lang="en-US" altLang="ko-KR" b="1" dirty="0"/>
              <a:t>reset --hard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5"/>
            <a:ext cx="10422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c5547….0e6</a:t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rgbClr val="FF0000"/>
                </a:solidFill>
              </a:rPr>
              <a:t>커</a:t>
            </a:r>
            <a:r>
              <a:rPr lang="en-US" altLang="ko-KR" sz="1600" b="1" dirty="0">
                <a:solidFill>
                  <a:srgbClr val="FF0000"/>
                </a:solidFill>
              </a:rPr>
              <a:t>Working Tree, Index, Repository </a:t>
            </a:r>
            <a:r>
              <a:rPr lang="ko-KR" altLang="en-US" sz="1600" b="1" dirty="0">
                <a:solidFill>
                  <a:srgbClr val="FF0000"/>
                </a:solidFill>
              </a:rPr>
              <a:t>모두 변경합니다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1600" b="1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cxnSp>
        <p:nvCxnSpPr>
          <p:cNvPr id="16" name="꺾인 연결선 15"/>
          <p:cNvCxnSpPr>
            <a:stCxn id="5" idx="3"/>
            <a:endCxn id="7" idx="3"/>
          </p:cNvCxnSpPr>
          <p:nvPr/>
        </p:nvCxnSpPr>
        <p:spPr>
          <a:xfrm>
            <a:off x="4962701" y="3013295"/>
            <a:ext cx="11231" cy="1585715"/>
          </a:xfrm>
          <a:prstGeom prst="bentConnector3">
            <a:avLst>
              <a:gd name="adj1" fmla="val 21356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>
            <a:off x="5586154" y="2765316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7" y="2606535"/>
            <a:ext cx="4173280" cy="39325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2756" y="2576811"/>
            <a:ext cx="4729941" cy="8729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987" y="4211936"/>
            <a:ext cx="4729941" cy="7741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95" y="2239837"/>
            <a:ext cx="4905375" cy="28860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962" y="3543303"/>
            <a:ext cx="2181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80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</a:t>
            </a:r>
            <a:r>
              <a:rPr lang="ko-KR" altLang="en-US" dirty="0"/>
              <a:t>돌아가기 </a:t>
            </a:r>
            <a:r>
              <a:rPr lang="en-US" altLang="ko-KR" dirty="0"/>
              <a:t>(</a:t>
            </a:r>
            <a:r>
              <a:rPr lang="en-US" altLang="ko-KR" b="1" dirty="0"/>
              <a:t>reset --hard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[3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9" y="2953583"/>
            <a:ext cx="36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--hard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423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</a:t>
            </a:r>
            <a:r>
              <a:rPr lang="ko-KR" altLang="en-US" dirty="0"/>
              <a:t>모든 이력 확인 후 </a:t>
            </a:r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1"/>
            <a:ext cx="104227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</a:t>
            </a:r>
            <a:r>
              <a:rPr lang="ko-KR" altLang="en-US" sz="1600" dirty="0"/>
              <a:t>명령어로 과거의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시점으로 돌아간 후 다시 원하는 시점으로 돌아갈 수 있을까</a:t>
            </a:r>
            <a:r>
              <a:rPr lang="en-US" altLang="ko-KR" sz="1600" dirty="0"/>
              <a:t>?</a:t>
            </a:r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은 이력을 삭제하지 않는다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r>
              <a:rPr lang="ko-KR" altLang="en-US" sz="1600" dirty="0"/>
              <a:t>방법 </a:t>
            </a:r>
            <a:r>
              <a:rPr lang="en-US" altLang="ko-KR" sz="1600" dirty="0"/>
              <a:t>1. </a:t>
            </a:r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ORIG_HEAD -&gt; </a:t>
            </a:r>
            <a:r>
              <a:rPr lang="ko-KR" altLang="en-US" sz="1600" dirty="0"/>
              <a:t>위험한 명령을 하기 전에 현재 </a:t>
            </a:r>
            <a:r>
              <a:rPr lang="en-US" altLang="ko-KR" sz="1600" dirty="0"/>
              <a:t>Branch</a:t>
            </a:r>
            <a:r>
              <a:rPr lang="ko-KR" altLang="en-US" sz="1600" dirty="0"/>
              <a:t>에 </a:t>
            </a:r>
            <a:r>
              <a:rPr lang="en-US" altLang="ko-KR" sz="1600" dirty="0"/>
              <a:t>HEAD</a:t>
            </a:r>
            <a:r>
              <a:rPr lang="ko-KR" altLang="en-US" sz="1600" dirty="0"/>
              <a:t>가 가리키고 있는 </a:t>
            </a:r>
            <a:r>
              <a:rPr lang="en-US" altLang="ko-KR" sz="1600" dirty="0"/>
              <a:t>Commit</a:t>
            </a:r>
            <a:r>
              <a:rPr lang="ko-KR" altLang="en-US" sz="1600" dirty="0"/>
              <a:t> 정보를 </a:t>
            </a:r>
            <a:r>
              <a:rPr lang="en-US" altLang="ko-KR" sz="1600" dirty="0"/>
              <a:t>ORIG_HEAD</a:t>
            </a:r>
            <a:r>
              <a:rPr lang="ko-KR" altLang="en-US" sz="1600" dirty="0"/>
              <a:t>에 보관한다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방법 </a:t>
            </a:r>
            <a:r>
              <a:rPr lang="en-US" altLang="ko-KR" sz="1600" dirty="0"/>
              <a:t>2. </a:t>
            </a:r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reflog</a:t>
            </a:r>
            <a:r>
              <a:rPr lang="en-US" altLang="ko-KR" sz="1600" dirty="0"/>
              <a:t> </a:t>
            </a:r>
            <a:r>
              <a:rPr lang="ko-KR" altLang="en-US" sz="1600" dirty="0"/>
              <a:t>로 확인 후 </a:t>
            </a:r>
            <a:r>
              <a:rPr lang="en-US" altLang="ko-KR" sz="1600" dirty="0"/>
              <a:t>reset</a:t>
            </a:r>
            <a:r>
              <a:rPr lang="ko-KR" altLang="en-US" sz="1600" dirty="0"/>
              <a:t>으로 돌아가기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&lt;</a:t>
            </a:r>
            <a:r>
              <a:rPr lang="ko-KR" altLang="en-US" sz="1600" dirty="0" err="1"/>
              <a:t>돌아가려하는</a:t>
            </a:r>
            <a:r>
              <a:rPr lang="ko-KR" altLang="en-US" sz="1600" dirty="0"/>
              <a:t>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시점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65" y="3673794"/>
            <a:ext cx="7094371" cy="25108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9865" y="5128956"/>
            <a:ext cx="555480" cy="151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30286" y="5128951"/>
            <a:ext cx="681644" cy="151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927609" y="5280442"/>
            <a:ext cx="2289420" cy="10039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571109" y="5280442"/>
            <a:ext cx="1809132" cy="10039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6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Branch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3"/>
            <a:ext cx="1042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ko-KR" altLang="en-US" sz="1600" dirty="0"/>
              <a:t>이 전의 버전 관리 시스템에서도 </a:t>
            </a:r>
            <a:r>
              <a:rPr lang="en-US" altLang="ko-KR" sz="1600" dirty="0"/>
              <a:t>Branch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개념은 똑같이 있었다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하지만 </a:t>
            </a:r>
            <a:r>
              <a:rPr lang="ko-KR" altLang="en-US" sz="1600" b="1" dirty="0"/>
              <a:t>무겁고 불편하고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느리고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용량을 많이 차지하고 위험했기 때문에 </a:t>
            </a:r>
            <a:r>
              <a:rPr lang="ko-KR" altLang="en-US" sz="1600" dirty="0"/>
              <a:t>많이 사용하지 않았다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하지만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은 </a:t>
            </a:r>
            <a:r>
              <a:rPr lang="en-US" altLang="ko-KR" sz="1600" dirty="0"/>
              <a:t>Branch </a:t>
            </a:r>
            <a:r>
              <a:rPr lang="ko-KR" altLang="en-US" sz="1600" dirty="0"/>
              <a:t>기능을 쓸만할 만큼 끌어올렸다</a:t>
            </a:r>
            <a:r>
              <a:rPr lang="en-US" altLang="ko-KR" sz="1600" dirty="0"/>
              <a:t>. (</a:t>
            </a:r>
            <a:r>
              <a:rPr lang="ko-KR" altLang="en-US" sz="1600" dirty="0"/>
              <a:t>변경 요소를 스냅샷으로 관리</a:t>
            </a:r>
            <a:r>
              <a:rPr lang="en-US" altLang="ko-KR" sz="1600" dirty="0"/>
              <a:t>..)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ko-KR" altLang="en-US" sz="1600" dirty="0"/>
              <a:t>의 모든 개념은 </a:t>
            </a:r>
            <a:r>
              <a:rPr lang="en-US" altLang="ko-KR" sz="1600" dirty="0"/>
              <a:t>Branch</a:t>
            </a:r>
            <a:r>
              <a:rPr lang="ko-KR" altLang="en-US" sz="1600" dirty="0"/>
              <a:t>라는 개념으로 내부적으로 다루고 있음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ko-KR" altLang="en-US" sz="1600" dirty="0"/>
              <a:t>을 처음 </a:t>
            </a:r>
            <a:r>
              <a:rPr lang="en-US" altLang="ko-KR" sz="1600" dirty="0"/>
              <a:t>commit </a:t>
            </a:r>
            <a:r>
              <a:rPr lang="ko-KR" altLang="en-US" sz="1600" dirty="0" err="1"/>
              <a:t>할때도</a:t>
            </a:r>
            <a:r>
              <a:rPr lang="ko-KR" altLang="en-US" sz="1600" dirty="0"/>
              <a:t> </a:t>
            </a:r>
            <a:r>
              <a:rPr lang="en-US" altLang="ko-KR" sz="1600" dirty="0"/>
              <a:t>master </a:t>
            </a:r>
            <a:r>
              <a:rPr lang="ko-KR" altLang="en-US" sz="1600" dirty="0"/>
              <a:t>라는 </a:t>
            </a:r>
            <a:r>
              <a:rPr lang="en-US" altLang="ko-KR" sz="1600" dirty="0"/>
              <a:t>Branch</a:t>
            </a:r>
            <a:r>
              <a:rPr lang="ko-KR" altLang="en-US" sz="1600"/>
              <a:t>가 생성됨</a:t>
            </a:r>
            <a:br>
              <a:rPr lang="en-US" altLang="ko-KR" sz="1600" dirty="0"/>
            </a:b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6803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Branch </a:t>
            </a:r>
            <a:r>
              <a:rPr lang="ko-KR" altLang="en-US" dirty="0"/>
              <a:t>언제 사용할까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5"/>
            <a:ext cx="104227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상황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대한민국에서 납품 중이던 </a:t>
            </a:r>
            <a:r>
              <a:rPr lang="en-US" altLang="ko-KR" sz="1600" dirty="0" err="1"/>
              <a:t>Aimir</a:t>
            </a:r>
            <a:r>
              <a:rPr lang="en-US" altLang="ko-KR" sz="1600" dirty="0"/>
              <a:t> </a:t>
            </a:r>
            <a:r>
              <a:rPr lang="ko-KR" altLang="en-US" sz="1600" dirty="0"/>
              <a:t>웹 사이트가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기능은 아래와 같다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웹 사이트 로그인 기능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후불 결재 시스템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796" y="3309798"/>
            <a:ext cx="4410075" cy="2219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4" y="3309797"/>
            <a:ext cx="5676900" cy="781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3" y="4599867"/>
            <a:ext cx="2647951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399" y="4595104"/>
            <a:ext cx="2162175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2759826" y="4090852"/>
            <a:ext cx="415637" cy="50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547065" y="4090852"/>
            <a:ext cx="532015" cy="50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0551" y="5285667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Commit 8c34…061b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20269" y="5293453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Commit 735e…3d24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667870" y="3032799"/>
            <a:ext cx="1918508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 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763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Branch </a:t>
            </a:r>
            <a:r>
              <a:rPr lang="ko-KR" altLang="en-US" dirty="0"/>
              <a:t>언제 사용할까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859544"/>
            <a:ext cx="10422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상황</a:t>
            </a:r>
            <a:endParaRPr lang="en-US" altLang="ko-KR" sz="2400" dirty="0"/>
          </a:p>
          <a:p>
            <a:endParaRPr lang="en-US" altLang="ko-KR" sz="1600" dirty="0"/>
          </a:p>
          <a:p>
            <a:r>
              <a:rPr lang="en-US" altLang="ko-KR" sz="1600" dirty="0"/>
              <a:t> 1. </a:t>
            </a:r>
            <a:r>
              <a:rPr lang="ko-KR" altLang="en-US" sz="1600" dirty="0"/>
              <a:t>대한민국 사이트가 열심히 개발 및 운영 중 아프리카 가나까지 사업을 확장하게 되었다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2. </a:t>
            </a:r>
            <a:r>
              <a:rPr lang="ko-KR" altLang="en-US" sz="1600" dirty="0"/>
              <a:t>웹 사이트의 </a:t>
            </a:r>
            <a:r>
              <a:rPr lang="ko-KR" altLang="en-US" sz="1600" b="1" dirty="0"/>
              <a:t>언어도 가나에 맞게 </a:t>
            </a:r>
            <a:r>
              <a:rPr lang="ko-KR" altLang="en-US" sz="1600" dirty="0"/>
              <a:t>개발 해야하며</a:t>
            </a:r>
            <a:endParaRPr lang="en-US" altLang="ko-KR" sz="1600" dirty="0"/>
          </a:p>
          <a:p>
            <a:r>
              <a:rPr lang="en-US" altLang="ko-KR" sz="1600" dirty="0"/>
              <a:t> 3. </a:t>
            </a:r>
            <a:r>
              <a:rPr lang="ko-KR" altLang="en-US" sz="1600" dirty="0"/>
              <a:t>아프리카는 </a:t>
            </a:r>
            <a:r>
              <a:rPr lang="ko-KR" altLang="en-US" sz="1600" b="1" dirty="0"/>
              <a:t>후불 결재가 </a:t>
            </a:r>
            <a:r>
              <a:rPr lang="ko-KR" altLang="en-US" sz="1600" dirty="0"/>
              <a:t>아닌 </a:t>
            </a:r>
            <a:r>
              <a:rPr lang="ko-KR" altLang="en-US" sz="1600" b="1" dirty="0"/>
              <a:t>선불 결재 시스템이 </a:t>
            </a:r>
            <a:r>
              <a:rPr lang="ko-KR" altLang="en-US" sz="1600" dirty="0"/>
              <a:t>도입되어야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16872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Branch </a:t>
            </a:r>
            <a:r>
              <a:rPr lang="ko-KR" altLang="en-US" dirty="0"/>
              <a:t>언제 사용할까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768107"/>
            <a:ext cx="1042277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1. master branch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aimir-ghana</a:t>
            </a:r>
            <a:r>
              <a:rPr lang="en-US" altLang="ko-KR" sz="1600" dirty="0"/>
              <a:t> branch</a:t>
            </a:r>
            <a:r>
              <a:rPr lang="ko-KR" altLang="en-US" sz="1600" dirty="0"/>
              <a:t>를 생성한다</a:t>
            </a:r>
            <a:r>
              <a:rPr lang="en-US" altLang="ko-KR" sz="1600" dirty="0"/>
              <a:t>.   </a:t>
            </a:r>
            <a:br>
              <a:rPr lang="en-US" altLang="ko-KR" sz="1600" dirty="0"/>
            </a:br>
            <a:r>
              <a:rPr lang="en-US" altLang="ko-KR" sz="1600" dirty="0"/>
              <a:t>   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checkout -b </a:t>
            </a:r>
            <a:r>
              <a:rPr lang="en-US" altLang="ko-KR" sz="1600" dirty="0" err="1"/>
              <a:t>aimir-ghana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2. aimir-web-payment.txt</a:t>
            </a:r>
            <a:r>
              <a:rPr lang="ko-KR" altLang="en-US" sz="1600" dirty="0"/>
              <a:t>의 선불 기능을 후불 기능으로 변경하고 파일 명을 </a:t>
            </a:r>
            <a:r>
              <a:rPr lang="en-US" altLang="ko-KR" sz="1600" dirty="0"/>
              <a:t>aimir-web-prepayment.txt</a:t>
            </a:r>
            <a:r>
              <a:rPr lang="ko-KR" altLang="en-US" sz="1600" dirty="0"/>
              <a:t>로 변경 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3. </a:t>
            </a:r>
            <a:r>
              <a:rPr lang="ko-KR" altLang="en-US" sz="1600" dirty="0"/>
              <a:t>이제 분기가 나눠졌으니 한국 개발은 </a:t>
            </a:r>
            <a:r>
              <a:rPr lang="en-US" altLang="ko-KR" sz="1600" dirty="0"/>
              <a:t>master branch</a:t>
            </a:r>
            <a:r>
              <a:rPr lang="ko-KR" altLang="en-US" sz="1600" dirty="0"/>
              <a:t>에서 진행하고 가나 개발은 </a:t>
            </a:r>
            <a:r>
              <a:rPr lang="en-US" altLang="ko-KR" sz="1600" dirty="0" err="1"/>
              <a:t>aimir-ghana</a:t>
            </a:r>
            <a:r>
              <a:rPr lang="en-US" altLang="ko-KR" sz="1600" dirty="0"/>
              <a:t> branch</a:t>
            </a:r>
            <a:r>
              <a:rPr lang="ko-KR" altLang="en-US" sz="1600" dirty="0"/>
              <a:t>에서 진행한다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84" y="3027167"/>
            <a:ext cx="36671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Trends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8" y="1138848"/>
            <a:ext cx="10982325" cy="492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2212" y="6292736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google trends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2117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/>
              <a:t>. Git </a:t>
            </a:r>
            <a:r>
              <a:rPr lang="ko-KR" altLang="en-US"/>
              <a:t>기초 </a:t>
            </a:r>
            <a:r>
              <a:rPr lang="en-US" altLang="ko-KR" dirty="0"/>
              <a:t>– Branch </a:t>
            </a:r>
            <a:r>
              <a:rPr lang="ko-KR" altLang="en-US" dirty="0"/>
              <a:t>언제 사용할까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95" y="2418061"/>
            <a:ext cx="1762125" cy="438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1320345" y="1975753"/>
            <a:ext cx="1197033" cy="438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 Branch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대한민국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868981" y="2853920"/>
            <a:ext cx="8315" cy="6829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94621" y="355585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64473" y="355582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stCxn id="54" idx="1"/>
            <a:endCxn id="53" idx="3"/>
          </p:cNvCxnSpPr>
          <p:nvPr/>
        </p:nvCxnSpPr>
        <p:spPr>
          <a:xfrm flipH="1">
            <a:off x="991339" y="3805146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83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Branch </a:t>
            </a:r>
            <a:r>
              <a:rPr lang="ko-KR" altLang="en-US" dirty="0"/>
              <a:t>언제 사용할까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95" y="2418061"/>
            <a:ext cx="1762125" cy="438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1320345" y="1975753"/>
            <a:ext cx="1197033" cy="438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 Branch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대한민국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868981" y="2853920"/>
            <a:ext cx="8315" cy="6829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115681" y="4722089"/>
            <a:ext cx="1644451" cy="438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aimir-ghana</a:t>
            </a:r>
            <a:r>
              <a:rPr lang="en-US" altLang="ko-KR" sz="1200" dirty="0"/>
              <a:t> branch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가나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1907083" y="4054465"/>
            <a:ext cx="0" cy="64250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94621" y="355585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64473" y="355582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stCxn id="54" idx="1"/>
            <a:endCxn id="53" idx="3"/>
          </p:cNvCxnSpPr>
          <p:nvPr/>
        </p:nvCxnSpPr>
        <p:spPr>
          <a:xfrm flipH="1">
            <a:off x="991339" y="3805146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94" y="5172619"/>
            <a:ext cx="1762125" cy="438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713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Branch </a:t>
            </a:r>
            <a:r>
              <a:rPr lang="ko-KR" altLang="en-US" dirty="0"/>
              <a:t>언제 사용할까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78" y="5997449"/>
            <a:ext cx="1800225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95" y="2418061"/>
            <a:ext cx="1762125" cy="438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1320345" y="1975753"/>
            <a:ext cx="1197033" cy="438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 Branch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대한민국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868981" y="2853920"/>
            <a:ext cx="8315" cy="6829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95261" y="5568730"/>
            <a:ext cx="1644451" cy="438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aimir-ghana</a:t>
            </a:r>
            <a:r>
              <a:rPr lang="en-US" altLang="ko-KR" sz="1200" dirty="0"/>
              <a:t> branch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가나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386663" y="4901107"/>
            <a:ext cx="0" cy="64250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94621" y="355585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64473" y="355582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32" idx="1"/>
            <a:endCxn id="31" idx="3"/>
          </p:cNvCxnSpPr>
          <p:nvPr/>
        </p:nvCxnSpPr>
        <p:spPr>
          <a:xfrm flipH="1">
            <a:off x="991339" y="3805146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990509" y="442866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4" idx="1"/>
          </p:cNvCxnSpPr>
          <p:nvPr/>
        </p:nvCxnSpPr>
        <p:spPr>
          <a:xfrm flipH="1" flipV="1">
            <a:off x="2261191" y="3998092"/>
            <a:ext cx="729315" cy="679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58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Branch </a:t>
            </a:r>
            <a:r>
              <a:rPr lang="ko-KR" altLang="en-US" dirty="0"/>
              <a:t>언제 사용할까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866512" y="1748841"/>
            <a:ext cx="1197033" cy="438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 Branch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대한민국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388865" y="2840163"/>
            <a:ext cx="8315" cy="6829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865113" y="5593669"/>
            <a:ext cx="1644451" cy="438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aimir-ghana</a:t>
            </a:r>
            <a:r>
              <a:rPr lang="en-US" altLang="ko-KR" sz="1200" dirty="0"/>
              <a:t> branch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가나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4656515" y="4926046"/>
            <a:ext cx="0" cy="64250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94621" y="355585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64473" y="355582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32" idx="1"/>
            <a:endCxn id="31" idx="3"/>
          </p:cNvCxnSpPr>
          <p:nvPr/>
        </p:nvCxnSpPr>
        <p:spPr>
          <a:xfrm flipH="1">
            <a:off x="991339" y="3805146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990509" y="442866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4" idx="1"/>
          </p:cNvCxnSpPr>
          <p:nvPr/>
        </p:nvCxnSpPr>
        <p:spPr>
          <a:xfrm flipH="1" flipV="1">
            <a:off x="2261191" y="3998092"/>
            <a:ext cx="729315" cy="679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260361" y="442866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1"/>
          </p:cNvCxnSpPr>
          <p:nvPr/>
        </p:nvCxnSpPr>
        <p:spPr>
          <a:xfrm flipH="1">
            <a:off x="3787227" y="4677983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30" y="6031437"/>
            <a:ext cx="2028825" cy="666751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2990509" y="355582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0" idx="1"/>
            <a:endCxn id="32" idx="3"/>
          </p:cNvCxnSpPr>
          <p:nvPr/>
        </p:nvCxnSpPr>
        <p:spPr>
          <a:xfrm flipH="1">
            <a:off x="2261191" y="3805143"/>
            <a:ext cx="72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597" y="2186992"/>
            <a:ext cx="21240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9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 </a:t>
            </a:r>
            <a:r>
              <a:rPr lang="en-US" altLang="ko-KR" dirty="0"/>
              <a:t>– Branch </a:t>
            </a:r>
            <a:r>
              <a:rPr lang="ko-KR" altLang="en-US" dirty="0"/>
              <a:t>언제 사용할까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200810" y="1748841"/>
            <a:ext cx="1197033" cy="438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 Branch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대한민국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723163" y="2840163"/>
            <a:ext cx="8315" cy="6829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25464" y="5593669"/>
            <a:ext cx="1644451" cy="438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aimir-ghana</a:t>
            </a:r>
            <a:r>
              <a:rPr lang="en-US" altLang="ko-KR" sz="1200" dirty="0"/>
              <a:t> branch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가나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216864" y="4926046"/>
            <a:ext cx="0" cy="64250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94621" y="355585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64473" y="355582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32" idx="1"/>
            <a:endCxn id="31" idx="3"/>
          </p:cNvCxnSpPr>
          <p:nvPr/>
        </p:nvCxnSpPr>
        <p:spPr>
          <a:xfrm flipH="1">
            <a:off x="991339" y="3805146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990509" y="442866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4" idx="1"/>
          </p:cNvCxnSpPr>
          <p:nvPr/>
        </p:nvCxnSpPr>
        <p:spPr>
          <a:xfrm flipH="1" flipV="1">
            <a:off x="2261191" y="3998092"/>
            <a:ext cx="729315" cy="679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260361" y="442866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C2-1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1"/>
          </p:cNvCxnSpPr>
          <p:nvPr/>
        </p:nvCxnSpPr>
        <p:spPr>
          <a:xfrm flipH="1">
            <a:off x="3787227" y="4677983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280" y="6031437"/>
            <a:ext cx="2028825" cy="666751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2990509" y="355582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0" idx="1"/>
            <a:endCxn id="32" idx="3"/>
          </p:cNvCxnSpPr>
          <p:nvPr/>
        </p:nvCxnSpPr>
        <p:spPr>
          <a:xfrm flipH="1">
            <a:off x="2261191" y="3805143"/>
            <a:ext cx="72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896" y="2186992"/>
            <a:ext cx="2124075" cy="657225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5528009" y="442866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C2-2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1"/>
          </p:cNvCxnSpPr>
          <p:nvPr/>
        </p:nvCxnSpPr>
        <p:spPr>
          <a:xfrm flipH="1">
            <a:off x="5054875" y="4677983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795657" y="442866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C2-3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1" idx="1"/>
          </p:cNvCxnSpPr>
          <p:nvPr/>
        </p:nvCxnSpPr>
        <p:spPr>
          <a:xfrm flipH="1">
            <a:off x="6322523" y="4677983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260361" y="3538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C3-1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8" idx="1"/>
          </p:cNvCxnSpPr>
          <p:nvPr/>
        </p:nvCxnSpPr>
        <p:spPr>
          <a:xfrm flipH="1">
            <a:off x="3787227" y="3787418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525804" y="3538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C3-2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40" idx="1"/>
          </p:cNvCxnSpPr>
          <p:nvPr/>
        </p:nvCxnSpPr>
        <p:spPr>
          <a:xfrm flipH="1">
            <a:off x="5052669" y="3787418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797861" y="3538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C3-3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1"/>
          </p:cNvCxnSpPr>
          <p:nvPr/>
        </p:nvCxnSpPr>
        <p:spPr>
          <a:xfrm flipH="1">
            <a:off x="6324727" y="3787418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8069918" y="3538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C3-4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44" idx="1"/>
          </p:cNvCxnSpPr>
          <p:nvPr/>
        </p:nvCxnSpPr>
        <p:spPr>
          <a:xfrm flipH="1">
            <a:off x="7596784" y="3787418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9330953" y="3538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C3-5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46" idx="1"/>
          </p:cNvCxnSpPr>
          <p:nvPr/>
        </p:nvCxnSpPr>
        <p:spPr>
          <a:xfrm flipH="1">
            <a:off x="8857819" y="3787418"/>
            <a:ext cx="473131" cy="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93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– Branch </a:t>
            </a:r>
            <a:r>
              <a:rPr lang="ko-KR" altLang="en-US" dirty="0"/>
              <a:t>관리 전략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0" y="1973284"/>
            <a:ext cx="3262929" cy="437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23467" y="160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flow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89" y="1975014"/>
            <a:ext cx="3988883" cy="3469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5233750" y="160395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flow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19" y="1973285"/>
            <a:ext cx="3658591" cy="4034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9242205" y="160395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767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직선 연결선 237"/>
          <p:cNvCxnSpPr>
            <a:endCxn id="170" idx="0"/>
          </p:cNvCxnSpPr>
          <p:nvPr/>
        </p:nvCxnSpPr>
        <p:spPr>
          <a:xfrm flipH="1">
            <a:off x="4811788" y="709963"/>
            <a:ext cx="21917" cy="3144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2"/>
            <a:endCxn id="18" idx="0"/>
          </p:cNvCxnSpPr>
          <p:nvPr/>
        </p:nvCxnSpPr>
        <p:spPr>
          <a:xfrm>
            <a:off x="3268681" y="698583"/>
            <a:ext cx="2" cy="79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17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2"/>
            <a:endCxn id="18" idx="6"/>
          </p:cNvCxnSpPr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4"/>
            <a:endCxn id="3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cxnSp>
        <p:nvCxnSpPr>
          <p:cNvPr id="35" name="직선 연결선 34"/>
          <p:cNvCxnSpPr>
            <a:endCxn id="38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18" idx="2"/>
            <a:endCxn id="37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2"/>
            <a:endCxn id="38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 설명선 51"/>
          <p:cNvSpPr/>
          <p:nvPr/>
        </p:nvSpPr>
        <p:spPr>
          <a:xfrm>
            <a:off x="1472540" y="868974"/>
            <a:ext cx="935909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삭제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기능 개발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913846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38" idx="4"/>
            <a:endCxn id="59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4"/>
            <a:endCxn id="66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57" idx="6"/>
            <a:endCxn id="70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  <a:endCxn id="7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75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 설명선 77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81" name="직선 화살표 연결선 80"/>
          <p:cNvCxnSpPr>
            <a:stCxn id="66" idx="4"/>
            <a:endCxn id="82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75" idx="4"/>
            <a:endCxn id="84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84" idx="4"/>
            <a:endCxn id="86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214" idx="4"/>
            <a:endCxn id="88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86" idx="6"/>
            <a:endCxn id="88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2" idx="5"/>
            <a:endCxn id="88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17" name="타원 116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 설명선 117"/>
          <p:cNvSpPr/>
          <p:nvPr/>
        </p:nvSpPr>
        <p:spPr>
          <a:xfrm>
            <a:off x="5220281" y="1494781"/>
            <a:ext cx="1924295" cy="6815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 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 </a:t>
            </a:r>
            <a:r>
              <a:rPr lang="en-US" altLang="ko-KR" sz="1051" dirty="0">
                <a:solidFill>
                  <a:schemeClr val="tx1"/>
                </a:solidFill>
              </a:rPr>
              <a:t>master, </a:t>
            </a:r>
            <a:r>
              <a:rPr lang="en-US" altLang="ko-KR" sz="1051" dirty="0" err="1">
                <a:solidFill>
                  <a:schemeClr val="tx1"/>
                </a:solidFill>
              </a:rPr>
              <a:t>develp</a:t>
            </a:r>
            <a:r>
              <a:rPr lang="ko-KR" altLang="en-US" sz="1051" dirty="0">
                <a:solidFill>
                  <a:schemeClr val="tx1"/>
                </a:solidFill>
              </a:rPr>
              <a:t>에 </a:t>
            </a:r>
            <a:r>
              <a:rPr lang="en-US" altLang="ko-KR" sz="1051" dirty="0">
                <a:solidFill>
                  <a:schemeClr val="tx1"/>
                </a:solidFill>
              </a:rPr>
              <a:t>merge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그리고 </a:t>
            </a:r>
            <a:r>
              <a:rPr lang="en-US" altLang="ko-KR" sz="1051" dirty="0">
                <a:solidFill>
                  <a:schemeClr val="tx1"/>
                </a:solidFill>
              </a:rPr>
              <a:t>hotfix branch </a:t>
            </a:r>
            <a:r>
              <a:rPr lang="ko-KR" altLang="en-US" sz="1051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19" name="직선 화살표 연결선 118"/>
          <p:cNvCxnSpPr>
            <a:stCxn id="17" idx="3"/>
            <a:endCxn id="117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7" idx="2"/>
            <a:endCxn id="3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/>
          <p:cNvCxnSpPr>
            <a:stCxn id="117" idx="6"/>
            <a:endCxn id="129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 설명선 132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>
            <a:stCxn id="17" idx="4"/>
            <a:endCxn id="129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sp>
        <p:nvSpPr>
          <p:cNvPr id="170" name="타원 169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화살표 연결선 201"/>
          <p:cNvCxnSpPr>
            <a:stCxn id="70" idx="6"/>
            <a:endCxn id="170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각형 설명선 204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206" name="타원 205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화살표 연결선 206"/>
          <p:cNvCxnSpPr>
            <a:stCxn id="170" idx="4"/>
            <a:endCxn id="206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화살표 연결선 211"/>
          <p:cNvCxnSpPr>
            <a:endCxn id="211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74" idx="4"/>
            <a:endCxn id="214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1" idx="2"/>
            <a:endCxn id="214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11" idx="6"/>
            <a:endCxn id="13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 설명선 226"/>
          <p:cNvSpPr/>
          <p:nvPr/>
        </p:nvSpPr>
        <p:spPr>
          <a:xfrm>
            <a:off x="9102439" y="4298538"/>
            <a:ext cx="2358044" cy="574604"/>
          </a:xfrm>
          <a:prstGeom prst="wedgeRectCallout">
            <a:avLst>
              <a:gd name="adj1" fmla="val -75513"/>
              <a:gd name="adj2" fmla="val 5157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삭제 기능 추가된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화살표 연결선 228"/>
          <p:cNvCxnSpPr>
            <a:stCxn id="139" idx="4"/>
            <a:endCxn id="228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41" idx="6"/>
            <a:endCxn id="228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사각형 설명선 234"/>
          <p:cNvSpPr/>
          <p:nvPr/>
        </p:nvSpPr>
        <p:spPr>
          <a:xfrm>
            <a:off x="9155027" y="5540359"/>
            <a:ext cx="2453503" cy="1046127"/>
          </a:xfrm>
          <a:prstGeom prst="wedgeRectCallout">
            <a:avLst>
              <a:gd name="adj1" fmla="val -76461"/>
              <a:gd name="adj2" fmla="val 5259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삭제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수정</a:t>
            </a:r>
            <a:r>
              <a:rPr lang="en-US" altLang="ko-KR" sz="1200" dirty="0">
                <a:solidFill>
                  <a:schemeClr val="tx1"/>
                </a:solidFill>
              </a:rPr>
              <a:t>, OTP</a:t>
            </a:r>
            <a:r>
              <a:rPr lang="ko-KR" altLang="en-US" sz="1200" dirty="0">
                <a:solidFill>
                  <a:schemeClr val="tx1"/>
                </a:solidFill>
              </a:rPr>
              <a:t>로그인 적용된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사각형 설명선 235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237" name="사각형 설명선 236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1" name="타원 240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화살표 연결선 243"/>
          <p:cNvCxnSpPr>
            <a:endCxn id="241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사각형 설명선 24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3" name="사각형 설명선 252"/>
          <p:cNvSpPr/>
          <p:nvPr/>
        </p:nvSpPr>
        <p:spPr>
          <a:xfrm>
            <a:off x="49274" y="1800637"/>
            <a:ext cx="902943" cy="454071"/>
          </a:xfrm>
          <a:prstGeom prst="wedgeRectCallout">
            <a:avLst>
              <a:gd name="adj1" fmla="val 73762"/>
              <a:gd name="adj2" fmla="val -4368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OTP </a:t>
            </a:r>
            <a:r>
              <a:rPr lang="ko-KR" altLang="en-US" sz="1051" dirty="0">
                <a:solidFill>
                  <a:schemeClr val="tx1"/>
                </a:solidFill>
              </a:rPr>
              <a:t>로그인 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기능 개발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7886645" y="323532"/>
            <a:ext cx="929167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2773132" y="317424"/>
            <a:ext cx="1023608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1183697" y="299374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6552027" y="311290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335602" y="323532"/>
            <a:ext cx="929167" cy="647810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 animBg="1"/>
      <p:bldP spid="256" grpId="0" animBg="1"/>
      <p:bldP spid="257" grpId="0" animBg="1"/>
      <p:bldP spid="25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cxnSp>
        <p:nvCxnSpPr>
          <p:cNvPr id="93" name="직선 연결선 92"/>
          <p:cNvCxnSpPr>
            <a:endCxn id="96" idx="0"/>
          </p:cNvCxnSpPr>
          <p:nvPr/>
        </p:nvCxnSpPr>
        <p:spPr>
          <a:xfrm>
            <a:off x="3268685" y="698452"/>
            <a:ext cx="1" cy="796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95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 설명선 96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103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endCxn id="102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103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 설명선 105"/>
          <p:cNvSpPr/>
          <p:nvPr/>
        </p:nvSpPr>
        <p:spPr>
          <a:xfrm>
            <a:off x="49271" y="1651231"/>
            <a:ext cx="1113771" cy="603476"/>
          </a:xfrm>
          <a:prstGeom prst="wedgeRectCallout">
            <a:avLst>
              <a:gd name="adj1" fmla="val 61447"/>
              <a:gd name="adj2" fmla="val -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OTP 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(feature/</a:t>
            </a:r>
            <a:r>
              <a:rPr lang="en-US" altLang="ko-KR" sz="900" dirty="0" err="1">
                <a:solidFill>
                  <a:schemeClr val="tx1"/>
                </a:solidFill>
              </a:rPr>
              <a:t>otp</a:t>
            </a:r>
            <a:r>
              <a:rPr lang="en-US" altLang="ko-KR" sz="900" dirty="0">
                <a:solidFill>
                  <a:schemeClr val="tx1"/>
                </a:solidFill>
              </a:rPr>
              <a:t>-login)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br>
              <a:rPr lang="en-US" altLang="ko-KR" sz="900" dirty="0">
                <a:solidFill>
                  <a:schemeClr val="tx1"/>
                </a:solidFill>
              </a:rPr>
            </a:b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사각형 설명선 106"/>
          <p:cNvSpPr/>
          <p:nvPr/>
        </p:nvSpPr>
        <p:spPr>
          <a:xfrm>
            <a:off x="1472540" y="868974"/>
            <a:ext cx="1510480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삭제 기능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(feature/user-delete)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 설명선 111"/>
          <p:cNvSpPr/>
          <p:nvPr/>
        </p:nvSpPr>
        <p:spPr>
          <a:xfrm>
            <a:off x="5261845" y="1448181"/>
            <a:ext cx="1924295" cy="7281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완료 후 </a:t>
            </a:r>
            <a:r>
              <a:rPr lang="en-US" altLang="ko-KR" sz="1051" dirty="0">
                <a:solidFill>
                  <a:schemeClr val="tx1"/>
                </a:solidFill>
              </a:rPr>
              <a:t>develop, master merge </a:t>
            </a:r>
            <a:r>
              <a:rPr lang="ko-KR" altLang="en-US" sz="1051" dirty="0">
                <a:solidFill>
                  <a:schemeClr val="tx1"/>
                </a:solidFill>
              </a:rPr>
              <a:t>후 </a:t>
            </a:r>
            <a:r>
              <a:rPr lang="en-US" altLang="ko-KR" sz="1051" dirty="0">
                <a:solidFill>
                  <a:schemeClr val="tx1"/>
                </a:solidFill>
              </a:rPr>
              <a:t>delete branch</a:t>
            </a:r>
            <a:r>
              <a:rPr lang="ko-KR" altLang="en-US" sz="105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3" name="직선 화살표 연결선 112"/>
          <p:cNvCxnSpPr>
            <a:endCxn id="111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2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endCxn id="12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endCxn id="123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23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 설명선 136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endCxn id="143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>
            <a:stCxn id="143" idx="4"/>
            <a:endCxn id="145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1913845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endCxn id="149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endCxn id="151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 설명선 152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157" name="타원 156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endCxn id="157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사각형 설명선 158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160" name="타원 15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/>
          <p:cNvCxnSpPr>
            <a:endCxn id="160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16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80" idx="2"/>
            <a:endCxn id="181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80" idx="6"/>
            <a:endCxn id="17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사각형 설명선 184"/>
          <p:cNvSpPr/>
          <p:nvPr/>
        </p:nvSpPr>
        <p:spPr>
          <a:xfrm>
            <a:off x="9102436" y="4165737"/>
            <a:ext cx="1827531" cy="707403"/>
          </a:xfrm>
          <a:prstGeom prst="wedgeRectCallout">
            <a:avLst>
              <a:gd name="adj1" fmla="val -83685"/>
              <a:gd name="adj2" fmla="val 508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r>
              <a:rPr lang="ko-KR" altLang="en-US" sz="1200" dirty="0" err="1">
                <a:solidFill>
                  <a:schemeClr val="tx1"/>
                </a:solidFill>
              </a:rPr>
              <a:t>삭제기능</a:t>
            </a:r>
            <a:r>
              <a:rPr lang="ko-KR" altLang="en-US" sz="1200" dirty="0">
                <a:solidFill>
                  <a:schemeClr val="tx1"/>
                </a:solidFill>
              </a:rPr>
              <a:t> 추가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사각형 설명선 185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9" name="타원 198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화살표 연결선 199"/>
          <p:cNvCxnSpPr>
            <a:endCxn id="199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 설명선 200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203" name="직선 화살표 연결선 202"/>
          <p:cNvCxnSpPr>
            <a:endCxn id="204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화살표 연결선 207"/>
          <p:cNvCxnSpPr>
            <a:stCxn id="199" idx="4"/>
            <a:endCxn id="209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/>
          <p:cNvCxnSpPr>
            <a:stCxn id="209" idx="4"/>
            <a:endCxn id="213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화살표 연결선 220"/>
          <p:cNvCxnSpPr>
            <a:endCxn id="222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화살표 연결선 222"/>
          <p:cNvCxnSpPr>
            <a:endCxn id="222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endCxn id="222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타원 232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화살표 연결선 233"/>
          <p:cNvCxnSpPr>
            <a:endCxn id="233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사각형 설명선 23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/>
          <p:cNvCxnSpPr>
            <a:endCxn id="240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endCxn id="240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 설명선 244"/>
          <p:cNvSpPr/>
          <p:nvPr/>
        </p:nvSpPr>
        <p:spPr>
          <a:xfrm>
            <a:off x="9155027" y="6132415"/>
            <a:ext cx="1230284" cy="454071"/>
          </a:xfrm>
          <a:prstGeom prst="wedgeRectCallout">
            <a:avLst>
              <a:gd name="adj1" fmla="val -99887"/>
              <a:gd name="adj2" fmla="val 6066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1946" y="1384663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20281" y="872694"/>
            <a:ext cx="2987319" cy="2197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Hotfix/add-board</a:t>
            </a:r>
            <a:br>
              <a:rPr lang="en-US" altLang="ko-KR" sz="1400" dirty="0"/>
            </a:br>
            <a:r>
              <a:rPr lang="en-US" altLang="ko-KR" sz="1400" dirty="0"/>
              <a:t>Branch Delete</a:t>
            </a:r>
            <a:endParaRPr lang="ko-KR" altLang="en-US" sz="1400" dirty="0"/>
          </a:p>
        </p:txBody>
      </p:sp>
      <p:sp>
        <p:nvSpPr>
          <p:cNvPr id="247" name="직사각형 246"/>
          <p:cNvSpPr/>
          <p:nvPr/>
        </p:nvSpPr>
        <p:spPr>
          <a:xfrm>
            <a:off x="1465029" y="828425"/>
            <a:ext cx="153942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Feature/user-delete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  <p:sp>
        <p:nvSpPr>
          <p:cNvPr id="248" name="직사각형 247"/>
          <p:cNvSpPr/>
          <p:nvPr/>
        </p:nvSpPr>
        <p:spPr>
          <a:xfrm>
            <a:off x="924259" y="3908143"/>
            <a:ext cx="222116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</a:t>
            </a:r>
            <a:r>
              <a:rPr lang="en-US" altLang="ko-KR" sz="1051" dirty="0" err="1"/>
              <a:t>otp</a:t>
            </a:r>
            <a:r>
              <a:rPr lang="en-US" altLang="ko-KR" sz="1051" dirty="0"/>
              <a:t>-login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</p:spTree>
    <p:extLst>
      <p:ext uri="{BB962C8B-B14F-4D97-AF65-F5344CB8AC3E}">
        <p14:creationId xmlns:p14="http://schemas.microsoft.com/office/powerpoint/2010/main" val="20428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102" grpId="0" animBg="1"/>
      <p:bldP spid="103" grpId="0" animBg="1"/>
      <p:bldP spid="106" grpId="0" animBg="1"/>
      <p:bldP spid="107" grpId="0" animBg="1"/>
      <p:bldP spid="111" grpId="0" animBg="1"/>
      <p:bldP spid="112" grpId="0" animBg="1"/>
      <p:bldP spid="121" grpId="0" animBg="1"/>
      <p:bldP spid="123" grpId="0" animBg="1"/>
      <p:bldP spid="137" grpId="0" animBg="1"/>
      <p:bldP spid="141" grpId="0" animBg="1"/>
      <p:bldP spid="143" grpId="0" animBg="1"/>
      <p:bldP spid="145" grpId="0" animBg="1"/>
      <p:bldP spid="147" grpId="0" animBg="1"/>
      <p:bldP spid="149" grpId="0" animBg="1"/>
      <p:bldP spid="151" grpId="0" animBg="1"/>
      <p:bldP spid="153" grpId="0" animBg="1"/>
      <p:bldP spid="157" grpId="0" animBg="1"/>
      <p:bldP spid="159" grpId="0" animBg="1"/>
      <p:bldP spid="160" grpId="0" animBg="1"/>
      <p:bldP spid="164" grpId="0" animBg="1"/>
      <p:bldP spid="179" grpId="0" animBg="1"/>
      <p:bldP spid="180" grpId="0" animBg="1"/>
      <p:bldP spid="181" grpId="0" animBg="1"/>
      <p:bldP spid="185" grpId="0" animBg="1"/>
      <p:bldP spid="186" grpId="0" animBg="1"/>
      <p:bldP spid="199" grpId="0" animBg="1"/>
      <p:bldP spid="201" grpId="0" animBg="1"/>
      <p:bldP spid="204" grpId="0" animBg="1"/>
      <p:bldP spid="209" grpId="0" animBg="1"/>
      <p:bldP spid="213" grpId="0" animBg="1"/>
      <p:bldP spid="222" grpId="0" animBg="1"/>
      <p:bldP spid="233" grpId="0" animBg="1"/>
      <p:bldP spid="239" grpId="0" animBg="1"/>
      <p:bldP spid="240" grpId="0" animBg="1"/>
      <p:bldP spid="245" grpId="0" animBg="1"/>
      <p:bldP spid="19" grpId="0" animBg="1"/>
      <p:bldP spid="247" grpId="0" animBg="1"/>
      <p:bldP spid="2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1463" y="1163782"/>
            <a:ext cx="13965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슈퍼관리자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4179" y="1923227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응용서비스팀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197" y="2714110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가나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1050" y="2714110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남아공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0904" y="2714109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한국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cxnSp>
        <p:nvCxnSpPr>
          <p:cNvPr id="10" name="꺾인 연결선 9"/>
          <p:cNvCxnSpPr>
            <a:stCxn id="4" idx="2"/>
            <a:endCxn id="5" idx="0"/>
          </p:cNvCxnSpPr>
          <p:nvPr/>
        </p:nvCxnSpPr>
        <p:spPr>
          <a:xfrm rot="5400000">
            <a:off x="4219315" y="-17192"/>
            <a:ext cx="390113" cy="3490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2"/>
            <a:endCxn id="6" idx="0"/>
          </p:cNvCxnSpPr>
          <p:nvPr/>
        </p:nvCxnSpPr>
        <p:spPr>
          <a:xfrm rot="5400000">
            <a:off x="1610027" y="1655127"/>
            <a:ext cx="421551" cy="1696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7" idx="0"/>
          </p:cNvCxnSpPr>
          <p:nvPr/>
        </p:nvCxnSpPr>
        <p:spPr>
          <a:xfrm>
            <a:off x="2669009" y="2292559"/>
            <a:ext cx="3438" cy="42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8" idx="0"/>
          </p:cNvCxnSpPr>
          <p:nvPr/>
        </p:nvCxnSpPr>
        <p:spPr>
          <a:xfrm>
            <a:off x="2687553" y="2514310"/>
            <a:ext cx="1684748" cy="199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83484" y="1945177"/>
            <a:ext cx="918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TEAM2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61468" y="2714110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TEAM2_REPO_01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1320" y="2714110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TEAM2_REPO_02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1173" y="2714109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TEAM2_REPO_03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cxnSp>
        <p:nvCxnSpPr>
          <p:cNvPr id="22" name="꺾인 연결선 21"/>
          <p:cNvCxnSpPr>
            <a:stCxn id="18" idx="2"/>
            <a:endCxn id="19" idx="0"/>
          </p:cNvCxnSpPr>
          <p:nvPr/>
        </p:nvCxnSpPr>
        <p:spPr>
          <a:xfrm rot="5400000">
            <a:off x="6892989" y="1664385"/>
            <a:ext cx="399601" cy="1699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2"/>
            <a:endCxn id="20" idx="0"/>
          </p:cNvCxnSpPr>
          <p:nvPr/>
        </p:nvCxnSpPr>
        <p:spPr>
          <a:xfrm>
            <a:off x="7942713" y="2314509"/>
            <a:ext cx="4" cy="39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2"/>
            <a:endCxn id="21" idx="0"/>
          </p:cNvCxnSpPr>
          <p:nvPr/>
        </p:nvCxnSpPr>
        <p:spPr>
          <a:xfrm rot="16200000" flipH="1">
            <a:off x="8592841" y="1664380"/>
            <a:ext cx="399600" cy="1699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2"/>
            <a:endCxn id="18" idx="0"/>
          </p:cNvCxnSpPr>
          <p:nvPr/>
        </p:nvCxnSpPr>
        <p:spPr>
          <a:xfrm rot="16200000" flipH="1">
            <a:off x="6845192" y="847655"/>
            <a:ext cx="412063" cy="1782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00016" y="1945179"/>
            <a:ext cx="918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TEAM3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4" idx="2"/>
            <a:endCxn id="30" idx="0"/>
          </p:cNvCxnSpPr>
          <p:nvPr/>
        </p:nvCxnSpPr>
        <p:spPr>
          <a:xfrm rot="16200000" flipH="1">
            <a:off x="8553457" y="-860610"/>
            <a:ext cx="412065" cy="5199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81150" y="325271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892766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1197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90902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6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Flow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1197" y="2801393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Tree</a:t>
            </a:r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>
          <a:xfrm>
            <a:off x="2934393" y="2801393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712423" y="3017520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1712423" y="3682539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9156" y="2647501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8716" y="3848794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0" name="원통 9"/>
          <p:cNvSpPr/>
          <p:nvPr/>
        </p:nvSpPr>
        <p:spPr>
          <a:xfrm>
            <a:off x="5202386" y="2718261"/>
            <a:ext cx="1406927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1" name="AutoShape 2" descr="êµ¬ë¦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êµ¬ë¦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976" y="2493611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V="1">
            <a:off x="4205553" y="3325092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8074" y="292874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20" name="원통 19"/>
          <p:cNvSpPr/>
          <p:nvPr/>
        </p:nvSpPr>
        <p:spPr>
          <a:xfrm>
            <a:off x="9811097" y="2470371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1444" y="2647503"/>
            <a:ext cx="6644417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735857" y="2801388"/>
            <a:ext cx="307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96895" y="2232001"/>
            <a:ext cx="131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</a:p>
          <a:p>
            <a:r>
              <a:rPr lang="en-US" altLang="ko-KR" sz="1400" dirty="0"/>
              <a:t>$ pull request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735857" y="3848793"/>
            <a:ext cx="307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42725" y="3909312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06133" y="218624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78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용어정리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47011" y="279307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Tree</a:t>
            </a:r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390207" y="279307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68237" y="300920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168237" y="367422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970" y="263918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84531" y="384048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1" name="원통 10"/>
          <p:cNvSpPr/>
          <p:nvPr/>
        </p:nvSpPr>
        <p:spPr>
          <a:xfrm>
            <a:off x="5658197" y="2709949"/>
            <a:ext cx="1297587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12" name="Picture 4" descr="êµ¬ë¦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945" y="246206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4661366" y="331677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3887" y="292043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5" name="원통 14"/>
          <p:cNvSpPr/>
          <p:nvPr/>
        </p:nvSpPr>
        <p:spPr>
          <a:xfrm>
            <a:off x="10266912" y="246205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7258" y="2639190"/>
            <a:ext cx="6718068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265326" y="2793080"/>
            <a:ext cx="3001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74271" y="2269855"/>
            <a:ext cx="159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request-pull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265326" y="3840480"/>
            <a:ext cx="300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98538" y="390099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080655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46167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91193" y="4279333"/>
            <a:ext cx="2236123" cy="14813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Working copy</a:t>
            </a:r>
            <a:endParaRPr lang="ko-KR" altLang="en-US" dirty="0"/>
          </a:p>
        </p:txBody>
      </p:sp>
      <p:sp>
        <p:nvSpPr>
          <p:cNvPr id="28" name="한쪽 모서리가 잘린 사각형 27"/>
          <p:cNvSpPr/>
          <p:nvPr/>
        </p:nvSpPr>
        <p:spPr>
          <a:xfrm>
            <a:off x="3067401" y="4287643"/>
            <a:ext cx="1995055" cy="14730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 Area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Cache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765664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231177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통 31"/>
          <p:cNvSpPr/>
          <p:nvPr/>
        </p:nvSpPr>
        <p:spPr>
          <a:xfrm>
            <a:off x="5669813" y="4270334"/>
            <a:ext cx="1297587" cy="149038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0222" y="1240599"/>
            <a:ext cx="5979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dirty="0"/>
              <a:t>Working Directory = Working Tree = Working Copy</a:t>
            </a:r>
          </a:p>
          <a:p>
            <a:pPr marL="342891" indent="-342891">
              <a:buAutoNum type="arabicPeriod"/>
            </a:pPr>
            <a:r>
              <a:rPr lang="en-US" altLang="ko-KR" dirty="0"/>
              <a:t>Index = Staging Area = Cache</a:t>
            </a:r>
          </a:p>
          <a:p>
            <a:pPr marL="342891" indent="-342891">
              <a:buAutoNum type="arabicPeriod"/>
            </a:pPr>
            <a:r>
              <a:rPr lang="en-US" altLang="ko-KR" dirty="0"/>
              <a:t>Repository = History = Tree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6059977" y="3901002"/>
            <a:ext cx="0" cy="3693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525491" y="3901002"/>
            <a:ext cx="0" cy="3693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Install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255227"/>
            <a:ext cx="10422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>
                <a:hlinkClick r:id="rId2"/>
              </a:rPr>
              <a:t>https://git-scm.com/book/ko/v1/</a:t>
            </a:r>
            <a:r>
              <a:rPr lang="ko-KR" altLang="en-US" sz="1600" dirty="0">
                <a:hlinkClick r:id="rId2"/>
              </a:rPr>
              <a:t>시작하기</a:t>
            </a:r>
            <a:r>
              <a:rPr lang="en-US" altLang="ko-KR" sz="1600" dirty="0">
                <a:hlinkClick r:id="rId2"/>
              </a:rPr>
              <a:t>-</a:t>
            </a:r>
            <a:r>
              <a:rPr lang="en-US" altLang="ko-KR" sz="1600" dirty="0" err="1">
                <a:hlinkClick r:id="rId2"/>
              </a:rPr>
              <a:t>Git</a:t>
            </a:r>
            <a:r>
              <a:rPr lang="en-US" altLang="ko-KR" sz="1600" dirty="0">
                <a:hlinkClick r:id="rId2"/>
              </a:rPr>
              <a:t>-</a:t>
            </a:r>
            <a:r>
              <a:rPr lang="ko-KR" altLang="en-US" sz="1600" dirty="0">
                <a:hlinkClick r:id="rId2"/>
              </a:rPr>
              <a:t>설치</a:t>
            </a:r>
            <a:r>
              <a:rPr lang="ko-KR" altLang="en-US" sz="1600" dirty="0"/>
              <a:t>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CMD (</a:t>
            </a:r>
            <a:r>
              <a:rPr lang="ko-KR" altLang="en-US" sz="1600" dirty="0"/>
              <a:t>또는 </a:t>
            </a:r>
            <a:r>
              <a:rPr lang="en-US" altLang="ko-KR" sz="1600" dirty="0"/>
              <a:t>PowerShell) 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명령어를 실행해서 아래와 같은 결과가 나오면 설치 성공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6" y="1992995"/>
            <a:ext cx="6259484" cy="41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config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471354"/>
            <a:ext cx="104227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>
                <a:hlinkClick r:id="rId2"/>
              </a:rPr>
              <a:t>https://git-scm.com/book/ko/v1/</a:t>
            </a:r>
            <a:r>
              <a:rPr lang="ko-KR" altLang="en-US" sz="1600" dirty="0">
                <a:hlinkClick r:id="rId2"/>
              </a:rPr>
              <a:t>시작하기</a:t>
            </a:r>
            <a:r>
              <a:rPr lang="en-US" altLang="ko-KR" sz="1600" dirty="0">
                <a:hlinkClick r:id="rId2"/>
              </a:rPr>
              <a:t>-</a:t>
            </a:r>
            <a:r>
              <a:rPr lang="en-US" altLang="ko-KR" sz="1600" dirty="0" err="1">
                <a:hlinkClick r:id="rId2"/>
              </a:rPr>
              <a:t>Git</a:t>
            </a:r>
            <a:r>
              <a:rPr lang="en-US" altLang="ko-KR" sz="1600" dirty="0">
                <a:hlinkClick r:id="rId2"/>
              </a:rPr>
              <a:t>-</a:t>
            </a:r>
            <a:r>
              <a:rPr lang="ko-KR" altLang="en-US" sz="1600" dirty="0">
                <a:hlinkClick r:id="rId2"/>
              </a:rPr>
              <a:t>최초</a:t>
            </a:r>
            <a:r>
              <a:rPr lang="en-US" altLang="ko-KR" sz="1600" dirty="0">
                <a:hlinkClick r:id="rId2"/>
              </a:rPr>
              <a:t>-</a:t>
            </a:r>
            <a:r>
              <a:rPr lang="ko-KR" altLang="en-US" sz="1600" dirty="0">
                <a:hlinkClick r:id="rId2"/>
              </a:rPr>
              <a:t>설정</a:t>
            </a:r>
            <a:r>
              <a:rPr lang="ko-KR" altLang="en-US" sz="1600" dirty="0"/>
              <a:t>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ko-KR" altLang="en-US" sz="1600" dirty="0"/>
              <a:t>을 설치하고 나면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의 사용 환경을 적절하게 설정해 주어야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번만 설정하면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설정한 내용은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을 업그레이드해도 유지된다</a:t>
            </a:r>
            <a:r>
              <a:rPr lang="en-US" altLang="ko-KR" sz="1600" dirty="0"/>
              <a:t>. </a:t>
            </a:r>
            <a:r>
              <a:rPr lang="ko-KR" altLang="en-US" sz="1600" dirty="0"/>
              <a:t>언제든지 다시 바꿀 수 있는 명령어가 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사용자 정보 설정</a:t>
            </a:r>
            <a:endParaRPr lang="en-US" altLang="ko-KR" sz="1600" dirty="0"/>
          </a:p>
          <a:p>
            <a:pPr marL="742932" lvl="1" indent="-285744">
              <a:buFontTx/>
              <a:buChar char="-"/>
            </a:pPr>
            <a:r>
              <a:rPr lang="en-US" altLang="ko-KR" sz="1600" dirty="0" err="1"/>
              <a:t>Git</a:t>
            </a:r>
            <a:r>
              <a:rPr lang="ko-KR" altLang="en-US" sz="1600" dirty="0"/>
              <a:t>을 설치하고 나서 가장 먼저 해야 하는 것은 사용자 이름과 이메일 주소를 설정하는 것이다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은 커밋할 때마다 이 정보를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번 커밋한 후에는 정보를 변경할 수 없다</a:t>
            </a:r>
            <a:r>
              <a:rPr lang="en-US" altLang="ko-KR" sz="1600" dirty="0"/>
              <a:t>.</a:t>
            </a:r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marL="342891" indent="-342891">
              <a:buFont typeface="+mj-lt"/>
              <a:buAutoNum type="arabicPeriod"/>
            </a:pPr>
            <a:r>
              <a:rPr lang="ko-KR" altLang="en-US" sz="1600" dirty="0"/>
              <a:t>프로젝트마다 다른 사용자의 이름과 이메일을 사용하고 싶다면 </a:t>
            </a:r>
            <a:r>
              <a:rPr lang="en-US" altLang="ko-KR" sz="1600" dirty="0"/>
              <a:t>--global </a:t>
            </a:r>
            <a:r>
              <a:rPr lang="ko-KR" altLang="en-US" sz="1600" dirty="0"/>
              <a:t>옵션을 제거하고 명령어를 실행하여 지정할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055717" y="3718815"/>
            <a:ext cx="59667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＂</a:t>
            </a:r>
            <a:r>
              <a:rPr lang="ko-KR" altLang="en-US" dirty="0"/>
              <a:t>사용자이름</a:t>
            </a:r>
            <a:r>
              <a:rPr lang="en-US" altLang="ko-KR" dirty="0"/>
              <a:t>" 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johndoe@example.com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5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https://git-scm.com/book/ko/v1/Git</a:t>
            </a:r>
            <a:r>
              <a:rPr lang="ko-KR" altLang="en-US" sz="1600" dirty="0"/>
              <a:t>의</a:t>
            </a:r>
            <a:r>
              <a:rPr lang="en-US" altLang="ko-KR" sz="1600" dirty="0"/>
              <a:t>-</a:t>
            </a:r>
            <a:r>
              <a:rPr lang="ko-KR" altLang="en-US" sz="1600" dirty="0"/>
              <a:t>기초</a:t>
            </a:r>
            <a:r>
              <a:rPr lang="en-US" altLang="ko-KR" sz="1600" dirty="0"/>
              <a:t>-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-</a:t>
            </a:r>
            <a:r>
              <a:rPr lang="ko-KR" altLang="en-US" sz="1600" dirty="0"/>
              <a:t>저장소</a:t>
            </a:r>
            <a:r>
              <a:rPr lang="en-US" altLang="ko-KR" sz="1600" dirty="0"/>
              <a:t>-</a:t>
            </a:r>
            <a:r>
              <a:rPr lang="ko-KR" altLang="en-US" sz="1600" dirty="0"/>
              <a:t>만들기 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실습 경로는 </a:t>
            </a:r>
            <a:r>
              <a:rPr lang="en-US" altLang="ko-KR" sz="1600" dirty="0"/>
              <a:t>D:\git\test </a:t>
            </a:r>
            <a:r>
              <a:rPr lang="ko-KR" altLang="en-US" sz="1600" dirty="0"/>
              <a:t>폴더에서 진행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Local Repository </a:t>
            </a:r>
            <a:r>
              <a:rPr lang="ko-KR" altLang="en-US" sz="1600" dirty="0"/>
              <a:t>생성    </a:t>
            </a: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.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폴더 생성 확인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이제 위의 폴더에 생성되는 모든 파일은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이 관리할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다른 폴더</a:t>
            </a:r>
            <a:r>
              <a:rPr lang="en-US" altLang="ko-KR" sz="1600" dirty="0"/>
              <a:t>(</a:t>
            </a:r>
            <a:r>
              <a:rPr lang="ko-KR" altLang="en-US" sz="1600" dirty="0"/>
              <a:t>상위 디렉토리</a:t>
            </a:r>
            <a:r>
              <a:rPr lang="en-US" altLang="ko-KR" sz="1600" dirty="0"/>
              <a:t>)</a:t>
            </a:r>
            <a:r>
              <a:rPr lang="ko-KR" altLang="en-US" sz="1600" dirty="0"/>
              <a:t>를 관리 하려하면 다음과 같은 메시지가 뜬다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1" y="2752515"/>
            <a:ext cx="3581400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71" y="3401803"/>
            <a:ext cx="60960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4" y="5113669"/>
            <a:ext cx="5314951" cy="12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status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어떤 파일도 추가</a:t>
            </a:r>
            <a:r>
              <a:rPr lang="en-US" altLang="ko-KR" sz="1600" dirty="0"/>
              <a:t>/</a:t>
            </a:r>
            <a:r>
              <a:rPr lang="ko-KR" altLang="en-US" sz="1600" dirty="0"/>
              <a:t>수정 하지 않은 상황에 </a:t>
            </a:r>
            <a:r>
              <a:rPr lang="en-US" altLang="ko-KR" sz="1600" dirty="0"/>
              <a:t>$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명령어를 실행하면 다음과 같은 화면이 나온다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위의 내용은 파일을 하나도 추가</a:t>
            </a:r>
            <a:r>
              <a:rPr lang="en-US" altLang="ko-KR" sz="1600" dirty="0"/>
              <a:t>/</a:t>
            </a:r>
            <a:r>
              <a:rPr lang="ko-KR" altLang="en-US" sz="1600" dirty="0"/>
              <a:t>수정하지 않았다는 것을 말해준다</a:t>
            </a:r>
            <a:r>
              <a:rPr lang="en-US" altLang="ko-KR" sz="1600" dirty="0"/>
              <a:t>. Tracked</a:t>
            </a:r>
            <a:r>
              <a:rPr lang="ko-KR" altLang="en-US" sz="1600" dirty="0"/>
              <a:t>나 </a:t>
            </a:r>
            <a:r>
              <a:rPr lang="en-US" altLang="ko-KR" sz="1600" dirty="0"/>
              <a:t>Modified </a:t>
            </a:r>
            <a:r>
              <a:rPr lang="ko-KR" altLang="en-US" sz="1600" dirty="0"/>
              <a:t>상태인 파일이 없다는 의미다</a:t>
            </a:r>
            <a:r>
              <a:rPr lang="en-US" altLang="ko-KR" sz="1600" dirty="0"/>
              <a:t>. Untracked </a:t>
            </a:r>
            <a:r>
              <a:rPr lang="ko-KR" altLang="en-US" sz="1600" dirty="0"/>
              <a:t>파일은 아직 없어서 목록에 나타나지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현재 작업 중인 </a:t>
            </a:r>
            <a:r>
              <a:rPr lang="en-US" altLang="ko-KR" sz="1600" dirty="0"/>
              <a:t>Branch</a:t>
            </a:r>
            <a:r>
              <a:rPr lang="ko-KR" altLang="en-US" sz="1600" dirty="0"/>
              <a:t>를 알려준다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 </a:t>
            </a:r>
            <a:r>
              <a:rPr lang="en-US" altLang="ko-KR" sz="1600" dirty="0"/>
              <a:t>Branch</a:t>
            </a:r>
            <a:r>
              <a:rPr lang="ko-KR" altLang="en-US" sz="1600" dirty="0"/>
              <a:t>가 </a:t>
            </a:r>
            <a:r>
              <a:rPr lang="en-US" altLang="ko-KR" sz="1600" dirty="0"/>
              <a:t>master</a:t>
            </a:r>
            <a:r>
              <a:rPr lang="ko-KR" altLang="en-US" sz="1600" dirty="0"/>
              <a:t>이기 때문에 현재 </a:t>
            </a:r>
            <a:r>
              <a:rPr lang="en-US" altLang="ko-KR" sz="1600" dirty="0"/>
              <a:t>master</a:t>
            </a:r>
            <a:r>
              <a:rPr lang="ko-KR" altLang="en-US" sz="1600" dirty="0"/>
              <a:t>로 나오는 것이다</a:t>
            </a:r>
            <a:r>
              <a:rPr lang="en-US" altLang="ko-KR" sz="1600" dirty="0"/>
              <a:t>.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9" y="2059017"/>
            <a:ext cx="4295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1956</TotalTime>
  <Words>1644</Words>
  <Application>Microsoft Office PowerPoint</Application>
  <PresentationFormat>와이드스크린</PresentationFormat>
  <Paragraphs>447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Git from the hell</vt:lpstr>
      <vt:lpstr>목차</vt:lpstr>
      <vt:lpstr>Trends</vt:lpstr>
      <vt:lpstr>4. Flow</vt:lpstr>
      <vt:lpstr>4. 용어정리</vt:lpstr>
      <vt:lpstr>4. Git - Install</vt:lpstr>
      <vt:lpstr>4. Git - config</vt:lpstr>
      <vt:lpstr>4. Git - init</vt:lpstr>
      <vt:lpstr>4. Git – status</vt:lpstr>
      <vt:lpstr>PowerPoint 프레젠테이션</vt:lpstr>
      <vt:lpstr>4. Git – add (1)</vt:lpstr>
      <vt:lpstr>4. Git – add (2)</vt:lpstr>
      <vt:lpstr>4. Git – add (3)</vt:lpstr>
      <vt:lpstr>4. Git – Commit</vt:lpstr>
      <vt:lpstr>4. Git – log</vt:lpstr>
      <vt:lpstr>4. Git – add, commit, log</vt:lpstr>
      <vt:lpstr>4. Git – log </vt:lpstr>
      <vt:lpstr>4. Git – reset, revert</vt:lpstr>
      <vt:lpstr>4. Git - $ git reset --soft &lt;commit&gt;</vt:lpstr>
      <vt:lpstr>4. Git 기초 – 돌아가기 (reset --soft)</vt:lpstr>
      <vt:lpstr>4. Git 기초 – 돌아가기 (reset --mixed)</vt:lpstr>
      <vt:lpstr>4. Git 기초 – 돌아가기 (reset --mixed)</vt:lpstr>
      <vt:lpstr>4. Git 기초 – 돌아가기 (reset --hard)</vt:lpstr>
      <vt:lpstr>4. Git 기초 – 돌아가기 (reset --hard)</vt:lpstr>
      <vt:lpstr>4. Git 기초 – 모든 이력 확인 후 reset</vt:lpstr>
      <vt:lpstr>4. Git 기초 – Branch</vt:lpstr>
      <vt:lpstr>4. Git 기초 – Branch 언제 사용할까?</vt:lpstr>
      <vt:lpstr>4. Git 기초 – Branch 언제 사용할까?</vt:lpstr>
      <vt:lpstr>4. Git 기초 – Branch 언제 사용할까?</vt:lpstr>
      <vt:lpstr>4. Git 기초 – Branch 언제 사용할까?</vt:lpstr>
      <vt:lpstr>4. Git 기초 – Branch 언제 사용할까?</vt:lpstr>
      <vt:lpstr>4. Git 기초 – Branch 언제 사용할까?</vt:lpstr>
      <vt:lpstr>4. Git 기초 – Branch 언제 사용할까?</vt:lpstr>
      <vt:lpstr>5. Git 기초 – Branch 언제 사용할까?</vt:lpstr>
      <vt:lpstr>4. Git – Branch 관리 전략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from the hell</dc:title>
  <dc:creator>Shin SungIn</dc:creator>
  <cp:lastModifiedBy>Windows 사용자</cp:lastModifiedBy>
  <cp:revision>105</cp:revision>
  <dcterms:created xsi:type="dcterms:W3CDTF">2018-07-03T00:41:49Z</dcterms:created>
  <dcterms:modified xsi:type="dcterms:W3CDTF">2018-07-07T13:52:38Z</dcterms:modified>
</cp:coreProperties>
</file>