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8" r:id="rId3"/>
    <p:sldId id="257" r:id="rId4"/>
    <p:sldId id="277" r:id="rId5"/>
    <p:sldId id="260" r:id="rId6"/>
    <p:sldId id="262" r:id="rId7"/>
    <p:sldId id="261" r:id="rId8"/>
    <p:sldId id="263" r:id="rId9"/>
    <p:sldId id="264" r:id="rId10"/>
    <p:sldId id="267" r:id="rId11"/>
    <p:sldId id="269" r:id="rId12"/>
    <p:sldId id="265" r:id="rId13"/>
    <p:sldId id="272" r:id="rId14"/>
    <p:sldId id="316" r:id="rId15"/>
    <p:sldId id="317" r:id="rId16"/>
    <p:sldId id="318" r:id="rId17"/>
    <p:sldId id="319" r:id="rId18"/>
    <p:sldId id="320" r:id="rId19"/>
    <p:sldId id="321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273" r:id="rId39"/>
    <p:sldId id="275" r:id="rId40"/>
    <p:sldId id="279" r:id="rId41"/>
    <p:sldId id="276" r:id="rId42"/>
    <p:sldId id="280" r:id="rId43"/>
    <p:sldId id="274" r:id="rId44"/>
    <p:sldId id="278" r:id="rId45"/>
    <p:sldId id="281" r:id="rId46"/>
    <p:sldId id="298" r:id="rId47"/>
    <p:sldId id="295" r:id="rId48"/>
    <p:sldId id="315" r:id="rId49"/>
    <p:sldId id="304" r:id="rId50"/>
    <p:sldId id="299" r:id="rId51"/>
    <p:sldId id="305" r:id="rId52"/>
    <p:sldId id="296" r:id="rId53"/>
    <p:sldId id="306" r:id="rId54"/>
    <p:sldId id="307" r:id="rId55"/>
    <p:sldId id="300" r:id="rId56"/>
    <p:sldId id="301" r:id="rId57"/>
    <p:sldId id="302" r:id="rId58"/>
    <p:sldId id="303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289" r:id="rId67"/>
    <p:sldId id="290" r:id="rId68"/>
    <p:sldId id="291" r:id="rId69"/>
    <p:sldId id="259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5" autoAdjust="0"/>
    <p:restoredTop sz="79426" autoAdjust="0"/>
  </p:normalViewPr>
  <p:slideViewPr>
    <p:cSldViewPr snapToGrid="0">
      <p:cViewPr varScale="1">
        <p:scale>
          <a:sx n="68" d="100"/>
          <a:sy n="68" d="100"/>
        </p:scale>
        <p:origin x="26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019FB-5FF0-4303-AF0F-F88EC9CF5BBB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02920-52FE-4743-A3BA-5B87CBDA8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3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구글 트랜드로 알아본 버전 관리시스템 인기도 입니다</a:t>
            </a:r>
            <a:r>
              <a:rPr lang="en-US" altLang="ko-KR" dirty="0"/>
              <a:t>. 2013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이후로 </a:t>
            </a:r>
            <a:r>
              <a:rPr lang="en-US" altLang="ko-KR" dirty="0" err="1"/>
              <a:t>svn</a:t>
            </a:r>
            <a:r>
              <a:rPr lang="en-US" altLang="ko-KR" dirty="0"/>
              <a:t> </a:t>
            </a:r>
            <a:r>
              <a:rPr lang="ko-KR" altLang="en-US" dirty="0"/>
              <a:t>검색 양을 </a:t>
            </a:r>
            <a:r>
              <a:rPr lang="en-US" altLang="ko-KR" dirty="0"/>
              <a:t>git</a:t>
            </a:r>
            <a:r>
              <a:rPr lang="ko-KR" altLang="en-US" dirty="0"/>
              <a:t>이 넘어 서는 곡선을 보실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63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Staging Area</a:t>
            </a:r>
            <a:r>
              <a:rPr lang="ko-KR" altLang="en-US" dirty="0"/>
              <a:t>에 등록 된 파일을 </a:t>
            </a:r>
            <a:r>
              <a:rPr lang="en-US" altLang="ko-KR" dirty="0"/>
              <a:t>commit </a:t>
            </a:r>
            <a:r>
              <a:rPr lang="ko-KR" altLang="en-US" dirty="0"/>
              <a:t>명령어를 통해 </a:t>
            </a:r>
            <a:r>
              <a:rPr lang="ko-KR" altLang="en-US" dirty="0" err="1"/>
              <a:t>커밋을</a:t>
            </a:r>
            <a:r>
              <a:rPr lang="ko-KR" altLang="en-US" dirty="0"/>
              <a:t> 진행할 것입니다</a:t>
            </a:r>
            <a:r>
              <a:rPr lang="en-US" altLang="ko-KR" dirty="0"/>
              <a:t>.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상태의 파일은 </a:t>
            </a:r>
            <a:r>
              <a:rPr lang="ko-KR" altLang="en-US" dirty="0" err="1"/>
              <a:t>커밋되지</a:t>
            </a:r>
            <a:r>
              <a:rPr lang="ko-KR" altLang="en-US" dirty="0"/>
              <a:t> </a:t>
            </a:r>
            <a:r>
              <a:rPr lang="ko-KR" altLang="en-US" dirty="0" err="1"/>
              <a:t>않는것을</a:t>
            </a:r>
            <a:r>
              <a:rPr lang="ko-KR" altLang="en-US" dirty="0"/>
              <a:t> 기억해야 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Git</a:t>
            </a:r>
            <a:r>
              <a:rPr lang="ko-KR" altLang="en-US" dirty="0"/>
              <a:t>은 생성하거나 수정하고 나서 </a:t>
            </a:r>
            <a:r>
              <a:rPr lang="en-US" altLang="ko-KR" dirty="0" err="1"/>
              <a:t>git</a:t>
            </a:r>
            <a:r>
              <a:rPr lang="en-US" altLang="ko-KR" dirty="0"/>
              <a:t> add </a:t>
            </a:r>
            <a:r>
              <a:rPr lang="ko-KR" altLang="en-US" dirty="0"/>
              <a:t>명령어로 추가하지 않은 파일은 커밋하지 않습니다</a:t>
            </a:r>
            <a:r>
              <a:rPr lang="en-US" altLang="ko-KR" dirty="0"/>
              <a:t>. </a:t>
            </a:r>
            <a:r>
              <a:rPr lang="ko-KR" altLang="en-US" dirty="0"/>
              <a:t>그 파일은 그냥 </a:t>
            </a:r>
            <a:r>
              <a:rPr lang="en-US" altLang="ko-KR" dirty="0"/>
              <a:t>Modified</a:t>
            </a:r>
            <a:r>
              <a:rPr lang="en-US" altLang="ko-KR" baseline="0" dirty="0"/>
              <a:t> </a:t>
            </a:r>
            <a:r>
              <a:rPr lang="ko-KR" altLang="en-US" baseline="0" dirty="0"/>
              <a:t>상태로 남아있는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</a:t>
            </a:r>
            <a:r>
              <a:rPr lang="ko-KR" altLang="en-US" baseline="0" dirty="0" err="1"/>
              <a:t>커밋</a:t>
            </a:r>
            <a:r>
              <a:rPr lang="ko-KR" altLang="en-US" baseline="0" dirty="0"/>
              <a:t> 전에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status </a:t>
            </a:r>
            <a:r>
              <a:rPr lang="ko-KR" altLang="en-US" baseline="0" dirty="0"/>
              <a:t>명령어로 모든 파일이 </a:t>
            </a:r>
            <a:r>
              <a:rPr lang="en-US" altLang="ko-KR" baseline="0" dirty="0"/>
              <a:t>Staged </a:t>
            </a:r>
            <a:r>
              <a:rPr lang="ko-KR" altLang="en-US" baseline="0" dirty="0"/>
              <a:t>상태인지 확인 후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을 진행해야 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커밋이</a:t>
            </a:r>
            <a:r>
              <a:rPr lang="ko-KR" altLang="en-US" baseline="0" dirty="0"/>
              <a:t> 끝나고 나면 </a:t>
            </a:r>
            <a:r>
              <a:rPr lang="en-US" altLang="ko-KR" baseline="0" dirty="0"/>
              <a:t>$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log </a:t>
            </a:r>
            <a:r>
              <a:rPr lang="ko-KR" altLang="en-US" baseline="0" dirty="0"/>
              <a:t>명령어를 통해 </a:t>
            </a:r>
            <a:r>
              <a:rPr lang="en-US" altLang="ko-KR" baseline="0" dirty="0"/>
              <a:t>commit </a:t>
            </a:r>
            <a:r>
              <a:rPr lang="ko-KR" altLang="en-US" baseline="0" dirty="0"/>
              <a:t>이력을 확인 할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23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간단한 테스트를 위해 </a:t>
            </a:r>
            <a:r>
              <a:rPr lang="en-US" altLang="ko-KR" dirty="0"/>
              <a:t>5</a:t>
            </a:r>
            <a:r>
              <a:rPr lang="ko-KR" altLang="en-US" dirty="0"/>
              <a:t>일 치의 일기를 작성해서 일마다 </a:t>
            </a:r>
            <a:r>
              <a:rPr lang="en-US" altLang="ko-KR" dirty="0"/>
              <a:t>commit </a:t>
            </a:r>
            <a:r>
              <a:rPr lang="ko-KR" altLang="en-US" dirty="0"/>
              <a:t>시키겠습니다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이력이 남았고 </a:t>
            </a:r>
            <a:r>
              <a:rPr lang="en-US" altLang="ko-KR" dirty="0"/>
              <a:t>5</a:t>
            </a:r>
            <a:r>
              <a:rPr lang="ko-KR" altLang="en-US" dirty="0"/>
              <a:t>일차 일기가 해당 </a:t>
            </a:r>
            <a:r>
              <a:rPr lang="en-US" altLang="ko-KR" dirty="0"/>
              <a:t>Master </a:t>
            </a:r>
            <a:r>
              <a:rPr lang="ko-KR" altLang="en-US" dirty="0" err="1"/>
              <a:t>브랜치에서</a:t>
            </a:r>
            <a:r>
              <a:rPr lang="ko-KR" altLang="en-US" dirty="0"/>
              <a:t> 최신 </a:t>
            </a:r>
            <a:r>
              <a:rPr lang="en-US" altLang="ko-KR" dirty="0"/>
              <a:t>Commit</a:t>
            </a:r>
            <a:r>
              <a:rPr lang="ko-KR" altLang="en-US" dirty="0"/>
              <a:t>이다 라는 의미로 </a:t>
            </a:r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en-US" altLang="ko-KR" dirty="0"/>
              <a:t>master</a:t>
            </a:r>
            <a:r>
              <a:rPr lang="ko-KR" altLang="en-US" dirty="0"/>
              <a:t>를 </a:t>
            </a:r>
            <a:r>
              <a:rPr lang="ko-KR" altLang="en-US" dirty="0" err="1"/>
              <a:t>가르키고</a:t>
            </a:r>
            <a:r>
              <a:rPr lang="ko-KR" altLang="en-US" dirty="0"/>
              <a:t> 있는 것을 확인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59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작성한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이력을 가진 </a:t>
            </a:r>
            <a:r>
              <a:rPr lang="en-US" altLang="ko-KR" dirty="0"/>
              <a:t>diary</a:t>
            </a:r>
            <a:r>
              <a:rPr lang="ko-KR" altLang="en-US" dirty="0"/>
              <a:t>를 누군가와 함께 사용하기 위해 </a:t>
            </a:r>
            <a:r>
              <a:rPr lang="en-US" altLang="ko-KR" dirty="0"/>
              <a:t>Remote Repository</a:t>
            </a:r>
            <a:r>
              <a:rPr lang="ko-KR" altLang="en-US" dirty="0"/>
              <a:t>로 올려보겠습니다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ko-KR" altLang="en-US" dirty="0" err="1"/>
              <a:t>누리텔레콤에서</a:t>
            </a:r>
            <a:r>
              <a:rPr lang="ko-KR" altLang="en-US" dirty="0"/>
              <a:t> </a:t>
            </a:r>
            <a:r>
              <a:rPr lang="en-US" altLang="ko-KR" dirty="0"/>
              <a:t>Bitbucket</a:t>
            </a:r>
            <a:r>
              <a:rPr lang="ko-KR" altLang="en-US" dirty="0"/>
              <a:t>을 사용하고 있기 때문에 </a:t>
            </a:r>
            <a:r>
              <a:rPr lang="en-US" altLang="ko-KR" dirty="0"/>
              <a:t>Bitbucket</a:t>
            </a:r>
            <a:r>
              <a:rPr lang="ko-KR" altLang="en-US" dirty="0"/>
              <a:t>에 제 계정의 </a:t>
            </a:r>
            <a:r>
              <a:rPr lang="en-US" altLang="ko-KR" dirty="0"/>
              <a:t>Repository</a:t>
            </a:r>
            <a:r>
              <a:rPr lang="ko-KR" altLang="en-US" dirty="0"/>
              <a:t>를 사용하겠습니다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55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Bitbucket</a:t>
            </a:r>
            <a:r>
              <a:rPr lang="ko-KR" altLang="en-US" dirty="0"/>
              <a:t>에 로그인을 하면 다음과 같은 화면을 볼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우측 </a:t>
            </a:r>
            <a:r>
              <a:rPr lang="en-US" altLang="ko-KR" dirty="0"/>
              <a:t>Repositories</a:t>
            </a:r>
            <a:r>
              <a:rPr lang="ko-KR" altLang="en-US" dirty="0"/>
              <a:t>에는 공용 저장소를 볼 수 있습니다</a:t>
            </a:r>
            <a:r>
              <a:rPr lang="en-US" altLang="ko-KR" dirty="0"/>
              <a:t>. </a:t>
            </a:r>
            <a:r>
              <a:rPr lang="ko-KR" altLang="en-US" dirty="0"/>
              <a:t>실제 프로젝트를 진행한다면 해당 </a:t>
            </a:r>
            <a:r>
              <a:rPr lang="en-US" altLang="ko-KR" dirty="0"/>
              <a:t>Repositories</a:t>
            </a:r>
            <a:r>
              <a:rPr lang="ko-KR" altLang="en-US" dirty="0"/>
              <a:t>에서 프로젝트를 </a:t>
            </a:r>
            <a:r>
              <a:rPr lang="en-US" altLang="ko-KR" dirty="0"/>
              <a:t>clone</a:t>
            </a:r>
            <a:r>
              <a:rPr lang="ko-KR" altLang="en-US" dirty="0"/>
              <a:t>해서 사용합니다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지금은 직접 프로젝트를 올리는 테스트를 진행하기 위해 </a:t>
            </a:r>
            <a:r>
              <a:rPr lang="en-US" altLang="ko-KR" dirty="0"/>
              <a:t>Bitbucket</a:t>
            </a:r>
            <a:r>
              <a:rPr lang="ko-KR" altLang="en-US" dirty="0"/>
              <a:t>에서 지원하는 개인 </a:t>
            </a:r>
            <a:r>
              <a:rPr lang="en-US" altLang="ko-KR" dirty="0"/>
              <a:t>Repository</a:t>
            </a:r>
            <a:r>
              <a:rPr lang="ko-KR" altLang="en-US" dirty="0"/>
              <a:t>를 사용하겠습니다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Bitbucket</a:t>
            </a:r>
            <a:r>
              <a:rPr lang="ko-KR" altLang="en-US" dirty="0"/>
              <a:t> 로그인 후 우측 상단의 아이콘 클릭 후 </a:t>
            </a:r>
            <a:r>
              <a:rPr lang="en-US" altLang="ko-KR" dirty="0"/>
              <a:t>View </a:t>
            </a:r>
            <a:r>
              <a:rPr lang="en-US" altLang="ko-KR" dirty="0" err="1"/>
              <a:t>profil</a:t>
            </a:r>
            <a:r>
              <a:rPr lang="ko-KR" altLang="en-US" dirty="0"/>
              <a:t>을 클릭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48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 사용자 정보와 저장소 만들기</a:t>
            </a:r>
            <a:r>
              <a:rPr lang="en-US" altLang="ko-KR" dirty="0"/>
              <a:t>, </a:t>
            </a:r>
            <a:r>
              <a:rPr lang="ko-KR" altLang="en-US" dirty="0"/>
              <a:t>저장소 </a:t>
            </a:r>
            <a:r>
              <a:rPr lang="en-US" altLang="ko-KR" dirty="0"/>
              <a:t>Import, </a:t>
            </a:r>
            <a:r>
              <a:rPr lang="ko-KR" altLang="en-US" dirty="0"/>
              <a:t>계정 관리 기능들이 나오고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하단에 </a:t>
            </a:r>
            <a:r>
              <a:rPr lang="en-US" altLang="ko-KR" dirty="0" err="1"/>
              <a:t>Repositorys</a:t>
            </a:r>
            <a:r>
              <a:rPr lang="ko-KR" altLang="en-US" dirty="0"/>
              <a:t>로 개인 저장소 목록이 나옵니다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Create repository </a:t>
            </a:r>
            <a:r>
              <a:rPr lang="ko-KR" altLang="en-US" dirty="0"/>
              <a:t>버튼을 클릭해서 원격 저장소를 만들어 보겠습니다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27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사용하려는 저장소 이름을 입력합니다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여기서는 일기장을 올릴 예정이기 때문에 </a:t>
            </a:r>
            <a:r>
              <a:rPr lang="en-US" altLang="ko-KR" dirty="0"/>
              <a:t>diary</a:t>
            </a:r>
            <a:r>
              <a:rPr lang="ko-KR" altLang="en-US" dirty="0"/>
              <a:t>라는 저장소를 생성하겠습니다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74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Diary</a:t>
            </a:r>
            <a:r>
              <a:rPr lang="ko-KR" altLang="en-US" dirty="0"/>
              <a:t>라는 이름의 원격 저장소가 생성 되었습니다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해당 저장소는 아직 아무것도 없기 때문에 비어 있는 상태입니다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웹 페이지에 나와있는 설명을 자세히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00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 저장소가 있다는 메시지와 함께 친절하게 어떻게 저장소를 사용해야 할 지 모든 설명이 나와있습니다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아까전에</a:t>
            </a:r>
            <a:r>
              <a:rPr lang="ko-KR" altLang="en-US" dirty="0"/>
              <a:t> 제가 </a:t>
            </a:r>
            <a:r>
              <a:rPr lang="ko-KR" altLang="en-US" dirty="0" err="1"/>
              <a:t>설명드린</a:t>
            </a:r>
            <a:r>
              <a:rPr lang="ko-KR" altLang="en-US" dirty="0"/>
              <a:t> </a:t>
            </a:r>
            <a:r>
              <a:rPr lang="en-US" altLang="ko-KR" dirty="0"/>
              <a:t>git config </a:t>
            </a:r>
            <a:r>
              <a:rPr lang="ko-KR" altLang="en-US" dirty="0"/>
              <a:t>내용도 나와있습니다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가장 첫번째에 </a:t>
            </a:r>
            <a:r>
              <a:rPr lang="en-US" altLang="ko-KR" dirty="0"/>
              <a:t>git clone</a:t>
            </a:r>
            <a:r>
              <a:rPr lang="ko-KR" altLang="en-US" dirty="0"/>
              <a:t> 명령어로 시작되는 라인을 보실 수 있습니다</a:t>
            </a:r>
            <a:r>
              <a:rPr lang="en-US" altLang="ko-KR" dirty="0"/>
              <a:t>. </a:t>
            </a:r>
            <a:r>
              <a:rPr lang="ko-KR" altLang="en-US" dirty="0"/>
              <a:t>이 명령어는 </a:t>
            </a:r>
            <a:r>
              <a:rPr lang="en-US" altLang="ko-KR" dirty="0"/>
              <a:t>Remote Repository</a:t>
            </a:r>
            <a:r>
              <a:rPr lang="ko-KR" altLang="en-US" dirty="0"/>
              <a:t>에 올라온 파일이 존재 할 때 해당 저장소를 </a:t>
            </a:r>
            <a:r>
              <a:rPr lang="en-US" altLang="ko-KR" dirty="0"/>
              <a:t>Local Repository</a:t>
            </a:r>
            <a:r>
              <a:rPr lang="ko-KR" altLang="en-US" dirty="0"/>
              <a:t>에 복사시키는 명령어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두번째 명령어 모음은 프로젝트 소스는 다 준비가 되었으나 </a:t>
            </a:r>
            <a:r>
              <a:rPr lang="en-US" altLang="ko-KR" dirty="0"/>
              <a:t>Local Repository </a:t>
            </a:r>
            <a:r>
              <a:rPr lang="ko-KR" altLang="en-US" dirty="0"/>
              <a:t>구성을 </a:t>
            </a:r>
            <a:r>
              <a:rPr lang="ko-KR" altLang="en-US" dirty="0" err="1"/>
              <a:t>안했을</a:t>
            </a:r>
            <a:r>
              <a:rPr lang="ko-KR" altLang="en-US" dirty="0"/>
              <a:t> 때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명령어로 로컬 저장소를 생성하고 </a:t>
            </a:r>
            <a:r>
              <a:rPr lang="en-US" altLang="ko-KR" dirty="0"/>
              <a:t>commit </a:t>
            </a:r>
            <a:r>
              <a:rPr lang="ko-KR" altLang="en-US" dirty="0"/>
              <a:t>후 </a:t>
            </a:r>
            <a:r>
              <a:rPr lang="en-US" altLang="ko-KR" dirty="0"/>
              <a:t>remote </a:t>
            </a:r>
            <a:r>
              <a:rPr lang="ko-KR" altLang="en-US" dirty="0"/>
              <a:t>저장소를 지정하고 </a:t>
            </a:r>
            <a:r>
              <a:rPr lang="en-US" altLang="ko-KR" dirty="0"/>
              <a:t>push </a:t>
            </a:r>
            <a:r>
              <a:rPr lang="ko-KR" altLang="en-US" dirty="0"/>
              <a:t>시키라는 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세번째 명령어 모음은 이미 다른 </a:t>
            </a:r>
            <a:r>
              <a:rPr lang="en-US" altLang="ko-KR" dirty="0"/>
              <a:t>Remote Repository</a:t>
            </a:r>
            <a:r>
              <a:rPr lang="ko-KR" altLang="en-US" dirty="0"/>
              <a:t>를 사용하고 </a:t>
            </a:r>
            <a:r>
              <a:rPr lang="ko-KR" altLang="en-US" dirty="0" err="1"/>
              <a:t>있는경우</a:t>
            </a:r>
            <a:r>
              <a:rPr lang="ko-KR" altLang="en-US" dirty="0"/>
              <a:t> </a:t>
            </a:r>
            <a:r>
              <a:rPr lang="en-US" altLang="ko-KR" dirty="0"/>
              <a:t>git remote set-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명령어를 사용해서 </a:t>
            </a:r>
            <a:r>
              <a:rPr lang="en-US" altLang="ko-KR" dirty="0"/>
              <a:t>origin</a:t>
            </a:r>
            <a:r>
              <a:rPr lang="ko-KR" altLang="en-US" dirty="0"/>
              <a:t>의 </a:t>
            </a:r>
            <a:r>
              <a:rPr lang="en-US" altLang="ko-KR" dirty="0"/>
              <a:t>remote </a:t>
            </a:r>
            <a:r>
              <a:rPr lang="ko-KR" altLang="en-US" dirty="0"/>
              <a:t>경로를 변경시키고 </a:t>
            </a:r>
            <a:r>
              <a:rPr lang="en-US" altLang="ko-KR" dirty="0"/>
              <a:t>push</a:t>
            </a:r>
            <a:r>
              <a:rPr lang="ko-KR" altLang="en-US" dirty="0"/>
              <a:t>시키는 명령어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지금은 로컬 저장소에 만들어 놨던 </a:t>
            </a:r>
            <a:r>
              <a:rPr lang="en-US" altLang="ko-KR" dirty="0"/>
              <a:t>5</a:t>
            </a:r>
            <a:r>
              <a:rPr lang="ko-KR" altLang="en-US" dirty="0" err="1"/>
              <a:t>일짜리</a:t>
            </a:r>
            <a:r>
              <a:rPr lang="ko-KR" altLang="en-US" dirty="0"/>
              <a:t> 일기를 올리려 </a:t>
            </a:r>
            <a:r>
              <a:rPr lang="ko-KR" altLang="en-US" dirty="0" err="1"/>
              <a:t>헀고</a:t>
            </a:r>
            <a:r>
              <a:rPr lang="en-US" altLang="ko-KR" dirty="0"/>
              <a:t>, remote </a:t>
            </a:r>
            <a:r>
              <a:rPr lang="ko-KR" altLang="en-US" dirty="0"/>
              <a:t>저장소 경로가 저장되어 있지 않기 때문에 </a:t>
            </a:r>
            <a:r>
              <a:rPr lang="en-US" altLang="ko-KR" dirty="0"/>
              <a:t>git remote add </a:t>
            </a:r>
            <a:r>
              <a:rPr lang="ko-KR" altLang="en-US" dirty="0"/>
              <a:t>명령어를 사용하는 </a:t>
            </a:r>
            <a:r>
              <a:rPr lang="en-US" altLang="ko-KR" dirty="0"/>
              <a:t>2</a:t>
            </a:r>
            <a:r>
              <a:rPr lang="ko-KR" altLang="en-US" dirty="0"/>
              <a:t>번째 명령어를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다음페이지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57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Local Repository </a:t>
            </a:r>
            <a:r>
              <a:rPr lang="ko-KR" altLang="en-US" dirty="0"/>
              <a:t>경로로 가서 다음 명령어를 실행시킵니다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git remote add origin https://tlstjddls123@git-n.nuritelecom.com/scm/~tlstjddls123/diary.git</a:t>
            </a:r>
          </a:p>
          <a:p>
            <a:endParaRPr lang="en-US" altLang="ko-KR" dirty="0"/>
          </a:p>
          <a:p>
            <a:r>
              <a:rPr lang="en-US" altLang="ko-KR" dirty="0"/>
              <a:t>Remote </a:t>
            </a:r>
            <a:r>
              <a:rPr lang="ko-KR" altLang="en-US" dirty="0"/>
              <a:t>저장소의 경로를 지정해주는 명령어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후 </a:t>
            </a:r>
            <a:r>
              <a:rPr lang="en-US" altLang="ko-KR" dirty="0"/>
              <a:t>$ git push –u origin master </a:t>
            </a:r>
            <a:r>
              <a:rPr lang="ko-KR" altLang="en-US" dirty="0"/>
              <a:t>명령어로 </a:t>
            </a:r>
            <a:r>
              <a:rPr lang="en-US" altLang="ko-KR" dirty="0"/>
              <a:t>Local Repository </a:t>
            </a:r>
            <a:r>
              <a:rPr lang="ko-KR" altLang="en-US" dirty="0"/>
              <a:t>저장소를 </a:t>
            </a:r>
            <a:r>
              <a:rPr lang="en-US" altLang="ko-KR" dirty="0"/>
              <a:t>Remote Repository</a:t>
            </a:r>
            <a:r>
              <a:rPr lang="ko-KR" altLang="en-US" dirty="0"/>
              <a:t>로 </a:t>
            </a:r>
            <a:r>
              <a:rPr lang="en-US" altLang="ko-KR" dirty="0"/>
              <a:t>Push </a:t>
            </a:r>
            <a:r>
              <a:rPr lang="ko-KR" altLang="en-US" dirty="0"/>
              <a:t>시킵니다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65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</a:t>
            </a:r>
            <a:r>
              <a:rPr lang="en-US" altLang="ko-KR" dirty="0"/>
              <a:t>Remote </a:t>
            </a:r>
            <a:r>
              <a:rPr lang="ko-KR" altLang="en-US" dirty="0"/>
              <a:t>저장소 계정과 패스워드를 입력하여 인증 절차를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8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과장님이 설명한 내용과 동일한 내용이지만 앞으로 진행 할 내용에 꼭 필요한 내용이기에 다시 한번 더 말씀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Working Directory</a:t>
            </a:r>
            <a:r>
              <a:rPr lang="ko-KR" altLang="en-US" dirty="0"/>
              <a:t>는 </a:t>
            </a:r>
            <a:r>
              <a:rPr lang="en-US" altLang="ko-KR" dirty="0"/>
              <a:t>Working Tree </a:t>
            </a:r>
            <a:r>
              <a:rPr lang="ko-KR" altLang="en-US" dirty="0"/>
              <a:t>또는 </a:t>
            </a:r>
            <a:r>
              <a:rPr lang="en-US" altLang="ko-KR" dirty="0"/>
              <a:t>Working copy </a:t>
            </a:r>
            <a:r>
              <a:rPr lang="ko-KR" altLang="en-US" dirty="0"/>
              <a:t>라고도 불립니다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PPT</a:t>
            </a:r>
            <a:r>
              <a:rPr lang="ko-KR" altLang="en-US" dirty="0"/>
              <a:t>에서는 </a:t>
            </a:r>
            <a:r>
              <a:rPr lang="en-US" altLang="ko-KR" dirty="0"/>
              <a:t>Working Directory</a:t>
            </a:r>
            <a:r>
              <a:rPr lang="ko-KR" altLang="en-US" dirty="0"/>
              <a:t>로 통일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Working Directory</a:t>
            </a:r>
            <a:r>
              <a:rPr lang="ko-KR" altLang="en-US" dirty="0"/>
              <a:t>에서 추가 또는 수정 한 파일을 </a:t>
            </a:r>
            <a:r>
              <a:rPr lang="en-US" altLang="ko-KR" dirty="0"/>
              <a:t>Local Repository</a:t>
            </a:r>
            <a:r>
              <a:rPr lang="ko-KR" altLang="en-US" dirty="0"/>
              <a:t>에 </a:t>
            </a:r>
            <a:r>
              <a:rPr lang="en-US" altLang="ko-KR" dirty="0"/>
              <a:t>commit </a:t>
            </a:r>
            <a:r>
              <a:rPr lang="ko-KR" altLang="en-US" dirty="0"/>
              <a:t>시킬 대상을 지정하는 영역인 </a:t>
            </a:r>
            <a:r>
              <a:rPr lang="en-US" altLang="ko-KR" dirty="0"/>
              <a:t>Staging Area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Staging Area</a:t>
            </a:r>
            <a:r>
              <a:rPr lang="ko-KR" altLang="en-US" dirty="0"/>
              <a:t>도 동일하게 </a:t>
            </a:r>
            <a:r>
              <a:rPr lang="en-US" altLang="ko-KR" dirty="0"/>
              <a:t>Index </a:t>
            </a:r>
            <a:r>
              <a:rPr lang="ko-KR" altLang="en-US" dirty="0"/>
              <a:t>또는 </a:t>
            </a:r>
            <a:r>
              <a:rPr lang="en-US" altLang="ko-KR" dirty="0"/>
              <a:t>Cache</a:t>
            </a:r>
            <a:r>
              <a:rPr lang="ko-KR" altLang="en-US" dirty="0"/>
              <a:t>라고도 부르는데요</a:t>
            </a:r>
            <a:r>
              <a:rPr lang="en-US" altLang="ko-KR" dirty="0"/>
              <a:t>, </a:t>
            </a:r>
            <a:r>
              <a:rPr lang="ko-KR" altLang="en-US" dirty="0"/>
              <a:t>요즘은 </a:t>
            </a:r>
            <a:r>
              <a:rPr lang="en-US" altLang="ko-KR" dirty="0"/>
              <a:t>Staging Area</a:t>
            </a:r>
            <a:r>
              <a:rPr lang="ko-KR" altLang="en-US" dirty="0"/>
              <a:t>로 입지를 굳혀가고 있다고 합니다</a:t>
            </a:r>
            <a:r>
              <a:rPr lang="en-US" altLang="ko-KR" dirty="0"/>
              <a:t>. </a:t>
            </a:r>
            <a:r>
              <a:rPr lang="ko-KR" altLang="en-US" dirty="0"/>
              <a:t>그래서 여기서도 </a:t>
            </a:r>
            <a:r>
              <a:rPr lang="en-US" altLang="ko-KR" dirty="0"/>
              <a:t>Staging Area</a:t>
            </a:r>
            <a:r>
              <a:rPr lang="ko-KR" altLang="en-US" dirty="0"/>
              <a:t>로 칭하겠습니다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파일의 변경 이력이 저장되는 공간 입니다</a:t>
            </a:r>
            <a:r>
              <a:rPr lang="en-US" altLang="ko-KR" dirty="0"/>
              <a:t>. History</a:t>
            </a:r>
            <a:r>
              <a:rPr lang="ko-KR" altLang="en-US" dirty="0"/>
              <a:t>라고도 불리고 </a:t>
            </a:r>
            <a:r>
              <a:rPr lang="en-US" altLang="ko-KR" dirty="0"/>
              <a:t>tree</a:t>
            </a:r>
            <a:r>
              <a:rPr lang="ko-KR" altLang="en-US" dirty="0"/>
              <a:t>라고도 불리며 여기서는 </a:t>
            </a:r>
            <a:r>
              <a:rPr lang="en-US" altLang="ko-KR" dirty="0"/>
              <a:t>Local Repository</a:t>
            </a:r>
            <a:r>
              <a:rPr lang="ko-KR" altLang="en-US" dirty="0"/>
              <a:t>라고 칭하겠습니다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82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Push rejected </a:t>
            </a:r>
            <a:r>
              <a:rPr lang="ko-KR" altLang="en-US" dirty="0"/>
              <a:t>메시지와 </a:t>
            </a:r>
            <a:r>
              <a:rPr lang="en-US" altLang="ko-KR" dirty="0"/>
              <a:t>No JIRA Issue found in commit message. </a:t>
            </a:r>
            <a:r>
              <a:rPr lang="ko-KR" altLang="en-US" dirty="0"/>
              <a:t>메시지가 발생할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메시지는 현재 사용하는 </a:t>
            </a:r>
            <a:r>
              <a:rPr lang="en-US" altLang="ko-KR" dirty="0"/>
              <a:t>Bitbucket</a:t>
            </a:r>
            <a:r>
              <a:rPr lang="ko-KR" altLang="en-US" dirty="0"/>
              <a:t>은 </a:t>
            </a:r>
            <a:r>
              <a:rPr lang="en-US" altLang="ko-KR" dirty="0"/>
              <a:t>JIRA</a:t>
            </a:r>
            <a:r>
              <a:rPr lang="ko-KR" altLang="en-US" dirty="0"/>
              <a:t>와 연동되어 있기 때문에 </a:t>
            </a:r>
            <a:r>
              <a:rPr lang="en-US" altLang="ko-KR" dirty="0"/>
              <a:t>Default </a:t>
            </a:r>
            <a:r>
              <a:rPr lang="ko-KR" altLang="en-US" dirty="0"/>
              <a:t>설정은 </a:t>
            </a:r>
            <a:r>
              <a:rPr lang="en-US" altLang="ko-KR" dirty="0"/>
              <a:t>JIRA</a:t>
            </a:r>
            <a:r>
              <a:rPr lang="ko-KR" altLang="en-US" dirty="0"/>
              <a:t>에 등록된 이슈가 존재할 때만 </a:t>
            </a:r>
            <a:r>
              <a:rPr lang="en-US" altLang="ko-KR" dirty="0"/>
              <a:t>Push</a:t>
            </a:r>
            <a:r>
              <a:rPr lang="ko-KR" altLang="en-US" dirty="0"/>
              <a:t>를 할 수 있도록 설정이 되어 있기 때문에 발생하는 문제입니다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지금은 해당 옵션을 끄고 진행하지만 실제 팀 프로젝트에서는 이슈가 등록 된 후 해당 이슈의 </a:t>
            </a:r>
            <a:r>
              <a:rPr lang="en-US" altLang="ko-KR" dirty="0"/>
              <a:t>KEY</a:t>
            </a:r>
            <a:r>
              <a:rPr lang="ko-KR" altLang="en-US" dirty="0"/>
              <a:t>값을 </a:t>
            </a:r>
            <a:r>
              <a:rPr lang="en-US" altLang="ko-KR" dirty="0"/>
              <a:t>COMMIT </a:t>
            </a:r>
            <a:r>
              <a:rPr lang="ko-KR" altLang="en-US" dirty="0"/>
              <a:t>내용에 반드시 포함 시켜야만 </a:t>
            </a:r>
            <a:r>
              <a:rPr lang="en-US" altLang="ko-KR" dirty="0"/>
              <a:t>Remote Repository</a:t>
            </a:r>
            <a:r>
              <a:rPr lang="ko-KR" altLang="en-US" dirty="0"/>
              <a:t>에 작업 내역을 </a:t>
            </a:r>
            <a:r>
              <a:rPr lang="en-US" altLang="ko-KR" dirty="0"/>
              <a:t>Push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원활한 테스트 진행을 위해 해당 옵션을 끄겠습니다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02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좌측 톱니바퀴를 클릭 후 </a:t>
            </a:r>
            <a:r>
              <a:rPr lang="en-US" altLang="ko-KR" dirty="0"/>
              <a:t>Hooks </a:t>
            </a:r>
            <a:r>
              <a:rPr lang="ko-KR" altLang="en-US" dirty="0"/>
              <a:t>로 들어갑니다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Yet Another Commit Checker</a:t>
            </a:r>
            <a:r>
              <a:rPr lang="ko-KR" altLang="en-US" dirty="0"/>
              <a:t>의 </a:t>
            </a:r>
            <a:r>
              <a:rPr lang="en-US" altLang="ko-KR" dirty="0"/>
              <a:t>Enabled</a:t>
            </a:r>
            <a:r>
              <a:rPr lang="ko-KR" altLang="en-US" dirty="0"/>
              <a:t>를 체크합니다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05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$ git push –u origin master </a:t>
            </a:r>
            <a:r>
              <a:rPr lang="ko-KR" altLang="en-US" dirty="0"/>
              <a:t>명령어를 실행하면 </a:t>
            </a:r>
            <a:r>
              <a:rPr lang="en-US" altLang="ko-KR" dirty="0"/>
              <a:t>Remote Repository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가 완료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-u</a:t>
            </a:r>
            <a:r>
              <a:rPr lang="ko-KR" altLang="en-US" dirty="0"/>
              <a:t> </a:t>
            </a:r>
            <a:r>
              <a:rPr lang="en-US" altLang="ko-KR" dirty="0"/>
              <a:t>= --set-upstream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49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좌측의 </a:t>
            </a:r>
            <a:r>
              <a:rPr lang="en-US" altLang="ko-KR" dirty="0"/>
              <a:t>Source </a:t>
            </a:r>
            <a:r>
              <a:rPr lang="ko-KR" altLang="en-US" dirty="0"/>
              <a:t>보기 탭을 클릭하면 이전에 있던 명령어 페이지 대신 </a:t>
            </a:r>
            <a:r>
              <a:rPr lang="en-US" altLang="ko-KR" dirty="0"/>
              <a:t>diary.txt</a:t>
            </a:r>
            <a:r>
              <a:rPr lang="ko-KR" altLang="en-US" dirty="0"/>
              <a:t>를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12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진행을 위해 </a:t>
            </a:r>
            <a:r>
              <a:rPr lang="en-US" altLang="ko-KR" dirty="0"/>
              <a:t>Remote Repository</a:t>
            </a:r>
            <a:r>
              <a:rPr lang="ko-KR" altLang="en-US" dirty="0"/>
              <a:t>에서 작업중인 </a:t>
            </a:r>
            <a:r>
              <a:rPr lang="en-US" altLang="ko-KR" dirty="0" err="1"/>
              <a:t>aimir</a:t>
            </a:r>
            <a:r>
              <a:rPr lang="en-US" altLang="ko-KR" dirty="0"/>
              <a:t>-web </a:t>
            </a:r>
            <a:r>
              <a:rPr lang="ko-KR" altLang="en-US" dirty="0"/>
              <a:t>프로젝트를 </a:t>
            </a:r>
            <a:r>
              <a:rPr lang="en-US" altLang="ko-KR" dirty="0"/>
              <a:t>Local Repository</a:t>
            </a:r>
            <a:r>
              <a:rPr lang="ko-KR" altLang="en-US" dirty="0"/>
              <a:t>에 복제를 하려합니다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Aimir</a:t>
            </a:r>
            <a:r>
              <a:rPr lang="en-US" altLang="ko-KR" dirty="0"/>
              <a:t>-web </a:t>
            </a:r>
            <a:r>
              <a:rPr lang="ko-KR" altLang="en-US" dirty="0"/>
              <a:t>프로젝트에 들어가면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47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저장소에 있는 소스를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89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좌측 메뉴의 다운로드 버튼을 클릭하면 프로젝트를 복제할 수 있는 </a:t>
            </a:r>
            <a:r>
              <a:rPr lang="en-US" altLang="ko-KR" dirty="0"/>
              <a:t>URL</a:t>
            </a:r>
            <a:r>
              <a:rPr lang="ko-KR" altLang="en-US" dirty="0"/>
              <a:t>을 제공합니다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 err="1"/>
              <a:t>url</a:t>
            </a:r>
            <a:r>
              <a:rPr lang="ko-KR" altLang="en-US" dirty="0"/>
              <a:t>을 복사합니다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15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이클립스 실행 후 우측 상단의 </a:t>
            </a:r>
            <a:r>
              <a:rPr lang="en-US" altLang="ko-KR" dirty="0"/>
              <a:t>Open Perspective </a:t>
            </a:r>
            <a:r>
              <a:rPr lang="ko-KR" altLang="en-US" dirty="0"/>
              <a:t>클릭 하고 </a:t>
            </a:r>
            <a:r>
              <a:rPr lang="en-US" altLang="ko-KR" dirty="0"/>
              <a:t>Git </a:t>
            </a:r>
            <a:r>
              <a:rPr lang="ko-KR" altLang="en-US" dirty="0"/>
              <a:t>선택 후 </a:t>
            </a:r>
            <a:r>
              <a:rPr lang="en-US" altLang="ko-KR" dirty="0"/>
              <a:t>Open 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30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우측 상단을 보면 </a:t>
            </a:r>
            <a:r>
              <a:rPr lang="en-US" altLang="ko-KR" dirty="0"/>
              <a:t>Git </a:t>
            </a:r>
            <a:r>
              <a:rPr lang="ko-KR" altLang="en-US" dirty="0"/>
              <a:t>메뉴가 선택된 것을 확인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좌측 </a:t>
            </a:r>
            <a:r>
              <a:rPr lang="en-US" altLang="ko-KR" dirty="0"/>
              <a:t>Git Repositories</a:t>
            </a:r>
            <a:r>
              <a:rPr lang="ko-KR" altLang="en-US" dirty="0"/>
              <a:t>를 보면</a:t>
            </a:r>
            <a:r>
              <a:rPr lang="en-US" altLang="ko-KR" dirty="0"/>
              <a:t> Local Repository</a:t>
            </a:r>
            <a:r>
              <a:rPr lang="ko-KR" altLang="en-US" dirty="0"/>
              <a:t>를 불러올지</a:t>
            </a:r>
            <a:r>
              <a:rPr lang="en-US" altLang="ko-KR" dirty="0"/>
              <a:t> Clone </a:t>
            </a:r>
            <a:r>
              <a:rPr lang="ko-KR" altLang="en-US" dirty="0"/>
              <a:t>해서 가져올지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Local Repository</a:t>
            </a:r>
            <a:r>
              <a:rPr lang="ko-KR" altLang="en-US" dirty="0"/>
              <a:t>를 생성할지 메뉴를 선택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여기선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r>
              <a:rPr lang="ko-KR" altLang="en-US" dirty="0"/>
              <a:t>을 선택하겠습니다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상단의 메뉴도 동일한 기능의 메뉴입니다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14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[Clone a Git Repository] </a:t>
            </a:r>
            <a:r>
              <a:rPr lang="ko-KR" altLang="en-US" dirty="0"/>
              <a:t>메뉴를 선택하면 다음과 같은 창이 뜹니다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</a:t>
            </a:r>
            <a:r>
              <a:rPr lang="en-US" altLang="ko-KR" dirty="0"/>
              <a:t>Bitbucket</a:t>
            </a:r>
            <a:r>
              <a:rPr lang="ko-KR" altLang="en-US" dirty="0"/>
              <a:t>에서 카피한 </a:t>
            </a:r>
            <a:r>
              <a:rPr lang="en-US" altLang="ko-KR" dirty="0"/>
              <a:t>URI</a:t>
            </a:r>
            <a:r>
              <a:rPr lang="ko-KR" altLang="en-US" dirty="0"/>
              <a:t>를 입력하면 </a:t>
            </a:r>
            <a:r>
              <a:rPr lang="en-US" altLang="ko-KR" dirty="0"/>
              <a:t>HOST, Repository path</a:t>
            </a:r>
            <a:r>
              <a:rPr lang="ko-KR" altLang="en-US" dirty="0"/>
              <a:t>가 자동으로 입력이 되고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Authentication</a:t>
            </a:r>
            <a:r>
              <a:rPr lang="ko-KR" altLang="en-US" dirty="0"/>
              <a:t>란에 </a:t>
            </a:r>
            <a:r>
              <a:rPr lang="en-US" altLang="ko-KR" dirty="0"/>
              <a:t>User</a:t>
            </a:r>
            <a:r>
              <a:rPr lang="ko-KR" altLang="en-US" dirty="0"/>
              <a:t>와 </a:t>
            </a:r>
            <a:r>
              <a:rPr lang="en-US" altLang="ko-KR" dirty="0"/>
              <a:t>Password</a:t>
            </a:r>
            <a:r>
              <a:rPr lang="ko-KR" altLang="en-US" dirty="0"/>
              <a:t>를 입력해줍니다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모두 입력 후 </a:t>
            </a:r>
            <a:r>
              <a:rPr lang="en-US" altLang="ko-KR" dirty="0"/>
              <a:t>Next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2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git</a:t>
            </a:r>
            <a:r>
              <a:rPr lang="ko-KR" altLang="en-US" dirty="0"/>
              <a:t>을 개인 </a:t>
            </a:r>
            <a:r>
              <a:rPr lang="en-US" altLang="ko-KR" dirty="0"/>
              <a:t>pc</a:t>
            </a:r>
            <a:r>
              <a:rPr lang="ko-KR" altLang="en-US" dirty="0"/>
              <a:t>에 설치하도록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공식 문서를 참조하셔서 설치를 진행하시면 되고</a:t>
            </a:r>
            <a:r>
              <a:rPr lang="en-US" altLang="ko-KR" dirty="0"/>
              <a:t>, </a:t>
            </a:r>
            <a:r>
              <a:rPr lang="ko-KR" altLang="en-US" dirty="0"/>
              <a:t>아래 그림과 같이 </a:t>
            </a:r>
            <a:r>
              <a:rPr lang="en-US" altLang="ko-KR" dirty="0"/>
              <a:t>git </a:t>
            </a:r>
            <a:r>
              <a:rPr lang="ko-KR" altLang="en-US" dirty="0"/>
              <a:t>명령어 </a:t>
            </a:r>
            <a:r>
              <a:rPr lang="ko-KR" altLang="en-US" dirty="0" err="1"/>
              <a:t>실행시</a:t>
            </a:r>
            <a:r>
              <a:rPr lang="ko-KR" altLang="en-US" dirty="0"/>
              <a:t> 결과가 같게 나오면 설치에 성공 </a:t>
            </a:r>
            <a:r>
              <a:rPr lang="ko-KR" altLang="en-US" dirty="0" err="1"/>
              <a:t>하신겁니다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40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화면은 </a:t>
            </a:r>
            <a:r>
              <a:rPr lang="en-US" altLang="ko-KR" dirty="0"/>
              <a:t>Clone</a:t>
            </a:r>
            <a:r>
              <a:rPr lang="ko-KR" altLang="en-US" dirty="0"/>
              <a:t>해 올 </a:t>
            </a:r>
            <a:r>
              <a:rPr lang="en-US" altLang="ko-KR" dirty="0"/>
              <a:t>Branch</a:t>
            </a:r>
            <a:r>
              <a:rPr lang="ko-KR" altLang="en-US" dirty="0"/>
              <a:t>를 선택하는 화면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필요로 하는 </a:t>
            </a:r>
            <a:r>
              <a:rPr lang="en-US" altLang="ko-KR" dirty="0"/>
              <a:t>Branch</a:t>
            </a:r>
            <a:r>
              <a:rPr lang="ko-KR" altLang="en-US" dirty="0"/>
              <a:t>를 선택 후 </a:t>
            </a:r>
            <a:r>
              <a:rPr lang="en-US" altLang="ko-KR" dirty="0"/>
              <a:t>Next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088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경로를 입력하고 </a:t>
            </a:r>
            <a:r>
              <a:rPr lang="en-US" altLang="ko-KR" dirty="0"/>
              <a:t>Remote name</a:t>
            </a:r>
            <a:r>
              <a:rPr lang="ko-KR" altLang="en-US" dirty="0"/>
              <a:t>을 입력합니다</a:t>
            </a:r>
            <a:r>
              <a:rPr lang="en-US" altLang="ko-KR" dirty="0"/>
              <a:t>. Default</a:t>
            </a:r>
            <a:r>
              <a:rPr lang="ko-KR" altLang="en-US" dirty="0"/>
              <a:t>로 </a:t>
            </a:r>
            <a:r>
              <a:rPr lang="en-US" altLang="ko-KR" dirty="0"/>
              <a:t>origin</a:t>
            </a:r>
            <a:r>
              <a:rPr lang="ko-KR" altLang="en-US" dirty="0"/>
              <a:t>을 사용하며 필요시 이름을 변경하여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모두 완료되면 </a:t>
            </a:r>
            <a:r>
              <a:rPr lang="en-US" altLang="ko-KR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24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완료 후 </a:t>
            </a:r>
            <a:r>
              <a:rPr lang="en-US" altLang="ko-KR" dirty="0"/>
              <a:t>Git Repositories</a:t>
            </a:r>
            <a:r>
              <a:rPr lang="ko-KR" altLang="en-US" dirty="0"/>
              <a:t>를 확인하면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Aimir</a:t>
            </a:r>
            <a:r>
              <a:rPr lang="en-US" altLang="ko-KR" dirty="0"/>
              <a:t>-web [master] </a:t>
            </a:r>
            <a:r>
              <a:rPr lang="ko-KR" altLang="en-US" dirty="0"/>
              <a:t>라는 저장소가 생성된 것을 확인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 err="1"/>
              <a:t>aimir</a:t>
            </a:r>
            <a:r>
              <a:rPr lang="en-US" altLang="ko-KR" dirty="0"/>
              <a:t>-web</a:t>
            </a:r>
            <a:r>
              <a:rPr lang="ko-KR" altLang="en-US" dirty="0"/>
              <a:t>은 </a:t>
            </a:r>
            <a:r>
              <a:rPr lang="en-US" altLang="ko-KR" dirty="0"/>
              <a:t>Remote Repository</a:t>
            </a:r>
            <a:r>
              <a:rPr lang="ko-KR" altLang="en-US" dirty="0"/>
              <a:t>에 있던 </a:t>
            </a:r>
            <a:r>
              <a:rPr lang="en-US" altLang="ko-KR" dirty="0"/>
              <a:t>Repository</a:t>
            </a:r>
            <a:r>
              <a:rPr lang="ko-KR" altLang="en-US" dirty="0"/>
              <a:t>의 이름이고 </a:t>
            </a:r>
            <a:r>
              <a:rPr lang="en-US" altLang="ko-KR" dirty="0"/>
              <a:t>[master]</a:t>
            </a:r>
            <a:r>
              <a:rPr lang="ko-KR" altLang="en-US" dirty="0"/>
              <a:t>는 현재 </a:t>
            </a:r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dirty="0" err="1"/>
              <a:t>가르키고</a:t>
            </a:r>
            <a:r>
              <a:rPr lang="ko-KR" altLang="en-US" dirty="0"/>
              <a:t> 있는 </a:t>
            </a:r>
            <a:r>
              <a:rPr lang="en-US" altLang="ko-KR" dirty="0"/>
              <a:t>Branch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</a:t>
            </a:r>
            <a:r>
              <a:rPr lang="en-US" altLang="ko-KR" dirty="0"/>
              <a:t>, Git Clone</a:t>
            </a:r>
            <a:r>
              <a:rPr lang="ko-KR" altLang="en-US" dirty="0"/>
              <a:t>을 통해서 </a:t>
            </a:r>
            <a:r>
              <a:rPr lang="en-US" altLang="ko-KR" dirty="0"/>
              <a:t>Repository</a:t>
            </a:r>
            <a:r>
              <a:rPr lang="ko-KR" altLang="en-US" dirty="0"/>
              <a:t>를 복제하긴 했는데</a:t>
            </a:r>
            <a:r>
              <a:rPr lang="en-US" altLang="ko-KR" dirty="0"/>
              <a:t>, </a:t>
            </a:r>
            <a:r>
              <a:rPr lang="ko-KR" altLang="en-US" dirty="0"/>
              <a:t>이클립스의 </a:t>
            </a:r>
            <a:r>
              <a:rPr lang="en-US" altLang="ko-KR" dirty="0"/>
              <a:t>Project Explorer</a:t>
            </a:r>
            <a:r>
              <a:rPr lang="ko-KR" altLang="en-US" dirty="0"/>
              <a:t>에는 프로젝트가 없습니다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47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</a:t>
            </a:r>
            <a:r>
              <a:rPr lang="en-US" altLang="ko-KR" dirty="0"/>
              <a:t>Working Tree</a:t>
            </a:r>
            <a:r>
              <a:rPr lang="ko-KR" altLang="en-US" dirty="0"/>
              <a:t>를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Import Projects… </a:t>
            </a:r>
            <a:r>
              <a:rPr lang="ko-KR" altLang="en-US" dirty="0"/>
              <a:t>를 클릭하고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Import</a:t>
            </a:r>
            <a:r>
              <a:rPr lang="ko-KR" altLang="en-US" dirty="0"/>
              <a:t>할 프로젝트를 선택 후 </a:t>
            </a:r>
            <a:r>
              <a:rPr lang="en-US" altLang="ko-KR" dirty="0"/>
              <a:t>Finish</a:t>
            </a:r>
            <a:r>
              <a:rPr lang="ko-KR" altLang="en-US" dirty="0"/>
              <a:t>를 누르면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Project Explorer</a:t>
            </a:r>
            <a:r>
              <a:rPr lang="ko-KR" altLang="en-US" dirty="0"/>
              <a:t>에 프로젝트가 생성된 것을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680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여기까지 완료가 되면 현재 버전의 상태는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Remote Repository</a:t>
            </a:r>
            <a:r>
              <a:rPr lang="ko-KR" altLang="en-US" dirty="0"/>
              <a:t>와 </a:t>
            </a:r>
            <a:r>
              <a:rPr lang="en-US" altLang="ko-KR" dirty="0"/>
              <a:t>Local Repository</a:t>
            </a:r>
            <a:r>
              <a:rPr lang="ko-KR" altLang="en-US" dirty="0"/>
              <a:t>가 동일한 상태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이제 </a:t>
            </a:r>
            <a:r>
              <a:rPr lang="en-US" altLang="ko-KR" dirty="0"/>
              <a:t>Local Repository</a:t>
            </a:r>
            <a:r>
              <a:rPr lang="ko-KR" altLang="en-US" dirty="0"/>
              <a:t>에서 </a:t>
            </a:r>
            <a:r>
              <a:rPr lang="en-US" altLang="ko-KR" dirty="0"/>
              <a:t>UserController.java </a:t>
            </a:r>
            <a:r>
              <a:rPr lang="ko-KR" altLang="en-US" dirty="0"/>
              <a:t>클래스에 기능을 추가하면서 설명을 이어 나가겠습니다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다음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7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프로젝트에 </a:t>
            </a:r>
            <a:r>
              <a:rPr lang="en-US" altLang="ko-KR" dirty="0"/>
              <a:t>UserController.java</a:t>
            </a:r>
            <a:r>
              <a:rPr lang="ko-KR" altLang="en-US" dirty="0"/>
              <a:t> 클래스에는 사용자추가</a:t>
            </a:r>
            <a:r>
              <a:rPr lang="en-US" altLang="ko-KR" dirty="0"/>
              <a:t>, </a:t>
            </a:r>
            <a:r>
              <a:rPr lang="ko-KR" altLang="en-US" dirty="0"/>
              <a:t>상세보기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리스트 조회 기능이 구현 되어있다고 가정합니다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branch</a:t>
            </a:r>
            <a:r>
              <a:rPr lang="ko-KR" altLang="en-US" dirty="0"/>
              <a:t>의 장점을 살리기 위해 </a:t>
            </a:r>
            <a:r>
              <a:rPr lang="en-US" altLang="ko-KR" dirty="0"/>
              <a:t>master branch</a:t>
            </a:r>
            <a:r>
              <a:rPr lang="ko-KR" altLang="en-US" dirty="0"/>
              <a:t>는 보존하며 </a:t>
            </a:r>
            <a:r>
              <a:rPr lang="en-US" altLang="ko-KR" dirty="0"/>
              <a:t>develop branch </a:t>
            </a:r>
            <a:r>
              <a:rPr lang="ko-KR" altLang="en-US" dirty="0"/>
              <a:t>를 생성하여 기능 개발은 </a:t>
            </a:r>
            <a:r>
              <a:rPr lang="en-US" altLang="ko-KR" dirty="0"/>
              <a:t>develop branch </a:t>
            </a:r>
            <a:r>
              <a:rPr lang="ko-KR" altLang="en-US" dirty="0"/>
              <a:t>에서만 개발 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개발이 완료 되면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develop 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시키고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master branch</a:t>
            </a:r>
            <a:r>
              <a:rPr lang="ko-KR" altLang="en-US" dirty="0"/>
              <a:t>를 </a:t>
            </a:r>
            <a:r>
              <a:rPr lang="en-US" altLang="ko-KR" dirty="0"/>
              <a:t>Remote Repository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를 시키는 흐름으로 진행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40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03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693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964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버전 관리 시스템은 </a:t>
            </a:r>
            <a:r>
              <a:rPr lang="ko-KR" altLang="en-US" dirty="0" err="1"/>
              <a:t>브랜치를</a:t>
            </a:r>
            <a:r>
              <a:rPr lang="ko-KR" altLang="en-US" dirty="0"/>
              <a:t> 지원합니다</a:t>
            </a:r>
            <a:r>
              <a:rPr lang="en-US" altLang="ko-KR" dirty="0"/>
              <a:t>. </a:t>
            </a:r>
            <a:r>
              <a:rPr lang="ko-KR" altLang="en-US" dirty="0"/>
              <a:t>우리는 개발을 </a:t>
            </a:r>
            <a:r>
              <a:rPr lang="ko-KR" altLang="en-US" dirty="0" err="1"/>
              <a:t>하다보면</a:t>
            </a:r>
            <a:r>
              <a:rPr lang="ko-KR" altLang="en-US" dirty="0"/>
              <a:t> 프로젝트를 여러 개로 복사해야 할 일이 생기는데요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프로젝트를 통째로 복사 </a:t>
            </a:r>
            <a:r>
              <a:rPr lang="ko-KR" altLang="en-US" dirty="0" err="1"/>
              <a:t>하고나서</a:t>
            </a:r>
            <a:r>
              <a:rPr lang="ko-KR" altLang="en-US" dirty="0"/>
              <a:t> 원본 코드와 상관없이</a:t>
            </a:r>
            <a:r>
              <a:rPr lang="ko-KR" altLang="en-US" baseline="0" dirty="0"/>
              <a:t> 독립적으로 개발을 진행할 수 있는데 이렇게 독립적으로 개발하기 위해 만드는 것이 </a:t>
            </a:r>
            <a:r>
              <a:rPr lang="ko-KR" altLang="en-US" baseline="0" dirty="0" err="1"/>
              <a:t>브랜치</a:t>
            </a:r>
            <a:r>
              <a:rPr lang="ko-KR" altLang="en-US" baseline="0" dirty="0"/>
              <a:t> 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0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을 설치하고</a:t>
            </a:r>
            <a:r>
              <a:rPr lang="ko-KR" altLang="en-US" baseline="0" dirty="0"/>
              <a:t> 나면 사용 환경을 설정해 주어야 한다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ko-KR" altLang="en-US" baseline="0" dirty="0"/>
              <a:t>명령어를 통해 커밋하는 사용자의 정보 </a:t>
            </a:r>
            <a:r>
              <a:rPr lang="en-US" altLang="ko-KR" baseline="0" dirty="0"/>
              <a:t>user.name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user.email</a:t>
            </a:r>
            <a:r>
              <a:rPr lang="en-US" altLang="ko-KR" baseline="0" dirty="0"/>
              <a:t> </a:t>
            </a:r>
            <a:r>
              <a:rPr lang="ko-KR" altLang="en-US" baseline="0" dirty="0"/>
              <a:t>정보를 입력합니다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정보는 사용자가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을 할 때 마다 정보가 입력되기 때문에 사용자 자신의 정보를 입력 하시길 바랍니다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만약 프로젝트 별 다른 사용자의 정보를 사용하고 싶다면 </a:t>
            </a:r>
            <a:r>
              <a:rPr lang="en-US" altLang="ko-KR" baseline="0" dirty="0"/>
              <a:t>–global </a:t>
            </a:r>
            <a:r>
              <a:rPr lang="ko-KR" altLang="en-US" baseline="0" dirty="0"/>
              <a:t>옵션을 제거하고 프로젝트별로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ko-KR" altLang="en-US" baseline="0" dirty="0"/>
              <a:t>명령어를 실행하여 지정해줄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877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2158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9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저장소를 만드는 방법은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 </a:t>
            </a:r>
            <a:r>
              <a:rPr lang="ko-KR" altLang="en-US" dirty="0"/>
              <a:t>기존 프로젝트를 </a:t>
            </a:r>
            <a:r>
              <a:rPr lang="en-US" altLang="ko-KR" dirty="0" err="1"/>
              <a:t>Git</a:t>
            </a:r>
            <a:r>
              <a:rPr lang="en-US" altLang="ko-KR" baseline="0" dirty="0"/>
              <a:t> </a:t>
            </a:r>
            <a:r>
              <a:rPr lang="ko-KR" altLang="en-US" baseline="0" dirty="0"/>
              <a:t>저장소로 만드는 방법</a:t>
            </a:r>
            <a:endParaRPr lang="en-US" altLang="ko-KR" baseline="0" dirty="0"/>
          </a:p>
          <a:p>
            <a:r>
              <a:rPr lang="ko-KR" altLang="en-US" baseline="0" dirty="0"/>
              <a:t>두번째 </a:t>
            </a:r>
            <a:r>
              <a:rPr lang="en-US" altLang="ko-KR" baseline="0" dirty="0"/>
              <a:t>Remote </a:t>
            </a:r>
            <a:r>
              <a:rPr lang="en-US" altLang="ko-KR" baseline="0" dirty="0" err="1"/>
              <a:t>Reposirory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Clone</a:t>
            </a:r>
            <a:r>
              <a:rPr lang="ko-KR" altLang="en-US" baseline="0" dirty="0"/>
              <a:t>하는 방법이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지금은 첫번째 방법으로 진행을 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기존 프로젝트를 </a:t>
            </a:r>
            <a:r>
              <a:rPr lang="en-US" altLang="ko-KR" baseline="0" dirty="0" err="1"/>
              <a:t>Git</a:t>
            </a:r>
            <a:r>
              <a:rPr lang="ko-KR" altLang="en-US" baseline="0" dirty="0"/>
              <a:t>으로 관리하고 싶을 때 프로젝트의 디렉토리로 이동해서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init</a:t>
            </a:r>
            <a:r>
              <a:rPr lang="en-US" altLang="ko-KR" baseline="0" dirty="0"/>
              <a:t> </a:t>
            </a:r>
            <a:r>
              <a:rPr lang="ko-KR" altLang="en-US" baseline="0" dirty="0"/>
              <a:t>명령어를 실행합니다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명령은 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하위 디렉토리를 만듭니다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명령만으로는 아직 프로젝트의 어떤 파일도 관리하지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7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status </a:t>
            </a:r>
            <a:r>
              <a:rPr lang="ko-KR" altLang="en-US" dirty="0"/>
              <a:t>명령어를 사용하면 파일의 상태를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저장소를 만든 후 아무 작업도 진행하지 않았기 때문에</a:t>
            </a:r>
            <a:r>
              <a:rPr lang="ko-KR" altLang="en-US" baseline="0" dirty="0"/>
              <a:t> 다음과 같이 커밋할 내역이 없다 </a:t>
            </a:r>
            <a:r>
              <a:rPr lang="ko-KR" altLang="en-US" baseline="0" dirty="0" err="1"/>
              <a:t>라고</a:t>
            </a:r>
            <a:r>
              <a:rPr lang="ko-KR" altLang="en-US" baseline="0" dirty="0"/>
              <a:t> 표시되며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파일을 만들거나 복사 후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사용하라고 권유 메시지가 나옵니다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17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새로운 파일을 관리하기 위해 </a:t>
            </a:r>
            <a:r>
              <a:rPr lang="en-US" altLang="ko-KR" dirty="0"/>
              <a:t>diary.txt </a:t>
            </a:r>
            <a:r>
              <a:rPr lang="ko-KR" altLang="en-US" dirty="0"/>
              <a:t>파일을 생성시키겠습니다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</a:t>
            </a:r>
            <a:r>
              <a:rPr lang="ko-KR" altLang="en-US" baseline="0" dirty="0"/>
              <a:t> 파일의 내용은 </a:t>
            </a:r>
            <a:r>
              <a:rPr lang="ko-KR" altLang="en-US" baseline="0" dirty="0" err="1"/>
              <a:t>일기지만</a:t>
            </a:r>
            <a:r>
              <a:rPr lang="ko-KR" altLang="en-US" baseline="0" dirty="0"/>
              <a:t> 각자 </a:t>
            </a:r>
            <a:r>
              <a:rPr lang="ko-KR" altLang="en-US" baseline="0" dirty="0" err="1"/>
              <a:t>버전관리</a:t>
            </a:r>
            <a:r>
              <a:rPr lang="ko-KR" altLang="en-US" baseline="0" dirty="0"/>
              <a:t> 할 소스코드로 생각하시길 바랍니다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파일 생성 후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일차 일기를 작성하겠습니다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그리고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status </a:t>
            </a:r>
            <a:r>
              <a:rPr lang="ko-KR" altLang="en-US" baseline="0" dirty="0"/>
              <a:t>명령어를 사용해 파일의 상태를 보니  </a:t>
            </a:r>
            <a:r>
              <a:rPr lang="en-US" altLang="ko-KR" baseline="0" dirty="0"/>
              <a:t>diary.txt </a:t>
            </a:r>
            <a:r>
              <a:rPr lang="ko-KR" altLang="en-US" baseline="0" dirty="0"/>
              <a:t>파일이 추적중인 파일이 아니라 나오고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통해 </a:t>
            </a:r>
            <a:r>
              <a:rPr lang="en-US" altLang="ko-KR" baseline="0" dirty="0"/>
              <a:t>commit </a:t>
            </a:r>
            <a:r>
              <a:rPr lang="ko-KR" altLang="en-US" baseline="0" dirty="0"/>
              <a:t>될 내역에 포함 시키라고 나옵니다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여기서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사용하지 않고 </a:t>
            </a:r>
            <a:r>
              <a:rPr lang="en-US" altLang="ko-KR" baseline="0" dirty="0" err="1"/>
              <a:t>commi</a:t>
            </a:r>
            <a:r>
              <a:rPr lang="ko-KR" altLang="en-US" baseline="0" dirty="0"/>
              <a:t>을 시도하면 해당 </a:t>
            </a:r>
            <a:r>
              <a:rPr lang="en-US" altLang="ko-KR" baseline="0" dirty="0"/>
              <a:t>diary.txt</a:t>
            </a:r>
            <a:r>
              <a:rPr lang="ko-KR" altLang="en-US" baseline="0" dirty="0"/>
              <a:t>파일은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이 되지 않습니다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8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파일을 </a:t>
            </a:r>
            <a:r>
              <a:rPr lang="en-US" altLang="ko-KR" dirty="0"/>
              <a:t>commit</a:t>
            </a:r>
            <a:r>
              <a:rPr lang="ko-KR" altLang="en-US" dirty="0"/>
              <a:t>이 될 대상에 추가해보겠습니다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diary.txt </a:t>
            </a:r>
            <a:r>
              <a:rPr lang="ko-KR" altLang="en-US" baseline="0" dirty="0"/>
              <a:t>명령어를 실행하면  </a:t>
            </a:r>
            <a:r>
              <a:rPr lang="en-US" altLang="ko-KR" baseline="0" dirty="0"/>
              <a:t>diary </a:t>
            </a:r>
            <a:r>
              <a:rPr lang="ko-KR" altLang="en-US" baseline="0" dirty="0"/>
              <a:t>파일이 </a:t>
            </a:r>
            <a:r>
              <a:rPr lang="en-US" altLang="ko-KR" baseline="0" dirty="0"/>
              <a:t>Modified </a:t>
            </a:r>
            <a:r>
              <a:rPr lang="ko-KR" altLang="en-US" baseline="0" dirty="0"/>
              <a:t>상태에서 </a:t>
            </a:r>
            <a:r>
              <a:rPr lang="en-US" altLang="ko-KR" baseline="0" dirty="0"/>
              <a:t>Staged </a:t>
            </a:r>
            <a:r>
              <a:rPr lang="ko-KR" altLang="en-US" baseline="0" dirty="0"/>
              <a:t>상태로 변경된 것을 확인할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 err="1"/>
              <a:t>Unstage</a:t>
            </a:r>
            <a:r>
              <a:rPr lang="en-US" altLang="ko-KR" baseline="0" dirty="0"/>
              <a:t> </a:t>
            </a:r>
            <a:r>
              <a:rPr lang="ko-KR" altLang="en-US" baseline="0" dirty="0"/>
              <a:t>시키려면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rm</a:t>
            </a:r>
            <a:r>
              <a:rPr lang="en-US" altLang="ko-KR" baseline="0" dirty="0"/>
              <a:t> –cached </a:t>
            </a:r>
            <a:r>
              <a:rPr lang="ko-KR" altLang="en-US" baseline="0" dirty="0"/>
              <a:t>명령어를 사용하라는 메시지를 보여줍니다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05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방금</a:t>
            </a:r>
            <a:r>
              <a:rPr lang="ko-KR" altLang="en-US" baseline="0" dirty="0"/>
              <a:t> 전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통해 </a:t>
            </a:r>
            <a:r>
              <a:rPr lang="en-US" altLang="ko-KR" baseline="0" dirty="0"/>
              <a:t>Working Directory</a:t>
            </a:r>
            <a:r>
              <a:rPr lang="ko-KR" altLang="en-US" baseline="0" dirty="0"/>
              <a:t>에 있던 </a:t>
            </a:r>
            <a:r>
              <a:rPr lang="en-US" altLang="ko-KR" baseline="0" dirty="0"/>
              <a:t>diary.txt</a:t>
            </a:r>
            <a:r>
              <a:rPr lang="ko-KR" altLang="en-US" baseline="0" dirty="0"/>
              <a:t>파일은 </a:t>
            </a:r>
            <a:r>
              <a:rPr lang="en-US" altLang="ko-KR" baseline="0" dirty="0"/>
              <a:t>Staging Area</a:t>
            </a:r>
            <a:r>
              <a:rPr lang="ko-KR" altLang="en-US" baseline="0" dirty="0"/>
              <a:t>에 </a:t>
            </a:r>
            <a:r>
              <a:rPr lang="ko-KR" altLang="en-US" baseline="0" dirty="0" err="1"/>
              <a:t>반영이되어</a:t>
            </a:r>
            <a:r>
              <a:rPr lang="ko-KR" altLang="en-US" baseline="0" dirty="0"/>
              <a:t> </a:t>
            </a:r>
            <a:r>
              <a:rPr lang="en-US" altLang="ko-KR" baseline="0" dirty="0"/>
              <a:t>Modified </a:t>
            </a:r>
            <a:r>
              <a:rPr lang="ko-KR" altLang="en-US" baseline="0" dirty="0"/>
              <a:t>상태에서 </a:t>
            </a:r>
            <a:r>
              <a:rPr lang="en-US" altLang="ko-KR" baseline="0" dirty="0"/>
              <a:t>Staged </a:t>
            </a:r>
            <a:r>
              <a:rPr lang="ko-KR" altLang="en-US" baseline="0" dirty="0"/>
              <a:t>상태로 변경된 것입니다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6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6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0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8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2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2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78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1/&#49884;&#51089;&#54616;&#44592;-Git-&#49444;&#52824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1/&#49884;&#51089;&#54616;&#44592;-Git-&#52572;&#52488;-&#49444;&#51221;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02381"/>
            <a:ext cx="9144000" cy="1107585"/>
          </a:xfrm>
        </p:spPr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from the hell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44252" y="5353396"/>
            <a:ext cx="3147753" cy="7564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/>
              <a:t>소속 </a:t>
            </a:r>
            <a:r>
              <a:rPr lang="en-US" altLang="ko-KR" dirty="0"/>
              <a:t>: </a:t>
            </a:r>
            <a:r>
              <a:rPr lang="ko-KR" altLang="en-US" dirty="0"/>
              <a:t>응용서비스팀</a:t>
            </a:r>
            <a:endParaRPr lang="en-US" altLang="ko-KR" dirty="0"/>
          </a:p>
          <a:p>
            <a:pPr algn="l"/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신 성 인 대리</a:t>
            </a:r>
          </a:p>
        </p:txBody>
      </p:sp>
    </p:spTree>
    <p:extLst>
      <p:ext uri="{BB962C8B-B14F-4D97-AF65-F5344CB8AC3E}">
        <p14:creationId xmlns:p14="http://schemas.microsoft.com/office/powerpoint/2010/main" val="401631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파일을 새로 추적하기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파일을 추적 대상에 추가하기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add </a:t>
            </a:r>
            <a:r>
              <a:rPr lang="ko-KR" altLang="en-US" sz="1600" dirty="0"/>
              <a:t>명령어로 파일을 새로 추적할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아래 명령어를 실행하면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은 </a:t>
            </a:r>
            <a:r>
              <a:rPr lang="en-US" altLang="ko-KR" sz="1600" dirty="0"/>
              <a:t>diary.txt </a:t>
            </a:r>
            <a:r>
              <a:rPr lang="ko-KR" altLang="en-US" sz="1600" dirty="0"/>
              <a:t>파일을 추적한다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status </a:t>
            </a:r>
            <a:r>
              <a:rPr lang="ko-KR" altLang="en-US" sz="1600" dirty="0"/>
              <a:t>명령어를 다시 실행하면 </a:t>
            </a:r>
            <a:r>
              <a:rPr lang="en-US" altLang="ko-KR" sz="1600" dirty="0"/>
              <a:t>diary.txt </a:t>
            </a:r>
            <a:r>
              <a:rPr lang="ko-KR" altLang="en-US" sz="1600" dirty="0"/>
              <a:t>파일이 </a:t>
            </a:r>
            <a:r>
              <a:rPr lang="en-US" altLang="ko-KR" sz="1600" dirty="0"/>
              <a:t>Tracked </a:t>
            </a:r>
            <a:r>
              <a:rPr lang="ko-KR" altLang="en-US" sz="1600" dirty="0"/>
              <a:t>상태이면서 </a:t>
            </a:r>
            <a:r>
              <a:rPr lang="en-US" altLang="ko-KR" sz="1600" dirty="0"/>
              <a:t>Staged </a:t>
            </a:r>
            <a:r>
              <a:rPr lang="ko-KR" altLang="en-US" sz="1600" dirty="0"/>
              <a:t>상태라는 것을 확인 할 수 있다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이제 </a:t>
            </a:r>
            <a:r>
              <a:rPr lang="en-US" altLang="ko-KR" sz="1600" dirty="0"/>
              <a:t>diary.txt </a:t>
            </a:r>
            <a:r>
              <a:rPr lang="ko-KR" altLang="en-US" sz="1600" dirty="0"/>
              <a:t>파일은 </a:t>
            </a:r>
            <a:r>
              <a:rPr lang="en-US" altLang="ko-KR" sz="1600" dirty="0"/>
              <a:t>Staged </a:t>
            </a:r>
            <a:r>
              <a:rPr lang="ko-KR" altLang="en-US" sz="1600" dirty="0"/>
              <a:t>상태가 되었으며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commit </a:t>
            </a:r>
            <a:r>
              <a:rPr lang="ko-KR" altLang="en-US" sz="1600" dirty="0"/>
              <a:t>명령어 실행 시 반영 대상이 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89220" y="2586575"/>
            <a:ext cx="2182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add diary.txt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15" y="3434021"/>
            <a:ext cx="3124200" cy="16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파일을 새로 추적하기</a:t>
            </a:r>
            <a:endParaRPr lang="ko-KR" altLang="en-US" sz="5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8575" y="306739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3431771" y="306739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  <a:br>
              <a:rPr lang="en-US" altLang="ko-KR" dirty="0"/>
            </a:br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209801" y="328352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209801" y="394854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6534" y="291350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26095" y="411480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14" name="원통 13"/>
          <p:cNvSpPr/>
          <p:nvPr/>
        </p:nvSpPr>
        <p:spPr>
          <a:xfrm>
            <a:off x="5699763" y="2984269"/>
            <a:ext cx="1297588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15" name="Picture 4" descr="êµ¬ë¦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09" y="273638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V="1">
            <a:off x="4702930" y="359109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35451" y="319475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18" name="원통 17"/>
          <p:cNvSpPr/>
          <p:nvPr/>
        </p:nvSpPr>
        <p:spPr>
          <a:xfrm>
            <a:off x="10308476" y="273637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8822" y="2913510"/>
            <a:ext cx="6526916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7115738" y="3067400"/>
            <a:ext cx="3192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05479" y="2673670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115738" y="4114800"/>
            <a:ext cx="3192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40102" y="417531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005349" y="2481943"/>
            <a:ext cx="0" cy="499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7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변경사항 커밋하기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42" y="1312986"/>
            <a:ext cx="104227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Commit </a:t>
            </a:r>
            <a:r>
              <a:rPr lang="ko-KR" altLang="en-US" sz="1600" dirty="0"/>
              <a:t>명령어 실행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Commit </a:t>
            </a:r>
            <a:r>
              <a:rPr lang="ko-KR" altLang="en-US" sz="1600" dirty="0"/>
              <a:t>이력 확인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342891" indent="-342891">
              <a:buFont typeface="+mj-lt"/>
              <a:buAutoNum type="arabicPeriod"/>
            </a:pP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80905" y="1803861"/>
            <a:ext cx="3207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–m “</a:t>
            </a:r>
            <a:r>
              <a:rPr lang="ko-KR" altLang="en-US" dirty="0" err="1"/>
              <a:t>커밋</a:t>
            </a:r>
            <a:r>
              <a:rPr lang="ko-KR" altLang="en-US" dirty="0"/>
              <a:t> 내용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01" y="2431756"/>
            <a:ext cx="3448051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0901" y="3691301"/>
            <a:ext cx="1083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01" y="4248749"/>
            <a:ext cx="42957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5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log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698" y="1702212"/>
            <a:ext cx="4371975" cy="4181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92" y="1014158"/>
            <a:ext cx="2661515" cy="562771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32992" y="1446418"/>
            <a:ext cx="2661515" cy="989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2992" y="2527073"/>
            <a:ext cx="2661515" cy="9892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2992" y="3623817"/>
            <a:ext cx="2661515" cy="98921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2992" y="4671755"/>
            <a:ext cx="2661515" cy="98921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2992" y="5756251"/>
            <a:ext cx="2661515" cy="9892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77597" y="4982100"/>
            <a:ext cx="3275215" cy="774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2" idx="3"/>
            <a:endCxn id="16" idx="1"/>
          </p:cNvCxnSpPr>
          <p:nvPr/>
        </p:nvCxnSpPr>
        <p:spPr>
          <a:xfrm>
            <a:off x="3394507" y="1941025"/>
            <a:ext cx="2283088" cy="3428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677597" y="4177149"/>
            <a:ext cx="3275215" cy="7741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77597" y="3363785"/>
            <a:ext cx="3275215" cy="77415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77597" y="2527073"/>
            <a:ext cx="3275215" cy="7741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85910" y="1733314"/>
            <a:ext cx="3275215" cy="7741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0" idx="3"/>
            <a:endCxn id="20" idx="1"/>
          </p:cNvCxnSpPr>
          <p:nvPr/>
        </p:nvCxnSpPr>
        <p:spPr>
          <a:xfrm>
            <a:off x="3394507" y="3021676"/>
            <a:ext cx="2283088" cy="15425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1" idx="1"/>
          </p:cNvCxnSpPr>
          <p:nvPr/>
        </p:nvCxnSpPr>
        <p:spPr>
          <a:xfrm flipV="1">
            <a:off x="3394507" y="3750862"/>
            <a:ext cx="2283088" cy="42117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2" idx="1"/>
          </p:cNvCxnSpPr>
          <p:nvPr/>
        </p:nvCxnSpPr>
        <p:spPr>
          <a:xfrm flipV="1">
            <a:off x="3394507" y="2914149"/>
            <a:ext cx="2283088" cy="226648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5" idx="3"/>
            <a:endCxn id="23" idx="1"/>
          </p:cNvCxnSpPr>
          <p:nvPr/>
        </p:nvCxnSpPr>
        <p:spPr>
          <a:xfrm flipV="1">
            <a:off x="3394510" y="2120390"/>
            <a:ext cx="2291401" cy="41304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56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</a:t>
            </a:r>
            <a:r>
              <a:rPr lang="en-US" altLang="ko-KR" dirty="0"/>
              <a:t>(remote repository)</a:t>
            </a:r>
            <a:endParaRPr lang="ko-KR" altLang="en-US" dirty="0"/>
          </a:p>
        </p:txBody>
      </p:sp>
      <p:sp>
        <p:nvSpPr>
          <p:cNvPr id="26" name="모서리가 둥근 직사각형 5">
            <a:extLst>
              <a:ext uri="{FF2B5EF4-FFF2-40B4-BE49-F238E27FC236}">
                <a16:creationId xmlns:a16="http://schemas.microsoft.com/office/drawing/2014/main" id="{FD3F7B60-CBFE-46B8-8C6D-A885BA7ABE8C}"/>
              </a:ext>
            </a:extLst>
          </p:cNvPr>
          <p:cNvSpPr/>
          <p:nvPr/>
        </p:nvSpPr>
        <p:spPr>
          <a:xfrm>
            <a:off x="688575" y="306739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28" name="한쪽 모서리가 잘린 사각형 6">
            <a:extLst>
              <a:ext uri="{FF2B5EF4-FFF2-40B4-BE49-F238E27FC236}">
                <a16:creationId xmlns:a16="http://schemas.microsoft.com/office/drawing/2014/main" id="{CF8FC66A-D72F-4477-A171-10098135AAF6}"/>
              </a:ext>
            </a:extLst>
          </p:cNvPr>
          <p:cNvSpPr/>
          <p:nvPr/>
        </p:nvSpPr>
        <p:spPr>
          <a:xfrm>
            <a:off x="3431771" y="306739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  <a:br>
              <a:rPr lang="en-US" altLang="ko-KR" dirty="0"/>
            </a:br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FC00D8-BD0C-42F1-B643-1A60A4AB7102}"/>
              </a:ext>
            </a:extLst>
          </p:cNvPr>
          <p:cNvCxnSpPr/>
          <p:nvPr/>
        </p:nvCxnSpPr>
        <p:spPr>
          <a:xfrm>
            <a:off x="2209801" y="328352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CB20F5-E5EF-4B60-BAF4-6C46D3C0D799}"/>
              </a:ext>
            </a:extLst>
          </p:cNvPr>
          <p:cNvCxnSpPr/>
          <p:nvPr/>
        </p:nvCxnSpPr>
        <p:spPr>
          <a:xfrm flipH="1">
            <a:off x="2209801" y="394854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1D0800-8374-4E5C-B4B3-B58DAB6F4F8C}"/>
              </a:ext>
            </a:extLst>
          </p:cNvPr>
          <p:cNvSpPr txBox="1"/>
          <p:nvPr/>
        </p:nvSpPr>
        <p:spPr>
          <a:xfrm>
            <a:off x="2086534" y="291350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CBE3A-C4D0-452E-83BE-828A755A85F3}"/>
              </a:ext>
            </a:extLst>
          </p:cNvPr>
          <p:cNvSpPr txBox="1"/>
          <p:nvPr/>
        </p:nvSpPr>
        <p:spPr>
          <a:xfrm>
            <a:off x="2126095" y="411480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35" name="원통 13">
            <a:extLst>
              <a:ext uri="{FF2B5EF4-FFF2-40B4-BE49-F238E27FC236}">
                <a16:creationId xmlns:a16="http://schemas.microsoft.com/office/drawing/2014/main" id="{E5BE9316-EFDF-4ADC-A5AA-417BEB47450D}"/>
              </a:ext>
            </a:extLst>
          </p:cNvPr>
          <p:cNvSpPr/>
          <p:nvPr/>
        </p:nvSpPr>
        <p:spPr>
          <a:xfrm>
            <a:off x="5699763" y="2984269"/>
            <a:ext cx="1297588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36" name="Picture 4" descr="êµ¬ë¦ ìì´ì½ì ëí ì´ë¯¸ì§ ê²ìê²°ê³¼">
            <a:extLst>
              <a:ext uri="{FF2B5EF4-FFF2-40B4-BE49-F238E27FC236}">
                <a16:creationId xmlns:a16="http://schemas.microsoft.com/office/drawing/2014/main" id="{744D0D04-C34E-426C-ABCC-9D446233D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09" y="273638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3D54CE2-AFD4-47CD-9A0D-4C25E35E638B}"/>
              </a:ext>
            </a:extLst>
          </p:cNvPr>
          <p:cNvCxnSpPr/>
          <p:nvPr/>
        </p:nvCxnSpPr>
        <p:spPr>
          <a:xfrm flipV="1">
            <a:off x="4702930" y="359109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D4906F-BA7F-4B0F-8AD8-CD9859D007A3}"/>
              </a:ext>
            </a:extLst>
          </p:cNvPr>
          <p:cNvSpPr txBox="1"/>
          <p:nvPr/>
        </p:nvSpPr>
        <p:spPr>
          <a:xfrm>
            <a:off x="4535451" y="319475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39" name="원통 17">
            <a:extLst>
              <a:ext uri="{FF2B5EF4-FFF2-40B4-BE49-F238E27FC236}">
                <a16:creationId xmlns:a16="http://schemas.microsoft.com/office/drawing/2014/main" id="{39401F2C-3743-429E-9D54-4EFE0A5B495C}"/>
              </a:ext>
            </a:extLst>
          </p:cNvPr>
          <p:cNvSpPr/>
          <p:nvPr/>
        </p:nvSpPr>
        <p:spPr>
          <a:xfrm>
            <a:off x="10308476" y="273637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CB782D-D1A5-4C07-B68D-8DAE951EB330}"/>
              </a:ext>
            </a:extLst>
          </p:cNvPr>
          <p:cNvSpPr/>
          <p:nvPr/>
        </p:nvSpPr>
        <p:spPr>
          <a:xfrm>
            <a:off x="588822" y="2913510"/>
            <a:ext cx="6526916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2DA0D56-81D2-4B95-864A-4BAA040D9A90}"/>
              </a:ext>
            </a:extLst>
          </p:cNvPr>
          <p:cNvCxnSpPr/>
          <p:nvPr/>
        </p:nvCxnSpPr>
        <p:spPr>
          <a:xfrm flipV="1">
            <a:off x="7115738" y="3067400"/>
            <a:ext cx="3192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97C691-3EE0-49E8-AB68-D97806710CF3}"/>
              </a:ext>
            </a:extLst>
          </p:cNvPr>
          <p:cNvSpPr txBox="1"/>
          <p:nvPr/>
        </p:nvSpPr>
        <p:spPr>
          <a:xfrm>
            <a:off x="8205479" y="2673670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504F049-74BA-40CC-B348-44DFB2831BF0}"/>
              </a:ext>
            </a:extLst>
          </p:cNvPr>
          <p:cNvCxnSpPr/>
          <p:nvPr/>
        </p:nvCxnSpPr>
        <p:spPr>
          <a:xfrm flipH="1">
            <a:off x="7115738" y="4114800"/>
            <a:ext cx="3192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0D25591-5A8A-4AAE-BB77-EB97819D7ECB}"/>
              </a:ext>
            </a:extLst>
          </p:cNvPr>
          <p:cNvSpPr txBox="1"/>
          <p:nvPr/>
        </p:nvSpPr>
        <p:spPr>
          <a:xfrm>
            <a:off x="8240102" y="417531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A33FCD3-A5BE-4147-A997-60D22F796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843" y="5162200"/>
            <a:ext cx="3429266" cy="6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94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4DE38-9134-4701-9B77-881FBD297012}"/>
              </a:ext>
            </a:extLst>
          </p:cNvPr>
          <p:cNvSpPr txBox="1"/>
          <p:nvPr/>
        </p:nvSpPr>
        <p:spPr>
          <a:xfrm>
            <a:off x="522317" y="5161547"/>
            <a:ext cx="733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Bitbucket</a:t>
            </a:r>
            <a:r>
              <a:rPr lang="ko-KR" altLang="en-US" dirty="0"/>
              <a:t>로그인 후 우측 상단의 아이콘 클릭 </a:t>
            </a:r>
            <a:r>
              <a:rPr lang="en-US" altLang="ko-KR" dirty="0"/>
              <a:t>-&gt; View profile </a:t>
            </a:r>
            <a:r>
              <a:rPr lang="ko-KR" altLang="en-US" dirty="0"/>
              <a:t>클릭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3BAAFF-F66D-480D-B1EA-E68D7513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121"/>
            <a:ext cx="12192000" cy="358275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448A5-F46D-4F61-B56B-44A4746F66B8}"/>
              </a:ext>
            </a:extLst>
          </p:cNvPr>
          <p:cNvSpPr/>
          <p:nvPr/>
        </p:nvSpPr>
        <p:spPr>
          <a:xfrm>
            <a:off x="10741723" y="1114695"/>
            <a:ext cx="1399674" cy="1526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4DE38-9134-4701-9B77-881FBD297012}"/>
              </a:ext>
            </a:extLst>
          </p:cNvPr>
          <p:cNvSpPr txBox="1"/>
          <p:nvPr/>
        </p:nvSpPr>
        <p:spPr>
          <a:xfrm>
            <a:off x="522317" y="5161547"/>
            <a:ext cx="288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Create repository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8FFCDF-67FF-450A-B126-072B5B5D9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926"/>
            <a:ext cx="12192000" cy="226067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448A5-F46D-4F61-B56B-44A4746F66B8}"/>
              </a:ext>
            </a:extLst>
          </p:cNvPr>
          <p:cNvSpPr/>
          <p:nvPr/>
        </p:nvSpPr>
        <p:spPr>
          <a:xfrm>
            <a:off x="6711144" y="2755232"/>
            <a:ext cx="1061257" cy="3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9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4DE38-9134-4701-9B77-881FBD297012}"/>
              </a:ext>
            </a:extLst>
          </p:cNvPr>
          <p:cNvSpPr txBox="1"/>
          <p:nvPr/>
        </p:nvSpPr>
        <p:spPr>
          <a:xfrm>
            <a:off x="522317" y="5394011"/>
            <a:ext cx="505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저장소 이름 입력 후 </a:t>
            </a:r>
            <a:r>
              <a:rPr lang="en-US" altLang="ko-KR" dirty="0"/>
              <a:t>Create repository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448A5-F46D-4F61-B56B-44A4746F66B8}"/>
              </a:ext>
            </a:extLst>
          </p:cNvPr>
          <p:cNvSpPr/>
          <p:nvPr/>
        </p:nvSpPr>
        <p:spPr>
          <a:xfrm>
            <a:off x="6711144" y="2755232"/>
            <a:ext cx="1061257" cy="3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8F8B25-A8E0-4A9F-8230-7CAB73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086"/>
            <a:ext cx="12192000" cy="363382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7261CB0-BB51-4A56-83EA-9E0D139073F5}"/>
              </a:ext>
            </a:extLst>
          </p:cNvPr>
          <p:cNvSpPr/>
          <p:nvPr/>
        </p:nvSpPr>
        <p:spPr>
          <a:xfrm>
            <a:off x="5010679" y="3810000"/>
            <a:ext cx="1173552" cy="401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8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551461-5F6A-40D5-9067-0561ED0FD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3754"/>
            <a:ext cx="12192000" cy="4350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2ADACB-7BA1-449E-9D82-4CB0F3726CBA}"/>
              </a:ext>
            </a:extLst>
          </p:cNvPr>
          <p:cNvSpPr txBox="1"/>
          <p:nvPr/>
        </p:nvSpPr>
        <p:spPr>
          <a:xfrm>
            <a:off x="389969" y="5839180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원격 저장소 생성 완료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032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03441C-AC2D-4883-ABB5-04A9228F4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710" y="26842"/>
            <a:ext cx="5975101" cy="683115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0B6535E-87B6-4DB6-A135-16896E5C4CF8}"/>
              </a:ext>
            </a:extLst>
          </p:cNvPr>
          <p:cNvSpPr/>
          <p:nvPr/>
        </p:nvSpPr>
        <p:spPr>
          <a:xfrm>
            <a:off x="2977342" y="2550694"/>
            <a:ext cx="6094469" cy="1034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326FA-CEC8-4B78-99D5-DC90D0A7CAE8}"/>
              </a:ext>
            </a:extLst>
          </p:cNvPr>
          <p:cNvSpPr/>
          <p:nvPr/>
        </p:nvSpPr>
        <p:spPr>
          <a:xfrm>
            <a:off x="2977341" y="3677651"/>
            <a:ext cx="6094469" cy="1808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29038B-7D5F-4409-AB8D-7C13482F0F2C}"/>
              </a:ext>
            </a:extLst>
          </p:cNvPr>
          <p:cNvSpPr/>
          <p:nvPr/>
        </p:nvSpPr>
        <p:spPr>
          <a:xfrm>
            <a:off x="2977340" y="5578641"/>
            <a:ext cx="6094469" cy="1159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80"/>
            <a:ext cx="1042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dirty="0"/>
              <a:t>1111122</a:t>
            </a:r>
          </a:p>
          <a:p>
            <a:pPr marL="342891" indent="-342891">
              <a:buAutoNum type="arabicPeriod"/>
            </a:pPr>
            <a:r>
              <a:rPr lang="en-US" altLang="ko-KR" dirty="0"/>
              <a:t>222222</a:t>
            </a:r>
          </a:p>
          <a:p>
            <a:pPr marL="342891" indent="-342891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619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ADACB-7BA1-449E-9D82-4CB0F3726CBA}"/>
              </a:ext>
            </a:extLst>
          </p:cNvPr>
          <p:cNvSpPr txBox="1"/>
          <p:nvPr/>
        </p:nvSpPr>
        <p:spPr>
          <a:xfrm>
            <a:off x="1098416" y="4551801"/>
            <a:ext cx="10412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/>
              <a:t>Local Repository</a:t>
            </a:r>
            <a:r>
              <a:rPr lang="ko-KR" altLang="en-US" dirty="0"/>
              <a:t>에서 다음 명령어를 실행한다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$ git remote add origin https://tlstjddls123@git-n.nuritelecom.com/scm/~tlstjddls123/diary.git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git push –u origin master </a:t>
            </a:r>
            <a:r>
              <a:rPr lang="ko-KR" altLang="en-US" dirty="0"/>
              <a:t>로 </a:t>
            </a:r>
            <a:r>
              <a:rPr lang="en-US" altLang="ko-KR" dirty="0"/>
              <a:t>Local Repository </a:t>
            </a:r>
            <a:r>
              <a:rPr lang="ko-KR" altLang="en-US" dirty="0"/>
              <a:t>저장소를 </a:t>
            </a:r>
            <a:r>
              <a:rPr lang="en-US" altLang="ko-KR" dirty="0"/>
              <a:t>Remote Repository</a:t>
            </a:r>
            <a:r>
              <a:rPr lang="ko-KR" altLang="en-US" dirty="0"/>
              <a:t>로 </a:t>
            </a:r>
            <a:r>
              <a:rPr lang="en-US" altLang="ko-KR" dirty="0"/>
              <a:t>Push 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FFB6B7-59D7-4B10-9616-99477B11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15" y="1400175"/>
            <a:ext cx="9939501" cy="30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8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262C1F-68FC-4BEA-9B09-7363F9CD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823912"/>
            <a:ext cx="99726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28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A81275-93D3-4A24-BFB9-B4EFB0AB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91" y="1174502"/>
            <a:ext cx="8206461" cy="519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79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설정변경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F8E48C-AE79-492C-BB3A-8A20F550B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1089"/>
            <a:ext cx="12192000" cy="33163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1641818-5F67-4A87-897F-705A9AC67D4B}"/>
              </a:ext>
            </a:extLst>
          </p:cNvPr>
          <p:cNvSpPr/>
          <p:nvPr/>
        </p:nvSpPr>
        <p:spPr>
          <a:xfrm>
            <a:off x="-1" y="2326641"/>
            <a:ext cx="264161" cy="223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C743DE-BB98-4B2C-B00C-76A0A78FE5E7}"/>
              </a:ext>
            </a:extLst>
          </p:cNvPr>
          <p:cNvSpPr/>
          <p:nvPr/>
        </p:nvSpPr>
        <p:spPr>
          <a:xfrm>
            <a:off x="390236" y="3098801"/>
            <a:ext cx="1103284" cy="233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E11322-CE72-460A-8EA8-2BB2DD2571A1}"/>
              </a:ext>
            </a:extLst>
          </p:cNvPr>
          <p:cNvSpPr/>
          <p:nvPr/>
        </p:nvSpPr>
        <p:spPr>
          <a:xfrm>
            <a:off x="1670396" y="2992122"/>
            <a:ext cx="10430164" cy="436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4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64440D-68E2-4700-85B0-740F94EF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7" y="1354975"/>
            <a:ext cx="10826403" cy="34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1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90B752-7560-4CFC-8688-952820F2E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8837"/>
            <a:ext cx="12192000" cy="352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3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복제하기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20BCD3-577A-495C-869B-E13EF092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54" y="1354976"/>
            <a:ext cx="8289925" cy="2770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22DA28-8154-4689-8C25-8CD0C0CA0754}"/>
              </a:ext>
            </a:extLst>
          </p:cNvPr>
          <p:cNvSpPr txBox="1"/>
          <p:nvPr/>
        </p:nvSpPr>
        <p:spPr>
          <a:xfrm>
            <a:off x="665878" y="4368921"/>
            <a:ext cx="8657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프로젝트 진행을 위해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에서 작업중인 </a:t>
            </a:r>
            <a:r>
              <a:rPr lang="en-US" altLang="ko-KR" dirty="0" err="1"/>
              <a:t>aimir</a:t>
            </a:r>
            <a:r>
              <a:rPr lang="en-US" altLang="ko-KR" dirty="0"/>
              <a:t>-web </a:t>
            </a:r>
            <a:r>
              <a:rPr lang="ko-KR" altLang="en-US" dirty="0"/>
              <a:t>프로젝트를 </a:t>
            </a:r>
            <a:br>
              <a:rPr lang="en-US" altLang="ko-KR" dirty="0"/>
            </a:br>
            <a:r>
              <a:rPr lang="en-US" altLang="ko-KR" dirty="0"/>
              <a:t>Local Repository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복제 하려한다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aimir</a:t>
            </a:r>
            <a:r>
              <a:rPr lang="en-US" altLang="ko-KR" dirty="0"/>
              <a:t>-web </a:t>
            </a:r>
            <a:r>
              <a:rPr lang="ko-KR" altLang="en-US" dirty="0"/>
              <a:t>프로젝트를 들어간다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960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복제하기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2DA28-8154-4689-8C25-8CD0C0CA0754}"/>
              </a:ext>
            </a:extLst>
          </p:cNvPr>
          <p:cNvSpPr txBox="1"/>
          <p:nvPr/>
        </p:nvSpPr>
        <p:spPr>
          <a:xfrm>
            <a:off x="665878" y="4368921"/>
            <a:ext cx="5540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해당 저장소에 있는 소스를 확인 할 수 있습니다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403D82-73DF-46E7-82B3-12C47FB0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4976"/>
            <a:ext cx="12192000" cy="22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18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복제하기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2DA28-8154-4689-8C25-8CD0C0CA0754}"/>
              </a:ext>
            </a:extLst>
          </p:cNvPr>
          <p:cNvSpPr txBox="1"/>
          <p:nvPr/>
        </p:nvSpPr>
        <p:spPr>
          <a:xfrm>
            <a:off x="522317" y="4944840"/>
            <a:ext cx="8797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좌측 메뉴의         </a:t>
            </a:r>
            <a:r>
              <a:rPr lang="ko-KR" altLang="en-US" dirty="0" err="1"/>
              <a:t>를</a:t>
            </a:r>
            <a:r>
              <a:rPr lang="ko-KR" altLang="en-US" dirty="0"/>
              <a:t> 클릭하면 프로젝트를 </a:t>
            </a:r>
            <a:r>
              <a:rPr lang="en-US" altLang="ko-KR" dirty="0"/>
              <a:t>clone </a:t>
            </a:r>
            <a:r>
              <a:rPr lang="ko-KR" altLang="en-US" dirty="0"/>
              <a:t>할 수 있는 </a:t>
            </a:r>
            <a:r>
              <a:rPr lang="en-US" altLang="ko-KR" dirty="0"/>
              <a:t>URL</a:t>
            </a:r>
            <a:r>
              <a:rPr lang="ko-KR" altLang="en-US" dirty="0"/>
              <a:t>을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https://tlstjddls123@git-n.nuritelecom.com/scm/~tlstjddls123/aimir-web.git</a:t>
            </a:r>
            <a:br>
              <a:rPr lang="en-US" altLang="ko-KR" dirty="0"/>
            </a:b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2BD0A0-C906-439F-91A9-D845ABC9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6829"/>
            <a:ext cx="12192000" cy="34252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A347EB-F634-4863-AB3F-22153BB70495}"/>
              </a:ext>
            </a:extLst>
          </p:cNvPr>
          <p:cNvSpPr/>
          <p:nvPr/>
        </p:nvSpPr>
        <p:spPr>
          <a:xfrm>
            <a:off x="-29326" y="1798321"/>
            <a:ext cx="2335645" cy="32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FF167E-2F39-4C70-8C92-C6A6C71B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9" y="4976987"/>
            <a:ext cx="4286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2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C1C221-A168-4816-8AD1-54F990D5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0258"/>
            <a:ext cx="12192000" cy="47174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A347EB-F634-4863-AB3F-22153BB70495}"/>
              </a:ext>
            </a:extLst>
          </p:cNvPr>
          <p:cNvSpPr/>
          <p:nvPr/>
        </p:nvSpPr>
        <p:spPr>
          <a:xfrm>
            <a:off x="11669683" y="1249680"/>
            <a:ext cx="298798" cy="28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D020D-52B0-4446-AE51-0FB53E7DA274}"/>
              </a:ext>
            </a:extLst>
          </p:cNvPr>
          <p:cNvSpPr txBox="1"/>
          <p:nvPr/>
        </p:nvSpPr>
        <p:spPr>
          <a:xfrm>
            <a:off x="11358379" y="8855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5B2C06-EE85-4E13-BD3A-1D648E70136D}"/>
              </a:ext>
            </a:extLst>
          </p:cNvPr>
          <p:cNvSpPr/>
          <p:nvPr/>
        </p:nvSpPr>
        <p:spPr>
          <a:xfrm>
            <a:off x="5075842" y="2422842"/>
            <a:ext cx="1883757" cy="320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66AB3-4CDF-4275-9E19-CBE0B5993E09}"/>
              </a:ext>
            </a:extLst>
          </p:cNvPr>
          <p:cNvSpPr txBox="1"/>
          <p:nvPr/>
        </p:nvSpPr>
        <p:spPr>
          <a:xfrm>
            <a:off x="4693418" y="23738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E32FB1-43FF-4B93-92A3-F927A42C2243}"/>
              </a:ext>
            </a:extLst>
          </p:cNvPr>
          <p:cNvSpPr/>
          <p:nvPr/>
        </p:nvSpPr>
        <p:spPr>
          <a:xfrm>
            <a:off x="5908963" y="3945113"/>
            <a:ext cx="634078" cy="320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8B6F-0C68-4CB7-8267-F783DE0AA112}"/>
              </a:ext>
            </a:extLst>
          </p:cNvPr>
          <p:cNvSpPr txBox="1"/>
          <p:nvPr/>
        </p:nvSpPr>
        <p:spPr>
          <a:xfrm>
            <a:off x="5624465" y="38961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Trends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8" y="1138848"/>
            <a:ext cx="10982325" cy="4924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2212" y="6292736"/>
            <a:ext cx="185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google trends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2117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269A50-76DB-40C0-9651-0FC7D9B4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1118"/>
            <a:ext cx="12192000" cy="41957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EF3354-16DD-48C6-9171-419F38B52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761" y="2470943"/>
            <a:ext cx="2000250" cy="3714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873E7F-1C25-4024-821C-3FA8F41649B3}"/>
              </a:ext>
            </a:extLst>
          </p:cNvPr>
          <p:cNvSpPr/>
          <p:nvPr/>
        </p:nvSpPr>
        <p:spPr>
          <a:xfrm>
            <a:off x="11149965" y="1544320"/>
            <a:ext cx="1042035" cy="28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FC7BCEA-6AD0-4549-95F5-7F78D13CB0B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0739120" y="1686560"/>
            <a:ext cx="410845" cy="711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A0F564-3C71-4C38-9C4A-29F7E65BC5A2}"/>
              </a:ext>
            </a:extLst>
          </p:cNvPr>
          <p:cNvSpPr/>
          <p:nvPr/>
        </p:nvSpPr>
        <p:spPr>
          <a:xfrm>
            <a:off x="822960" y="3992880"/>
            <a:ext cx="1005840" cy="162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CC30A-FED0-4C49-94E7-2222FF9DCCDA}"/>
              </a:ext>
            </a:extLst>
          </p:cNvPr>
          <p:cNvSpPr/>
          <p:nvPr/>
        </p:nvSpPr>
        <p:spPr>
          <a:xfrm>
            <a:off x="1828800" y="1747520"/>
            <a:ext cx="172720" cy="162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D815A1-655E-423A-95FF-2345072DD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817" y="1048397"/>
            <a:ext cx="4955223" cy="52273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204845" y="2089480"/>
            <a:ext cx="4760595" cy="114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7BFA00-095B-4C73-B44D-68F5DBE831E8}"/>
              </a:ext>
            </a:extLst>
          </p:cNvPr>
          <p:cNvSpPr/>
          <p:nvPr/>
        </p:nvSpPr>
        <p:spPr>
          <a:xfrm>
            <a:off x="3204845" y="3945064"/>
            <a:ext cx="4760595" cy="114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A8950-96CB-4686-A5B8-2D9E4EF592B4}"/>
              </a:ext>
            </a:extLst>
          </p:cNvPr>
          <p:cNvSpPr/>
          <p:nvPr/>
        </p:nvSpPr>
        <p:spPr>
          <a:xfrm>
            <a:off x="4832523" y="5760008"/>
            <a:ext cx="1497157" cy="427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661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6F6069-B613-47D7-B806-5F3F2B242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119" y="1098538"/>
            <a:ext cx="4807321" cy="50886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204845" y="2540000"/>
            <a:ext cx="4760595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A8950-96CB-4686-A5B8-2D9E4EF592B4}"/>
              </a:ext>
            </a:extLst>
          </p:cNvPr>
          <p:cNvSpPr/>
          <p:nvPr/>
        </p:nvSpPr>
        <p:spPr>
          <a:xfrm>
            <a:off x="5019443" y="5748044"/>
            <a:ext cx="1076557" cy="354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39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906DC8-D748-49F6-95B1-3225B5DB6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845" y="1056537"/>
            <a:ext cx="4921347" cy="52089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204845" y="2255520"/>
            <a:ext cx="4760595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A8950-96CB-4686-A5B8-2D9E4EF592B4}"/>
              </a:ext>
            </a:extLst>
          </p:cNvPr>
          <p:cNvSpPr/>
          <p:nvPr/>
        </p:nvSpPr>
        <p:spPr>
          <a:xfrm>
            <a:off x="6096000" y="5801463"/>
            <a:ext cx="1076557" cy="354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BB7B9B-4D77-4B19-BF54-B66D3EB3D96D}"/>
              </a:ext>
            </a:extLst>
          </p:cNvPr>
          <p:cNvSpPr/>
          <p:nvPr/>
        </p:nvSpPr>
        <p:spPr>
          <a:xfrm>
            <a:off x="3285220" y="3282644"/>
            <a:ext cx="4760595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2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07569A-7EE1-4E88-8E6B-CA1E43A6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958" y="1228407"/>
            <a:ext cx="5038725" cy="423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F114E1-F833-41BE-AF9B-8D682BEFC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43" y="1228407"/>
            <a:ext cx="5029200" cy="4114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A8950-96CB-4686-A5B8-2D9E4EF592B4}"/>
              </a:ext>
            </a:extLst>
          </p:cNvPr>
          <p:cNvSpPr/>
          <p:nvPr/>
        </p:nvSpPr>
        <p:spPr>
          <a:xfrm>
            <a:off x="522317" y="2062582"/>
            <a:ext cx="1540163" cy="355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49F260-ED10-4C81-9EFE-AB88C10F1008}"/>
              </a:ext>
            </a:extLst>
          </p:cNvPr>
          <p:cNvSpPr/>
          <p:nvPr/>
        </p:nvSpPr>
        <p:spPr>
          <a:xfrm>
            <a:off x="7939117" y="2062582"/>
            <a:ext cx="1540163" cy="355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80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B6C2FB-3A35-459A-BD11-5D3B24EDA591}"/>
              </a:ext>
            </a:extLst>
          </p:cNvPr>
          <p:cNvGrpSpPr/>
          <p:nvPr/>
        </p:nvGrpSpPr>
        <p:grpSpPr>
          <a:xfrm>
            <a:off x="228600" y="1757362"/>
            <a:ext cx="5867400" cy="3496311"/>
            <a:chOff x="228600" y="1757362"/>
            <a:chExt cx="5867400" cy="349631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BC96A8A-867E-403A-B0CB-95AD33BBA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1757362"/>
              <a:ext cx="5867400" cy="33432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96C293C-D6AC-495B-A89F-63F90FF39763}"/>
                </a:ext>
              </a:extLst>
            </p:cNvPr>
            <p:cNvSpPr/>
            <p:nvPr/>
          </p:nvSpPr>
          <p:spPr>
            <a:xfrm>
              <a:off x="413097" y="3216696"/>
              <a:ext cx="5682903" cy="20369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38EEF0-7DA5-4B29-AAC3-67FE2CFF557E}"/>
              </a:ext>
            </a:extLst>
          </p:cNvPr>
          <p:cNvGrpSpPr/>
          <p:nvPr/>
        </p:nvGrpSpPr>
        <p:grpSpPr>
          <a:xfrm>
            <a:off x="2968193" y="1176674"/>
            <a:ext cx="6624608" cy="5027797"/>
            <a:chOff x="4205953" y="1125874"/>
            <a:chExt cx="6624608" cy="50277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3AC2539-1976-46B8-9BD3-50A49DC33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5953" y="1125874"/>
              <a:ext cx="6624608" cy="502779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179E29-D985-4DD5-94B0-695B603B07A4}"/>
                </a:ext>
              </a:extLst>
            </p:cNvPr>
            <p:cNvSpPr/>
            <p:nvPr/>
          </p:nvSpPr>
          <p:spPr>
            <a:xfrm>
              <a:off x="8981440" y="5638800"/>
              <a:ext cx="1026160" cy="5148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5B8928E-137B-4F0B-81C3-8A8077516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228" y="1176674"/>
            <a:ext cx="50196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12" name="모서리가 둥근 직사각형 4">
            <a:extLst>
              <a:ext uri="{FF2B5EF4-FFF2-40B4-BE49-F238E27FC236}">
                <a16:creationId xmlns:a16="http://schemas.microsoft.com/office/drawing/2014/main" id="{8B8828EB-28E2-43C5-8F19-5FB8EEFB787C}"/>
              </a:ext>
            </a:extLst>
          </p:cNvPr>
          <p:cNvSpPr/>
          <p:nvPr/>
        </p:nvSpPr>
        <p:spPr>
          <a:xfrm>
            <a:off x="647011" y="279307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13" name="한쪽 모서리가 잘린 사각형 5">
            <a:extLst>
              <a:ext uri="{FF2B5EF4-FFF2-40B4-BE49-F238E27FC236}">
                <a16:creationId xmlns:a16="http://schemas.microsoft.com/office/drawing/2014/main" id="{2E4202E3-1CFB-44CF-A869-3813E04ADAE8}"/>
              </a:ext>
            </a:extLst>
          </p:cNvPr>
          <p:cNvSpPr/>
          <p:nvPr/>
        </p:nvSpPr>
        <p:spPr>
          <a:xfrm>
            <a:off x="3390207" y="279307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 Area</a:t>
            </a:r>
          </a:p>
        </p:txBody>
      </p:sp>
      <p:sp>
        <p:nvSpPr>
          <p:cNvPr id="18" name="원통 10">
            <a:extLst>
              <a:ext uri="{FF2B5EF4-FFF2-40B4-BE49-F238E27FC236}">
                <a16:creationId xmlns:a16="http://schemas.microsoft.com/office/drawing/2014/main" id="{C215ECF0-1D4D-4875-A4AE-CE949FA35B75}"/>
              </a:ext>
            </a:extLst>
          </p:cNvPr>
          <p:cNvSpPr/>
          <p:nvPr/>
        </p:nvSpPr>
        <p:spPr>
          <a:xfrm>
            <a:off x="5658197" y="2709949"/>
            <a:ext cx="1297587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2" name="원통 14">
            <a:extLst>
              <a:ext uri="{FF2B5EF4-FFF2-40B4-BE49-F238E27FC236}">
                <a16:creationId xmlns:a16="http://schemas.microsoft.com/office/drawing/2014/main" id="{BC473C24-5B30-4E1D-BA6A-8FFA2C0FB978}"/>
              </a:ext>
            </a:extLst>
          </p:cNvPr>
          <p:cNvSpPr/>
          <p:nvPr/>
        </p:nvSpPr>
        <p:spPr>
          <a:xfrm>
            <a:off x="10266912" y="246205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7F15E6-DB7B-4E2C-B645-3346B2D8D384}"/>
              </a:ext>
            </a:extLst>
          </p:cNvPr>
          <p:cNvSpPr/>
          <p:nvPr/>
        </p:nvSpPr>
        <p:spPr>
          <a:xfrm>
            <a:off x="547258" y="2639190"/>
            <a:ext cx="6718068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B51F78-907D-4CC5-B7C7-0298FBC9F8D6}"/>
              </a:ext>
            </a:extLst>
          </p:cNvPr>
          <p:cNvCxnSpPr/>
          <p:nvPr/>
        </p:nvCxnSpPr>
        <p:spPr>
          <a:xfrm flipV="1">
            <a:off x="7265326" y="2793080"/>
            <a:ext cx="3001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45EC90A-4FD3-4D33-A10A-A47113DA0E8C}"/>
              </a:ext>
            </a:extLst>
          </p:cNvPr>
          <p:cNvCxnSpPr/>
          <p:nvPr/>
        </p:nvCxnSpPr>
        <p:spPr>
          <a:xfrm flipH="1">
            <a:off x="7265326" y="3840480"/>
            <a:ext cx="3001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5D1E5E-3153-42D0-B9DB-237DBAFC565B}"/>
              </a:ext>
            </a:extLst>
          </p:cNvPr>
          <p:cNvSpPr txBox="1"/>
          <p:nvPr/>
        </p:nvSpPr>
        <p:spPr>
          <a:xfrm>
            <a:off x="8198538" y="390099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git clone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7EF816-ECD5-47A4-A4CC-384CBE861E19}"/>
              </a:ext>
            </a:extLst>
          </p:cNvPr>
          <p:cNvSpPr txBox="1"/>
          <p:nvPr/>
        </p:nvSpPr>
        <p:spPr>
          <a:xfrm>
            <a:off x="3477786" y="23006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ED53-205D-49B7-AE25-54377A2F77A0}"/>
              </a:ext>
            </a:extLst>
          </p:cNvPr>
          <p:cNvSpPr txBox="1"/>
          <p:nvPr/>
        </p:nvSpPr>
        <p:spPr>
          <a:xfrm>
            <a:off x="547258" y="4703214"/>
            <a:ext cx="811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현재 </a:t>
            </a:r>
            <a:r>
              <a:rPr lang="en-US" altLang="ko-KR" dirty="0"/>
              <a:t>Remote Repository</a:t>
            </a:r>
            <a:r>
              <a:rPr lang="ko-KR" altLang="en-US" dirty="0"/>
              <a:t>의 버전과 </a:t>
            </a:r>
            <a:r>
              <a:rPr lang="en-US" altLang="ko-KR" dirty="0"/>
              <a:t>Local Repository</a:t>
            </a:r>
            <a:r>
              <a:rPr lang="ko-KR" altLang="en-US" dirty="0"/>
              <a:t>의 버전이 동일한 상태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FFDF005-CC46-4175-9F03-636071A1E11E}"/>
              </a:ext>
            </a:extLst>
          </p:cNvPr>
          <p:cNvCxnSpPr>
            <a:cxnSpLocks/>
          </p:cNvCxnSpPr>
          <p:nvPr/>
        </p:nvCxnSpPr>
        <p:spPr>
          <a:xfrm flipH="1">
            <a:off x="8328915" y="3114169"/>
            <a:ext cx="9311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B5991EF-3C24-447D-86BB-254FA6A5D7DC}"/>
              </a:ext>
            </a:extLst>
          </p:cNvPr>
          <p:cNvCxnSpPr>
            <a:cxnSpLocks/>
          </p:cNvCxnSpPr>
          <p:nvPr/>
        </p:nvCxnSpPr>
        <p:spPr>
          <a:xfrm flipH="1">
            <a:off x="8328915" y="3530857"/>
            <a:ext cx="9311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11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6" y="29413"/>
            <a:ext cx="12858017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en-US" altLang="ko-KR" sz="4000" dirty="0"/>
              <a:t>branch, merge, add, commit, push </a:t>
            </a:r>
            <a:r>
              <a:rPr lang="ko-KR" altLang="en-US" sz="4000" dirty="0"/>
              <a:t>예시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FA9F48-C653-4251-A98D-D5C3EBF5A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20" y="1088020"/>
            <a:ext cx="6322158" cy="5411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E9562E-2B48-4C72-A57B-32E5649BC8DC}"/>
              </a:ext>
            </a:extLst>
          </p:cNvPr>
          <p:cNvSpPr txBox="1"/>
          <p:nvPr/>
        </p:nvSpPr>
        <p:spPr>
          <a:xfrm>
            <a:off x="6882225" y="1354976"/>
            <a:ext cx="533524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사용자 삭제 기능을 추가해야 하는 이슈 발생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 </a:t>
            </a:r>
            <a:r>
              <a:rPr lang="ko-KR" altLang="en-US" dirty="0"/>
              <a:t>에서 </a:t>
            </a:r>
            <a:r>
              <a:rPr lang="en-US" altLang="ko-KR" dirty="0"/>
              <a:t>develop branch</a:t>
            </a:r>
            <a:r>
              <a:rPr lang="ko-KR" altLang="en-US" dirty="0"/>
              <a:t>로 분기를 </a:t>
            </a:r>
            <a:br>
              <a:rPr lang="en-US" altLang="ko-KR" dirty="0"/>
            </a:br>
            <a:r>
              <a:rPr lang="ko-KR" altLang="en-US" dirty="0"/>
              <a:t>나누고 </a:t>
            </a:r>
            <a:r>
              <a:rPr lang="en-US" altLang="ko-KR" dirty="0"/>
              <a:t>develop branch</a:t>
            </a:r>
            <a:r>
              <a:rPr lang="ko-KR" altLang="en-US" dirty="0"/>
              <a:t>에서 개발을 진행한다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Develop branch</a:t>
            </a:r>
            <a:r>
              <a:rPr lang="ko-KR" altLang="en-US" dirty="0"/>
              <a:t>에서 사용자 삭제 기능 구현이</a:t>
            </a:r>
            <a:br>
              <a:rPr lang="en-US" altLang="ko-KR" dirty="0"/>
            </a:br>
            <a:r>
              <a:rPr lang="ko-KR" altLang="en-US" dirty="0"/>
              <a:t>완료가 되면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Master </a:t>
            </a:r>
            <a:r>
              <a:rPr lang="en-US" altLang="ko-KR" dirty="0" err="1"/>
              <a:t>branc</a:t>
            </a:r>
            <a:r>
              <a:rPr lang="ko-KR" altLang="en-US" dirty="0"/>
              <a:t>와 </a:t>
            </a:r>
            <a:r>
              <a:rPr lang="en-US" altLang="ko-KR" dirty="0"/>
              <a:t>develop branch</a:t>
            </a:r>
            <a:r>
              <a:rPr lang="ko-KR" altLang="en-US" dirty="0"/>
              <a:t>를 병합하고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개발이 완료 된 </a:t>
            </a:r>
            <a:r>
              <a:rPr lang="en-US" altLang="ko-KR" dirty="0"/>
              <a:t>develop branch</a:t>
            </a:r>
            <a:r>
              <a:rPr lang="ko-KR" altLang="en-US" dirty="0"/>
              <a:t>는 이제 필요가</a:t>
            </a:r>
            <a:br>
              <a:rPr lang="en-US" altLang="ko-KR" dirty="0"/>
            </a:br>
            <a:r>
              <a:rPr lang="ko-KR" altLang="en-US" dirty="0"/>
              <a:t>없으므로 삭제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기능 구현이 완료된 </a:t>
            </a:r>
            <a:r>
              <a:rPr lang="en-US" altLang="ko-KR" dirty="0"/>
              <a:t>master branch 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en-US" altLang="ko-KR" dirty="0"/>
              <a:t>remote branch</a:t>
            </a:r>
            <a:r>
              <a:rPr lang="ko-KR" altLang="en-US" dirty="0"/>
              <a:t>에 </a:t>
            </a:r>
            <a:r>
              <a:rPr lang="en-US" altLang="ko-KR" dirty="0"/>
              <a:t>push 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46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en-US" altLang="ko-KR" b="1" dirty="0"/>
              <a:t>reset</a:t>
            </a:r>
            <a:r>
              <a:rPr lang="en-US" altLang="ko-KR" dirty="0"/>
              <a:t>, revert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146" y="1354975"/>
            <a:ext cx="1121980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Reset</a:t>
            </a:r>
          </a:p>
          <a:p>
            <a:pPr lvl="1"/>
            <a:r>
              <a:rPr lang="en-US" altLang="ko-KR" sz="1600" b="1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&lt;</a:t>
            </a:r>
            <a:r>
              <a:rPr lang="ko-KR" altLang="en-US" sz="1600" b="1" dirty="0"/>
              <a:t>옵션</a:t>
            </a:r>
            <a:r>
              <a:rPr lang="en-US" altLang="ko-KR" sz="1600" b="1" dirty="0"/>
              <a:t>&gt; &lt;</a:t>
            </a:r>
            <a:r>
              <a:rPr lang="ko-KR" altLang="en-US" sz="1600" b="1" dirty="0" err="1"/>
              <a:t>돌아가고싶은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커밋</a:t>
            </a:r>
            <a:r>
              <a:rPr lang="en-US" altLang="ko-KR" sz="1600" b="1" dirty="0"/>
              <a:t>&gt;</a:t>
            </a:r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br>
              <a:rPr lang="en-US" altLang="ko-KR" sz="1600" b="1" dirty="0"/>
            </a:b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marL="342891" indent="-342891">
              <a:buAutoNum type="arabicPeriod"/>
            </a:pPr>
            <a:r>
              <a:rPr lang="ko-KR" altLang="en-US" sz="1600" dirty="0"/>
              <a:t>위와 같은 </a:t>
            </a:r>
            <a:r>
              <a:rPr lang="ko-KR" altLang="en-US" sz="1600" dirty="0" err="1"/>
              <a:t>커밋이</a:t>
            </a:r>
            <a:r>
              <a:rPr lang="ko-KR" altLang="en-US" sz="1600" dirty="0"/>
              <a:t> 발생했다고 가정하겠습니다</a:t>
            </a:r>
            <a:r>
              <a:rPr lang="en-US" altLang="ko-KR" sz="1600" dirty="0"/>
              <a:t>. A</a:t>
            </a:r>
            <a:r>
              <a:rPr lang="ko-KR" altLang="en-US" sz="1600" dirty="0"/>
              <a:t>가 가장 처음 </a:t>
            </a:r>
            <a:r>
              <a:rPr lang="en-US" altLang="ko-KR" sz="1600" dirty="0"/>
              <a:t>commit</a:t>
            </a:r>
            <a:r>
              <a:rPr lang="ko-KR" altLang="en-US" sz="1600" dirty="0"/>
              <a:t> 내역입니다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--soft A    </a:t>
            </a:r>
            <a:r>
              <a:rPr lang="en-US" altLang="ko-KR" sz="1600" dirty="0"/>
              <a:t>=&gt; [Local Repository]</a:t>
            </a:r>
            <a:r>
              <a:rPr lang="ko-KR" altLang="en-US" sz="1600" dirty="0"/>
              <a:t>만 </a:t>
            </a:r>
            <a:r>
              <a:rPr lang="en-US" altLang="ko-KR" sz="1600" dirty="0"/>
              <a:t>A </a:t>
            </a:r>
            <a:r>
              <a:rPr lang="ko-KR" altLang="en-US" sz="1600" dirty="0"/>
              <a:t>시점으로 이동합니다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--mixed A </a:t>
            </a:r>
            <a:r>
              <a:rPr lang="en-US" altLang="ko-KR" sz="1600" dirty="0"/>
              <a:t>=&gt; [Staging Area]</a:t>
            </a:r>
            <a:r>
              <a:rPr lang="ko-KR" altLang="en-US" sz="1600" dirty="0"/>
              <a:t>와 </a:t>
            </a:r>
            <a:r>
              <a:rPr lang="en-US" altLang="ko-KR" sz="1600" dirty="0"/>
              <a:t>[Local Repository] </a:t>
            </a:r>
            <a:r>
              <a:rPr lang="ko-KR" altLang="en-US" sz="1600" dirty="0"/>
              <a:t>를 </a:t>
            </a:r>
            <a:r>
              <a:rPr lang="en-US" altLang="ko-KR" sz="1600" dirty="0"/>
              <a:t>A </a:t>
            </a:r>
            <a:r>
              <a:rPr lang="ko-KR" altLang="en-US" sz="1600" dirty="0"/>
              <a:t>시점으로 이동합니다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--hard A   </a:t>
            </a:r>
            <a:r>
              <a:rPr lang="en-US" altLang="ko-KR" sz="1600" dirty="0"/>
              <a:t>=&gt; [Working Directory], [Staging Area] , [Repository]</a:t>
            </a:r>
            <a:r>
              <a:rPr lang="ko-KR" altLang="en-US" sz="1600" dirty="0"/>
              <a:t>를 </a:t>
            </a:r>
            <a:r>
              <a:rPr lang="en-US" altLang="ko-KR" sz="1600" dirty="0"/>
              <a:t>A</a:t>
            </a:r>
            <a:r>
              <a:rPr lang="ko-KR" altLang="en-US" sz="1600" dirty="0"/>
              <a:t>시점으로 이동 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br>
              <a:rPr lang="en-US" altLang="ko-KR" sz="1600" dirty="0"/>
            </a:b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직사각형 1"/>
          <p:cNvSpPr/>
          <p:nvPr/>
        </p:nvSpPr>
        <p:spPr>
          <a:xfrm>
            <a:off x="1039097" y="1982689"/>
            <a:ext cx="806335" cy="125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B</a:t>
            </a:r>
          </a:p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82541" y="5016550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5225737" y="5016550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  <a:br>
              <a:rPr lang="en-US" altLang="ko-KR" dirty="0"/>
            </a:br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003767" y="5232678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003767" y="5897696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0500" y="4862659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0061" y="6063952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12" name="원통 11"/>
          <p:cNvSpPr/>
          <p:nvPr/>
        </p:nvSpPr>
        <p:spPr>
          <a:xfrm>
            <a:off x="7493729" y="4933420"/>
            <a:ext cx="1297588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6496896" y="5540250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9417" y="514390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382788" y="4862661"/>
            <a:ext cx="6526916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51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git reset --soft &lt;commit&gt;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3031"/>
            <a:ext cx="10422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5</a:t>
            </a:r>
            <a:r>
              <a:rPr lang="ko-KR" altLang="en-US" sz="1600" dirty="0"/>
              <a:t>일차 까지 작성한 일기를 </a:t>
            </a:r>
            <a:r>
              <a:rPr lang="en-US" altLang="ko-KR" sz="1600" dirty="0"/>
              <a:t>3</a:t>
            </a:r>
            <a:r>
              <a:rPr lang="ko-KR" altLang="en-US" sz="1600" dirty="0"/>
              <a:t>일차에 작성한 일기 상태로 되돌려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--soft c5547….0e6</a:t>
            </a:r>
            <a:br>
              <a:rPr lang="en-US" altLang="ko-KR" sz="1600" b="1" dirty="0"/>
            </a:br>
            <a:r>
              <a:rPr lang="en-US" altLang="ko-KR" sz="1600" b="1" dirty="0">
                <a:solidFill>
                  <a:srgbClr val="FF0000"/>
                </a:solidFill>
              </a:rPr>
              <a:t>Working tree </a:t>
            </a:r>
            <a:r>
              <a:rPr lang="ko-KR" altLang="en-US" sz="1600" b="1" dirty="0">
                <a:solidFill>
                  <a:srgbClr val="FF0000"/>
                </a:solidFill>
              </a:rPr>
              <a:t>와 </a:t>
            </a:r>
            <a:r>
              <a:rPr lang="en-US" altLang="ko-KR" sz="1600" b="1" dirty="0">
                <a:solidFill>
                  <a:srgbClr val="FF0000"/>
                </a:solidFill>
              </a:rPr>
              <a:t>Index</a:t>
            </a:r>
            <a:r>
              <a:rPr lang="ko-KR" altLang="en-US" sz="1600" b="1" dirty="0">
                <a:solidFill>
                  <a:srgbClr val="FF0000"/>
                </a:solidFill>
              </a:rPr>
              <a:t>는 보존 시키고 </a:t>
            </a:r>
            <a:r>
              <a:rPr lang="en-US" altLang="ko-KR" sz="1600" b="1" dirty="0">
                <a:solidFill>
                  <a:srgbClr val="FF0000"/>
                </a:solidFill>
              </a:rPr>
              <a:t>Repository </a:t>
            </a:r>
            <a:r>
              <a:rPr lang="ko-KR" altLang="en-US" sz="1600" b="1" dirty="0">
                <a:solidFill>
                  <a:srgbClr val="FF0000"/>
                </a:solidFill>
              </a:rPr>
              <a:t>정보만 변경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3" name="오른쪽 화살표 22"/>
          <p:cNvSpPr/>
          <p:nvPr/>
        </p:nvSpPr>
        <p:spPr>
          <a:xfrm>
            <a:off x="5318764" y="2730607"/>
            <a:ext cx="922713" cy="150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6" y="2410247"/>
            <a:ext cx="4439977" cy="415757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36785" y="4015047"/>
            <a:ext cx="2671187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61035" y="6278880"/>
            <a:ext cx="2608439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2" idx="2"/>
          </p:cNvCxnSpPr>
          <p:nvPr/>
        </p:nvCxnSpPr>
        <p:spPr>
          <a:xfrm>
            <a:off x="2172382" y="4235213"/>
            <a:ext cx="1460284" cy="204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296" y="2410249"/>
            <a:ext cx="5029200" cy="28765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0677" y="3259191"/>
            <a:ext cx="1617087" cy="342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3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흐름 및 용어정리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47011" y="279307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3390207" y="279307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 Area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68237" y="300920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2168237" y="367422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970" y="263918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084531" y="384048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11" name="원통 10"/>
          <p:cNvSpPr/>
          <p:nvPr/>
        </p:nvSpPr>
        <p:spPr>
          <a:xfrm>
            <a:off x="5658197" y="2709949"/>
            <a:ext cx="1297587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12" name="Picture 4" descr="êµ¬ë¦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945" y="246206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4661366" y="331677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3887" y="292043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15" name="원통 14"/>
          <p:cNvSpPr/>
          <p:nvPr/>
        </p:nvSpPr>
        <p:spPr>
          <a:xfrm>
            <a:off x="10266912" y="246205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47258" y="2639190"/>
            <a:ext cx="6718068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7265326" y="2793080"/>
            <a:ext cx="3001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74271" y="2269855"/>
            <a:ext cx="159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request-pull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7265326" y="3840480"/>
            <a:ext cx="3001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98538" y="390099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080655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546167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91193" y="4279333"/>
            <a:ext cx="2236123" cy="14813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Tree</a:t>
            </a:r>
          </a:p>
          <a:p>
            <a:pPr algn="ctr"/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Working copy</a:t>
            </a:r>
            <a:endParaRPr lang="ko-KR" altLang="en-US" dirty="0"/>
          </a:p>
        </p:txBody>
      </p:sp>
      <p:sp>
        <p:nvSpPr>
          <p:cNvPr id="28" name="한쪽 모서리가 잘린 사각형 27"/>
          <p:cNvSpPr/>
          <p:nvPr/>
        </p:nvSpPr>
        <p:spPr>
          <a:xfrm>
            <a:off x="3067401" y="4287643"/>
            <a:ext cx="1995055" cy="14730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</a:p>
          <a:p>
            <a:pPr algn="ctr"/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Cache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765664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231177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통 31"/>
          <p:cNvSpPr/>
          <p:nvPr/>
        </p:nvSpPr>
        <p:spPr>
          <a:xfrm>
            <a:off x="5669813" y="4270334"/>
            <a:ext cx="1297587" cy="149038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</a:p>
          <a:p>
            <a:pPr algn="ctr"/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0222" y="1240599"/>
            <a:ext cx="5979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dirty="0"/>
              <a:t>Working Directory = Working Tree = Working Copy</a:t>
            </a:r>
          </a:p>
          <a:p>
            <a:pPr marL="342891" indent="-342891">
              <a:buAutoNum type="arabicPeriod"/>
            </a:pPr>
            <a:r>
              <a:rPr lang="en-US" altLang="ko-KR" dirty="0"/>
              <a:t>Index = Staging Area = Cache</a:t>
            </a:r>
          </a:p>
          <a:p>
            <a:pPr marL="342891" indent="-342891">
              <a:buAutoNum type="arabicPeriod"/>
            </a:pPr>
            <a:r>
              <a:rPr lang="en-US" altLang="ko-KR" dirty="0"/>
              <a:t>Repository = History = Tree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6059977" y="3901002"/>
            <a:ext cx="0" cy="3693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525491" y="3901002"/>
            <a:ext cx="0" cy="3693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217" y="4217226"/>
            <a:ext cx="2056641" cy="71191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34" y="5095912"/>
            <a:ext cx="2173206" cy="77148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253" y="6027741"/>
            <a:ext cx="3429266" cy="663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8924FE-D4A6-43BB-BB0D-7114F7CF9131}"/>
              </a:ext>
            </a:extLst>
          </p:cNvPr>
          <p:cNvSpPr txBox="1"/>
          <p:nvPr/>
        </p:nvSpPr>
        <p:spPr>
          <a:xfrm>
            <a:off x="3477786" y="23006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2026253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–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</a:t>
            </a:r>
            <a:r>
              <a:rPr lang="ko-KR" altLang="en-US" b="1" dirty="0"/>
              <a:t> </a:t>
            </a:r>
            <a:r>
              <a:rPr lang="en-US" altLang="ko-KR" b="1" dirty="0"/>
              <a:t>–soft &lt;commit&gt;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300" y="1499270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4409210" y="1499270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21" name="원통 20"/>
          <p:cNvSpPr/>
          <p:nvPr/>
        </p:nvSpPr>
        <p:spPr>
          <a:xfrm>
            <a:off x="7270869" y="1416140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43550" y="1345381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300" y="4923909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4409210" y="4923909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30" name="원통 29"/>
          <p:cNvSpPr/>
          <p:nvPr/>
        </p:nvSpPr>
        <p:spPr>
          <a:xfrm>
            <a:off x="7270869" y="4840777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43550" y="4770019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4882345" y="3412912"/>
            <a:ext cx="1321724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7827" y="2953583"/>
            <a:ext cx="359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reset --soft [3 day commit]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883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--mixed &lt;commit&gt;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3031"/>
            <a:ext cx="10422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5</a:t>
            </a:r>
            <a:r>
              <a:rPr lang="ko-KR" altLang="en-US" sz="1600" dirty="0"/>
              <a:t>일차 까지 작성한 일기를 </a:t>
            </a:r>
            <a:r>
              <a:rPr lang="en-US" altLang="ko-KR" sz="1600" dirty="0"/>
              <a:t>3</a:t>
            </a:r>
            <a:r>
              <a:rPr lang="ko-KR" altLang="en-US" sz="1600" dirty="0"/>
              <a:t>일차에 작성한 일기 상태로 되돌려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--soft c5547….0e6</a:t>
            </a:r>
            <a:br>
              <a:rPr lang="en-US" altLang="ko-KR" sz="1600" b="1" dirty="0"/>
            </a:br>
            <a:r>
              <a:rPr lang="en-US" altLang="ko-KR" sz="1600" b="1" dirty="0" err="1">
                <a:solidFill>
                  <a:srgbClr val="FF0000"/>
                </a:solidFill>
              </a:rPr>
              <a:t>Woking</a:t>
            </a:r>
            <a:r>
              <a:rPr lang="en-US" altLang="ko-KR" sz="1600" b="1" dirty="0">
                <a:solidFill>
                  <a:srgbClr val="FF0000"/>
                </a:solidFill>
              </a:rPr>
              <a:t> tree</a:t>
            </a:r>
            <a:r>
              <a:rPr lang="ko-KR" altLang="en-US" sz="1600" b="1" dirty="0">
                <a:solidFill>
                  <a:srgbClr val="FF0000"/>
                </a:solidFill>
              </a:rPr>
              <a:t>는 보존하고 </a:t>
            </a:r>
            <a:r>
              <a:rPr lang="en-US" altLang="ko-KR" sz="1600" b="1" dirty="0">
                <a:solidFill>
                  <a:srgbClr val="FF0000"/>
                </a:solidFill>
              </a:rPr>
              <a:t>Index</a:t>
            </a:r>
            <a:r>
              <a:rPr lang="ko-KR" altLang="en-US" sz="1600" b="1" dirty="0">
                <a:solidFill>
                  <a:srgbClr val="FF0000"/>
                </a:solidFill>
              </a:rPr>
              <a:t>와 </a:t>
            </a:r>
            <a:r>
              <a:rPr lang="en-US" altLang="ko-KR" sz="1600" b="1" dirty="0">
                <a:solidFill>
                  <a:srgbClr val="FF0000"/>
                </a:solidFill>
              </a:rPr>
              <a:t>Repository</a:t>
            </a:r>
            <a:r>
              <a:rPr lang="ko-KR" altLang="en-US" sz="1600" b="1" dirty="0">
                <a:solidFill>
                  <a:srgbClr val="FF0000"/>
                </a:solidFill>
              </a:rPr>
              <a:t>를 이동 시킵니다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7" y="2410250"/>
            <a:ext cx="4330499" cy="392238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86661" y="3956857"/>
            <a:ext cx="2671187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53631" y="6106777"/>
            <a:ext cx="2608439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2" idx="2"/>
          </p:cNvCxnSpPr>
          <p:nvPr/>
        </p:nvCxnSpPr>
        <p:spPr>
          <a:xfrm>
            <a:off x="2222255" y="4177023"/>
            <a:ext cx="1443659" cy="192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화살표 26"/>
          <p:cNvSpPr/>
          <p:nvPr/>
        </p:nvSpPr>
        <p:spPr>
          <a:xfrm>
            <a:off x="5318764" y="2730607"/>
            <a:ext cx="922713" cy="150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29" y="2289878"/>
            <a:ext cx="4933951" cy="284797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917" y="3345149"/>
            <a:ext cx="1617087" cy="342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91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--mixed &lt;commit&gt;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300" y="1499270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4409210" y="1499270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21" name="원통 20"/>
          <p:cNvSpPr/>
          <p:nvPr/>
        </p:nvSpPr>
        <p:spPr>
          <a:xfrm>
            <a:off x="7270869" y="1416140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43550" y="1345381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300" y="4923909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4409210" y="4923909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30" name="원통 29"/>
          <p:cNvSpPr/>
          <p:nvPr/>
        </p:nvSpPr>
        <p:spPr>
          <a:xfrm>
            <a:off x="7270869" y="4840777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43550" y="4770019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4882345" y="3412912"/>
            <a:ext cx="1321724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7827" y="2953583"/>
            <a:ext cx="38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reset --mixed [3 day commit]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117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--hard &lt;commit&gt;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5845"/>
            <a:ext cx="10422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5</a:t>
            </a:r>
            <a:r>
              <a:rPr lang="ko-KR" altLang="en-US" sz="1600" dirty="0"/>
              <a:t>일차 까지 작성한 일기를 </a:t>
            </a:r>
            <a:r>
              <a:rPr lang="en-US" altLang="ko-KR" sz="1600" dirty="0"/>
              <a:t>3</a:t>
            </a:r>
            <a:r>
              <a:rPr lang="ko-KR" altLang="en-US" sz="1600" dirty="0"/>
              <a:t>일차에 작성한 일기 상태로 되돌려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--hard c5547….0e6</a:t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rgbClr val="FF0000"/>
                </a:solidFill>
              </a:rPr>
              <a:t>커</a:t>
            </a:r>
            <a:r>
              <a:rPr lang="en-US" altLang="ko-KR" sz="1600" b="1" dirty="0">
                <a:solidFill>
                  <a:srgbClr val="FF0000"/>
                </a:solidFill>
              </a:rPr>
              <a:t>Working Tree, Index, Repository </a:t>
            </a:r>
            <a:r>
              <a:rPr lang="ko-KR" altLang="en-US" sz="1600" b="1" dirty="0">
                <a:solidFill>
                  <a:srgbClr val="FF0000"/>
                </a:solidFill>
              </a:rPr>
              <a:t>모두 변경합니다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en-US" altLang="ko-KR" sz="1600" b="1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cxnSp>
        <p:nvCxnSpPr>
          <p:cNvPr id="16" name="꺾인 연결선 15"/>
          <p:cNvCxnSpPr>
            <a:stCxn id="5" idx="3"/>
            <a:endCxn id="7" idx="3"/>
          </p:cNvCxnSpPr>
          <p:nvPr/>
        </p:nvCxnSpPr>
        <p:spPr>
          <a:xfrm>
            <a:off x="4962701" y="3013295"/>
            <a:ext cx="11231" cy="1585715"/>
          </a:xfrm>
          <a:prstGeom prst="bentConnector3">
            <a:avLst>
              <a:gd name="adj1" fmla="val 21356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>
            <a:off x="5586154" y="2765316"/>
            <a:ext cx="922713" cy="150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7" y="2606535"/>
            <a:ext cx="4173280" cy="39325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2756" y="2576811"/>
            <a:ext cx="4729941" cy="8729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987" y="4211936"/>
            <a:ext cx="4729941" cy="7741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295" y="2239837"/>
            <a:ext cx="4905375" cy="28860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962" y="3543303"/>
            <a:ext cx="2181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80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--hard &lt;commit&gt;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300" y="1499270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4409210" y="1499270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21" name="원통 20"/>
          <p:cNvSpPr/>
          <p:nvPr/>
        </p:nvSpPr>
        <p:spPr>
          <a:xfrm>
            <a:off x="7270869" y="1416140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43550" y="1345381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300" y="4923909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[3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4409210" y="4923909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30" name="원통 29"/>
          <p:cNvSpPr/>
          <p:nvPr/>
        </p:nvSpPr>
        <p:spPr>
          <a:xfrm>
            <a:off x="7270869" y="4840777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43550" y="4770019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4882345" y="3412912"/>
            <a:ext cx="1321724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7829" y="2953583"/>
            <a:ext cx="367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reset --hard [3 day commit]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423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– </a:t>
            </a:r>
            <a:r>
              <a:rPr lang="ko-KR" altLang="en-US" b="1" dirty="0"/>
              <a:t>원하는 시점으로 돌아가기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5841"/>
            <a:ext cx="104227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</a:t>
            </a:r>
            <a:r>
              <a:rPr lang="ko-KR" altLang="en-US" sz="1600" dirty="0"/>
              <a:t>명령어로 과거의 </a:t>
            </a:r>
            <a:r>
              <a:rPr lang="en-US" altLang="ko-KR" sz="1600" dirty="0"/>
              <a:t>commit </a:t>
            </a:r>
            <a:r>
              <a:rPr lang="ko-KR" altLang="en-US" sz="1600" dirty="0"/>
              <a:t>시점으로 돌아간 후 다시 원하는 시점으로 돌아갈 수 있을까</a:t>
            </a:r>
            <a:r>
              <a:rPr lang="en-US" altLang="ko-KR" sz="1600" dirty="0"/>
              <a:t>?</a:t>
            </a:r>
          </a:p>
          <a:p>
            <a:pPr marL="342891" indent="-342891">
              <a:buAutoNum type="arabicPeriod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ko-KR" altLang="en-US" sz="1600" dirty="0"/>
              <a:t>은 이력을 삭제하지 않는다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r>
              <a:rPr lang="ko-KR" altLang="en-US" sz="1600" dirty="0"/>
              <a:t>방법 </a:t>
            </a:r>
            <a:r>
              <a:rPr lang="en-US" altLang="ko-KR" sz="1600" dirty="0"/>
              <a:t>1. </a:t>
            </a:r>
          </a:p>
          <a:p>
            <a:r>
              <a:rPr lang="en-US" altLang="ko-KR" sz="1600" dirty="0"/>
              <a:t>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--hard ORIG_HEAD -&gt; </a:t>
            </a:r>
            <a:r>
              <a:rPr lang="ko-KR" altLang="en-US" sz="1600" dirty="0"/>
              <a:t>위험한 명령을 하기 전에 현재 </a:t>
            </a:r>
            <a:r>
              <a:rPr lang="en-US" altLang="ko-KR" sz="1600" dirty="0"/>
              <a:t>Branch</a:t>
            </a:r>
            <a:r>
              <a:rPr lang="ko-KR" altLang="en-US" sz="1600" dirty="0"/>
              <a:t>에 </a:t>
            </a:r>
            <a:r>
              <a:rPr lang="en-US" altLang="ko-KR" sz="1600" dirty="0"/>
              <a:t>HEAD</a:t>
            </a:r>
            <a:r>
              <a:rPr lang="ko-KR" altLang="en-US" sz="1600" dirty="0"/>
              <a:t>가 가리키고 있는 </a:t>
            </a:r>
            <a:r>
              <a:rPr lang="en-US" altLang="ko-KR" sz="1600" dirty="0"/>
              <a:t>Commit</a:t>
            </a:r>
            <a:r>
              <a:rPr lang="ko-KR" altLang="en-US" sz="1600" dirty="0"/>
              <a:t> 정보를 </a:t>
            </a:r>
            <a:r>
              <a:rPr lang="en-US" altLang="ko-KR" sz="1600" dirty="0"/>
              <a:t>ORIG_HEAD</a:t>
            </a:r>
            <a:r>
              <a:rPr lang="ko-KR" altLang="en-US" sz="1600" dirty="0"/>
              <a:t>에 보관한다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방법 </a:t>
            </a:r>
            <a:r>
              <a:rPr lang="en-US" altLang="ko-KR" sz="1600" dirty="0"/>
              <a:t>2. </a:t>
            </a:r>
          </a:p>
          <a:p>
            <a:r>
              <a:rPr lang="en-US" altLang="ko-KR" sz="1600" dirty="0"/>
              <a:t>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reflog</a:t>
            </a:r>
            <a:r>
              <a:rPr lang="en-US" altLang="ko-KR" sz="1600" dirty="0"/>
              <a:t> </a:t>
            </a:r>
            <a:r>
              <a:rPr lang="ko-KR" altLang="en-US" sz="1600" dirty="0"/>
              <a:t>로 확인 후 </a:t>
            </a:r>
            <a:r>
              <a:rPr lang="en-US" altLang="ko-KR" sz="1600" dirty="0"/>
              <a:t>reset</a:t>
            </a:r>
            <a:r>
              <a:rPr lang="ko-KR" altLang="en-US" sz="1600" dirty="0"/>
              <a:t>으로 돌아가기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--hard &lt;</a:t>
            </a:r>
            <a:r>
              <a:rPr lang="ko-KR" altLang="en-US" sz="1600" dirty="0" err="1"/>
              <a:t>돌아가려하는</a:t>
            </a:r>
            <a:r>
              <a:rPr lang="ko-KR" altLang="en-US" sz="1600" dirty="0"/>
              <a:t> </a:t>
            </a:r>
            <a:r>
              <a:rPr lang="en-US" altLang="ko-KR" sz="1600" dirty="0"/>
              <a:t>commit </a:t>
            </a:r>
            <a:r>
              <a:rPr lang="ko-KR" altLang="en-US" sz="1600" dirty="0"/>
              <a:t>시점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5" y="3673794"/>
            <a:ext cx="7094371" cy="25108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9865" y="5386911"/>
            <a:ext cx="555480" cy="151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30286" y="5386906"/>
            <a:ext cx="681644" cy="151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>
            <a:off x="927605" y="5538400"/>
            <a:ext cx="2272795" cy="746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10633" y="5538397"/>
            <a:ext cx="1769608" cy="74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67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Branch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2316" y="1542968"/>
            <a:ext cx="4998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Branch</a:t>
            </a:r>
            <a:r>
              <a:rPr lang="ko-KR" altLang="en-US" dirty="0"/>
              <a:t>는 언제 사용할까요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6" y="2231622"/>
            <a:ext cx="3001469" cy="13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27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Branch + Merge (1)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5876" y="314175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1042597" y="3391068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1602179" y="314174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482379" y="195227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5" name="직선 화살표 연결선 84"/>
          <p:cNvCxnSpPr>
            <a:stCxn id="84" idx="2"/>
            <a:endCxn id="81" idx="0"/>
          </p:cNvCxnSpPr>
          <p:nvPr/>
        </p:nvCxnSpPr>
        <p:spPr>
          <a:xfrm>
            <a:off x="2000539" y="2544453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692434" y="1952271"/>
            <a:ext cx="7952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Aimir</a:t>
            </a:r>
            <a:r>
              <a:rPr lang="ko-KR" altLang="en-US" dirty="0"/>
              <a:t>에서 사용자 로그인시 </a:t>
            </a:r>
            <a:r>
              <a:rPr lang="en-US" altLang="ko-KR" b="1" dirty="0"/>
              <a:t>OTP</a:t>
            </a:r>
            <a:r>
              <a:rPr lang="ko-KR" altLang="en-US" b="1" dirty="0"/>
              <a:t>인증</a:t>
            </a:r>
            <a:r>
              <a:rPr lang="ko-KR" altLang="en-US" dirty="0"/>
              <a:t>과 </a:t>
            </a:r>
            <a:r>
              <a:rPr lang="ko-KR" altLang="en-US" b="1" dirty="0"/>
              <a:t>사용자 정보 암호화</a:t>
            </a:r>
            <a:r>
              <a:rPr lang="ko-KR" altLang="en-US" dirty="0"/>
              <a:t>를 추가하는 </a:t>
            </a:r>
            <a:br>
              <a:rPr lang="en-US" altLang="ko-KR" dirty="0"/>
            </a:br>
            <a:r>
              <a:rPr lang="ko-KR" altLang="en-US" dirty="0"/>
              <a:t>이슈</a:t>
            </a:r>
            <a:r>
              <a:rPr lang="en-US" altLang="ko-KR" dirty="0"/>
              <a:t>(iss53)</a:t>
            </a:r>
            <a:r>
              <a:rPr lang="ko-KR" altLang="en-US" dirty="0"/>
              <a:t>가 추가되어</a:t>
            </a:r>
            <a:r>
              <a:rPr lang="en-US" altLang="ko-KR" dirty="0"/>
              <a:t> </a:t>
            </a:r>
            <a:r>
              <a:rPr lang="ko-KR" altLang="en-US" dirty="0"/>
              <a:t>이슈를 처리하려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iss53 Branch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branch iss53</a:t>
            </a:r>
            <a:endParaRPr lang="en-US" altLang="ko-KR" dirty="0"/>
          </a:p>
        </p:txBody>
      </p:sp>
      <p:sp>
        <p:nvSpPr>
          <p:cNvPr id="98" name="TextBox 97"/>
          <p:cNvSpPr txBox="1"/>
          <p:nvPr/>
        </p:nvSpPr>
        <p:spPr>
          <a:xfrm>
            <a:off x="1610286" y="1368645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99" name="직선 화살표 연결선 98"/>
          <p:cNvCxnSpPr>
            <a:stCxn id="98" idx="2"/>
            <a:endCxn id="84" idx="0"/>
          </p:cNvCxnSpPr>
          <p:nvPr/>
        </p:nvCxnSpPr>
        <p:spPr>
          <a:xfrm flipH="1">
            <a:off x="2000539" y="1737977"/>
            <a:ext cx="4054" cy="214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6416701"/>
            <a:ext cx="658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HEAD : </a:t>
            </a:r>
            <a:r>
              <a:rPr lang="ko-KR" altLang="en-US" dirty="0"/>
              <a:t>현재 작업중인 </a:t>
            </a:r>
            <a:r>
              <a:rPr lang="en-US" altLang="ko-KR" dirty="0"/>
              <a:t>Branch</a:t>
            </a:r>
            <a:r>
              <a:rPr lang="ko-KR" altLang="en-US" dirty="0"/>
              <a:t>의 최신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1482379" y="4190912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0" name="직선 화살표 연결선 109"/>
          <p:cNvCxnSpPr>
            <a:stCxn id="109" idx="0"/>
          </p:cNvCxnSpPr>
          <p:nvPr/>
        </p:nvCxnSpPr>
        <p:spPr>
          <a:xfrm flipV="1">
            <a:off x="2000539" y="3640388"/>
            <a:ext cx="1" cy="550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8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Branch + Merge (1)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5876" y="314175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1042597" y="3391068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1602179" y="314174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482379" y="195227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5" name="직선 화살표 연결선 84"/>
          <p:cNvCxnSpPr>
            <a:stCxn id="84" idx="2"/>
            <a:endCxn id="81" idx="0"/>
          </p:cNvCxnSpPr>
          <p:nvPr/>
        </p:nvCxnSpPr>
        <p:spPr>
          <a:xfrm>
            <a:off x="2000539" y="2544453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692434" y="1952271"/>
            <a:ext cx="79524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Aimir</a:t>
            </a:r>
            <a:r>
              <a:rPr lang="ko-KR" altLang="en-US" dirty="0"/>
              <a:t>에서 사용자 로그인시 </a:t>
            </a:r>
            <a:r>
              <a:rPr lang="en-US" altLang="ko-KR" b="1" dirty="0"/>
              <a:t>OTP</a:t>
            </a:r>
            <a:r>
              <a:rPr lang="ko-KR" altLang="en-US" b="1" dirty="0"/>
              <a:t>인증</a:t>
            </a:r>
            <a:r>
              <a:rPr lang="ko-KR" altLang="en-US" dirty="0"/>
              <a:t>과 </a:t>
            </a:r>
            <a:r>
              <a:rPr lang="ko-KR" altLang="en-US" b="1" dirty="0"/>
              <a:t>사용자 정보 암호화</a:t>
            </a:r>
            <a:r>
              <a:rPr lang="ko-KR" altLang="en-US" dirty="0"/>
              <a:t>를 추가하는 </a:t>
            </a:r>
            <a:br>
              <a:rPr lang="en-US" altLang="ko-KR" dirty="0"/>
            </a:br>
            <a:r>
              <a:rPr lang="ko-KR" altLang="en-US" dirty="0"/>
              <a:t>이슈</a:t>
            </a:r>
            <a:r>
              <a:rPr lang="en-US" altLang="ko-KR" dirty="0"/>
              <a:t>(iss53)</a:t>
            </a:r>
            <a:r>
              <a:rPr lang="ko-KR" altLang="en-US" dirty="0"/>
              <a:t>가 추가되어</a:t>
            </a:r>
            <a:r>
              <a:rPr lang="en-US" altLang="ko-KR" dirty="0"/>
              <a:t> </a:t>
            </a:r>
            <a:r>
              <a:rPr lang="ko-KR" altLang="en-US" dirty="0"/>
              <a:t>이슈를 처리하려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iss53 Branch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branch iss53</a:t>
            </a:r>
          </a:p>
          <a:p>
            <a:endParaRPr lang="en-US" altLang="ko-KR" b="1" dirty="0"/>
          </a:p>
          <a:p>
            <a:r>
              <a:rPr lang="en-US" altLang="ko-KR" b="1" dirty="0"/>
              <a:t>3. iss53</a:t>
            </a:r>
            <a:r>
              <a:rPr lang="ko-KR" altLang="en-US" b="1" dirty="0"/>
              <a:t> </a:t>
            </a:r>
            <a:r>
              <a:rPr lang="en-US" altLang="ko-KR" b="1" dirty="0"/>
              <a:t>branch</a:t>
            </a:r>
            <a:r>
              <a:rPr lang="ko-KR" altLang="en-US" b="1" dirty="0"/>
              <a:t>로 </a:t>
            </a:r>
            <a:r>
              <a:rPr lang="en-US" altLang="ko-KR" b="1" dirty="0"/>
              <a:t>checkout </a:t>
            </a:r>
            <a:r>
              <a:rPr lang="ko-KR" altLang="en-US" b="1" dirty="0"/>
              <a:t>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  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iss53</a:t>
            </a:r>
            <a:endParaRPr lang="en-US" altLang="ko-KR" dirty="0"/>
          </a:p>
        </p:txBody>
      </p:sp>
      <p:sp>
        <p:nvSpPr>
          <p:cNvPr id="106" name="TextBox 105"/>
          <p:cNvSpPr txBox="1"/>
          <p:nvPr/>
        </p:nvSpPr>
        <p:spPr>
          <a:xfrm>
            <a:off x="0" y="6416701"/>
            <a:ext cx="658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HEAD : </a:t>
            </a:r>
            <a:r>
              <a:rPr lang="ko-KR" altLang="en-US" dirty="0"/>
              <a:t>현재 작업중인 </a:t>
            </a:r>
            <a:r>
              <a:rPr lang="en-US" altLang="ko-KR" dirty="0"/>
              <a:t>Branch</a:t>
            </a:r>
            <a:r>
              <a:rPr lang="ko-KR" altLang="en-US" dirty="0"/>
              <a:t>의 최신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82379" y="4190912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12" idx="0"/>
          </p:cNvCxnSpPr>
          <p:nvPr/>
        </p:nvCxnSpPr>
        <p:spPr>
          <a:xfrm flipV="1">
            <a:off x="2000539" y="3640388"/>
            <a:ext cx="1" cy="550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6232" y="5037528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6" idx="0"/>
          </p:cNvCxnSpPr>
          <p:nvPr/>
        </p:nvCxnSpPr>
        <p:spPr>
          <a:xfrm flipV="1">
            <a:off x="2000539" y="4783094"/>
            <a:ext cx="0" cy="254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0286" y="1368645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 flipH="1">
            <a:off x="2000539" y="1737977"/>
            <a:ext cx="4054" cy="214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Branch + Merge (1)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5876" y="314175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1042597" y="3391068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1602179" y="314174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482379" y="195227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5" name="직선 화살표 연결선 84"/>
          <p:cNvCxnSpPr>
            <a:stCxn id="84" idx="2"/>
            <a:endCxn id="81" idx="0"/>
          </p:cNvCxnSpPr>
          <p:nvPr/>
        </p:nvCxnSpPr>
        <p:spPr>
          <a:xfrm>
            <a:off x="2000539" y="2544453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482379" y="4190912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5" name="직선 화살표 연결선 94"/>
          <p:cNvCxnSpPr>
            <a:stCxn id="94" idx="0"/>
            <a:endCxn id="81" idx="2"/>
          </p:cNvCxnSpPr>
          <p:nvPr/>
        </p:nvCxnSpPr>
        <p:spPr>
          <a:xfrm flipV="1">
            <a:off x="2000539" y="3640388"/>
            <a:ext cx="1" cy="550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606232" y="5037528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0"/>
            <a:endCxn id="94" idx="2"/>
          </p:cNvCxnSpPr>
          <p:nvPr/>
        </p:nvCxnSpPr>
        <p:spPr>
          <a:xfrm flipV="1">
            <a:off x="2000539" y="4783094"/>
            <a:ext cx="0" cy="254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6416701"/>
            <a:ext cx="658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HEAD : </a:t>
            </a:r>
            <a:r>
              <a:rPr lang="ko-KR" altLang="en-US" dirty="0"/>
              <a:t>현재 작업중인 </a:t>
            </a:r>
            <a:r>
              <a:rPr lang="en-US" altLang="ko-KR" dirty="0"/>
              <a:t>Branch</a:t>
            </a:r>
            <a:r>
              <a:rPr lang="ko-KR" altLang="en-US" dirty="0"/>
              <a:t>의 최신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92434" y="1952271"/>
            <a:ext cx="79524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Aimir</a:t>
            </a:r>
            <a:r>
              <a:rPr lang="ko-KR" altLang="en-US" dirty="0"/>
              <a:t>에서 사용자 로그인시 </a:t>
            </a:r>
            <a:r>
              <a:rPr lang="en-US" altLang="ko-KR" b="1" dirty="0"/>
              <a:t>OTP</a:t>
            </a:r>
            <a:r>
              <a:rPr lang="ko-KR" altLang="en-US" b="1" dirty="0"/>
              <a:t>인증</a:t>
            </a:r>
            <a:r>
              <a:rPr lang="ko-KR" altLang="en-US" dirty="0"/>
              <a:t>과 </a:t>
            </a:r>
            <a:r>
              <a:rPr lang="ko-KR" altLang="en-US" b="1" dirty="0"/>
              <a:t>사용자 정보 암호화</a:t>
            </a:r>
            <a:r>
              <a:rPr lang="ko-KR" altLang="en-US" dirty="0"/>
              <a:t>를 추가하는 </a:t>
            </a:r>
            <a:br>
              <a:rPr lang="en-US" altLang="ko-KR" dirty="0"/>
            </a:br>
            <a:r>
              <a:rPr lang="ko-KR" altLang="en-US" dirty="0"/>
              <a:t>이슈</a:t>
            </a:r>
            <a:r>
              <a:rPr lang="en-US" altLang="ko-KR" dirty="0"/>
              <a:t>(iss53)</a:t>
            </a:r>
            <a:r>
              <a:rPr lang="ko-KR" altLang="en-US" dirty="0"/>
              <a:t>가 추가되어</a:t>
            </a:r>
            <a:r>
              <a:rPr lang="en-US" altLang="ko-KR" dirty="0"/>
              <a:t> </a:t>
            </a:r>
            <a:r>
              <a:rPr lang="ko-KR" altLang="en-US" dirty="0"/>
              <a:t>이슈를 처리하려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iss53 Branch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branch iss53</a:t>
            </a:r>
          </a:p>
          <a:p>
            <a:endParaRPr lang="en-US" altLang="ko-KR" b="1" dirty="0"/>
          </a:p>
          <a:p>
            <a:r>
              <a:rPr lang="en-US" altLang="ko-KR" dirty="0"/>
              <a:t>3. iss53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checkout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     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iss53</a:t>
            </a:r>
          </a:p>
          <a:p>
            <a:endParaRPr lang="en-US" altLang="ko-KR" b="1" dirty="0"/>
          </a:p>
          <a:p>
            <a:r>
              <a:rPr lang="en-US" altLang="ko-KR" dirty="0"/>
              <a:t>4. </a:t>
            </a:r>
            <a:r>
              <a:rPr lang="ko-KR" altLang="en-US" dirty="0"/>
              <a:t>위 </a:t>
            </a:r>
            <a:r>
              <a:rPr lang="en-US" altLang="ko-KR" dirty="0"/>
              <a:t>2</a:t>
            </a:r>
            <a:r>
              <a:rPr lang="ko-KR" altLang="en-US" dirty="0"/>
              <a:t>개의 명령어를 한번에 실행 시키는 명령어는 아래와 같다</a:t>
            </a:r>
            <a:endParaRPr lang="en-US" altLang="ko-KR" dirty="0"/>
          </a:p>
          <a:p>
            <a:r>
              <a:rPr lang="en-US" altLang="ko-KR" b="1" dirty="0"/>
              <a:t>     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–b iss53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778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Install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5146" y="1255227"/>
            <a:ext cx="10422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>
                <a:hlinkClick r:id="rId3"/>
              </a:rPr>
              <a:t>https://git-scm.com/book/ko/v1/</a:t>
            </a:r>
            <a:r>
              <a:rPr lang="ko-KR" altLang="en-US" sz="1600" dirty="0">
                <a:hlinkClick r:id="rId3"/>
              </a:rPr>
              <a:t>시작하기</a:t>
            </a:r>
            <a:r>
              <a:rPr lang="en-US" altLang="ko-KR" sz="1600" dirty="0">
                <a:hlinkClick r:id="rId3"/>
              </a:rPr>
              <a:t>-</a:t>
            </a:r>
            <a:r>
              <a:rPr lang="en-US" altLang="ko-KR" sz="1600" dirty="0" err="1">
                <a:hlinkClick r:id="rId3"/>
              </a:rPr>
              <a:t>Git</a:t>
            </a:r>
            <a:r>
              <a:rPr lang="en-US" altLang="ko-KR" sz="1600" dirty="0">
                <a:hlinkClick r:id="rId3"/>
              </a:rPr>
              <a:t>-</a:t>
            </a:r>
            <a:r>
              <a:rPr lang="ko-KR" altLang="en-US" sz="1600" dirty="0">
                <a:hlinkClick r:id="rId3"/>
              </a:rPr>
              <a:t>설치</a:t>
            </a:r>
            <a:r>
              <a:rPr lang="ko-KR" altLang="en-US" sz="1600" dirty="0"/>
              <a:t>  공식 문서 참조</a:t>
            </a: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CMD (</a:t>
            </a:r>
            <a:r>
              <a:rPr lang="ko-KR" altLang="en-US" sz="1600" dirty="0"/>
              <a:t>또는 </a:t>
            </a:r>
            <a:r>
              <a:rPr lang="en-US" altLang="ko-KR" sz="1600" dirty="0"/>
              <a:t>PowerShell) 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명령어를 실행해서 아래와 같은 결과가 나오면 설치 성공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6" y="1992995"/>
            <a:ext cx="6259484" cy="41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16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58555" y="1785217"/>
            <a:ext cx="81783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Iss53 branch</a:t>
            </a:r>
            <a:r>
              <a:rPr lang="ko-KR" altLang="en-US" dirty="0"/>
              <a:t>를 </a:t>
            </a:r>
            <a:r>
              <a:rPr lang="en-US" altLang="ko-KR" dirty="0"/>
              <a:t>Checkout</a:t>
            </a:r>
            <a:r>
              <a:rPr lang="ko-KR" altLang="en-US" dirty="0"/>
              <a:t>했기 때문에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HEAD</a:t>
            </a:r>
            <a:r>
              <a:rPr lang="ko-KR" altLang="en-US" dirty="0"/>
              <a:t>는 </a:t>
            </a:r>
            <a:r>
              <a:rPr lang="en-US" altLang="ko-KR" dirty="0"/>
              <a:t>iss53 branch</a:t>
            </a:r>
            <a:r>
              <a:rPr lang="ko-KR" altLang="en-US" dirty="0"/>
              <a:t>를 </a:t>
            </a:r>
            <a:r>
              <a:rPr lang="ko-KR" altLang="en-US" dirty="0" err="1"/>
              <a:t>가르킴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뭔 일을 하고 </a:t>
            </a:r>
            <a:r>
              <a:rPr lang="en-US" altLang="ko-KR" dirty="0"/>
              <a:t>commit</a:t>
            </a:r>
            <a:r>
              <a:rPr lang="ko-KR" altLang="en-US" dirty="0"/>
              <a:t>을 진행하면 </a:t>
            </a:r>
            <a:r>
              <a:rPr lang="en-US" altLang="ko-KR" dirty="0"/>
              <a:t>iss53 branch</a:t>
            </a:r>
            <a:r>
              <a:rPr lang="ko-KR" altLang="en-US" dirty="0"/>
              <a:t>가 앞으로 진행한다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vim aimir-web-login.txt   OTP</a:t>
            </a:r>
            <a:r>
              <a:rPr lang="ko-KR" altLang="en-US" dirty="0"/>
              <a:t>로그인 소스 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aimir-web-login.txt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–m “added </a:t>
            </a:r>
            <a:r>
              <a:rPr lang="en-US" altLang="ko-KR" dirty="0" err="1"/>
              <a:t>otp</a:t>
            </a:r>
            <a:r>
              <a:rPr lang="en-US" altLang="ko-KR" dirty="0"/>
              <a:t> login logic”</a:t>
            </a:r>
          </a:p>
          <a:p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522317" y="1785217"/>
            <a:ext cx="2272823" cy="3454589"/>
            <a:chOff x="245876" y="1952271"/>
            <a:chExt cx="2272823" cy="3454589"/>
          </a:xfrm>
        </p:grpSpPr>
        <p:grpSp>
          <p:nvGrpSpPr>
            <p:cNvPr id="2" name="그룹 1"/>
            <p:cNvGrpSpPr/>
            <p:nvPr/>
          </p:nvGrpSpPr>
          <p:grpSpPr>
            <a:xfrm>
              <a:off x="245876" y="1952271"/>
              <a:ext cx="2272823" cy="2830823"/>
              <a:chOff x="245876" y="1952271"/>
              <a:chExt cx="2272823" cy="2830823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245876" y="3141750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C0</a:t>
                </a:r>
                <a:endParaRPr lang="ko-KR" altLang="en-US" dirty="0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>
                <a:off x="1042597" y="3391068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모서리가 둥근 직사각형 80"/>
              <p:cNvSpPr/>
              <p:nvPr/>
            </p:nvSpPr>
            <p:spPr>
              <a:xfrm>
                <a:off x="1602179" y="3141749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C1</a:t>
                </a:r>
                <a:endParaRPr lang="ko-KR" altLang="en-US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482379" y="1952271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Master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85" name="직선 화살표 연결선 84"/>
              <p:cNvCxnSpPr>
                <a:stCxn id="84" idx="2"/>
                <a:endCxn id="81" idx="0"/>
              </p:cNvCxnSpPr>
              <p:nvPr/>
            </p:nvCxnSpPr>
            <p:spPr>
              <a:xfrm>
                <a:off x="2000539" y="2544453"/>
                <a:ext cx="1" cy="597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직사각형 93"/>
              <p:cNvSpPr/>
              <p:nvPr/>
            </p:nvSpPr>
            <p:spPr>
              <a:xfrm>
                <a:off x="1482379" y="4190912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iss53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95" name="직선 화살표 연결선 94"/>
              <p:cNvCxnSpPr>
                <a:stCxn id="94" idx="0"/>
                <a:endCxn id="81" idx="2"/>
              </p:cNvCxnSpPr>
              <p:nvPr/>
            </p:nvCxnSpPr>
            <p:spPr>
              <a:xfrm flipV="1">
                <a:off x="2000539" y="3640388"/>
                <a:ext cx="1" cy="550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606232" y="5037528"/>
              <a:ext cx="7886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22" idx="0"/>
            </p:cNvCxnSpPr>
            <p:nvPr/>
          </p:nvCxnSpPr>
          <p:spPr>
            <a:xfrm flipV="1">
              <a:off x="2000539" y="4783094"/>
              <a:ext cx="0" cy="254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81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22317" y="1785217"/>
            <a:ext cx="3622652" cy="3444639"/>
            <a:chOff x="4325507" y="3640388"/>
            <a:chExt cx="3622652" cy="3444639"/>
          </a:xfrm>
        </p:grpSpPr>
        <p:grpSp>
          <p:nvGrpSpPr>
            <p:cNvPr id="3" name="그룹 2"/>
            <p:cNvGrpSpPr/>
            <p:nvPr/>
          </p:nvGrpSpPr>
          <p:grpSpPr>
            <a:xfrm>
              <a:off x="4325507" y="3640388"/>
              <a:ext cx="3622652" cy="2831788"/>
              <a:chOff x="4038459" y="3802843"/>
              <a:chExt cx="3622652" cy="2831788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4038459" y="4992322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C0</a:t>
                </a:r>
                <a:endParaRPr lang="ko-KR" altLang="en-US" dirty="0"/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 flipH="1">
                <a:off x="4835180" y="5241640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모서리가 둥근 직사각형 12"/>
              <p:cNvSpPr/>
              <p:nvPr/>
            </p:nvSpPr>
            <p:spPr>
              <a:xfrm>
                <a:off x="5394762" y="4992321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C1</a:t>
                </a:r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274962" y="3802843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Master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5" name="직선 화살표 연결선 14"/>
              <p:cNvCxnSpPr>
                <a:stCxn id="14" idx="2"/>
                <a:endCxn id="13" idx="0"/>
              </p:cNvCxnSpPr>
              <p:nvPr/>
            </p:nvCxnSpPr>
            <p:spPr>
              <a:xfrm>
                <a:off x="5793122" y="4395025"/>
                <a:ext cx="1" cy="597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6624791" y="6042449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iss53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7" name="직선 화살표 연결선 16"/>
              <p:cNvCxnSpPr>
                <a:stCxn id="16" idx="0"/>
              </p:cNvCxnSpPr>
              <p:nvPr/>
            </p:nvCxnSpPr>
            <p:spPr>
              <a:xfrm flipV="1">
                <a:off x="7142951" y="5491925"/>
                <a:ext cx="1" cy="550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191483" y="5241640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모서리가 둥근 직사각형 19"/>
              <p:cNvSpPr/>
              <p:nvPr/>
            </p:nvSpPr>
            <p:spPr>
              <a:xfrm>
                <a:off x="6751065" y="4992321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C2</a:t>
                </a:r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046220" y="6715695"/>
              <a:ext cx="7886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>
              <a:stCxn id="26" idx="0"/>
            </p:cNvCxnSpPr>
            <p:nvPr/>
          </p:nvCxnSpPr>
          <p:spPr>
            <a:xfrm flipV="1">
              <a:off x="7440527" y="6461261"/>
              <a:ext cx="0" cy="254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058555" y="1785217"/>
            <a:ext cx="81783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Iss53 branch</a:t>
            </a:r>
            <a:r>
              <a:rPr lang="ko-KR" altLang="en-US" dirty="0"/>
              <a:t>를 </a:t>
            </a:r>
            <a:r>
              <a:rPr lang="en-US" altLang="ko-KR" dirty="0"/>
              <a:t>Checkout</a:t>
            </a:r>
            <a:r>
              <a:rPr lang="ko-KR" altLang="en-US" dirty="0"/>
              <a:t>했기 때문에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HEAD</a:t>
            </a:r>
            <a:r>
              <a:rPr lang="ko-KR" altLang="en-US" dirty="0"/>
              <a:t>는 </a:t>
            </a:r>
            <a:r>
              <a:rPr lang="en-US" altLang="ko-KR" dirty="0"/>
              <a:t>iss53 branch</a:t>
            </a:r>
            <a:r>
              <a:rPr lang="ko-KR" altLang="en-US" dirty="0"/>
              <a:t>를 </a:t>
            </a:r>
            <a:r>
              <a:rPr lang="ko-KR" altLang="en-US" dirty="0" err="1"/>
              <a:t>가르킴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뭔 일을 하고 </a:t>
            </a:r>
            <a:r>
              <a:rPr lang="en-US" altLang="ko-KR" dirty="0"/>
              <a:t>commit</a:t>
            </a:r>
            <a:r>
              <a:rPr lang="ko-KR" altLang="en-US" dirty="0"/>
              <a:t>을 진행하면 </a:t>
            </a:r>
            <a:r>
              <a:rPr lang="en-US" altLang="ko-KR" dirty="0"/>
              <a:t>iss53 branch</a:t>
            </a:r>
            <a:r>
              <a:rPr lang="ko-KR" altLang="en-US" dirty="0"/>
              <a:t>가 앞으로 진행한다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vim aimir-web-login.txt   OTP</a:t>
            </a:r>
            <a:r>
              <a:rPr lang="ko-KR" altLang="en-US" dirty="0"/>
              <a:t>로그인 소스 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aimir-web-login.txt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–m “added </a:t>
            </a:r>
            <a:r>
              <a:rPr lang="en-US" altLang="ko-KR" dirty="0" err="1"/>
              <a:t>otp</a:t>
            </a:r>
            <a:r>
              <a:rPr lang="en-US" altLang="ko-KR" dirty="0"/>
              <a:t> login logic”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3887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02333" y="2003558"/>
            <a:ext cx="3622652" cy="3526177"/>
            <a:chOff x="202333" y="2003558"/>
            <a:chExt cx="3622652" cy="3526177"/>
          </a:xfrm>
        </p:grpSpPr>
        <p:grpSp>
          <p:nvGrpSpPr>
            <p:cNvPr id="32" name="그룹 31"/>
            <p:cNvGrpSpPr/>
            <p:nvPr/>
          </p:nvGrpSpPr>
          <p:grpSpPr>
            <a:xfrm>
              <a:off x="202333" y="2003558"/>
              <a:ext cx="3622652" cy="2831788"/>
              <a:chOff x="4038459" y="3802843"/>
              <a:chExt cx="3622652" cy="283178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4038459" y="4992322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C0</a:t>
                </a:r>
                <a:endParaRPr lang="ko-KR" altLang="en-US" dirty="0"/>
              </a:p>
            </p:txBody>
          </p:sp>
          <p:cxnSp>
            <p:nvCxnSpPr>
              <p:cNvPr id="36" name="직선 화살표 연결선 35"/>
              <p:cNvCxnSpPr/>
              <p:nvPr/>
            </p:nvCxnSpPr>
            <p:spPr>
              <a:xfrm flipH="1">
                <a:off x="4835180" y="5241640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모서리가 둥근 직사각형 36"/>
              <p:cNvSpPr/>
              <p:nvPr/>
            </p:nvSpPr>
            <p:spPr>
              <a:xfrm>
                <a:off x="5394762" y="4992321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C1</a:t>
                </a:r>
                <a:endParaRPr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274962" y="3802843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Master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39" name="직선 화살표 연결선 38"/>
              <p:cNvCxnSpPr>
                <a:stCxn id="38" idx="2"/>
                <a:endCxn id="37" idx="0"/>
              </p:cNvCxnSpPr>
              <p:nvPr/>
            </p:nvCxnSpPr>
            <p:spPr>
              <a:xfrm>
                <a:off x="5793122" y="4395025"/>
                <a:ext cx="1" cy="597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6624791" y="6042449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iss53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41" name="직선 화살표 연결선 40"/>
              <p:cNvCxnSpPr>
                <a:stCxn id="40" idx="0"/>
              </p:cNvCxnSpPr>
              <p:nvPr/>
            </p:nvCxnSpPr>
            <p:spPr>
              <a:xfrm flipV="1">
                <a:off x="7142951" y="5491925"/>
                <a:ext cx="1" cy="550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191483" y="5241640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모서리가 둥근 직사각형 42"/>
              <p:cNvSpPr/>
              <p:nvPr/>
            </p:nvSpPr>
            <p:spPr>
              <a:xfrm>
                <a:off x="6751065" y="4992321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C2</a:t>
                </a:r>
                <a:endParaRPr lang="ko-KR" alt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923046" y="5160403"/>
              <a:ext cx="7886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45" name="직선 화살표 연결선 44"/>
            <p:cNvCxnSpPr>
              <a:endCxn id="40" idx="2"/>
            </p:cNvCxnSpPr>
            <p:nvPr/>
          </p:nvCxnSpPr>
          <p:spPr>
            <a:xfrm flipV="1">
              <a:off x="3306825" y="4835346"/>
              <a:ext cx="0" cy="3250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4049287" y="1299255"/>
            <a:ext cx="82798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그런데 </a:t>
            </a:r>
            <a:r>
              <a:rPr lang="en-US" altLang="ko-KR" dirty="0"/>
              <a:t>iss53</a:t>
            </a:r>
            <a:r>
              <a:rPr lang="ko-KR" altLang="en-US" dirty="0"/>
              <a:t>의 </a:t>
            </a:r>
            <a:r>
              <a:rPr lang="en-US" altLang="ko-KR" dirty="0"/>
              <a:t>OTP </a:t>
            </a:r>
            <a:r>
              <a:rPr lang="ko-KR" altLang="en-US" dirty="0"/>
              <a:t>인증절차 처리 완료 후 운영중인 사이트에 </a:t>
            </a:r>
            <a:br>
              <a:rPr lang="en-US" altLang="ko-KR" dirty="0"/>
            </a:br>
            <a:r>
              <a:rPr lang="ko-KR" altLang="en-US" dirty="0"/>
              <a:t>결재 관련 문제가 생겨</a:t>
            </a:r>
            <a:r>
              <a:rPr lang="en-US" altLang="ko-KR" dirty="0"/>
              <a:t> </a:t>
            </a:r>
            <a:r>
              <a:rPr lang="ko-KR" altLang="en-US" dirty="0"/>
              <a:t>즉시 반영해야 하는 상황이 발생했다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의 사용자 정보 암호화 기능은 구현되지 않은 상황이며</a:t>
            </a:r>
            <a:r>
              <a:rPr lang="en-US" altLang="ko-KR" dirty="0"/>
              <a:t>, </a:t>
            </a:r>
            <a:r>
              <a:rPr lang="ko-KR" altLang="en-US" dirty="0"/>
              <a:t>소스가</a:t>
            </a:r>
            <a:br>
              <a:rPr lang="en-US" altLang="ko-KR" dirty="0"/>
            </a:br>
            <a:r>
              <a:rPr lang="ko-KR" altLang="en-US" dirty="0"/>
              <a:t>섞이는 상황을 방지하기 위해 </a:t>
            </a:r>
            <a:r>
              <a:rPr lang="en-US" altLang="ko-KR" dirty="0"/>
              <a:t>iss53</a:t>
            </a:r>
            <a:r>
              <a:rPr lang="ko-KR" altLang="en-US" dirty="0"/>
              <a:t>은 그대로 놔두고 </a:t>
            </a:r>
            <a:r>
              <a:rPr lang="en-US" altLang="ko-KR" dirty="0"/>
              <a:t>hotfix branch</a:t>
            </a:r>
            <a:r>
              <a:rPr lang="ko-KR" altLang="en-US" dirty="0"/>
              <a:t>를 생성 </a:t>
            </a:r>
            <a:br>
              <a:rPr lang="en-US" altLang="ko-KR" dirty="0"/>
            </a:br>
            <a:r>
              <a:rPr lang="ko-KR" altLang="en-US" dirty="0"/>
              <a:t>후 해결하기로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에서 작업하던 모든 내용은 </a:t>
            </a:r>
            <a:r>
              <a:rPr lang="en-US" altLang="ko-KR" dirty="0"/>
              <a:t>commit </a:t>
            </a:r>
            <a:r>
              <a:rPr lang="ko-KR" altLang="en-US" dirty="0"/>
              <a:t>시켜야 </a:t>
            </a:r>
            <a:r>
              <a:rPr lang="en-US" altLang="ko-KR" dirty="0"/>
              <a:t>checkout</a:t>
            </a:r>
            <a:r>
              <a:rPr lang="ko-KR" altLang="en-US" dirty="0"/>
              <a:t>을 할 수 있으니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작업을 중단하고 </a:t>
            </a:r>
            <a:r>
              <a:rPr lang="en-US" altLang="ko-KR" dirty="0"/>
              <a:t>commit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commit –am “</a:t>
            </a:r>
            <a:r>
              <a:rPr lang="ko-KR" altLang="en-US" b="1" dirty="0"/>
              <a:t>일단 </a:t>
            </a:r>
            <a:r>
              <a:rPr lang="ko-KR" altLang="en-US" b="1" dirty="0" err="1"/>
              <a:t>커밋</a:t>
            </a:r>
            <a:r>
              <a:rPr lang="en-US" altLang="ko-KR" b="1" dirty="0"/>
              <a:t>“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608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202333" y="1354976"/>
            <a:ext cx="3846954" cy="4289427"/>
            <a:chOff x="522317" y="1294488"/>
            <a:chExt cx="3846954" cy="428942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22317" y="3141750"/>
              <a:ext cx="796721" cy="4986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H="1">
              <a:off x="1319038" y="3391068"/>
              <a:ext cx="55958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모서리가 둥근 직사각형 51"/>
            <p:cNvSpPr/>
            <p:nvPr/>
          </p:nvSpPr>
          <p:spPr>
            <a:xfrm>
              <a:off x="1878620" y="3141749"/>
              <a:ext cx="796721" cy="4986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758820" y="1952271"/>
              <a:ext cx="1036320" cy="5921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Master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54" name="직선 화살표 연결선 53"/>
            <p:cNvCxnSpPr>
              <a:stCxn id="53" idx="2"/>
              <a:endCxn id="52" idx="0"/>
            </p:cNvCxnSpPr>
            <p:nvPr/>
          </p:nvCxnSpPr>
          <p:spPr>
            <a:xfrm>
              <a:off x="2276980" y="2544453"/>
              <a:ext cx="1" cy="59729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3332951" y="4991733"/>
              <a:ext cx="1036320" cy="5921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iss53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57" name="직선 화살표 연결선 56"/>
            <p:cNvCxnSpPr>
              <a:stCxn id="55" idx="0"/>
            </p:cNvCxnSpPr>
            <p:nvPr/>
          </p:nvCxnSpPr>
          <p:spPr>
            <a:xfrm flipV="1">
              <a:off x="3851111" y="4441209"/>
              <a:ext cx="1" cy="55052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59" idx="1"/>
            </p:cNvCxnSpPr>
            <p:nvPr/>
          </p:nvCxnSpPr>
          <p:spPr>
            <a:xfrm flipH="1" flipV="1">
              <a:off x="2514119" y="3639424"/>
              <a:ext cx="945106" cy="551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모서리가 둥근 직사각형 58"/>
            <p:cNvSpPr/>
            <p:nvPr/>
          </p:nvSpPr>
          <p:spPr>
            <a:xfrm>
              <a:off x="3459225" y="3941605"/>
              <a:ext cx="796721" cy="4986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78620" y="1294488"/>
              <a:ext cx="7886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66" name="직선 화살표 연결선 65"/>
            <p:cNvCxnSpPr>
              <a:stCxn id="65" idx="2"/>
            </p:cNvCxnSpPr>
            <p:nvPr/>
          </p:nvCxnSpPr>
          <p:spPr>
            <a:xfrm>
              <a:off x="2272927" y="1663820"/>
              <a:ext cx="8783" cy="288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049287" y="1299255"/>
            <a:ext cx="827989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그런데 </a:t>
            </a:r>
            <a:r>
              <a:rPr lang="en-US" altLang="ko-KR" dirty="0"/>
              <a:t>iss53</a:t>
            </a:r>
            <a:r>
              <a:rPr lang="ko-KR" altLang="en-US" dirty="0"/>
              <a:t>의 </a:t>
            </a:r>
            <a:r>
              <a:rPr lang="en-US" altLang="ko-KR" dirty="0"/>
              <a:t>OTP </a:t>
            </a:r>
            <a:r>
              <a:rPr lang="ko-KR" altLang="en-US" dirty="0"/>
              <a:t>인증절차 처리 완료 후 운영중인 사이트에 </a:t>
            </a:r>
            <a:br>
              <a:rPr lang="en-US" altLang="ko-KR" dirty="0"/>
            </a:br>
            <a:r>
              <a:rPr lang="ko-KR" altLang="en-US" dirty="0"/>
              <a:t>결재 관련 문제가 생겨</a:t>
            </a:r>
            <a:r>
              <a:rPr lang="en-US" altLang="ko-KR" dirty="0"/>
              <a:t> </a:t>
            </a:r>
            <a:r>
              <a:rPr lang="ko-KR" altLang="en-US" dirty="0"/>
              <a:t>즉시 반영해야 하는 상황이 발생했다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의 사용자 정보 암호화 기능은 구현되지 않은 상황이며</a:t>
            </a:r>
            <a:r>
              <a:rPr lang="en-US" altLang="ko-KR" dirty="0"/>
              <a:t>, </a:t>
            </a:r>
            <a:r>
              <a:rPr lang="ko-KR" altLang="en-US" dirty="0"/>
              <a:t>소스가</a:t>
            </a:r>
            <a:br>
              <a:rPr lang="en-US" altLang="ko-KR" dirty="0"/>
            </a:br>
            <a:r>
              <a:rPr lang="ko-KR" altLang="en-US" dirty="0"/>
              <a:t>섞이는 상황을 방지하기 위해 </a:t>
            </a:r>
            <a:r>
              <a:rPr lang="en-US" altLang="ko-KR" dirty="0"/>
              <a:t>iss53</a:t>
            </a:r>
            <a:r>
              <a:rPr lang="ko-KR" altLang="en-US" dirty="0"/>
              <a:t>은 그대로 놔두고 </a:t>
            </a:r>
            <a:r>
              <a:rPr lang="en-US" altLang="ko-KR" dirty="0"/>
              <a:t>hotfix branch</a:t>
            </a:r>
            <a:r>
              <a:rPr lang="ko-KR" altLang="en-US" dirty="0"/>
              <a:t>를 생성 </a:t>
            </a:r>
            <a:br>
              <a:rPr lang="en-US" altLang="ko-KR" dirty="0"/>
            </a:br>
            <a:r>
              <a:rPr lang="ko-KR" altLang="en-US" dirty="0"/>
              <a:t>후 해결하기로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에서 작업하던 모든 내용은 </a:t>
            </a:r>
            <a:r>
              <a:rPr lang="en-US" altLang="ko-KR" dirty="0"/>
              <a:t>commit </a:t>
            </a:r>
            <a:r>
              <a:rPr lang="ko-KR" altLang="en-US" dirty="0"/>
              <a:t>시켜야 </a:t>
            </a:r>
            <a:r>
              <a:rPr lang="en-US" altLang="ko-KR" dirty="0"/>
              <a:t>checkout</a:t>
            </a:r>
            <a:r>
              <a:rPr lang="ko-KR" altLang="en-US" dirty="0"/>
              <a:t>을 할 수 있으니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작업을 중단하고 </a:t>
            </a:r>
            <a:r>
              <a:rPr lang="en-US" altLang="ko-KR" dirty="0"/>
              <a:t>commit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commit –am “</a:t>
            </a:r>
            <a:r>
              <a:rPr lang="ko-KR" altLang="en-US" b="1" dirty="0"/>
              <a:t>일단 </a:t>
            </a:r>
            <a:r>
              <a:rPr lang="ko-KR" altLang="en-US" b="1" dirty="0" err="1"/>
              <a:t>커밋</a:t>
            </a:r>
            <a:r>
              <a:rPr lang="en-US" altLang="ko-KR" b="1" dirty="0"/>
              <a:t>“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3310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2333" y="3202238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999054" y="3451556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1558636" y="320223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438836" y="231349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endCxn id="52" idx="0"/>
          </p:cNvCxnSpPr>
          <p:nvPr/>
        </p:nvCxnSpPr>
        <p:spPr>
          <a:xfrm>
            <a:off x="1956997" y="2934789"/>
            <a:ext cx="0" cy="26744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012967" y="505222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7" name="직선 화살표 연결선 56"/>
          <p:cNvCxnSpPr>
            <a:stCxn id="55" idx="0"/>
          </p:cNvCxnSpPr>
          <p:nvPr/>
        </p:nvCxnSpPr>
        <p:spPr>
          <a:xfrm flipV="1">
            <a:off x="3531127" y="4501697"/>
            <a:ext cx="1" cy="550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9" idx="1"/>
          </p:cNvCxnSpPr>
          <p:nvPr/>
        </p:nvCxnSpPr>
        <p:spPr>
          <a:xfrm flipH="1" flipV="1">
            <a:off x="2194135" y="3699912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3139241" y="4002093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1434705" y="1410665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956996" y="2012759"/>
            <a:ext cx="0" cy="30789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58636" y="912026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stCxn id="65" idx="2"/>
          </p:cNvCxnSpPr>
          <p:nvPr/>
        </p:nvCxnSpPr>
        <p:spPr>
          <a:xfrm>
            <a:off x="1952943" y="1281358"/>
            <a:ext cx="0" cy="162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49287" y="1299255"/>
            <a:ext cx="823815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그런데 </a:t>
            </a:r>
            <a:r>
              <a:rPr lang="en-US" altLang="ko-KR" dirty="0"/>
              <a:t>iss53</a:t>
            </a:r>
            <a:r>
              <a:rPr lang="ko-KR" altLang="en-US" dirty="0"/>
              <a:t>의 </a:t>
            </a:r>
            <a:r>
              <a:rPr lang="en-US" altLang="ko-KR" dirty="0"/>
              <a:t>OTP </a:t>
            </a:r>
            <a:r>
              <a:rPr lang="ko-KR" altLang="en-US" dirty="0"/>
              <a:t>인증절차 처리 완료 후 운영중인 사이트에 </a:t>
            </a:r>
            <a:br>
              <a:rPr lang="en-US" altLang="ko-KR" dirty="0"/>
            </a:br>
            <a:r>
              <a:rPr lang="ko-KR" altLang="en-US" dirty="0"/>
              <a:t>결재 관련 문제가 생겨</a:t>
            </a:r>
            <a:r>
              <a:rPr lang="en-US" altLang="ko-KR" dirty="0"/>
              <a:t> </a:t>
            </a:r>
            <a:r>
              <a:rPr lang="ko-KR" altLang="en-US" dirty="0"/>
              <a:t>즉시 반영해야 하는 상황이 발생했다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의 사용자 정보 암호화 기능은 구현되지 않은 상황이며</a:t>
            </a:r>
            <a:r>
              <a:rPr lang="en-US" altLang="ko-KR" dirty="0"/>
              <a:t>, </a:t>
            </a:r>
            <a:r>
              <a:rPr lang="ko-KR" altLang="en-US" dirty="0"/>
              <a:t>소스가</a:t>
            </a:r>
            <a:br>
              <a:rPr lang="en-US" altLang="ko-KR" dirty="0"/>
            </a:br>
            <a:r>
              <a:rPr lang="ko-KR" altLang="en-US" dirty="0"/>
              <a:t>섞이는 상황을 방지하기 위해 </a:t>
            </a:r>
            <a:r>
              <a:rPr lang="en-US" altLang="ko-KR" dirty="0"/>
              <a:t>iss53</a:t>
            </a:r>
            <a:r>
              <a:rPr lang="ko-KR" altLang="en-US" dirty="0"/>
              <a:t>은 그대로 놔두고 </a:t>
            </a:r>
            <a:r>
              <a:rPr lang="en-US" altLang="ko-KR" dirty="0"/>
              <a:t>hotfix branch</a:t>
            </a:r>
            <a:r>
              <a:rPr lang="ko-KR" altLang="en-US" dirty="0"/>
              <a:t>를 생성 </a:t>
            </a:r>
            <a:br>
              <a:rPr lang="en-US" altLang="ko-KR" dirty="0"/>
            </a:br>
            <a:r>
              <a:rPr lang="ko-KR" altLang="en-US" dirty="0"/>
              <a:t>후 해결하기로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에서 작업하던 모든 내용은 </a:t>
            </a:r>
            <a:r>
              <a:rPr lang="en-US" altLang="ko-KR" dirty="0"/>
              <a:t>commit </a:t>
            </a:r>
            <a:r>
              <a:rPr lang="ko-KR" altLang="en-US" dirty="0"/>
              <a:t>시켜야 </a:t>
            </a:r>
            <a:r>
              <a:rPr lang="en-US" altLang="ko-KR" dirty="0"/>
              <a:t>checkout</a:t>
            </a:r>
            <a:r>
              <a:rPr lang="ko-KR" altLang="en-US" dirty="0"/>
              <a:t>을 할 수 있으니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작업을 중단하고 </a:t>
            </a:r>
            <a:r>
              <a:rPr lang="en-US" altLang="ko-KR" dirty="0"/>
              <a:t>commit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commit –am “</a:t>
            </a:r>
            <a:r>
              <a:rPr lang="ko-KR" altLang="en-US" b="1" dirty="0"/>
              <a:t>일단 </a:t>
            </a:r>
            <a:r>
              <a:rPr lang="ko-KR" altLang="en-US" b="1" dirty="0" err="1"/>
              <a:t>커밋</a:t>
            </a:r>
            <a:r>
              <a:rPr lang="en-US" altLang="ko-KR" b="1" dirty="0"/>
              <a:t>“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dirty="0"/>
              <a:t>5. hotfix branch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–b hotfix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3924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Merge (Fast-forward)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551053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00371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551052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58820" y="236157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  <a:endCxn id="13" idx="0"/>
          </p:cNvCxnSpPr>
          <p:nvPr/>
        </p:nvCxnSpPr>
        <p:spPr>
          <a:xfrm>
            <a:off x="2276980" y="2953756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01988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849546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048727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350908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55009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4722" y="236157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>
            <a:off x="3872882" y="2953756"/>
            <a:ext cx="1" cy="5963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799419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69792" y="1703791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  <a:endCxn id="27" idx="0"/>
          </p:cNvCxnSpPr>
          <p:nvPr/>
        </p:nvCxnSpPr>
        <p:spPr>
          <a:xfrm>
            <a:off x="3864099" y="2073123"/>
            <a:ext cx="8783" cy="288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01180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35090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결재 관련 </a:t>
            </a:r>
            <a:r>
              <a:rPr lang="en-US" altLang="ko-KR" dirty="0"/>
              <a:t>Hotfix</a:t>
            </a:r>
            <a:r>
              <a:rPr lang="ko-KR" altLang="en-US" dirty="0"/>
              <a:t> 작업을 완료하고 </a:t>
            </a:r>
            <a:r>
              <a:rPr lang="en-US" altLang="ko-KR" dirty="0"/>
              <a:t>commit </a:t>
            </a:r>
            <a:r>
              <a:rPr lang="ko-KR" altLang="en-US" dirty="0"/>
              <a:t>하면 그림과 같은 상태가 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$ vim aimir-web-payment.txt</a:t>
            </a:r>
            <a:br>
              <a:rPr lang="en-US" altLang="ko-KR" dirty="0"/>
            </a:br>
            <a:r>
              <a:rPr lang="en-US" altLang="ko-KR" dirty="0"/>
              <a:t>  -&gt; payment hotfix mission success </a:t>
            </a:r>
            <a:r>
              <a:rPr lang="ko-KR" altLang="en-US" dirty="0" err="1"/>
              <a:t>로직</a:t>
            </a:r>
            <a:r>
              <a:rPr lang="ko-KR" altLang="en-US" dirty="0"/>
              <a:t> 추가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–am “payment hotfix mission success”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hotfix</a:t>
            </a:r>
            <a:r>
              <a:rPr lang="ko-KR" altLang="en-US" b="1" dirty="0"/>
              <a:t>의 작업이 완료되고 </a:t>
            </a:r>
            <a:r>
              <a:rPr lang="ko-KR" altLang="en-US" dirty="0"/>
              <a:t>운영되고 있는 사이트에 즉시 반영을 해야하기 때문에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b="1" dirty="0"/>
              <a:t>Merge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30670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Merge (Fast-forward)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551053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00371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551052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58820" y="236157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  <a:endCxn id="13" idx="0"/>
          </p:cNvCxnSpPr>
          <p:nvPr/>
        </p:nvCxnSpPr>
        <p:spPr>
          <a:xfrm>
            <a:off x="2276980" y="2953756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01988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849546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048727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350908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55009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4722" y="236157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>
            <a:off x="3872882" y="2953756"/>
            <a:ext cx="1" cy="5963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799419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78620" y="1703791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</p:cNvCxnSpPr>
          <p:nvPr/>
        </p:nvCxnSpPr>
        <p:spPr>
          <a:xfrm>
            <a:off x="2272927" y="2073123"/>
            <a:ext cx="8783" cy="288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01180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35090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hotfix</a:t>
            </a:r>
            <a:r>
              <a:rPr lang="ko-KR" altLang="en-US" dirty="0"/>
              <a:t>의 작업이 완료되고 운영되고 있는 사이트에 즉시 반영을 해야하기 때문에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b="1" dirty="0"/>
              <a:t>Merge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6057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Merge (Fast-forward)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2262" y="174965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  <a:endCxn id="27" idx="0"/>
          </p:cNvCxnSpPr>
          <p:nvPr/>
        </p:nvCxnSpPr>
        <p:spPr>
          <a:xfrm>
            <a:off x="3870422" y="2341836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7166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919218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4722" y="266684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>
            <a:off x="3872882" y="3259025"/>
            <a:ext cx="1" cy="3607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0169" y="1084231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  <a:endCxn id="14" idx="0"/>
          </p:cNvCxnSpPr>
          <p:nvPr/>
        </p:nvCxnSpPr>
        <p:spPr>
          <a:xfrm flipH="1">
            <a:off x="3870422" y="1453563"/>
            <a:ext cx="4054" cy="296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hotfix</a:t>
            </a:r>
            <a:r>
              <a:rPr lang="ko-KR" altLang="en-US" dirty="0"/>
              <a:t>의 작업이 완료되고 운영되고 있는 사이트에 즉시 반영을 해야하기 때문에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b="1" dirty="0"/>
              <a:t>Merge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merge hotfix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58" y="3803424"/>
            <a:ext cx="3162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51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Merge (Fast-forward)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2262" y="268518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3870422" y="3277365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7166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919218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0169" y="2019760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  <a:endCxn id="14" idx="0"/>
          </p:cNvCxnSpPr>
          <p:nvPr/>
        </p:nvCxnSpPr>
        <p:spPr>
          <a:xfrm flipH="1">
            <a:off x="3870422" y="2389092"/>
            <a:ext cx="4054" cy="296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hotfix</a:t>
            </a:r>
            <a:r>
              <a:rPr lang="ko-KR" altLang="en-US" dirty="0"/>
              <a:t>의 작업이 완료되고 운영되고 있는 사이트에 즉시 반영을 해야하기 때문에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b="1" dirty="0"/>
              <a:t>Merge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merge hotfix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hotfix branch</a:t>
            </a:r>
            <a:r>
              <a:rPr lang="ko-KR" altLang="en-US" dirty="0"/>
              <a:t>는 필요 없기 때문에 제거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branch –d hotfix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21" y="3756449"/>
            <a:ext cx="3162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55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Merge (3-Way Merge)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2262" y="268518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3870422" y="3277365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7166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919218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12531" y="6431618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0"/>
            <a:endCxn id="16" idx="2"/>
          </p:cNvCxnSpPr>
          <p:nvPr/>
        </p:nvCxnSpPr>
        <p:spPr>
          <a:xfrm flipV="1">
            <a:off x="5206838" y="6063842"/>
            <a:ext cx="2810" cy="367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iss53 </a:t>
            </a:r>
            <a:r>
              <a:rPr lang="ko-KR" altLang="en-US" dirty="0"/>
              <a:t>이슈를 다 구현하고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하는 과정을 살펴보자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 </a:t>
            </a:r>
            <a:r>
              <a:rPr lang="ko-KR" altLang="en-US" dirty="0"/>
              <a:t>하는 것은 앞에서 살펴본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하는 것과 비슷하다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en-US" altLang="ko-KR" dirty="0"/>
              <a:t> merge </a:t>
            </a:r>
            <a:r>
              <a:rPr lang="ko-KR" altLang="en-US" dirty="0"/>
              <a:t>명령으로 합칠 </a:t>
            </a:r>
            <a:r>
              <a:rPr lang="en-US" altLang="ko-KR" dirty="0"/>
              <a:t>branch</a:t>
            </a:r>
            <a:r>
              <a:rPr lang="ko-KR" altLang="en-US" dirty="0"/>
              <a:t>에 합쳐질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하면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378712" y="4955754"/>
            <a:ext cx="98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OTP </a:t>
            </a:r>
            <a:r>
              <a:rPr lang="ko-KR" altLang="en-US" sz="1400" dirty="0"/>
              <a:t>구현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1488" y="4979995"/>
            <a:ext cx="1996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사용자 정보 암호화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939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– </a:t>
            </a:r>
            <a:r>
              <a:rPr lang="ko-KR" altLang="en-US" dirty="0"/>
              <a:t>최초 설정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471354"/>
            <a:ext cx="104227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>
                <a:hlinkClick r:id="rId3"/>
              </a:rPr>
              <a:t>https://git-scm.com/book/ko/v1/</a:t>
            </a:r>
            <a:r>
              <a:rPr lang="ko-KR" altLang="en-US" sz="1600" dirty="0">
                <a:hlinkClick r:id="rId3"/>
              </a:rPr>
              <a:t>시작하기</a:t>
            </a:r>
            <a:r>
              <a:rPr lang="en-US" altLang="ko-KR" sz="1600" dirty="0">
                <a:hlinkClick r:id="rId3"/>
              </a:rPr>
              <a:t>-</a:t>
            </a:r>
            <a:r>
              <a:rPr lang="en-US" altLang="ko-KR" sz="1600" dirty="0" err="1">
                <a:hlinkClick r:id="rId3"/>
              </a:rPr>
              <a:t>Git</a:t>
            </a:r>
            <a:r>
              <a:rPr lang="en-US" altLang="ko-KR" sz="1600" dirty="0">
                <a:hlinkClick r:id="rId3"/>
              </a:rPr>
              <a:t>-</a:t>
            </a:r>
            <a:r>
              <a:rPr lang="ko-KR" altLang="en-US" sz="1600" dirty="0">
                <a:hlinkClick r:id="rId3"/>
              </a:rPr>
              <a:t>최초</a:t>
            </a:r>
            <a:r>
              <a:rPr lang="en-US" altLang="ko-KR" sz="1600" dirty="0">
                <a:hlinkClick r:id="rId3"/>
              </a:rPr>
              <a:t>-</a:t>
            </a:r>
            <a:r>
              <a:rPr lang="ko-KR" altLang="en-US" sz="1600" dirty="0">
                <a:hlinkClick r:id="rId3"/>
              </a:rPr>
              <a:t>설정</a:t>
            </a:r>
            <a:r>
              <a:rPr lang="ko-KR" altLang="en-US" sz="1600" dirty="0"/>
              <a:t>  공식 문서 참조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 err="1"/>
              <a:t>Git</a:t>
            </a:r>
            <a:r>
              <a:rPr lang="ko-KR" altLang="en-US" sz="1600" dirty="0"/>
              <a:t>을 설치하고 나면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의 사용 환경을 적절하게 설정해 주어야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한 번만 설정하면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설정한 내용은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을 업그레이드해도 유지된다</a:t>
            </a:r>
            <a:r>
              <a:rPr lang="en-US" altLang="ko-KR" sz="1600" dirty="0"/>
              <a:t>. </a:t>
            </a:r>
            <a:r>
              <a:rPr lang="ko-KR" altLang="en-US" sz="1600" dirty="0"/>
              <a:t>언제든지 다시 바꿀 수 있는 명령어가 있다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사용자 정보 설정</a:t>
            </a:r>
            <a:endParaRPr lang="en-US" altLang="ko-KR" sz="1600" dirty="0"/>
          </a:p>
          <a:p>
            <a:pPr marL="742932" lvl="1" indent="-285744">
              <a:buFontTx/>
              <a:buChar char="-"/>
            </a:pPr>
            <a:r>
              <a:rPr lang="en-US" altLang="ko-KR" sz="1600" dirty="0" err="1"/>
              <a:t>Git</a:t>
            </a:r>
            <a:r>
              <a:rPr lang="ko-KR" altLang="en-US" sz="1600" dirty="0"/>
              <a:t>을 설치하고 나서 가장 먼저 해야 하는 것은 사용자 이름과 이메일 주소를 설정하는 것이다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은 커밋할 때마다 이 정보를 사용한다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한 번 커밋한 후에는 정보를 변경할 수 없다</a:t>
            </a:r>
            <a:r>
              <a:rPr lang="en-US" altLang="ko-KR" sz="1600" dirty="0"/>
              <a:t>.</a:t>
            </a:r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marL="342891" indent="-342891">
              <a:buFont typeface="+mj-lt"/>
              <a:buAutoNum type="arabicPeriod"/>
            </a:pPr>
            <a:r>
              <a:rPr lang="ko-KR" altLang="en-US" sz="1600" dirty="0"/>
              <a:t>프로젝트마다 다른 사용자의 이름과 이메일을 사용하고 싶다면 </a:t>
            </a:r>
            <a:r>
              <a:rPr lang="en-US" altLang="ko-KR" sz="1600" dirty="0"/>
              <a:t>--global </a:t>
            </a:r>
            <a:r>
              <a:rPr lang="ko-KR" altLang="en-US" sz="1600" dirty="0"/>
              <a:t>옵션을 제거하고 명령어를 실행하여 지정할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055717" y="3718815"/>
            <a:ext cx="59667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user.name ＂</a:t>
            </a:r>
            <a:r>
              <a:rPr lang="ko-KR" altLang="en-US" dirty="0"/>
              <a:t>사용자이름</a:t>
            </a:r>
            <a:r>
              <a:rPr lang="en-US" altLang="ko-KR" dirty="0"/>
              <a:t>" </a:t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user.email</a:t>
            </a:r>
            <a:r>
              <a:rPr lang="en-US" altLang="ko-KR" dirty="0"/>
              <a:t> johndoe@example.com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58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Merge (3-Way Merge)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2262" y="268518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3870422" y="3277365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7166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919218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0169" y="1822161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  <a:endCxn id="14" idx="0"/>
          </p:cNvCxnSpPr>
          <p:nvPr/>
        </p:nvCxnSpPr>
        <p:spPr>
          <a:xfrm flipH="1">
            <a:off x="3870422" y="2191493"/>
            <a:ext cx="4054" cy="493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iss53 </a:t>
            </a:r>
            <a:r>
              <a:rPr lang="ko-KR" altLang="en-US" dirty="0"/>
              <a:t>이슈를 다 구현하고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하는 과정을 살펴보자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 </a:t>
            </a:r>
            <a:r>
              <a:rPr lang="ko-KR" altLang="en-US" dirty="0"/>
              <a:t>하는 것은 앞에서 살펴본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하는 것과 비슷하다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en-US" altLang="ko-KR" dirty="0"/>
              <a:t> merge </a:t>
            </a:r>
            <a:r>
              <a:rPr lang="ko-KR" altLang="en-US" dirty="0"/>
              <a:t>명령으로 합칠 </a:t>
            </a:r>
            <a:r>
              <a:rPr lang="en-US" altLang="ko-KR" dirty="0"/>
              <a:t>branch</a:t>
            </a:r>
            <a:r>
              <a:rPr lang="ko-KR" altLang="en-US" dirty="0"/>
              <a:t>에 합쳐질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하면 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checkout master</a:t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merge iss53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69" y="4661057"/>
            <a:ext cx="37433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412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Merge (3-Way Merge)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078237" y="1835413"/>
            <a:ext cx="47386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Git</a:t>
            </a:r>
            <a:r>
              <a:rPr lang="ko-KR" altLang="en-US" dirty="0"/>
              <a:t>은 </a:t>
            </a:r>
            <a:r>
              <a:rPr lang="en-US" altLang="ko-KR" dirty="0"/>
              <a:t>Merge</a:t>
            </a:r>
            <a:r>
              <a:rPr lang="ko-KR" altLang="en-US" dirty="0"/>
              <a:t>하는데 필요한 최적의 공통 조상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C1)</a:t>
            </a:r>
            <a:r>
              <a:rPr lang="ko-KR" altLang="en-US" dirty="0"/>
              <a:t>을 자동으로 찾는다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이런 기능도 </a:t>
            </a:r>
            <a:r>
              <a:rPr lang="en-US" altLang="ko-KR" dirty="0" err="1"/>
              <a:t>Git</a:t>
            </a:r>
            <a:r>
              <a:rPr lang="ko-KR" altLang="en-US" dirty="0"/>
              <a:t>이 다른 버전 관리 시스템 보다 나은 점이다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CVS</a:t>
            </a:r>
            <a:r>
              <a:rPr lang="ko-KR" altLang="en-US" dirty="0"/>
              <a:t>나 </a:t>
            </a:r>
            <a:r>
              <a:rPr lang="en-US" altLang="ko-KR" dirty="0"/>
              <a:t>SVN</a:t>
            </a:r>
            <a:r>
              <a:rPr lang="ko-KR" altLang="en-US" dirty="0"/>
              <a:t>같은 버전 관리 시스템은 개발자가 직접 공통 조상을 찾아 </a:t>
            </a:r>
            <a:r>
              <a:rPr lang="en-US" altLang="ko-KR" dirty="0"/>
              <a:t>Merge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하고 나면 더 이상 </a:t>
            </a:r>
            <a:r>
              <a:rPr lang="en-US" altLang="ko-KR" dirty="0"/>
              <a:t>iss53 branch</a:t>
            </a:r>
            <a:r>
              <a:rPr lang="ko-KR" altLang="en-US" dirty="0"/>
              <a:t>는 필요가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명령어로 </a:t>
            </a:r>
            <a:r>
              <a:rPr lang="en-US" altLang="ko-KR" dirty="0"/>
              <a:t>branch</a:t>
            </a:r>
            <a:r>
              <a:rPr lang="ko-KR" altLang="en-US" dirty="0"/>
              <a:t>를 삭제하고 이슈 상태를 처리 완료로 표시한다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branch –d iss53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848738" y="268518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7" name="직선 화살표 연결선 26"/>
          <p:cNvCxnSpPr>
            <a:stCxn id="24" idx="2"/>
          </p:cNvCxnSpPr>
          <p:nvPr/>
        </p:nvCxnSpPr>
        <p:spPr>
          <a:xfrm>
            <a:off x="6366898" y="3277365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32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3" idx="1"/>
            <a:endCxn id="2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76645" y="2019760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5" idx="2"/>
            <a:endCxn id="24" idx="0"/>
          </p:cNvCxnSpPr>
          <p:nvPr/>
        </p:nvCxnSpPr>
        <p:spPr>
          <a:xfrm flipH="1">
            <a:off x="6366898" y="2389092"/>
            <a:ext cx="4054" cy="296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936261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C6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9" idx="1"/>
            <a:endCxn id="33" idx="3"/>
          </p:cNvCxnSpPr>
          <p:nvPr/>
        </p:nvCxnSpPr>
        <p:spPr>
          <a:xfrm flipH="1">
            <a:off x="4268783" y="3869091"/>
            <a:ext cx="16674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5501572" y="4078172"/>
            <a:ext cx="475073" cy="382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8" y="5356742"/>
            <a:ext cx="3190875" cy="771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37" y="5335437"/>
            <a:ext cx="2895600" cy="7810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570226" y="5599688"/>
            <a:ext cx="458388" cy="25254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1059198" y="5124619"/>
            <a:ext cx="243840" cy="4420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>
            <a:off x="4957445" y="5121733"/>
            <a:ext cx="243840" cy="4420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5328" y="6221890"/>
            <a:ext cx="306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Sourcetree</a:t>
            </a:r>
            <a:r>
              <a:rPr lang="ko-KR" altLang="en-US" sz="1200" dirty="0"/>
              <a:t>로 확인한 </a:t>
            </a:r>
            <a:r>
              <a:rPr lang="en-US" altLang="ko-KR" sz="1200" dirty="0"/>
              <a:t>branch </a:t>
            </a:r>
            <a:r>
              <a:rPr lang="ko-KR" altLang="en-US" sz="1200" dirty="0"/>
              <a:t>삭제 후 변화</a:t>
            </a:r>
          </a:p>
        </p:txBody>
      </p:sp>
    </p:spTree>
    <p:extLst>
      <p:ext uri="{BB962C8B-B14F-4D97-AF65-F5344CB8AC3E}">
        <p14:creationId xmlns:p14="http://schemas.microsoft.com/office/powerpoint/2010/main" val="19215060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312632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삭제한 </a:t>
            </a:r>
            <a:r>
              <a:rPr lang="en-US" altLang="ko-KR" dirty="0"/>
              <a:t>iss53 branch </a:t>
            </a:r>
            <a:r>
              <a:rPr lang="ko-KR" altLang="en-US" dirty="0"/>
              <a:t>다시 살리기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97" y="1448599"/>
            <a:ext cx="92038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바로 전에 삭제한 </a:t>
            </a:r>
            <a:r>
              <a:rPr lang="en-US" altLang="ko-KR" dirty="0"/>
              <a:t>hotfix branch</a:t>
            </a:r>
            <a:r>
              <a:rPr lang="ko-KR" altLang="en-US" dirty="0"/>
              <a:t>를 갑자기 다시 살려야 할 경우에 어떻게 해야할까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branch –d iss53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위의 삭제된 </a:t>
            </a:r>
            <a:r>
              <a:rPr lang="en-US" altLang="ko-KR" dirty="0"/>
              <a:t>branch</a:t>
            </a:r>
            <a:r>
              <a:rPr lang="ko-KR" altLang="en-US" dirty="0"/>
              <a:t>를 살리려면</a:t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reflog</a:t>
            </a:r>
            <a:r>
              <a:rPr lang="ko-KR" altLang="en-US" dirty="0"/>
              <a:t>로 레퍼런스 로그를 확인 후 원하는 시점으로 돌릴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2606938"/>
            <a:ext cx="3190875" cy="771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6" y="2585633"/>
            <a:ext cx="2895600" cy="7810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946895" y="2849884"/>
            <a:ext cx="458388" cy="25254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1435867" y="2374815"/>
            <a:ext cx="243840" cy="4420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>
            <a:off x="5334114" y="2371929"/>
            <a:ext cx="243840" cy="4420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829" y="2603834"/>
            <a:ext cx="3705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298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삭제한 </a:t>
            </a:r>
            <a:r>
              <a:rPr lang="en-US" altLang="ko-KR" dirty="0"/>
              <a:t>branch </a:t>
            </a:r>
            <a:r>
              <a:rPr lang="ko-KR" altLang="en-US" dirty="0"/>
              <a:t>다시 살리기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97" y="1448599"/>
            <a:ext cx="92038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ref log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다시 살리고 싶은 시점을 찾아서 살리면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1910264"/>
            <a:ext cx="10435920" cy="34418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2318" y="2927217"/>
            <a:ext cx="6096196" cy="29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67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삭제한 </a:t>
            </a:r>
            <a:r>
              <a:rPr lang="en-US" altLang="ko-KR" dirty="0"/>
              <a:t>branch </a:t>
            </a:r>
            <a:r>
              <a:rPr lang="ko-KR" altLang="en-US" dirty="0"/>
              <a:t>다시 살리기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97" y="1448599"/>
            <a:ext cx="92038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ref log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checkout –b iss53 HEAD@{2}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또는 </a:t>
            </a:r>
            <a:br>
              <a:rPr lang="en-US" altLang="ko-KR" dirty="0"/>
            </a:b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checkout –b iss53 606ebb8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1910264"/>
            <a:ext cx="10435920" cy="34418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2318" y="2927217"/>
            <a:ext cx="1010391" cy="29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12388" y="2927217"/>
            <a:ext cx="1010391" cy="29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315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삭제한 </a:t>
            </a:r>
            <a:r>
              <a:rPr lang="en-US" altLang="ko-KR" dirty="0"/>
              <a:t>branch </a:t>
            </a:r>
            <a:r>
              <a:rPr lang="ko-KR" altLang="en-US" dirty="0"/>
              <a:t>다시 살리기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97" y="1475921"/>
            <a:ext cx="920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다시 확인하면 </a:t>
            </a:r>
            <a:r>
              <a:rPr lang="en-US" altLang="ko-KR" dirty="0"/>
              <a:t>branch</a:t>
            </a:r>
            <a:r>
              <a:rPr lang="ko-KR" altLang="en-US" dirty="0"/>
              <a:t>가 살아난 것을 확인 할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2100398"/>
            <a:ext cx="3619500" cy="72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853" y="2824298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</a:t>
            </a:r>
            <a:r>
              <a:rPr lang="ko-KR" altLang="en-US" sz="1200" dirty="0"/>
              <a:t>로 확인</a:t>
            </a:r>
            <a:br>
              <a:rPr lang="en-US" altLang="ko-KR" sz="1200" dirty="0"/>
            </a:br>
            <a:r>
              <a:rPr lang="en-US" altLang="ko-KR" sz="1200" dirty="0"/>
              <a:t> $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branch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870" y="2062298"/>
            <a:ext cx="2886075" cy="76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12013" y="2824298"/>
            <a:ext cx="1441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Sourcetree</a:t>
            </a:r>
            <a:r>
              <a:rPr lang="ko-KR" altLang="en-US" sz="1200" dirty="0"/>
              <a:t>로 확인</a:t>
            </a:r>
            <a:br>
              <a:rPr lang="en-US" altLang="ko-KR" sz="1200" dirty="0"/>
            </a:br>
            <a:r>
              <a:rPr lang="en-US" altLang="ko-KR" sz="1200" dirty="0"/>
              <a:t>    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GUI Tool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8902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Branch </a:t>
            </a:r>
            <a:r>
              <a:rPr lang="ko-KR" altLang="en-US" dirty="0"/>
              <a:t>관리 전략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0" y="1973284"/>
            <a:ext cx="3262929" cy="437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23467" y="160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flow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89" y="1975014"/>
            <a:ext cx="3988883" cy="34697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TextBox 47"/>
          <p:cNvSpPr txBox="1"/>
          <p:nvPr/>
        </p:nvSpPr>
        <p:spPr>
          <a:xfrm>
            <a:off x="5233750" y="160395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 flow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19" y="1973285"/>
            <a:ext cx="3658591" cy="4034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9242205" y="160395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7677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직선 연결선 237"/>
          <p:cNvCxnSpPr>
            <a:endCxn id="170" idx="0"/>
          </p:cNvCxnSpPr>
          <p:nvPr/>
        </p:nvCxnSpPr>
        <p:spPr>
          <a:xfrm flipH="1">
            <a:off x="4811788" y="709963"/>
            <a:ext cx="21917" cy="3144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55033" y="448891"/>
            <a:ext cx="598241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master</a:t>
            </a:r>
            <a:endParaRPr lang="ko-KR" altLang="en-US" sz="1051" dirty="0"/>
          </a:p>
        </p:txBody>
      </p:sp>
      <p:sp>
        <p:nvSpPr>
          <p:cNvPr id="6" name="TextBox 5"/>
          <p:cNvSpPr txBox="1"/>
          <p:nvPr/>
        </p:nvSpPr>
        <p:spPr>
          <a:xfrm>
            <a:off x="2933493" y="444539"/>
            <a:ext cx="670376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develop</a:t>
            </a:r>
            <a:endParaRPr lang="ko-KR" altLang="en-US" sz="1051" dirty="0"/>
          </a:p>
        </p:txBody>
      </p:sp>
      <p:sp>
        <p:nvSpPr>
          <p:cNvPr id="7" name="타원 6"/>
          <p:cNvSpPr/>
          <p:nvPr/>
        </p:nvSpPr>
        <p:spPr>
          <a:xfrm>
            <a:off x="2532736" y="82464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395" y="9397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79208" y="6697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6" idx="2"/>
            <a:endCxn id="18" idx="0"/>
          </p:cNvCxnSpPr>
          <p:nvPr/>
        </p:nvCxnSpPr>
        <p:spPr>
          <a:xfrm>
            <a:off x="3268681" y="698583"/>
            <a:ext cx="2" cy="796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17" idx="0"/>
          </p:cNvCxnSpPr>
          <p:nvPr/>
        </p:nvCxnSpPr>
        <p:spPr>
          <a:xfrm>
            <a:off x="8351289" y="696757"/>
            <a:ext cx="0" cy="36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030" y="53371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Master branch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73" y="53371"/>
            <a:ext cx="13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develop branch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1845" y="49003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feature branch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8230755" y="1059800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48148" y="149477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7" idx="2"/>
            <a:endCxn id="18" idx="6"/>
          </p:cNvCxnSpPr>
          <p:nvPr/>
        </p:nvCxnSpPr>
        <p:spPr>
          <a:xfrm flipH="1">
            <a:off x="3389216" y="1180333"/>
            <a:ext cx="4841539" cy="434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 설명선 22"/>
          <p:cNvSpPr/>
          <p:nvPr/>
        </p:nvSpPr>
        <p:spPr>
          <a:xfrm>
            <a:off x="9102439" y="659691"/>
            <a:ext cx="1230284" cy="454071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8" idx="4"/>
            <a:endCxn id="31" idx="0"/>
          </p:cNvCxnSpPr>
          <p:nvPr/>
        </p:nvCxnSpPr>
        <p:spPr>
          <a:xfrm>
            <a:off x="3268683" y="1735847"/>
            <a:ext cx="0" cy="1126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148148" y="28624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44935" y="442844"/>
            <a:ext cx="860080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1" dirty="0"/>
              <a:t>feature</a:t>
            </a:r>
            <a:endParaRPr lang="ko-KR" altLang="en-US" sz="1051" dirty="0"/>
          </a:p>
        </p:txBody>
      </p:sp>
      <p:cxnSp>
        <p:nvCxnSpPr>
          <p:cNvPr id="35" name="직선 연결선 34"/>
          <p:cNvCxnSpPr>
            <a:endCxn id="38" idx="0"/>
          </p:cNvCxnSpPr>
          <p:nvPr/>
        </p:nvCxnSpPr>
        <p:spPr>
          <a:xfrm>
            <a:off x="1404111" y="696761"/>
            <a:ext cx="0" cy="954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913848" y="696761"/>
            <a:ext cx="1" cy="53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793308" y="180768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83576" y="165122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18" idx="2"/>
            <a:endCxn id="37" idx="6"/>
          </p:cNvCxnSpPr>
          <p:nvPr/>
        </p:nvCxnSpPr>
        <p:spPr>
          <a:xfrm flipH="1">
            <a:off x="2034377" y="1615317"/>
            <a:ext cx="111377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8" idx="2"/>
            <a:endCxn id="38" idx="6"/>
          </p:cNvCxnSpPr>
          <p:nvPr/>
        </p:nvCxnSpPr>
        <p:spPr>
          <a:xfrm flipH="1">
            <a:off x="1524649" y="1615313"/>
            <a:ext cx="1623503" cy="156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 설명선 51"/>
          <p:cNvSpPr/>
          <p:nvPr/>
        </p:nvSpPr>
        <p:spPr>
          <a:xfrm>
            <a:off x="1472540" y="868974"/>
            <a:ext cx="935909" cy="404969"/>
          </a:xfrm>
          <a:prstGeom prst="wedgeRectCallout">
            <a:avLst>
              <a:gd name="adj1" fmla="val 1617"/>
              <a:gd name="adj2" fmla="val 1780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정보 암호화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1913846" y="2048753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793308" y="2361652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913846" y="2602725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793308" y="291562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38" idx="4"/>
            <a:endCxn id="59" idx="0"/>
          </p:cNvCxnSpPr>
          <p:nvPr/>
        </p:nvCxnSpPr>
        <p:spPr>
          <a:xfrm>
            <a:off x="1404111" y="1892301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1283576" y="220520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9" idx="4"/>
            <a:endCxn id="66" idx="0"/>
          </p:cNvCxnSpPr>
          <p:nvPr/>
        </p:nvCxnSpPr>
        <p:spPr>
          <a:xfrm>
            <a:off x="1404111" y="2446273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283576" y="392466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3245523" y="3103496"/>
            <a:ext cx="0" cy="478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148148" y="35822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57" idx="6"/>
            <a:endCxn id="70" idx="2"/>
          </p:cNvCxnSpPr>
          <p:nvPr/>
        </p:nvCxnSpPr>
        <p:spPr>
          <a:xfrm>
            <a:off x="2034377" y="3036160"/>
            <a:ext cx="1113771" cy="66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0" idx="4"/>
            <a:endCxn id="74" idx="0"/>
          </p:cNvCxnSpPr>
          <p:nvPr/>
        </p:nvCxnSpPr>
        <p:spPr>
          <a:xfrm flipH="1">
            <a:off x="3268685" y="3823301"/>
            <a:ext cx="1" cy="47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148147" y="4298536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793308" y="443210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4" idx="2"/>
            <a:endCxn id="75" idx="6"/>
          </p:cNvCxnSpPr>
          <p:nvPr/>
        </p:nvCxnSpPr>
        <p:spPr>
          <a:xfrm flipH="1">
            <a:off x="2034376" y="4419071"/>
            <a:ext cx="1113771" cy="133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 설명선 77"/>
          <p:cNvSpPr/>
          <p:nvPr/>
        </p:nvSpPr>
        <p:spPr>
          <a:xfrm>
            <a:off x="1696020" y="3444265"/>
            <a:ext cx="964379" cy="454071"/>
          </a:xfrm>
          <a:prstGeom prst="wedgeRectCallout">
            <a:avLst>
              <a:gd name="adj1" fmla="val -26725"/>
              <a:gd name="adj2" fmla="val 16685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 기능 추가 개발 </a:t>
            </a:r>
          </a:p>
        </p:txBody>
      </p:sp>
      <p:cxnSp>
        <p:nvCxnSpPr>
          <p:cNvPr id="81" name="직선 화살표 연결선 80"/>
          <p:cNvCxnSpPr>
            <a:stCxn id="66" idx="4"/>
            <a:endCxn id="82" idx="0"/>
          </p:cNvCxnSpPr>
          <p:nvPr/>
        </p:nvCxnSpPr>
        <p:spPr>
          <a:xfrm>
            <a:off x="1404111" y="4165741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1283576" y="564413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75" idx="4"/>
            <a:endCxn id="84" idx="0"/>
          </p:cNvCxnSpPr>
          <p:nvPr/>
        </p:nvCxnSpPr>
        <p:spPr>
          <a:xfrm>
            <a:off x="1913843" y="4673173"/>
            <a:ext cx="1072" cy="313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1794380" y="498638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>
            <a:stCxn id="84" idx="4"/>
            <a:endCxn id="86" idx="0"/>
          </p:cNvCxnSpPr>
          <p:nvPr/>
        </p:nvCxnSpPr>
        <p:spPr>
          <a:xfrm>
            <a:off x="1914915" y="5227457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794380" y="554035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>
            <a:stCxn id="214" idx="4"/>
            <a:endCxn id="88" idx="0"/>
          </p:cNvCxnSpPr>
          <p:nvPr/>
        </p:nvCxnSpPr>
        <p:spPr>
          <a:xfrm>
            <a:off x="3268681" y="5291944"/>
            <a:ext cx="0" cy="1015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148147" y="6307252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>
            <a:stCxn id="86" idx="6"/>
            <a:endCxn id="88" idx="2"/>
          </p:cNvCxnSpPr>
          <p:nvPr/>
        </p:nvCxnSpPr>
        <p:spPr>
          <a:xfrm>
            <a:off x="2035448" y="5660894"/>
            <a:ext cx="1112699" cy="76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82" idx="5"/>
            <a:endCxn id="88" idx="2"/>
          </p:cNvCxnSpPr>
          <p:nvPr/>
        </p:nvCxnSpPr>
        <p:spPr>
          <a:xfrm>
            <a:off x="1489342" y="5849905"/>
            <a:ext cx="1658805" cy="57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795882" y="442844"/>
            <a:ext cx="529312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hotfix</a:t>
            </a:r>
            <a:endParaRPr lang="ko-KR" altLang="en-US" sz="1051" dirty="0"/>
          </a:p>
        </p:txBody>
      </p:sp>
      <p:sp>
        <p:nvSpPr>
          <p:cNvPr id="115" name="타원 114"/>
          <p:cNvSpPr/>
          <p:nvPr/>
        </p:nvSpPr>
        <p:spPr>
          <a:xfrm>
            <a:off x="7325195" y="61008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755966" y="4900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hotfix branch</a:t>
            </a:r>
            <a:endParaRPr lang="ko-KR" altLang="en-US" sz="1200" dirty="0"/>
          </a:p>
        </p:txBody>
      </p:sp>
      <p:sp>
        <p:nvSpPr>
          <p:cNvPr id="117" name="타원 116"/>
          <p:cNvSpPr/>
          <p:nvPr/>
        </p:nvSpPr>
        <p:spPr>
          <a:xfrm>
            <a:off x="6940004" y="2366734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 설명선 117"/>
          <p:cNvSpPr/>
          <p:nvPr/>
        </p:nvSpPr>
        <p:spPr>
          <a:xfrm>
            <a:off x="5220281" y="1494781"/>
            <a:ext cx="1924295" cy="681519"/>
          </a:xfrm>
          <a:prstGeom prst="wedgeRectCallout">
            <a:avLst>
              <a:gd name="adj1" fmla="val 40809"/>
              <a:gd name="adj2" fmla="val 8639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dirty="0">
                <a:solidFill>
                  <a:schemeClr val="tx1"/>
                </a:solidFill>
              </a:rPr>
              <a:t>사용자의 급한 요청으로 인해 게시판 기능 추가 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 </a:t>
            </a:r>
            <a:r>
              <a:rPr lang="en-US" altLang="ko-KR" sz="1051" dirty="0">
                <a:solidFill>
                  <a:schemeClr val="tx1"/>
                </a:solidFill>
              </a:rPr>
              <a:t>master, </a:t>
            </a:r>
            <a:r>
              <a:rPr lang="en-US" altLang="ko-KR" sz="1051" dirty="0" err="1">
                <a:solidFill>
                  <a:schemeClr val="tx1"/>
                </a:solidFill>
              </a:rPr>
              <a:t>develp</a:t>
            </a:r>
            <a:r>
              <a:rPr lang="ko-KR" altLang="en-US" sz="1051" dirty="0">
                <a:solidFill>
                  <a:schemeClr val="tx1"/>
                </a:solidFill>
              </a:rPr>
              <a:t>에 </a:t>
            </a:r>
            <a:r>
              <a:rPr lang="en-US" altLang="ko-KR" sz="1051" dirty="0">
                <a:solidFill>
                  <a:schemeClr val="tx1"/>
                </a:solidFill>
              </a:rPr>
              <a:t>merge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그리고 </a:t>
            </a:r>
            <a:r>
              <a:rPr lang="en-US" altLang="ko-KR" sz="1051" dirty="0">
                <a:solidFill>
                  <a:schemeClr val="tx1"/>
                </a:solidFill>
              </a:rPr>
              <a:t>hotfix branch </a:t>
            </a:r>
            <a:r>
              <a:rPr lang="ko-KR" altLang="en-US" sz="1051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119" name="직선 화살표 연결선 118"/>
          <p:cNvCxnSpPr>
            <a:stCxn id="17" idx="3"/>
            <a:endCxn id="117" idx="7"/>
          </p:cNvCxnSpPr>
          <p:nvPr/>
        </p:nvCxnSpPr>
        <p:spPr>
          <a:xfrm flipH="1">
            <a:off x="7145768" y="1265568"/>
            <a:ext cx="1120291" cy="1136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7" idx="2"/>
            <a:endCxn id="31" idx="6"/>
          </p:cNvCxnSpPr>
          <p:nvPr/>
        </p:nvCxnSpPr>
        <p:spPr>
          <a:xfrm flipH="1">
            <a:off x="3389217" y="2487271"/>
            <a:ext cx="3550787" cy="49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8230755" y="294935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/>
          <p:cNvCxnSpPr>
            <a:stCxn id="117" idx="6"/>
            <a:endCxn id="129" idx="2"/>
          </p:cNvCxnSpPr>
          <p:nvPr/>
        </p:nvCxnSpPr>
        <p:spPr>
          <a:xfrm>
            <a:off x="7181072" y="2487268"/>
            <a:ext cx="1049683" cy="58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 설명선 132"/>
          <p:cNvSpPr/>
          <p:nvPr/>
        </p:nvSpPr>
        <p:spPr>
          <a:xfrm>
            <a:off x="9258210" y="2282439"/>
            <a:ext cx="1671757" cy="698563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 기능 추가됨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/>
          <p:cNvCxnSpPr>
            <a:stCxn id="17" idx="4"/>
            <a:endCxn id="129" idx="0"/>
          </p:cNvCxnSpPr>
          <p:nvPr/>
        </p:nvCxnSpPr>
        <p:spPr>
          <a:xfrm>
            <a:off x="8351289" y="1300871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8351288" y="3183893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8230754" y="4824551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4529501" y="442094"/>
            <a:ext cx="611065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release</a:t>
            </a:r>
            <a:endParaRPr lang="ko-KR" altLang="en-US" sz="1051" dirty="0"/>
          </a:p>
        </p:txBody>
      </p:sp>
      <p:sp>
        <p:nvSpPr>
          <p:cNvPr id="168" name="타원 167"/>
          <p:cNvSpPr/>
          <p:nvPr/>
        </p:nvSpPr>
        <p:spPr>
          <a:xfrm>
            <a:off x="9649632" y="6034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9890705" y="24447"/>
            <a:ext cx="1290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release branch</a:t>
            </a:r>
            <a:endParaRPr lang="ko-KR" altLang="en-US" sz="1200" dirty="0"/>
          </a:p>
        </p:txBody>
      </p:sp>
      <p:sp>
        <p:nvSpPr>
          <p:cNvPr id="170" name="타원 169"/>
          <p:cNvSpPr/>
          <p:nvPr/>
        </p:nvSpPr>
        <p:spPr>
          <a:xfrm>
            <a:off x="4691254" y="3854919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직선 화살표 연결선 201"/>
          <p:cNvCxnSpPr>
            <a:stCxn id="70" idx="6"/>
            <a:endCxn id="170" idx="2"/>
          </p:cNvCxnSpPr>
          <p:nvPr/>
        </p:nvCxnSpPr>
        <p:spPr>
          <a:xfrm>
            <a:off x="3389216" y="3702763"/>
            <a:ext cx="1302037" cy="27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사각형 설명선 204"/>
          <p:cNvSpPr/>
          <p:nvPr/>
        </p:nvSpPr>
        <p:spPr>
          <a:xfrm>
            <a:off x="3944292" y="2982965"/>
            <a:ext cx="1602045" cy="599265"/>
          </a:xfrm>
          <a:prstGeom prst="wedgeRectCallout">
            <a:avLst>
              <a:gd name="adj1" fmla="val 4408"/>
              <a:gd name="adj2" fmla="val 8532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삭제 기능이 개발이 완료되고 반영 전 </a:t>
            </a:r>
            <a:r>
              <a:rPr lang="en-US" altLang="ko-KR" sz="900" dirty="0">
                <a:solidFill>
                  <a:schemeClr val="tx1"/>
                </a:solidFill>
              </a:rPr>
              <a:t>release</a:t>
            </a:r>
            <a:r>
              <a:rPr lang="ko-KR" altLang="en-US" sz="900" dirty="0">
                <a:solidFill>
                  <a:schemeClr val="tx1"/>
                </a:solidFill>
              </a:rPr>
              <a:t>로 분기</a:t>
            </a:r>
          </a:p>
        </p:txBody>
      </p:sp>
      <p:sp>
        <p:nvSpPr>
          <p:cNvPr id="206" name="타원 205"/>
          <p:cNvSpPr/>
          <p:nvPr/>
        </p:nvSpPr>
        <p:spPr>
          <a:xfrm>
            <a:off x="4685816" y="43433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화살표 연결선 206"/>
          <p:cNvCxnSpPr>
            <a:stCxn id="170" idx="4"/>
            <a:endCxn id="206" idx="0"/>
          </p:cNvCxnSpPr>
          <p:nvPr/>
        </p:nvCxnSpPr>
        <p:spPr>
          <a:xfrm flipH="1">
            <a:off x="4806353" y="4095992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타원 210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화살표 연결선 211"/>
          <p:cNvCxnSpPr>
            <a:endCxn id="211" idx="0"/>
          </p:cNvCxnSpPr>
          <p:nvPr/>
        </p:nvCxnSpPr>
        <p:spPr>
          <a:xfrm flipH="1">
            <a:off x="4806353" y="4587590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3148147" y="5050875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화살표 연결선 215"/>
          <p:cNvCxnSpPr>
            <a:stCxn id="74" idx="4"/>
            <a:endCxn id="214" idx="0"/>
          </p:cNvCxnSpPr>
          <p:nvPr/>
        </p:nvCxnSpPr>
        <p:spPr>
          <a:xfrm>
            <a:off x="3268681" y="4539607"/>
            <a:ext cx="0" cy="5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211" idx="2"/>
            <a:endCxn id="214" idx="6"/>
          </p:cNvCxnSpPr>
          <p:nvPr/>
        </p:nvCxnSpPr>
        <p:spPr>
          <a:xfrm flipH="1">
            <a:off x="3389215" y="4955502"/>
            <a:ext cx="1296600" cy="21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211" idx="6"/>
            <a:endCxn id="139" idx="2"/>
          </p:cNvCxnSpPr>
          <p:nvPr/>
        </p:nvCxnSpPr>
        <p:spPr>
          <a:xfrm flipV="1">
            <a:off x="4926884" y="4945086"/>
            <a:ext cx="3303869" cy="1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 설명선 226"/>
          <p:cNvSpPr/>
          <p:nvPr/>
        </p:nvSpPr>
        <p:spPr>
          <a:xfrm>
            <a:off x="9102439" y="4298538"/>
            <a:ext cx="2358044" cy="574604"/>
          </a:xfrm>
          <a:prstGeom prst="wedgeRectCallout">
            <a:avLst>
              <a:gd name="adj1" fmla="val -75513"/>
              <a:gd name="adj2" fmla="val 5157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사용자 삭제 기능 추가된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8230752" y="6548322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화살표 연결선 228"/>
          <p:cNvCxnSpPr>
            <a:stCxn id="139" idx="4"/>
            <a:endCxn id="228" idx="0"/>
          </p:cNvCxnSpPr>
          <p:nvPr/>
        </p:nvCxnSpPr>
        <p:spPr>
          <a:xfrm flipH="1">
            <a:off x="8351292" y="5065622"/>
            <a:ext cx="1" cy="1482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241" idx="6"/>
            <a:endCxn id="228" idx="2"/>
          </p:cNvCxnSpPr>
          <p:nvPr/>
        </p:nvCxnSpPr>
        <p:spPr>
          <a:xfrm flipV="1">
            <a:off x="4954244" y="6668856"/>
            <a:ext cx="3276513" cy="1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사각형 설명선 234"/>
          <p:cNvSpPr/>
          <p:nvPr/>
        </p:nvSpPr>
        <p:spPr>
          <a:xfrm>
            <a:off x="9155027" y="5540359"/>
            <a:ext cx="2453503" cy="1046127"/>
          </a:xfrm>
          <a:prstGeom prst="wedgeRectCallout">
            <a:avLst>
              <a:gd name="adj1" fmla="val -76461"/>
              <a:gd name="adj2" fmla="val 5259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ver1.2.0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사용자 삭제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사용자 수정</a:t>
            </a:r>
            <a:r>
              <a:rPr lang="en-US" altLang="ko-KR" sz="1200" dirty="0">
                <a:solidFill>
                  <a:schemeClr val="tx1"/>
                </a:solidFill>
              </a:rPr>
              <a:t>, OTP</a:t>
            </a:r>
            <a:r>
              <a:rPr lang="ko-KR" altLang="en-US" sz="1200" dirty="0">
                <a:solidFill>
                  <a:schemeClr val="tx1"/>
                </a:solidFill>
              </a:rPr>
              <a:t>로그인 적용된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6" name="사각형 설명선 235"/>
          <p:cNvSpPr/>
          <p:nvPr/>
        </p:nvSpPr>
        <p:spPr>
          <a:xfrm>
            <a:off x="5660967" y="3702763"/>
            <a:ext cx="1596549" cy="410760"/>
          </a:xfrm>
          <a:prstGeom prst="wedgeRectCallout">
            <a:avLst>
              <a:gd name="adj1" fmla="val -92245"/>
              <a:gd name="adj2" fmla="val 1277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Release </a:t>
            </a:r>
            <a:r>
              <a:rPr lang="ko-KR" altLang="en-US" sz="900" dirty="0">
                <a:solidFill>
                  <a:schemeClr val="tx1"/>
                </a:solidFill>
              </a:rPr>
              <a:t>에서 버그를 확인하여 버그 수정</a:t>
            </a:r>
          </a:p>
        </p:txBody>
      </p:sp>
      <p:sp>
        <p:nvSpPr>
          <p:cNvPr id="237" name="사각형 설명선 236"/>
          <p:cNvSpPr/>
          <p:nvPr/>
        </p:nvSpPr>
        <p:spPr>
          <a:xfrm>
            <a:off x="4668066" y="5438756"/>
            <a:ext cx="1596549" cy="410760"/>
          </a:xfrm>
          <a:prstGeom prst="wedgeRectCallout">
            <a:avLst>
              <a:gd name="adj1" fmla="val -36013"/>
              <a:gd name="adj2" fmla="val -1434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Bugfix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r>
              <a:rPr lang="ko-KR" altLang="en-US" sz="900" dirty="0">
                <a:solidFill>
                  <a:schemeClr val="tx1"/>
                </a:solidFill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1" name="타원 240"/>
          <p:cNvSpPr/>
          <p:nvPr/>
        </p:nvSpPr>
        <p:spPr>
          <a:xfrm>
            <a:off x="4713171" y="6567402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화살표 연결선 243"/>
          <p:cNvCxnSpPr>
            <a:endCxn id="241" idx="2"/>
          </p:cNvCxnSpPr>
          <p:nvPr/>
        </p:nvCxnSpPr>
        <p:spPr>
          <a:xfrm>
            <a:off x="3386496" y="6431056"/>
            <a:ext cx="1326675" cy="256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사각형 설명선 248"/>
          <p:cNvSpPr/>
          <p:nvPr/>
        </p:nvSpPr>
        <p:spPr>
          <a:xfrm>
            <a:off x="5318923" y="5950974"/>
            <a:ext cx="1596549" cy="635511"/>
          </a:xfrm>
          <a:prstGeom prst="wedgeRectCallout">
            <a:avLst>
              <a:gd name="adj1" fmla="val -72980"/>
              <a:gd name="adj2" fmla="val 4948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</a:t>
            </a:r>
            <a:r>
              <a:rPr lang="en-US" altLang="ko-KR" sz="900" dirty="0">
                <a:solidFill>
                  <a:schemeClr val="tx1"/>
                </a:solidFill>
              </a:rPr>
              <a:t>, OTP</a:t>
            </a:r>
            <a:r>
              <a:rPr lang="ko-KR" altLang="en-US" sz="900" dirty="0">
                <a:solidFill>
                  <a:schemeClr val="tx1"/>
                </a:solidFill>
              </a:rPr>
              <a:t>기능이 추가된 </a:t>
            </a:r>
            <a:r>
              <a:rPr lang="en-US" altLang="ko-KR" sz="900" dirty="0">
                <a:solidFill>
                  <a:schemeClr val="tx1"/>
                </a:solidFill>
              </a:rPr>
              <a:t>release branch </a:t>
            </a:r>
            <a:r>
              <a:rPr lang="ko-KR" altLang="en-US" sz="900" dirty="0">
                <a:solidFill>
                  <a:schemeClr val="tx1"/>
                </a:solidFill>
              </a:rPr>
              <a:t>생성 후 버그가 없을 시 </a:t>
            </a:r>
            <a:r>
              <a:rPr lang="en-US" altLang="ko-KR" sz="900" dirty="0">
                <a:solidFill>
                  <a:schemeClr val="tx1"/>
                </a:solidFill>
              </a:rPr>
              <a:t>master, develop branch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3" name="사각형 설명선 252"/>
          <p:cNvSpPr/>
          <p:nvPr/>
        </p:nvSpPr>
        <p:spPr>
          <a:xfrm>
            <a:off x="49274" y="1800637"/>
            <a:ext cx="902943" cy="454071"/>
          </a:xfrm>
          <a:prstGeom prst="wedgeRectCallout">
            <a:avLst>
              <a:gd name="adj1" fmla="val 73762"/>
              <a:gd name="adj2" fmla="val -4368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>
                <a:solidFill>
                  <a:schemeClr val="tx1"/>
                </a:solidFill>
              </a:rPr>
              <a:t>OTP </a:t>
            </a:r>
            <a:r>
              <a:rPr lang="ko-KR" altLang="en-US" sz="1051" dirty="0">
                <a:solidFill>
                  <a:schemeClr val="tx1"/>
                </a:solidFill>
              </a:rPr>
              <a:t>로그인 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기능 개발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7886645" y="323532"/>
            <a:ext cx="929167" cy="64781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2773132" y="317424"/>
            <a:ext cx="1023608" cy="64781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1183697" y="299374"/>
            <a:ext cx="1023608" cy="6478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6552027" y="311290"/>
            <a:ext cx="1023608" cy="6478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4335602" y="323532"/>
            <a:ext cx="929167" cy="647810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animBg="1"/>
      <p:bldP spid="255" grpId="0" animBg="1"/>
      <p:bldP spid="256" grpId="0" animBg="1"/>
      <p:bldP spid="257" grpId="0" animBg="1"/>
      <p:bldP spid="25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55033" y="448891"/>
            <a:ext cx="598241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master</a:t>
            </a:r>
            <a:endParaRPr lang="ko-KR" altLang="en-US" sz="1051" dirty="0"/>
          </a:p>
        </p:txBody>
      </p:sp>
      <p:sp>
        <p:nvSpPr>
          <p:cNvPr id="6" name="TextBox 5"/>
          <p:cNvSpPr txBox="1"/>
          <p:nvPr/>
        </p:nvSpPr>
        <p:spPr>
          <a:xfrm>
            <a:off x="2933493" y="444539"/>
            <a:ext cx="670376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develop</a:t>
            </a:r>
            <a:endParaRPr lang="ko-KR" altLang="en-US" sz="1051" dirty="0"/>
          </a:p>
        </p:txBody>
      </p:sp>
      <p:sp>
        <p:nvSpPr>
          <p:cNvPr id="7" name="타원 6"/>
          <p:cNvSpPr/>
          <p:nvPr/>
        </p:nvSpPr>
        <p:spPr>
          <a:xfrm>
            <a:off x="2532736" y="82464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395" y="9397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79208" y="6697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4030" y="53371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Master branch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73" y="53371"/>
            <a:ext cx="13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develop branch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1845" y="49003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feature branch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244935" y="442844"/>
            <a:ext cx="860080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1" dirty="0"/>
              <a:t>feature</a:t>
            </a:r>
            <a:endParaRPr lang="ko-KR" altLang="en-US" sz="1051" dirty="0"/>
          </a:p>
        </p:txBody>
      </p:sp>
      <p:sp>
        <p:nvSpPr>
          <p:cNvPr id="114" name="TextBox 113"/>
          <p:cNvSpPr txBox="1"/>
          <p:nvPr/>
        </p:nvSpPr>
        <p:spPr>
          <a:xfrm>
            <a:off x="6795882" y="442844"/>
            <a:ext cx="529312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hotfix</a:t>
            </a:r>
            <a:endParaRPr lang="ko-KR" altLang="en-US" sz="1051" dirty="0"/>
          </a:p>
        </p:txBody>
      </p:sp>
      <p:sp>
        <p:nvSpPr>
          <p:cNvPr id="115" name="타원 114"/>
          <p:cNvSpPr/>
          <p:nvPr/>
        </p:nvSpPr>
        <p:spPr>
          <a:xfrm>
            <a:off x="7325195" y="61008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755966" y="4900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hotfix branch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529501" y="442094"/>
            <a:ext cx="611065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release</a:t>
            </a:r>
            <a:endParaRPr lang="ko-KR" altLang="en-US" sz="1051" dirty="0"/>
          </a:p>
        </p:txBody>
      </p:sp>
      <p:sp>
        <p:nvSpPr>
          <p:cNvPr id="168" name="타원 167"/>
          <p:cNvSpPr/>
          <p:nvPr/>
        </p:nvSpPr>
        <p:spPr>
          <a:xfrm>
            <a:off x="9649632" y="6034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9890705" y="24447"/>
            <a:ext cx="1290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release branch</a:t>
            </a:r>
            <a:endParaRPr lang="ko-KR" altLang="en-US" sz="1200" dirty="0"/>
          </a:p>
        </p:txBody>
      </p:sp>
      <p:cxnSp>
        <p:nvCxnSpPr>
          <p:cNvPr id="93" name="직선 연결선 92"/>
          <p:cNvCxnSpPr>
            <a:endCxn id="96" idx="0"/>
          </p:cNvCxnSpPr>
          <p:nvPr/>
        </p:nvCxnSpPr>
        <p:spPr>
          <a:xfrm>
            <a:off x="3268685" y="698452"/>
            <a:ext cx="1" cy="796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endCxn id="95" idx="0"/>
          </p:cNvCxnSpPr>
          <p:nvPr/>
        </p:nvCxnSpPr>
        <p:spPr>
          <a:xfrm>
            <a:off x="8351289" y="696757"/>
            <a:ext cx="0" cy="36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8230755" y="1059800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3148148" y="149477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 설명선 96"/>
          <p:cNvSpPr/>
          <p:nvPr/>
        </p:nvSpPr>
        <p:spPr>
          <a:xfrm>
            <a:off x="9102439" y="659691"/>
            <a:ext cx="1230284" cy="454071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3389216" y="1180333"/>
            <a:ext cx="4841539" cy="434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103" idx="0"/>
          </p:cNvCxnSpPr>
          <p:nvPr/>
        </p:nvCxnSpPr>
        <p:spPr>
          <a:xfrm>
            <a:off x="1404111" y="696761"/>
            <a:ext cx="0" cy="954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1913848" y="696761"/>
            <a:ext cx="1" cy="53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1793308" y="180768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283576" y="165122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endCxn id="102" idx="6"/>
          </p:cNvCxnSpPr>
          <p:nvPr/>
        </p:nvCxnSpPr>
        <p:spPr>
          <a:xfrm flipH="1">
            <a:off x="2034377" y="1615317"/>
            <a:ext cx="111377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103" idx="6"/>
          </p:cNvCxnSpPr>
          <p:nvPr/>
        </p:nvCxnSpPr>
        <p:spPr>
          <a:xfrm flipH="1">
            <a:off x="1524649" y="1615313"/>
            <a:ext cx="1623503" cy="156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 설명선 105"/>
          <p:cNvSpPr/>
          <p:nvPr/>
        </p:nvSpPr>
        <p:spPr>
          <a:xfrm>
            <a:off x="49271" y="1651231"/>
            <a:ext cx="1113771" cy="603476"/>
          </a:xfrm>
          <a:prstGeom prst="wedgeRectCallout">
            <a:avLst>
              <a:gd name="adj1" fmla="val 61447"/>
              <a:gd name="adj2" fmla="val -41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OTP </a:t>
            </a:r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(feature/</a:t>
            </a:r>
            <a:r>
              <a:rPr lang="en-US" altLang="ko-KR" sz="900" dirty="0" err="1">
                <a:solidFill>
                  <a:schemeClr val="tx1"/>
                </a:solidFill>
              </a:rPr>
              <a:t>otp</a:t>
            </a:r>
            <a:r>
              <a:rPr lang="en-US" altLang="ko-KR" sz="900" dirty="0">
                <a:solidFill>
                  <a:schemeClr val="tx1"/>
                </a:solidFill>
              </a:rPr>
              <a:t>-login)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br>
              <a:rPr lang="en-US" altLang="ko-KR" sz="900" dirty="0">
                <a:solidFill>
                  <a:schemeClr val="tx1"/>
                </a:solidFill>
              </a:rPr>
            </a:b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사각형 설명선 106"/>
          <p:cNvSpPr/>
          <p:nvPr/>
        </p:nvSpPr>
        <p:spPr>
          <a:xfrm>
            <a:off x="1472540" y="868974"/>
            <a:ext cx="1510480" cy="404969"/>
          </a:xfrm>
          <a:prstGeom prst="wedgeRectCallout">
            <a:avLst>
              <a:gd name="adj1" fmla="val 1617"/>
              <a:gd name="adj2" fmla="val 1780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삭제 기능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(feature/user-delete)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6940004" y="2366734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 설명선 111"/>
          <p:cNvSpPr/>
          <p:nvPr/>
        </p:nvSpPr>
        <p:spPr>
          <a:xfrm>
            <a:off x="5261845" y="1448181"/>
            <a:ext cx="1924295" cy="728119"/>
          </a:xfrm>
          <a:prstGeom prst="wedgeRectCallout">
            <a:avLst>
              <a:gd name="adj1" fmla="val 40809"/>
              <a:gd name="adj2" fmla="val 8639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dirty="0">
                <a:solidFill>
                  <a:schemeClr val="tx1"/>
                </a:solidFill>
              </a:rPr>
              <a:t>사용자의 급한 요청으로 인해 게시판 기능 추가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완료 후 </a:t>
            </a:r>
            <a:r>
              <a:rPr lang="en-US" altLang="ko-KR" sz="1051" dirty="0">
                <a:solidFill>
                  <a:schemeClr val="tx1"/>
                </a:solidFill>
              </a:rPr>
              <a:t>develop, master merge </a:t>
            </a:r>
            <a:r>
              <a:rPr lang="ko-KR" altLang="en-US" sz="1051" dirty="0">
                <a:solidFill>
                  <a:schemeClr val="tx1"/>
                </a:solidFill>
              </a:rPr>
              <a:t>후 </a:t>
            </a:r>
            <a:r>
              <a:rPr lang="en-US" altLang="ko-KR" sz="1051" dirty="0">
                <a:solidFill>
                  <a:schemeClr val="tx1"/>
                </a:solidFill>
              </a:rPr>
              <a:t>delete branch</a:t>
            </a:r>
            <a:r>
              <a:rPr lang="ko-KR" altLang="en-US" sz="105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3" name="직선 화살표 연결선 112"/>
          <p:cNvCxnSpPr>
            <a:endCxn id="111" idx="7"/>
          </p:cNvCxnSpPr>
          <p:nvPr/>
        </p:nvCxnSpPr>
        <p:spPr>
          <a:xfrm flipH="1">
            <a:off x="7145768" y="1265568"/>
            <a:ext cx="1120291" cy="1136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endCxn id="121" idx="0"/>
          </p:cNvCxnSpPr>
          <p:nvPr/>
        </p:nvCxnSpPr>
        <p:spPr>
          <a:xfrm>
            <a:off x="3268683" y="1735847"/>
            <a:ext cx="0" cy="1126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3148148" y="28624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>
            <a:endCxn id="121" idx="6"/>
          </p:cNvCxnSpPr>
          <p:nvPr/>
        </p:nvCxnSpPr>
        <p:spPr>
          <a:xfrm flipH="1">
            <a:off x="3389217" y="2487271"/>
            <a:ext cx="3550787" cy="49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8230755" y="294935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화살표 연결선 124"/>
          <p:cNvCxnSpPr>
            <a:endCxn id="123" idx="2"/>
          </p:cNvCxnSpPr>
          <p:nvPr/>
        </p:nvCxnSpPr>
        <p:spPr>
          <a:xfrm>
            <a:off x="7181072" y="2487268"/>
            <a:ext cx="1049683" cy="58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endCxn id="123" idx="0"/>
          </p:cNvCxnSpPr>
          <p:nvPr/>
        </p:nvCxnSpPr>
        <p:spPr>
          <a:xfrm>
            <a:off x="8351289" y="1300871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 설명선 136"/>
          <p:cNvSpPr/>
          <p:nvPr/>
        </p:nvSpPr>
        <p:spPr>
          <a:xfrm>
            <a:off x="9258210" y="2282439"/>
            <a:ext cx="1671757" cy="698563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 기능 추가됨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1913846" y="2048753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793308" y="2361652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>
            <a:endCxn id="143" idx="0"/>
          </p:cNvCxnSpPr>
          <p:nvPr/>
        </p:nvCxnSpPr>
        <p:spPr>
          <a:xfrm>
            <a:off x="1404111" y="1892301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/>
          <p:cNvSpPr/>
          <p:nvPr/>
        </p:nvSpPr>
        <p:spPr>
          <a:xfrm>
            <a:off x="1283576" y="220520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/>
          <p:cNvCxnSpPr>
            <a:stCxn id="143" idx="4"/>
            <a:endCxn id="145" idx="0"/>
          </p:cNvCxnSpPr>
          <p:nvPr/>
        </p:nvCxnSpPr>
        <p:spPr>
          <a:xfrm>
            <a:off x="1404111" y="2446273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1283576" y="392466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/>
          <p:cNvCxnSpPr/>
          <p:nvPr/>
        </p:nvCxnSpPr>
        <p:spPr>
          <a:xfrm flipH="1">
            <a:off x="1913845" y="2602725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1793308" y="291562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245523" y="3103496"/>
            <a:ext cx="0" cy="478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3148148" y="35822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화살표 연결선 149"/>
          <p:cNvCxnSpPr>
            <a:endCxn id="149" idx="2"/>
          </p:cNvCxnSpPr>
          <p:nvPr/>
        </p:nvCxnSpPr>
        <p:spPr>
          <a:xfrm>
            <a:off x="2034377" y="3036160"/>
            <a:ext cx="1113771" cy="66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4691254" y="3854919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endCxn id="151" idx="2"/>
          </p:cNvCxnSpPr>
          <p:nvPr/>
        </p:nvCxnSpPr>
        <p:spPr>
          <a:xfrm>
            <a:off x="3389216" y="3702763"/>
            <a:ext cx="1302037" cy="27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 설명선 152"/>
          <p:cNvSpPr/>
          <p:nvPr/>
        </p:nvSpPr>
        <p:spPr>
          <a:xfrm>
            <a:off x="3944292" y="2982965"/>
            <a:ext cx="1602045" cy="599265"/>
          </a:xfrm>
          <a:prstGeom prst="wedgeRectCallout">
            <a:avLst>
              <a:gd name="adj1" fmla="val 4408"/>
              <a:gd name="adj2" fmla="val 8532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삭제 기능이 개발이 완료되고 반영 전 </a:t>
            </a:r>
            <a:r>
              <a:rPr lang="en-US" altLang="ko-KR" sz="900" dirty="0">
                <a:solidFill>
                  <a:schemeClr val="tx1"/>
                </a:solidFill>
              </a:rPr>
              <a:t>release</a:t>
            </a:r>
            <a:r>
              <a:rPr lang="ko-KR" altLang="en-US" sz="900" dirty="0">
                <a:solidFill>
                  <a:schemeClr val="tx1"/>
                </a:solidFill>
              </a:rPr>
              <a:t>로 분기</a:t>
            </a:r>
          </a:p>
        </p:txBody>
      </p:sp>
      <p:sp>
        <p:nvSpPr>
          <p:cNvPr id="157" name="타원 156"/>
          <p:cNvSpPr/>
          <p:nvPr/>
        </p:nvSpPr>
        <p:spPr>
          <a:xfrm>
            <a:off x="4685816" y="43433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>
            <a:endCxn id="157" idx="0"/>
          </p:cNvCxnSpPr>
          <p:nvPr/>
        </p:nvCxnSpPr>
        <p:spPr>
          <a:xfrm flipH="1">
            <a:off x="4806353" y="4095992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사각형 설명선 158"/>
          <p:cNvSpPr/>
          <p:nvPr/>
        </p:nvSpPr>
        <p:spPr>
          <a:xfrm>
            <a:off x="5660967" y="3702763"/>
            <a:ext cx="1596549" cy="410760"/>
          </a:xfrm>
          <a:prstGeom prst="wedgeRectCallout">
            <a:avLst>
              <a:gd name="adj1" fmla="val -92245"/>
              <a:gd name="adj2" fmla="val 1277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Release </a:t>
            </a:r>
            <a:r>
              <a:rPr lang="ko-KR" altLang="en-US" sz="900" dirty="0">
                <a:solidFill>
                  <a:schemeClr val="tx1"/>
                </a:solidFill>
              </a:rPr>
              <a:t>에서 버그를 확인하여 버그 수정</a:t>
            </a:r>
          </a:p>
        </p:txBody>
      </p:sp>
      <p:sp>
        <p:nvSpPr>
          <p:cNvPr id="160" name="타원 159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화살표 연결선 160"/>
          <p:cNvCxnSpPr>
            <a:endCxn id="160" idx="0"/>
          </p:cNvCxnSpPr>
          <p:nvPr/>
        </p:nvCxnSpPr>
        <p:spPr>
          <a:xfrm flipH="1">
            <a:off x="4806353" y="4587590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endCxn id="164" idx="0"/>
          </p:cNvCxnSpPr>
          <p:nvPr/>
        </p:nvCxnSpPr>
        <p:spPr>
          <a:xfrm flipH="1">
            <a:off x="3268685" y="3823301"/>
            <a:ext cx="1" cy="47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3148147" y="4298536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8351288" y="3183893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8230754" y="4824551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148147" y="5050875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화살표 연결선 181"/>
          <p:cNvCxnSpPr>
            <a:endCxn id="181" idx="0"/>
          </p:cNvCxnSpPr>
          <p:nvPr/>
        </p:nvCxnSpPr>
        <p:spPr>
          <a:xfrm>
            <a:off x="3268681" y="4539607"/>
            <a:ext cx="0" cy="5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80" idx="2"/>
            <a:endCxn id="181" idx="6"/>
          </p:cNvCxnSpPr>
          <p:nvPr/>
        </p:nvCxnSpPr>
        <p:spPr>
          <a:xfrm flipH="1">
            <a:off x="3389215" y="4955502"/>
            <a:ext cx="1296600" cy="21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80" idx="6"/>
            <a:endCxn id="179" idx="2"/>
          </p:cNvCxnSpPr>
          <p:nvPr/>
        </p:nvCxnSpPr>
        <p:spPr>
          <a:xfrm flipV="1">
            <a:off x="4926884" y="4945086"/>
            <a:ext cx="3303869" cy="1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사각형 설명선 184"/>
          <p:cNvSpPr/>
          <p:nvPr/>
        </p:nvSpPr>
        <p:spPr>
          <a:xfrm>
            <a:off x="9102436" y="4165737"/>
            <a:ext cx="1827531" cy="707403"/>
          </a:xfrm>
          <a:prstGeom prst="wedgeRectCallout">
            <a:avLst>
              <a:gd name="adj1" fmla="val -83685"/>
              <a:gd name="adj2" fmla="val 508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사용자 </a:t>
            </a:r>
            <a:r>
              <a:rPr lang="ko-KR" altLang="en-US" sz="1200" dirty="0" err="1">
                <a:solidFill>
                  <a:schemeClr val="tx1"/>
                </a:solidFill>
              </a:rPr>
              <a:t>삭제기능</a:t>
            </a:r>
            <a:r>
              <a:rPr lang="ko-KR" altLang="en-US" sz="1200" dirty="0">
                <a:solidFill>
                  <a:schemeClr val="tx1"/>
                </a:solidFill>
              </a:rPr>
              <a:t> 추가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6" name="사각형 설명선 185"/>
          <p:cNvSpPr/>
          <p:nvPr/>
        </p:nvSpPr>
        <p:spPr>
          <a:xfrm>
            <a:off x="4668066" y="5438756"/>
            <a:ext cx="1596549" cy="410760"/>
          </a:xfrm>
          <a:prstGeom prst="wedgeRectCallout">
            <a:avLst>
              <a:gd name="adj1" fmla="val -36013"/>
              <a:gd name="adj2" fmla="val -1434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Bugfix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r>
              <a:rPr lang="ko-KR" altLang="en-US" sz="900" dirty="0">
                <a:solidFill>
                  <a:schemeClr val="tx1"/>
                </a:solidFill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9" name="타원 198"/>
          <p:cNvSpPr/>
          <p:nvPr/>
        </p:nvSpPr>
        <p:spPr>
          <a:xfrm>
            <a:off x="1793308" y="443210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" name="직선 화살표 연결선 199"/>
          <p:cNvCxnSpPr>
            <a:endCxn id="199" idx="6"/>
          </p:cNvCxnSpPr>
          <p:nvPr/>
        </p:nvCxnSpPr>
        <p:spPr>
          <a:xfrm flipH="1">
            <a:off x="2034376" y="4419071"/>
            <a:ext cx="1113771" cy="133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 설명선 200"/>
          <p:cNvSpPr/>
          <p:nvPr/>
        </p:nvSpPr>
        <p:spPr>
          <a:xfrm>
            <a:off x="1696020" y="3444265"/>
            <a:ext cx="964379" cy="454071"/>
          </a:xfrm>
          <a:prstGeom prst="wedgeRectCallout">
            <a:avLst>
              <a:gd name="adj1" fmla="val -26725"/>
              <a:gd name="adj2" fmla="val 16685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 기능 추가 개발 </a:t>
            </a:r>
          </a:p>
        </p:txBody>
      </p:sp>
      <p:cxnSp>
        <p:nvCxnSpPr>
          <p:cNvPr id="203" name="직선 화살표 연결선 202"/>
          <p:cNvCxnSpPr>
            <a:endCxn id="204" idx="0"/>
          </p:cNvCxnSpPr>
          <p:nvPr/>
        </p:nvCxnSpPr>
        <p:spPr>
          <a:xfrm>
            <a:off x="1404111" y="4165741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>
            <a:off x="1283576" y="564413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8" name="직선 화살표 연결선 207"/>
          <p:cNvCxnSpPr>
            <a:stCxn id="199" idx="4"/>
            <a:endCxn id="209" idx="0"/>
          </p:cNvCxnSpPr>
          <p:nvPr/>
        </p:nvCxnSpPr>
        <p:spPr>
          <a:xfrm>
            <a:off x="1913843" y="4673173"/>
            <a:ext cx="1072" cy="313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1794380" y="498638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화살표 연결선 209"/>
          <p:cNvCxnSpPr>
            <a:stCxn id="209" idx="4"/>
            <a:endCxn id="213" idx="0"/>
          </p:cNvCxnSpPr>
          <p:nvPr/>
        </p:nvCxnSpPr>
        <p:spPr>
          <a:xfrm>
            <a:off x="1914915" y="5227457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1794380" y="554035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화살표 연결선 220"/>
          <p:cNvCxnSpPr>
            <a:endCxn id="222" idx="0"/>
          </p:cNvCxnSpPr>
          <p:nvPr/>
        </p:nvCxnSpPr>
        <p:spPr>
          <a:xfrm>
            <a:off x="3268681" y="5291944"/>
            <a:ext cx="0" cy="1015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3148147" y="6307252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화살표 연결선 222"/>
          <p:cNvCxnSpPr>
            <a:endCxn id="222" idx="2"/>
          </p:cNvCxnSpPr>
          <p:nvPr/>
        </p:nvCxnSpPr>
        <p:spPr>
          <a:xfrm>
            <a:off x="2035448" y="5660894"/>
            <a:ext cx="1112699" cy="76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endCxn id="222" idx="2"/>
          </p:cNvCxnSpPr>
          <p:nvPr/>
        </p:nvCxnSpPr>
        <p:spPr>
          <a:xfrm>
            <a:off x="1489342" y="5849905"/>
            <a:ext cx="1658805" cy="57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타원 232"/>
          <p:cNvSpPr/>
          <p:nvPr/>
        </p:nvSpPr>
        <p:spPr>
          <a:xfrm>
            <a:off x="4713171" y="6567402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4" name="직선 화살표 연결선 233"/>
          <p:cNvCxnSpPr>
            <a:endCxn id="233" idx="2"/>
          </p:cNvCxnSpPr>
          <p:nvPr/>
        </p:nvCxnSpPr>
        <p:spPr>
          <a:xfrm>
            <a:off x="3386496" y="6431056"/>
            <a:ext cx="1326675" cy="256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사각형 설명선 238"/>
          <p:cNvSpPr/>
          <p:nvPr/>
        </p:nvSpPr>
        <p:spPr>
          <a:xfrm>
            <a:off x="5318923" y="5950974"/>
            <a:ext cx="1596549" cy="635511"/>
          </a:xfrm>
          <a:prstGeom prst="wedgeRectCallout">
            <a:avLst>
              <a:gd name="adj1" fmla="val -72980"/>
              <a:gd name="adj2" fmla="val 4948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</a:t>
            </a:r>
            <a:r>
              <a:rPr lang="en-US" altLang="ko-KR" sz="900" dirty="0">
                <a:solidFill>
                  <a:schemeClr val="tx1"/>
                </a:solidFill>
              </a:rPr>
              <a:t>, OTP</a:t>
            </a:r>
            <a:r>
              <a:rPr lang="ko-KR" altLang="en-US" sz="900" dirty="0">
                <a:solidFill>
                  <a:schemeClr val="tx1"/>
                </a:solidFill>
              </a:rPr>
              <a:t>기능이 추가된 </a:t>
            </a:r>
            <a:r>
              <a:rPr lang="en-US" altLang="ko-KR" sz="900" dirty="0">
                <a:solidFill>
                  <a:schemeClr val="tx1"/>
                </a:solidFill>
              </a:rPr>
              <a:t>release branch </a:t>
            </a:r>
            <a:r>
              <a:rPr lang="ko-KR" altLang="en-US" sz="900" dirty="0">
                <a:solidFill>
                  <a:schemeClr val="tx1"/>
                </a:solidFill>
              </a:rPr>
              <a:t>생성 후 버그가 없을 시 </a:t>
            </a:r>
            <a:r>
              <a:rPr lang="en-US" altLang="ko-KR" sz="900" dirty="0">
                <a:solidFill>
                  <a:schemeClr val="tx1"/>
                </a:solidFill>
              </a:rPr>
              <a:t>master, develop branch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8230752" y="6548322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/>
          <p:cNvCxnSpPr>
            <a:endCxn id="240" idx="0"/>
          </p:cNvCxnSpPr>
          <p:nvPr/>
        </p:nvCxnSpPr>
        <p:spPr>
          <a:xfrm flipH="1">
            <a:off x="8351292" y="5065622"/>
            <a:ext cx="1" cy="1482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endCxn id="240" idx="2"/>
          </p:cNvCxnSpPr>
          <p:nvPr/>
        </p:nvCxnSpPr>
        <p:spPr>
          <a:xfrm flipV="1">
            <a:off x="4954244" y="6668856"/>
            <a:ext cx="3276513" cy="1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사각형 설명선 244"/>
          <p:cNvSpPr/>
          <p:nvPr/>
        </p:nvSpPr>
        <p:spPr>
          <a:xfrm>
            <a:off x="9155027" y="6132415"/>
            <a:ext cx="1230284" cy="454071"/>
          </a:xfrm>
          <a:prstGeom prst="wedgeRectCallout">
            <a:avLst>
              <a:gd name="adj1" fmla="val -99887"/>
              <a:gd name="adj2" fmla="val 6066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ver1.2.0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1946" y="1384663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20281" y="872694"/>
            <a:ext cx="2987319" cy="2197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Hotfix/add-board</a:t>
            </a:r>
            <a:br>
              <a:rPr lang="en-US" altLang="ko-KR" sz="1400" dirty="0"/>
            </a:br>
            <a:r>
              <a:rPr lang="en-US" altLang="ko-KR" sz="1400" dirty="0"/>
              <a:t>Branch Delete</a:t>
            </a:r>
            <a:endParaRPr lang="ko-KR" altLang="en-US" sz="1400" dirty="0"/>
          </a:p>
        </p:txBody>
      </p:sp>
      <p:sp>
        <p:nvSpPr>
          <p:cNvPr id="247" name="직사각형 246"/>
          <p:cNvSpPr/>
          <p:nvPr/>
        </p:nvSpPr>
        <p:spPr>
          <a:xfrm>
            <a:off x="1465029" y="828425"/>
            <a:ext cx="1539428" cy="272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/>
              <a:t>Feature/user-delete</a:t>
            </a:r>
            <a:br>
              <a:rPr lang="en-US" altLang="ko-KR" sz="1051" dirty="0"/>
            </a:br>
            <a:r>
              <a:rPr lang="en-US" altLang="ko-KR" sz="1051" dirty="0"/>
              <a:t>Branch Delete</a:t>
            </a:r>
            <a:endParaRPr lang="ko-KR" altLang="en-US" sz="1051" dirty="0"/>
          </a:p>
        </p:txBody>
      </p:sp>
      <p:sp>
        <p:nvSpPr>
          <p:cNvPr id="248" name="직사각형 247"/>
          <p:cNvSpPr/>
          <p:nvPr/>
        </p:nvSpPr>
        <p:spPr>
          <a:xfrm>
            <a:off x="924259" y="3908143"/>
            <a:ext cx="2221168" cy="272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/>
              <a:t>Feature/user-</a:t>
            </a:r>
            <a:r>
              <a:rPr lang="en-US" altLang="ko-KR" sz="1051" dirty="0" err="1"/>
              <a:t>otp</a:t>
            </a:r>
            <a:r>
              <a:rPr lang="en-US" altLang="ko-KR" sz="1051" dirty="0"/>
              <a:t>-login</a:t>
            </a:r>
            <a:br>
              <a:rPr lang="en-US" altLang="ko-KR" sz="1051" dirty="0"/>
            </a:br>
            <a:r>
              <a:rPr lang="en-US" altLang="ko-KR" sz="1051" dirty="0"/>
              <a:t>Branch Delete</a:t>
            </a:r>
            <a:endParaRPr lang="ko-KR" altLang="en-US" sz="1051" dirty="0"/>
          </a:p>
        </p:txBody>
      </p:sp>
    </p:spTree>
    <p:extLst>
      <p:ext uri="{BB962C8B-B14F-4D97-AF65-F5344CB8AC3E}">
        <p14:creationId xmlns:p14="http://schemas.microsoft.com/office/powerpoint/2010/main" val="204284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102" grpId="0" animBg="1"/>
      <p:bldP spid="103" grpId="0" animBg="1"/>
      <p:bldP spid="106" grpId="0" animBg="1"/>
      <p:bldP spid="107" grpId="0" animBg="1"/>
      <p:bldP spid="111" grpId="0" animBg="1"/>
      <p:bldP spid="112" grpId="0" animBg="1"/>
      <p:bldP spid="121" grpId="0" animBg="1"/>
      <p:bldP spid="123" grpId="0" animBg="1"/>
      <p:bldP spid="137" grpId="0" animBg="1"/>
      <p:bldP spid="141" grpId="0" animBg="1"/>
      <p:bldP spid="143" grpId="0" animBg="1"/>
      <p:bldP spid="145" grpId="0" animBg="1"/>
      <p:bldP spid="147" grpId="0" animBg="1"/>
      <p:bldP spid="149" grpId="0" animBg="1"/>
      <p:bldP spid="151" grpId="0" animBg="1"/>
      <p:bldP spid="153" grpId="0" animBg="1"/>
      <p:bldP spid="157" grpId="0" animBg="1"/>
      <p:bldP spid="159" grpId="0" animBg="1"/>
      <p:bldP spid="160" grpId="0" animBg="1"/>
      <p:bldP spid="164" grpId="0" animBg="1"/>
      <p:bldP spid="179" grpId="0" animBg="1"/>
      <p:bldP spid="180" grpId="0" animBg="1"/>
      <p:bldP spid="181" grpId="0" animBg="1"/>
      <p:bldP spid="185" grpId="0" animBg="1"/>
      <p:bldP spid="186" grpId="0" animBg="1"/>
      <p:bldP spid="199" grpId="0" animBg="1"/>
      <p:bldP spid="201" grpId="0" animBg="1"/>
      <p:bldP spid="204" grpId="0" animBg="1"/>
      <p:bldP spid="209" grpId="0" animBg="1"/>
      <p:bldP spid="213" grpId="0" animBg="1"/>
      <p:bldP spid="222" grpId="0" animBg="1"/>
      <p:bldP spid="233" grpId="0" animBg="1"/>
      <p:bldP spid="239" grpId="0" animBg="1"/>
      <p:bldP spid="240" grpId="0" animBg="1"/>
      <p:bldP spid="245" grpId="0" animBg="1"/>
      <p:bldP spid="19" grpId="0" animBg="1"/>
      <p:bldP spid="247" grpId="0" animBg="1"/>
      <p:bldP spid="24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1463" y="1163782"/>
            <a:ext cx="13965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슈퍼관리자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4179" y="1923227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응용서비스팀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197" y="2714110"/>
            <a:ext cx="156279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가나 프로젝트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Repository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    …</a:t>
            </a:r>
          </a:p>
          <a:p>
            <a:pPr algn="ctr"/>
            <a:r>
              <a:rPr lang="en-US" altLang="ko-KR" sz="1400" dirty="0"/>
              <a:t>ReadOnly1</a:t>
            </a:r>
          </a:p>
          <a:p>
            <a:pPr algn="ctr"/>
            <a:r>
              <a:rPr lang="en-US" altLang="ko-KR" sz="1400" dirty="0"/>
              <a:t>ReadOnly2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1050" y="2714110"/>
            <a:ext cx="156279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남아공 프로젝트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Repository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    …</a:t>
            </a:r>
          </a:p>
          <a:p>
            <a:pPr algn="ctr"/>
            <a:r>
              <a:rPr lang="en-US" altLang="ko-KR" sz="1400" dirty="0"/>
              <a:t>ReadOnly1</a:t>
            </a:r>
          </a:p>
          <a:p>
            <a:pPr algn="ctr"/>
            <a:r>
              <a:rPr lang="en-US" altLang="ko-KR" sz="1400" dirty="0"/>
              <a:t>ReadOnly2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0904" y="2714109"/>
            <a:ext cx="156279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한국 프로젝트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Repository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    …</a:t>
            </a:r>
          </a:p>
          <a:p>
            <a:pPr algn="ctr"/>
            <a:r>
              <a:rPr lang="en-US" altLang="ko-KR" sz="1400" dirty="0"/>
              <a:t>ReadOnly1</a:t>
            </a:r>
          </a:p>
          <a:p>
            <a:pPr algn="ctr"/>
            <a:r>
              <a:rPr lang="en-US" altLang="ko-KR" sz="1400" dirty="0"/>
              <a:t>ReadOnly2</a:t>
            </a:r>
          </a:p>
        </p:txBody>
      </p:sp>
      <p:cxnSp>
        <p:nvCxnSpPr>
          <p:cNvPr id="10" name="꺾인 연결선 9"/>
          <p:cNvCxnSpPr>
            <a:stCxn id="4" idx="2"/>
            <a:endCxn id="5" idx="0"/>
          </p:cNvCxnSpPr>
          <p:nvPr/>
        </p:nvCxnSpPr>
        <p:spPr>
          <a:xfrm rot="5400000">
            <a:off x="4219315" y="-17192"/>
            <a:ext cx="390113" cy="3490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2"/>
            <a:endCxn id="6" idx="0"/>
          </p:cNvCxnSpPr>
          <p:nvPr/>
        </p:nvCxnSpPr>
        <p:spPr>
          <a:xfrm rot="5400000">
            <a:off x="1610027" y="1655127"/>
            <a:ext cx="421551" cy="1696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2"/>
            <a:endCxn id="7" idx="0"/>
          </p:cNvCxnSpPr>
          <p:nvPr/>
        </p:nvCxnSpPr>
        <p:spPr>
          <a:xfrm>
            <a:off x="2669009" y="2292559"/>
            <a:ext cx="3438" cy="42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endCxn id="8" idx="0"/>
          </p:cNvCxnSpPr>
          <p:nvPr/>
        </p:nvCxnSpPr>
        <p:spPr>
          <a:xfrm>
            <a:off x="2687553" y="2514310"/>
            <a:ext cx="1684748" cy="199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83484" y="1945177"/>
            <a:ext cx="918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TEAM2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61468" y="2714110"/>
            <a:ext cx="15627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TEAM2_REPO_01</a:t>
            </a:r>
          </a:p>
          <a:p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ReadOnly1</a:t>
            </a:r>
          </a:p>
          <a:p>
            <a:r>
              <a:rPr lang="en-US" altLang="ko-KR" sz="1400" dirty="0"/>
              <a:t>ReadOnly2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1320" y="2714110"/>
            <a:ext cx="15627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TEAM2_REPO_02</a:t>
            </a:r>
          </a:p>
          <a:p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ReadOnly1</a:t>
            </a:r>
          </a:p>
          <a:p>
            <a:r>
              <a:rPr lang="en-US" altLang="ko-KR" sz="1400" dirty="0"/>
              <a:t>ReadOnly2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61173" y="2714109"/>
            <a:ext cx="15627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TEAM2_REPO_03</a:t>
            </a:r>
          </a:p>
          <a:p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ReadOnly1</a:t>
            </a:r>
          </a:p>
          <a:p>
            <a:r>
              <a:rPr lang="en-US" altLang="ko-KR" sz="1400" dirty="0"/>
              <a:t>ReadOnly2</a:t>
            </a:r>
          </a:p>
        </p:txBody>
      </p:sp>
      <p:cxnSp>
        <p:nvCxnSpPr>
          <p:cNvPr id="22" name="꺾인 연결선 21"/>
          <p:cNvCxnSpPr>
            <a:stCxn id="18" idx="2"/>
            <a:endCxn id="19" idx="0"/>
          </p:cNvCxnSpPr>
          <p:nvPr/>
        </p:nvCxnSpPr>
        <p:spPr>
          <a:xfrm rot="5400000">
            <a:off x="6892989" y="1664385"/>
            <a:ext cx="399601" cy="1699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8" idx="2"/>
            <a:endCxn id="20" idx="0"/>
          </p:cNvCxnSpPr>
          <p:nvPr/>
        </p:nvCxnSpPr>
        <p:spPr>
          <a:xfrm>
            <a:off x="7942713" y="2314509"/>
            <a:ext cx="4" cy="39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2"/>
            <a:endCxn id="21" idx="0"/>
          </p:cNvCxnSpPr>
          <p:nvPr/>
        </p:nvCxnSpPr>
        <p:spPr>
          <a:xfrm rot="16200000" flipH="1">
            <a:off x="8592841" y="1664380"/>
            <a:ext cx="399600" cy="1699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" idx="2"/>
            <a:endCxn id="18" idx="0"/>
          </p:cNvCxnSpPr>
          <p:nvPr/>
        </p:nvCxnSpPr>
        <p:spPr>
          <a:xfrm rot="16200000" flipH="1">
            <a:off x="6845192" y="847655"/>
            <a:ext cx="412063" cy="1782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00016" y="1945179"/>
            <a:ext cx="918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TEAM3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4" idx="2"/>
            <a:endCxn id="30" idx="0"/>
          </p:cNvCxnSpPr>
          <p:nvPr/>
        </p:nvCxnSpPr>
        <p:spPr>
          <a:xfrm rot="16200000" flipH="1">
            <a:off x="8553457" y="-860610"/>
            <a:ext cx="412065" cy="5199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81150" y="325271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892766" y="3252715"/>
            <a:ext cx="1561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1197" y="3252715"/>
            <a:ext cx="1561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590902" y="3252715"/>
            <a:ext cx="1561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6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– </a:t>
            </a:r>
            <a:r>
              <a:rPr lang="ko-KR" altLang="en-US" dirty="0"/>
              <a:t>저장소 만들기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https://git-scm.com/book/ko/v1/Git</a:t>
            </a:r>
            <a:r>
              <a:rPr lang="ko-KR" altLang="en-US" sz="1600" dirty="0"/>
              <a:t>의</a:t>
            </a:r>
            <a:r>
              <a:rPr lang="en-US" altLang="ko-KR" sz="1600" dirty="0"/>
              <a:t>-</a:t>
            </a:r>
            <a:r>
              <a:rPr lang="ko-KR" altLang="en-US" sz="1600" dirty="0"/>
              <a:t>기초</a:t>
            </a:r>
            <a:r>
              <a:rPr lang="en-US" altLang="ko-KR" sz="1600" dirty="0"/>
              <a:t>-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-</a:t>
            </a:r>
            <a:r>
              <a:rPr lang="ko-KR" altLang="en-US" sz="1600" dirty="0"/>
              <a:t>저장소</a:t>
            </a:r>
            <a:r>
              <a:rPr lang="en-US" altLang="ko-KR" sz="1600" dirty="0"/>
              <a:t>-</a:t>
            </a:r>
            <a:r>
              <a:rPr lang="ko-KR" altLang="en-US" sz="1600" dirty="0"/>
              <a:t>만들기   공식 문서 참조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실습 경로는 </a:t>
            </a:r>
            <a:r>
              <a:rPr lang="en-US" altLang="ko-KR" sz="1600" dirty="0"/>
              <a:t>D:\git\test </a:t>
            </a:r>
            <a:r>
              <a:rPr lang="ko-KR" altLang="en-US" sz="1600" dirty="0"/>
              <a:t>폴더에서 진행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Local Repository </a:t>
            </a:r>
            <a:r>
              <a:rPr lang="ko-KR" altLang="en-US" sz="1600" dirty="0"/>
              <a:t>생성    </a:t>
            </a: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init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.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ko-KR" altLang="en-US" sz="1600" dirty="0"/>
              <a:t>폴더 생성 확인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71" y="2752515"/>
            <a:ext cx="3581400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1" y="3401803"/>
            <a:ext cx="60960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415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파일의 상태 확인하기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어떤 파일도 추가</a:t>
            </a:r>
            <a:r>
              <a:rPr lang="en-US" altLang="ko-KR" sz="1600" dirty="0"/>
              <a:t>/</a:t>
            </a:r>
            <a:r>
              <a:rPr lang="ko-KR" altLang="en-US" sz="1600" dirty="0"/>
              <a:t>수정 하지 않은 상황에 </a:t>
            </a:r>
            <a:r>
              <a:rPr lang="en-US" altLang="ko-KR" sz="1600" dirty="0"/>
              <a:t>$</a:t>
            </a:r>
            <a:r>
              <a:rPr lang="ko-KR" altLang="en-US" sz="1600" dirty="0"/>
              <a:t>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status </a:t>
            </a:r>
            <a:r>
              <a:rPr lang="ko-KR" altLang="en-US" sz="1600" dirty="0"/>
              <a:t>명령어를 실행하면 다음과 같은 화면이 나온다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위의 내용은 파일을 하나도 추가</a:t>
            </a:r>
            <a:r>
              <a:rPr lang="en-US" altLang="ko-KR" sz="1600" dirty="0"/>
              <a:t>/</a:t>
            </a:r>
            <a:r>
              <a:rPr lang="ko-KR" altLang="en-US" sz="1600" dirty="0"/>
              <a:t>수정하지 않았다는 것을 말해준다</a:t>
            </a:r>
            <a:r>
              <a:rPr lang="en-US" altLang="ko-KR" sz="1600" dirty="0"/>
              <a:t>. Tracked</a:t>
            </a:r>
            <a:r>
              <a:rPr lang="ko-KR" altLang="en-US" sz="1600" dirty="0"/>
              <a:t>나 </a:t>
            </a:r>
            <a:r>
              <a:rPr lang="en-US" altLang="ko-KR" sz="1600" dirty="0"/>
              <a:t>Modified </a:t>
            </a:r>
            <a:r>
              <a:rPr lang="ko-KR" altLang="en-US" sz="1600" dirty="0"/>
              <a:t>상태인 파일이 없다는 의미다</a:t>
            </a:r>
            <a:r>
              <a:rPr lang="en-US" altLang="ko-KR" sz="1600" dirty="0"/>
              <a:t>. Untracked </a:t>
            </a:r>
            <a:r>
              <a:rPr lang="ko-KR" altLang="en-US" sz="1600" dirty="0"/>
              <a:t>파일은 아직 없어서 목록에 나타나지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현재 작업 중인 </a:t>
            </a:r>
            <a:r>
              <a:rPr lang="en-US" altLang="ko-KR" sz="1600" dirty="0"/>
              <a:t>Branch</a:t>
            </a:r>
            <a:r>
              <a:rPr lang="ko-KR" altLang="en-US" sz="1600" dirty="0"/>
              <a:t>를 알려준다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 </a:t>
            </a:r>
            <a:r>
              <a:rPr lang="en-US" altLang="ko-KR" sz="1600" dirty="0"/>
              <a:t>Branch</a:t>
            </a:r>
            <a:r>
              <a:rPr lang="ko-KR" altLang="en-US" sz="1600" dirty="0"/>
              <a:t>가 </a:t>
            </a:r>
            <a:r>
              <a:rPr lang="en-US" altLang="ko-KR" sz="1600" dirty="0"/>
              <a:t>master</a:t>
            </a:r>
            <a:r>
              <a:rPr lang="ko-KR" altLang="en-US" sz="1600" dirty="0"/>
              <a:t>이기 때문에 현재 </a:t>
            </a:r>
            <a:r>
              <a:rPr lang="en-US" altLang="ko-KR" sz="1600" dirty="0"/>
              <a:t>master</a:t>
            </a:r>
            <a:r>
              <a:rPr lang="ko-KR" altLang="en-US" sz="1600" dirty="0"/>
              <a:t>로 나오는 것이다</a:t>
            </a:r>
            <a:r>
              <a:rPr lang="en-US" altLang="ko-KR" sz="1600" dirty="0"/>
              <a:t>.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79" y="2059017"/>
            <a:ext cx="42957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0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파일을 새로 추적하기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diary.txt </a:t>
            </a:r>
            <a:r>
              <a:rPr lang="ko-KR" altLang="en-US" sz="1600" dirty="0"/>
              <a:t>파일을 추가 후 일기를 작성한다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여기서 일기는 버전 관리 할 소스코드로 생각하길 바랍니다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status </a:t>
            </a:r>
            <a:r>
              <a:rPr lang="ko-KR" altLang="en-US" sz="1600" dirty="0"/>
              <a:t>확인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389" y="2173997"/>
            <a:ext cx="2762251" cy="1285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32" y="2225661"/>
            <a:ext cx="5800725" cy="105727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6633556" y="2600806"/>
            <a:ext cx="442133" cy="43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04" y="3942005"/>
            <a:ext cx="5114925" cy="1676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557" y="4721325"/>
            <a:ext cx="3419475" cy="12382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0857" y="4209376"/>
            <a:ext cx="4354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관리대상 파일 추가하지 않고 </a:t>
            </a:r>
            <a:r>
              <a:rPr lang="en-US" altLang="ko-KR" sz="1600" dirty="0"/>
              <a:t>commit </a:t>
            </a:r>
            <a:r>
              <a:rPr lang="ko-KR" altLang="en-US" sz="1600" dirty="0"/>
              <a:t>시도</a:t>
            </a:r>
          </a:p>
        </p:txBody>
      </p:sp>
    </p:spTree>
    <p:extLst>
      <p:ext uri="{BB962C8B-B14F-4D97-AF65-F5344CB8AC3E}">
        <p14:creationId xmlns:p14="http://schemas.microsoft.com/office/powerpoint/2010/main" val="334533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2799</TotalTime>
  <Words>3708</Words>
  <Application>Microsoft Office PowerPoint</Application>
  <PresentationFormat>와이드스크린</PresentationFormat>
  <Paragraphs>917</Paragraphs>
  <Slides>69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2" baseType="lpstr">
      <vt:lpstr>맑은 고딕</vt:lpstr>
      <vt:lpstr>Arial</vt:lpstr>
      <vt:lpstr>Office 테마</vt:lpstr>
      <vt:lpstr>Git from the hell</vt:lpstr>
      <vt:lpstr>목차</vt:lpstr>
      <vt:lpstr>Trends</vt:lpstr>
      <vt:lpstr>4. 흐름 및 용어정리</vt:lpstr>
      <vt:lpstr>4. Git - Install</vt:lpstr>
      <vt:lpstr>4. Git – 최초 설정</vt:lpstr>
      <vt:lpstr>4. Git – 저장소 만들기</vt:lpstr>
      <vt:lpstr>4. Git – 파일의 상태 확인하기</vt:lpstr>
      <vt:lpstr>4. Git – 파일을 새로 추적하기</vt:lpstr>
      <vt:lpstr>4. Git – 파일을 새로 추적하기</vt:lpstr>
      <vt:lpstr>4. Git – 파일을 새로 추적하기</vt:lpstr>
      <vt:lpstr>4. Git – 변경사항 커밋하기</vt:lpstr>
      <vt:lpstr>4. Git – log </vt:lpstr>
      <vt:lpstr>4. Git – 원격 저장소 (remote repository)</vt:lpstr>
      <vt:lpstr>4. Git – 원격 저장소 만들기</vt:lpstr>
      <vt:lpstr>4. Git – 원격 저장소 만들기</vt:lpstr>
      <vt:lpstr>4. Git – 원격 저장소 만들기</vt:lpstr>
      <vt:lpstr>4. Git – 원격 저장소 만들기</vt:lpstr>
      <vt:lpstr>PowerPoint 프레젠테이션</vt:lpstr>
      <vt:lpstr>4. Git – 원격 저장소 만들기</vt:lpstr>
      <vt:lpstr>4. Git – 원격 저장소 만들기</vt:lpstr>
      <vt:lpstr>4. Git – 원격 저장소 만들기</vt:lpstr>
      <vt:lpstr>4. Git – 원격 저장소 설정변경</vt:lpstr>
      <vt:lpstr>4. Git – 원격 저장소 만들기</vt:lpstr>
      <vt:lpstr>4. Git – 원격 저장소 만들기</vt:lpstr>
      <vt:lpstr>4. Git – 원격 저장소 복제하기</vt:lpstr>
      <vt:lpstr>4. Git – 원격 저장소 복제하기</vt:lpstr>
      <vt:lpstr>4. Git – 원격 저장소 복제하기</vt:lpstr>
      <vt:lpstr>4. Git – 이클립스로 Clone</vt:lpstr>
      <vt:lpstr>4. Git – 이클립스로 Clone</vt:lpstr>
      <vt:lpstr>4. Git – 이클립스로 Clone</vt:lpstr>
      <vt:lpstr>4. Git – 이클립스로 Clone</vt:lpstr>
      <vt:lpstr>4. Git – 이클립스로 Clone</vt:lpstr>
      <vt:lpstr>4. Git – 이클립스로 Clone</vt:lpstr>
      <vt:lpstr>4. Git – 이클립스로 Clone</vt:lpstr>
      <vt:lpstr>4. Git – 이클립스로 Clone</vt:lpstr>
      <vt:lpstr>4. Git – branch, merge, add, commit, push 예시</vt:lpstr>
      <vt:lpstr>4. Git – reset, revert</vt:lpstr>
      <vt:lpstr>4. Git - $ git reset --soft &lt;commit&gt;</vt:lpstr>
      <vt:lpstr>4. Git – $ git reset –soft &lt;commit&gt;</vt:lpstr>
      <vt:lpstr>4. Git - $ git reset --mixed &lt;commit&gt;</vt:lpstr>
      <vt:lpstr>4. Git - $ git reset --mixed &lt;commit&gt;</vt:lpstr>
      <vt:lpstr>4. Git - $ git reset --hard &lt;commit&gt;</vt:lpstr>
      <vt:lpstr>4. Git - $ git reset --hard &lt;commit&gt;</vt:lpstr>
      <vt:lpstr>4. Git – 원하는 시점으로 돌아가기</vt:lpstr>
      <vt:lpstr>4. Git – Branch</vt:lpstr>
      <vt:lpstr>4. Git – Branch + Merge (1)</vt:lpstr>
      <vt:lpstr>4. Git – Branch + Merge (1)</vt:lpstr>
      <vt:lpstr>4. Git – Branch + Merge (1)</vt:lpstr>
      <vt:lpstr>4. Git – Merge</vt:lpstr>
      <vt:lpstr>4. Git – Merge</vt:lpstr>
      <vt:lpstr>4. Git – Merge</vt:lpstr>
      <vt:lpstr>4. Git – Merge</vt:lpstr>
      <vt:lpstr>4. Git – Merge</vt:lpstr>
      <vt:lpstr>4. Git – Merge (Fast-forward)</vt:lpstr>
      <vt:lpstr>4. Git – Merge (Fast-forward)</vt:lpstr>
      <vt:lpstr>4. Git – Merge (Fast-forward)</vt:lpstr>
      <vt:lpstr>4. Git – Merge (Fast-forward)</vt:lpstr>
      <vt:lpstr>4. Git – Merge (3-Way Merge)</vt:lpstr>
      <vt:lpstr>4. Git – Merge (3-Way Merge)</vt:lpstr>
      <vt:lpstr>4. Git – Merge (3-Way Merge)</vt:lpstr>
      <vt:lpstr>4. Git – 삭제한 iss53 branch 다시 살리기</vt:lpstr>
      <vt:lpstr>4. Git – 삭제한 branch 다시 살리기</vt:lpstr>
      <vt:lpstr>4. Git – 삭제한 branch 다시 살리기</vt:lpstr>
      <vt:lpstr>4. Git – 삭제한 branch 다시 살리기</vt:lpstr>
      <vt:lpstr>4. Git – Branch 관리 전략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from the hell</dc:title>
  <dc:creator>Shin SungIn</dc:creator>
  <cp:lastModifiedBy>ssi</cp:lastModifiedBy>
  <cp:revision>362</cp:revision>
  <dcterms:created xsi:type="dcterms:W3CDTF">2018-07-03T00:41:49Z</dcterms:created>
  <dcterms:modified xsi:type="dcterms:W3CDTF">2018-07-09T15:33:54Z</dcterms:modified>
</cp:coreProperties>
</file>