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6" r:id="rId2"/>
    <p:sldId id="277" r:id="rId3"/>
    <p:sldId id="369" r:id="rId4"/>
    <p:sldId id="367" r:id="rId5"/>
    <p:sldId id="260" r:id="rId6"/>
    <p:sldId id="262" r:id="rId7"/>
    <p:sldId id="261" r:id="rId8"/>
    <p:sldId id="382" r:id="rId9"/>
    <p:sldId id="263" r:id="rId10"/>
    <p:sldId id="264" r:id="rId11"/>
    <p:sldId id="267" r:id="rId12"/>
    <p:sldId id="269" r:id="rId13"/>
    <p:sldId id="265" r:id="rId14"/>
    <p:sldId id="272" r:id="rId15"/>
    <p:sldId id="316" r:id="rId16"/>
    <p:sldId id="317" r:id="rId17"/>
    <p:sldId id="318" r:id="rId18"/>
    <p:sldId id="319" r:id="rId19"/>
    <p:sldId id="320" r:id="rId20"/>
    <p:sldId id="321" r:id="rId21"/>
    <p:sldId id="323" r:id="rId22"/>
    <p:sldId id="324" r:id="rId23"/>
    <p:sldId id="325" r:id="rId24"/>
    <p:sldId id="326" r:id="rId25"/>
    <p:sldId id="327" r:id="rId26"/>
    <p:sldId id="328" r:id="rId27"/>
    <p:sldId id="36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81" r:id="rId40"/>
    <p:sldId id="340" r:id="rId41"/>
    <p:sldId id="342" r:id="rId42"/>
    <p:sldId id="345" r:id="rId43"/>
    <p:sldId id="346" r:id="rId44"/>
    <p:sldId id="347" r:id="rId45"/>
    <p:sldId id="348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70" r:id="rId64"/>
    <p:sldId id="373" r:id="rId65"/>
    <p:sldId id="372" r:id="rId66"/>
    <p:sldId id="371" r:id="rId67"/>
    <p:sldId id="374" r:id="rId68"/>
    <p:sldId id="375" r:id="rId69"/>
    <p:sldId id="376" r:id="rId70"/>
    <p:sldId id="377" r:id="rId71"/>
    <p:sldId id="378" r:id="rId72"/>
    <p:sldId id="380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90" r:id="rId81"/>
    <p:sldId id="379" r:id="rId82"/>
    <p:sldId id="343" r:id="rId83"/>
    <p:sldId id="344" r:id="rId84"/>
    <p:sldId id="341" r:id="rId85"/>
    <p:sldId id="273" r:id="rId86"/>
    <p:sldId id="275" r:id="rId87"/>
    <p:sldId id="279" r:id="rId88"/>
    <p:sldId id="276" r:id="rId89"/>
    <p:sldId id="280" r:id="rId90"/>
    <p:sldId id="274" r:id="rId91"/>
    <p:sldId id="278" r:id="rId92"/>
    <p:sldId id="281" r:id="rId93"/>
    <p:sldId id="298" r:id="rId94"/>
    <p:sldId id="295" r:id="rId95"/>
    <p:sldId id="315" r:id="rId96"/>
    <p:sldId id="304" r:id="rId97"/>
    <p:sldId id="299" r:id="rId98"/>
    <p:sldId id="305" r:id="rId99"/>
    <p:sldId id="296" r:id="rId100"/>
    <p:sldId id="306" r:id="rId101"/>
    <p:sldId id="307" r:id="rId102"/>
    <p:sldId id="300" r:id="rId103"/>
    <p:sldId id="301" r:id="rId104"/>
    <p:sldId id="302" r:id="rId105"/>
    <p:sldId id="303" r:id="rId106"/>
    <p:sldId id="308" r:id="rId107"/>
    <p:sldId id="309" r:id="rId108"/>
    <p:sldId id="310" r:id="rId109"/>
    <p:sldId id="311" r:id="rId110"/>
    <p:sldId id="312" r:id="rId111"/>
    <p:sldId id="313" r:id="rId112"/>
    <p:sldId id="314" r:id="rId113"/>
    <p:sldId id="289" r:id="rId114"/>
    <p:sldId id="290" r:id="rId115"/>
    <p:sldId id="291" r:id="rId116"/>
    <p:sldId id="259" r:id="rId1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69919" autoAdjust="0"/>
  </p:normalViewPr>
  <p:slideViewPr>
    <p:cSldViewPr snapToGrid="0">
      <p:cViewPr varScale="1">
        <p:scale>
          <a:sx n="60" d="100"/>
          <a:sy n="60" d="100"/>
        </p:scale>
        <p:origin x="16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019FB-5FF0-4303-AF0F-F88EC9CF5BB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02920-52FE-4743-A3BA-5B87CBDA8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3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2</a:t>
            </a:r>
            <a:r>
              <a:rPr lang="ko-KR" altLang="en-US" dirty="0"/>
              <a:t>번째 깃 세미나를 발표하게 된 신 성인 대리입니다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38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</a:t>
            </a:r>
            <a:r>
              <a:rPr lang="ko-KR" altLang="en-US" baseline="0" dirty="0"/>
              <a:t> 전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Working Directory</a:t>
            </a:r>
            <a:r>
              <a:rPr lang="ko-KR" altLang="en-US" baseline="0" dirty="0"/>
              <a:t>에 있던 </a:t>
            </a:r>
            <a:r>
              <a:rPr lang="en-US" altLang="ko-KR" baseline="0" dirty="0"/>
              <a:t>diary.txt</a:t>
            </a:r>
            <a:r>
              <a:rPr lang="ko-KR" altLang="en-US" baseline="0" dirty="0"/>
              <a:t>파일은 </a:t>
            </a:r>
            <a:r>
              <a:rPr lang="en-US" altLang="ko-KR" baseline="0" dirty="0"/>
              <a:t>Staging Area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반영이되어</a:t>
            </a:r>
            <a:r>
              <a:rPr lang="ko-KR" altLang="en-US" baseline="0" dirty="0"/>
              <a:t> </a:t>
            </a:r>
            <a:r>
              <a:rPr lang="en-US" altLang="ko-KR" baseline="0" dirty="0"/>
              <a:t>Modified </a:t>
            </a:r>
            <a:r>
              <a:rPr lang="ko-KR" altLang="en-US" baseline="0" dirty="0"/>
              <a:t>상태에서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상태로 변경된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Staging Area</a:t>
            </a:r>
            <a:r>
              <a:rPr lang="ko-KR" altLang="en-US" dirty="0"/>
              <a:t>에 등록 된 파일을 </a:t>
            </a:r>
            <a:r>
              <a:rPr lang="en-US" altLang="ko-KR" dirty="0"/>
              <a:t>commit </a:t>
            </a:r>
            <a:r>
              <a:rPr lang="ko-KR" altLang="en-US" dirty="0"/>
              <a:t>명령어를 통해 </a:t>
            </a:r>
            <a:r>
              <a:rPr lang="ko-KR" altLang="en-US" dirty="0" err="1"/>
              <a:t>커밋을</a:t>
            </a:r>
            <a:r>
              <a:rPr lang="ko-KR" altLang="en-US" dirty="0"/>
              <a:t> 진행할 것입니다</a:t>
            </a:r>
            <a:r>
              <a:rPr lang="en-US" altLang="ko-KR" dirty="0"/>
              <a:t>.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파일은 </a:t>
            </a:r>
            <a:r>
              <a:rPr lang="ko-KR" altLang="en-US" dirty="0" err="1"/>
              <a:t>커밋되지</a:t>
            </a:r>
            <a:r>
              <a:rPr lang="ko-KR" altLang="en-US" dirty="0"/>
              <a:t> </a:t>
            </a:r>
            <a:r>
              <a:rPr lang="ko-KR" altLang="en-US" dirty="0" err="1"/>
              <a:t>않는것을</a:t>
            </a:r>
            <a:r>
              <a:rPr lang="ko-KR" altLang="en-US" dirty="0"/>
              <a:t> 기억해야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은 생성하거나 수정하고 나서 </a:t>
            </a: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ko-KR" altLang="en-US" dirty="0"/>
              <a:t>명령어로 추가하지 않은 파일은 커밋하지 않습니다</a:t>
            </a:r>
            <a:r>
              <a:rPr lang="en-US" altLang="ko-KR" dirty="0"/>
              <a:t>. </a:t>
            </a:r>
            <a:r>
              <a:rPr lang="ko-KR" altLang="en-US" dirty="0"/>
              <a:t>그 파일은 그냥 </a:t>
            </a:r>
            <a:r>
              <a:rPr lang="en-US" altLang="ko-KR" dirty="0"/>
              <a:t>Modified</a:t>
            </a:r>
            <a:r>
              <a:rPr lang="en-US" altLang="ko-KR" baseline="0" dirty="0"/>
              <a:t> </a:t>
            </a:r>
            <a:r>
              <a:rPr lang="ko-KR" altLang="en-US" baseline="0" dirty="0"/>
              <a:t>상태로 남아있는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</a:t>
            </a:r>
            <a:r>
              <a:rPr lang="ko-KR" altLang="en-US" baseline="0" dirty="0" err="1"/>
              <a:t>커밋</a:t>
            </a:r>
            <a:r>
              <a:rPr lang="ko-KR" altLang="en-US" baseline="0" dirty="0"/>
              <a:t> 전에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status </a:t>
            </a:r>
            <a:r>
              <a:rPr lang="ko-KR" altLang="en-US" baseline="0" dirty="0"/>
              <a:t>명령어로 모든 파일이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상태인지 확인 후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을 진행해야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커밋이</a:t>
            </a:r>
            <a:r>
              <a:rPr lang="ko-KR" altLang="en-US" baseline="0" dirty="0"/>
              <a:t> 끝나고 나면 </a:t>
            </a:r>
            <a:r>
              <a:rPr lang="en-US" altLang="ko-KR" baseline="0" dirty="0"/>
              <a:t>$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log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이력을 확인 할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2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테스트를 위해 </a:t>
            </a:r>
            <a:r>
              <a:rPr lang="en-US" altLang="ko-KR" dirty="0"/>
              <a:t>5</a:t>
            </a:r>
            <a:r>
              <a:rPr lang="ko-KR" altLang="en-US" dirty="0"/>
              <a:t>일 치의 일기를 작성해서 일마다 </a:t>
            </a:r>
            <a:r>
              <a:rPr lang="en-US" altLang="ko-KR" dirty="0"/>
              <a:t>commit </a:t>
            </a:r>
            <a:r>
              <a:rPr lang="ko-KR" altLang="en-US" dirty="0"/>
              <a:t>시키겠습니다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이력이 남았고 </a:t>
            </a:r>
            <a:r>
              <a:rPr lang="en-US" altLang="ko-KR" dirty="0"/>
              <a:t>5</a:t>
            </a:r>
            <a:r>
              <a:rPr lang="ko-KR" altLang="en-US" dirty="0"/>
              <a:t>일차 일기가 해당 </a:t>
            </a:r>
            <a:r>
              <a:rPr lang="en-US" altLang="ko-KR" dirty="0"/>
              <a:t>Master </a:t>
            </a:r>
            <a:r>
              <a:rPr lang="ko-KR" altLang="en-US" dirty="0" err="1"/>
              <a:t>브랜치에서</a:t>
            </a:r>
            <a:r>
              <a:rPr lang="ko-KR" altLang="en-US" dirty="0"/>
              <a:t> 최신 </a:t>
            </a:r>
            <a:r>
              <a:rPr lang="en-US" altLang="ko-KR" dirty="0"/>
              <a:t>Commit</a:t>
            </a:r>
            <a:r>
              <a:rPr lang="ko-KR" altLang="en-US" dirty="0"/>
              <a:t>이다 라는 의미로 </a:t>
            </a:r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en-US" altLang="ko-KR" dirty="0"/>
              <a:t>master</a:t>
            </a:r>
            <a:r>
              <a:rPr lang="ko-KR" altLang="en-US" dirty="0"/>
              <a:t>를 </a:t>
            </a:r>
            <a:r>
              <a:rPr lang="ko-KR" altLang="en-US" dirty="0" err="1"/>
              <a:t>가르키고</a:t>
            </a:r>
            <a:r>
              <a:rPr lang="ko-KR" altLang="en-US" dirty="0"/>
              <a:t> 있는 것을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9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작성한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이력을 가진 </a:t>
            </a:r>
            <a:r>
              <a:rPr lang="en-US" altLang="ko-KR" dirty="0"/>
              <a:t>diary</a:t>
            </a:r>
            <a:r>
              <a:rPr lang="ko-KR" altLang="en-US" dirty="0"/>
              <a:t>를 누군가와 함께 사용하기 위해 </a:t>
            </a:r>
            <a:r>
              <a:rPr lang="en-US" altLang="ko-KR" dirty="0"/>
              <a:t>Remote Repository</a:t>
            </a:r>
            <a:r>
              <a:rPr lang="ko-KR" altLang="en-US" dirty="0"/>
              <a:t>로 올려보겠습니다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누리텔레콤에서</a:t>
            </a:r>
            <a:r>
              <a:rPr lang="ko-KR" altLang="en-US" dirty="0"/>
              <a:t> </a:t>
            </a:r>
            <a:r>
              <a:rPr lang="en-US" altLang="ko-KR" dirty="0"/>
              <a:t>Bitbucket</a:t>
            </a:r>
            <a:r>
              <a:rPr lang="ko-KR" altLang="en-US" dirty="0"/>
              <a:t>을 사용하고 있기 때문에 </a:t>
            </a:r>
            <a:r>
              <a:rPr lang="en-US" altLang="ko-KR" dirty="0"/>
              <a:t>Bitbucket</a:t>
            </a:r>
            <a:r>
              <a:rPr lang="ko-KR" altLang="en-US" dirty="0"/>
              <a:t>에 제 계정의 </a:t>
            </a:r>
            <a:r>
              <a:rPr lang="en-US" altLang="ko-KR" dirty="0"/>
              <a:t>Repository</a:t>
            </a:r>
            <a:r>
              <a:rPr lang="ko-KR" altLang="en-US" dirty="0"/>
              <a:t>를 사용하겠습니다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5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Bitbucket</a:t>
            </a:r>
            <a:r>
              <a:rPr lang="ko-KR" altLang="en-US" dirty="0"/>
              <a:t>에 로그인을 하면 다음과 같은 화면을 볼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Repositories</a:t>
            </a:r>
            <a:r>
              <a:rPr lang="ko-KR" altLang="en-US" dirty="0"/>
              <a:t>에는 공용 저장소를 볼 수 있습니다</a:t>
            </a:r>
            <a:r>
              <a:rPr lang="en-US" altLang="ko-KR" dirty="0"/>
              <a:t>. </a:t>
            </a:r>
            <a:r>
              <a:rPr lang="ko-KR" altLang="en-US" dirty="0"/>
              <a:t>실제 프로젝트를 진행한다면 해당 </a:t>
            </a:r>
            <a:r>
              <a:rPr lang="en-US" altLang="ko-KR" dirty="0"/>
              <a:t>Repositories</a:t>
            </a:r>
            <a:r>
              <a:rPr lang="ko-KR" altLang="en-US" dirty="0"/>
              <a:t>에서 프로젝트를 </a:t>
            </a:r>
            <a:r>
              <a:rPr lang="en-US" altLang="ko-KR" dirty="0"/>
              <a:t>clone</a:t>
            </a:r>
            <a:r>
              <a:rPr lang="ko-KR" altLang="en-US" dirty="0"/>
              <a:t>해서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지금은 직접 프로젝트를 올리는 테스트를 진행하기 위해 </a:t>
            </a:r>
            <a:r>
              <a:rPr lang="en-US" altLang="ko-KR" dirty="0"/>
              <a:t>Bitbucket</a:t>
            </a:r>
            <a:r>
              <a:rPr lang="ko-KR" altLang="en-US" dirty="0"/>
              <a:t>에서 지원하는 개인 </a:t>
            </a:r>
            <a:r>
              <a:rPr lang="en-US" altLang="ko-KR" dirty="0"/>
              <a:t>Repository</a:t>
            </a:r>
            <a:r>
              <a:rPr lang="ko-KR" altLang="en-US" dirty="0"/>
              <a:t>를 사용하겠습니다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Bitbucket</a:t>
            </a:r>
            <a:r>
              <a:rPr lang="ko-KR" altLang="en-US" dirty="0"/>
              <a:t> 로그인 후 우측 상단의 아이콘 클릭 후 </a:t>
            </a:r>
            <a:r>
              <a:rPr lang="en-US" altLang="ko-KR" dirty="0"/>
              <a:t>View </a:t>
            </a:r>
            <a:r>
              <a:rPr lang="en-US" altLang="ko-KR" dirty="0" err="1"/>
              <a:t>profil</a:t>
            </a:r>
            <a:r>
              <a:rPr lang="ko-KR" altLang="en-US" dirty="0"/>
              <a:t>을 클릭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4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 사용자 정보와 저장소 만들기</a:t>
            </a:r>
            <a:r>
              <a:rPr lang="en-US" altLang="ko-KR" dirty="0"/>
              <a:t>, </a:t>
            </a:r>
            <a:r>
              <a:rPr lang="ko-KR" altLang="en-US" dirty="0"/>
              <a:t>저장소 </a:t>
            </a:r>
            <a:r>
              <a:rPr lang="en-US" altLang="ko-KR" dirty="0"/>
              <a:t>Import, </a:t>
            </a:r>
            <a:r>
              <a:rPr lang="ko-KR" altLang="en-US" dirty="0"/>
              <a:t>계정 관리 기능들이 나오고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하단에 </a:t>
            </a:r>
            <a:r>
              <a:rPr lang="en-US" altLang="ko-KR" dirty="0" err="1"/>
              <a:t>Repositorys</a:t>
            </a:r>
            <a:r>
              <a:rPr lang="ko-KR" altLang="en-US" dirty="0"/>
              <a:t>로 개인 저장소 목록이 나옵니다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Create repository </a:t>
            </a:r>
            <a:r>
              <a:rPr lang="ko-KR" altLang="en-US" dirty="0"/>
              <a:t>버튼을 클릭해서 원격 저장소를 만들어 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27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사용하려는 저장소 이름을 입력합니다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여기서는 일기장을 올릴 예정이기 때문에 </a:t>
            </a:r>
            <a:r>
              <a:rPr lang="en-US" altLang="ko-KR" dirty="0"/>
              <a:t>diary</a:t>
            </a:r>
            <a:r>
              <a:rPr lang="ko-KR" altLang="en-US" dirty="0"/>
              <a:t>라는 저장소를 생성하겠습니다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4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Diary</a:t>
            </a:r>
            <a:r>
              <a:rPr lang="ko-KR" altLang="en-US" dirty="0"/>
              <a:t>라는 이름의 원격 저장소가 생성 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해당 저장소는 아직 아무것도 없기 때문에 비어 있는 상태입니다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웹 페이지에 나와있는 설명을 자세히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00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저장소가 있다는 메시지와 함께 친절하게 어떻게 저장소를 사용해야 할 지 모든 설명이 나와있습니다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조금 전 설명 드린 </a:t>
            </a:r>
            <a:r>
              <a:rPr lang="en-US" altLang="ko-KR" dirty="0" err="1"/>
              <a:t>git</a:t>
            </a:r>
            <a:r>
              <a:rPr lang="en-US" altLang="ko-KR" dirty="0"/>
              <a:t> config </a:t>
            </a:r>
            <a:r>
              <a:rPr lang="ko-KR" altLang="en-US" dirty="0"/>
              <a:t>내용도 나와있습니다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가장 첫번째에 </a:t>
            </a:r>
            <a:r>
              <a:rPr lang="en-US" altLang="ko-KR" dirty="0" err="1"/>
              <a:t>git</a:t>
            </a:r>
            <a:r>
              <a:rPr lang="en-US" altLang="ko-KR" dirty="0"/>
              <a:t> clone</a:t>
            </a:r>
            <a:r>
              <a:rPr lang="ko-KR" altLang="en-US" dirty="0"/>
              <a:t> 명령어로 시작되는 라인을 보실 수 있습니다</a:t>
            </a:r>
            <a:r>
              <a:rPr lang="en-US" altLang="ko-KR" dirty="0"/>
              <a:t>. </a:t>
            </a:r>
            <a:r>
              <a:rPr lang="ko-KR" altLang="en-US" dirty="0"/>
              <a:t>이 명령어는 </a:t>
            </a:r>
            <a:r>
              <a:rPr lang="en-US" altLang="ko-KR" dirty="0"/>
              <a:t>Remote Repository</a:t>
            </a:r>
            <a:r>
              <a:rPr lang="ko-KR" altLang="en-US" dirty="0"/>
              <a:t>에 올라온 파일이 존재 할 때 해당 저장소를 </a:t>
            </a:r>
            <a:r>
              <a:rPr lang="en-US" altLang="ko-KR" dirty="0"/>
              <a:t>Local Repository</a:t>
            </a:r>
            <a:r>
              <a:rPr lang="ko-KR" altLang="en-US" dirty="0"/>
              <a:t>에 </a:t>
            </a:r>
            <a:r>
              <a:rPr lang="ko-KR" altLang="en-US" dirty="0" err="1"/>
              <a:t>복제시키는</a:t>
            </a:r>
            <a:r>
              <a:rPr lang="ko-KR" altLang="en-US" dirty="0"/>
              <a:t> 명령어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두번째 명령어 모음은 프로젝트 소스는 다 준비가 되었으나 </a:t>
            </a:r>
            <a:r>
              <a:rPr lang="en-US" altLang="ko-KR" dirty="0"/>
              <a:t>Local Repository </a:t>
            </a:r>
            <a:r>
              <a:rPr lang="ko-KR" altLang="en-US" dirty="0"/>
              <a:t>구성을 </a:t>
            </a:r>
            <a:r>
              <a:rPr lang="ko-KR" altLang="en-US" dirty="0" err="1"/>
              <a:t>안했을</a:t>
            </a:r>
            <a:r>
              <a:rPr lang="ko-KR" altLang="en-US" dirty="0"/>
              <a:t> 때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명령어로 로컬 저장소를 생성하고 </a:t>
            </a:r>
            <a:r>
              <a:rPr lang="en-US" altLang="ko-KR" dirty="0"/>
              <a:t>commit </a:t>
            </a:r>
            <a:r>
              <a:rPr lang="ko-KR" altLang="en-US" dirty="0"/>
              <a:t>후 </a:t>
            </a:r>
            <a:r>
              <a:rPr lang="en-US" altLang="ko-KR" dirty="0"/>
              <a:t>remote </a:t>
            </a:r>
            <a:r>
              <a:rPr lang="ko-KR" altLang="en-US" dirty="0"/>
              <a:t>저장소를 지정하고 </a:t>
            </a:r>
            <a:r>
              <a:rPr lang="en-US" altLang="ko-KR" dirty="0"/>
              <a:t>push </a:t>
            </a:r>
            <a:r>
              <a:rPr lang="ko-KR" altLang="en-US" dirty="0"/>
              <a:t>시키라는 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세번째 명령어 모음은 이미 다른 </a:t>
            </a:r>
            <a:r>
              <a:rPr lang="en-US" altLang="ko-KR" dirty="0"/>
              <a:t>Remote Repository</a:t>
            </a:r>
            <a:r>
              <a:rPr lang="ko-KR" altLang="en-US" dirty="0"/>
              <a:t>를 사용하고 </a:t>
            </a:r>
            <a:r>
              <a:rPr lang="ko-KR" altLang="en-US" dirty="0" err="1"/>
              <a:t>있는경우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remote set-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명령어를 사용해서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remote </a:t>
            </a:r>
            <a:r>
              <a:rPr lang="ko-KR" altLang="en-US" dirty="0"/>
              <a:t>경로를 변경시키고 </a:t>
            </a:r>
            <a:r>
              <a:rPr lang="en-US" altLang="ko-KR" dirty="0"/>
              <a:t>push</a:t>
            </a:r>
            <a:r>
              <a:rPr lang="ko-KR" altLang="en-US" dirty="0"/>
              <a:t>시키는 명령어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지금은 로컬 저장소에 만들어 놨던 </a:t>
            </a:r>
            <a:r>
              <a:rPr lang="en-US" altLang="ko-KR" dirty="0"/>
              <a:t>5</a:t>
            </a:r>
            <a:r>
              <a:rPr lang="ko-KR" altLang="en-US" dirty="0" err="1"/>
              <a:t>일짜리</a:t>
            </a:r>
            <a:r>
              <a:rPr lang="ko-KR" altLang="en-US" dirty="0"/>
              <a:t> 일기를 올리려 </a:t>
            </a:r>
            <a:r>
              <a:rPr lang="ko-KR" altLang="en-US" dirty="0" err="1"/>
              <a:t>헀고</a:t>
            </a:r>
            <a:r>
              <a:rPr lang="en-US" altLang="ko-KR" dirty="0"/>
              <a:t>, remote </a:t>
            </a:r>
            <a:r>
              <a:rPr lang="ko-KR" altLang="en-US" dirty="0"/>
              <a:t>저장소 경로가 저장되어 있지 않기 때문에 </a:t>
            </a:r>
            <a:r>
              <a:rPr lang="en-US" altLang="ko-KR" dirty="0" err="1"/>
              <a:t>git</a:t>
            </a:r>
            <a:r>
              <a:rPr lang="en-US" altLang="ko-KR" dirty="0"/>
              <a:t> remote add </a:t>
            </a:r>
            <a:r>
              <a:rPr lang="ko-KR" altLang="en-US" dirty="0"/>
              <a:t>명령어를 사용하는 </a:t>
            </a:r>
            <a:r>
              <a:rPr lang="en-US" altLang="ko-KR" dirty="0"/>
              <a:t>2</a:t>
            </a:r>
            <a:r>
              <a:rPr lang="ko-KR" altLang="en-US" dirty="0"/>
              <a:t>번째 명령어를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다음페이지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경로로 가서 다음 명령어를 실행시킵니다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origin https://tlstjddls123@git-n.nuritelecom.com/scm/~tlstjddls123/diary.git</a:t>
            </a:r>
          </a:p>
          <a:p>
            <a:endParaRPr lang="en-US" altLang="ko-KR" dirty="0"/>
          </a:p>
          <a:p>
            <a:r>
              <a:rPr lang="en-US" altLang="ko-KR" dirty="0"/>
              <a:t>Remote </a:t>
            </a:r>
            <a:r>
              <a:rPr lang="ko-KR" altLang="en-US" dirty="0"/>
              <a:t>저장소를 지정해주는 명령어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후 </a:t>
            </a: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–u origin master </a:t>
            </a:r>
            <a:r>
              <a:rPr lang="ko-KR" altLang="en-US" dirty="0"/>
              <a:t>명령어로 </a:t>
            </a:r>
            <a:r>
              <a:rPr lang="en-US" altLang="ko-KR" dirty="0"/>
              <a:t>Local Repository </a:t>
            </a:r>
            <a:r>
              <a:rPr lang="ko-KR" altLang="en-US" dirty="0"/>
              <a:t>저장소를 </a:t>
            </a:r>
            <a:r>
              <a:rPr lang="en-US" altLang="ko-KR" dirty="0"/>
              <a:t>Remote Repository</a:t>
            </a:r>
            <a:r>
              <a:rPr lang="ko-KR" altLang="en-US" dirty="0"/>
              <a:t>로 </a:t>
            </a:r>
            <a:r>
              <a:rPr lang="en-US" altLang="ko-KR" dirty="0"/>
              <a:t>Push </a:t>
            </a:r>
            <a:r>
              <a:rPr lang="ko-KR" altLang="en-US" dirty="0"/>
              <a:t>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6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과장님이 설명한 내용과 동일한 내용이지만 앞으로 진행 할 내용에 꼭 필요한 내용이기에 다시 한번 더 말씀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Working Directory</a:t>
            </a:r>
            <a:r>
              <a:rPr lang="ko-KR" altLang="en-US" dirty="0"/>
              <a:t>는 </a:t>
            </a:r>
            <a:r>
              <a:rPr lang="en-US" altLang="ko-KR" dirty="0"/>
              <a:t>Working Tree </a:t>
            </a:r>
            <a:r>
              <a:rPr lang="ko-KR" altLang="en-US" dirty="0"/>
              <a:t>또는 </a:t>
            </a:r>
            <a:r>
              <a:rPr lang="en-US" altLang="ko-KR" dirty="0"/>
              <a:t>Working copy </a:t>
            </a:r>
            <a:r>
              <a:rPr lang="ko-KR" altLang="en-US" dirty="0"/>
              <a:t>라고도 불립니다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PPT</a:t>
            </a:r>
            <a:r>
              <a:rPr lang="ko-KR" altLang="en-US" dirty="0"/>
              <a:t>에서는 </a:t>
            </a:r>
            <a:r>
              <a:rPr lang="en-US" altLang="ko-KR" dirty="0"/>
              <a:t>Working Directory</a:t>
            </a:r>
            <a:r>
              <a:rPr lang="ko-KR" altLang="en-US" dirty="0"/>
              <a:t>로 통일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Working Directory</a:t>
            </a:r>
            <a:r>
              <a:rPr lang="ko-KR" altLang="en-US" dirty="0"/>
              <a:t>에서 추가 또는 수정 한 파일을 </a:t>
            </a:r>
            <a:r>
              <a:rPr lang="en-US" altLang="ko-KR" dirty="0"/>
              <a:t>Local Repository</a:t>
            </a:r>
            <a:r>
              <a:rPr lang="ko-KR" altLang="en-US" dirty="0"/>
              <a:t>에 </a:t>
            </a:r>
            <a:r>
              <a:rPr lang="en-US" altLang="ko-KR" dirty="0"/>
              <a:t>commit </a:t>
            </a:r>
            <a:r>
              <a:rPr lang="ko-KR" altLang="en-US" dirty="0"/>
              <a:t>시킬 대상을 지정하는 영역인 </a:t>
            </a:r>
            <a:r>
              <a:rPr lang="en-US" altLang="ko-KR" dirty="0"/>
              <a:t>Staging Area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Staging Area</a:t>
            </a:r>
            <a:r>
              <a:rPr lang="ko-KR" altLang="en-US" dirty="0"/>
              <a:t>도 동일하게 </a:t>
            </a:r>
            <a:r>
              <a:rPr lang="en-US" altLang="ko-KR" dirty="0"/>
              <a:t>Index </a:t>
            </a:r>
            <a:r>
              <a:rPr lang="ko-KR" altLang="en-US" dirty="0"/>
              <a:t>또는 </a:t>
            </a:r>
            <a:r>
              <a:rPr lang="en-US" altLang="ko-KR" dirty="0"/>
              <a:t>Cache</a:t>
            </a:r>
            <a:r>
              <a:rPr lang="ko-KR" altLang="en-US" dirty="0"/>
              <a:t>라고도 부르는데요</a:t>
            </a:r>
            <a:r>
              <a:rPr lang="en-US" altLang="ko-KR" dirty="0"/>
              <a:t>, </a:t>
            </a:r>
            <a:r>
              <a:rPr lang="ko-KR" altLang="en-US" dirty="0"/>
              <a:t>요즘은 </a:t>
            </a:r>
            <a:r>
              <a:rPr lang="en-US" altLang="ko-KR" dirty="0"/>
              <a:t>Staging Area</a:t>
            </a:r>
            <a:r>
              <a:rPr lang="ko-KR" altLang="en-US" dirty="0"/>
              <a:t>로 입지를 굳혀가고 있다고 합니다</a:t>
            </a:r>
            <a:r>
              <a:rPr lang="en-US" altLang="ko-KR" dirty="0"/>
              <a:t>. </a:t>
            </a:r>
            <a:r>
              <a:rPr lang="ko-KR" altLang="en-US" dirty="0"/>
              <a:t>그래서 여기서도 </a:t>
            </a:r>
            <a:r>
              <a:rPr lang="en-US" altLang="ko-KR" dirty="0"/>
              <a:t>Staging Area</a:t>
            </a:r>
            <a:r>
              <a:rPr lang="ko-KR" altLang="en-US" dirty="0"/>
              <a:t>로 칭하겠습니다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파일의 변경 이력이 저장되는 공간 입니다</a:t>
            </a:r>
            <a:r>
              <a:rPr lang="en-US" altLang="ko-KR" dirty="0"/>
              <a:t>. History</a:t>
            </a:r>
            <a:r>
              <a:rPr lang="ko-KR" altLang="en-US" dirty="0"/>
              <a:t>라고도 불리고 </a:t>
            </a:r>
            <a:r>
              <a:rPr lang="en-US" altLang="ko-KR" dirty="0"/>
              <a:t>tree</a:t>
            </a:r>
            <a:r>
              <a:rPr lang="ko-KR" altLang="en-US" dirty="0"/>
              <a:t>라고도 불리며 여기서는 </a:t>
            </a:r>
            <a:r>
              <a:rPr lang="en-US" altLang="ko-KR" dirty="0"/>
              <a:t>Local Repository</a:t>
            </a:r>
            <a:r>
              <a:rPr lang="ko-KR" altLang="en-US" dirty="0"/>
              <a:t>라고 칭하겠습니다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82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Remote </a:t>
            </a:r>
            <a:r>
              <a:rPr lang="ko-KR" altLang="en-US" dirty="0"/>
              <a:t>저장소 계정과 패스워드를 입력하여 인증 절차를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83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Push rejected </a:t>
            </a:r>
            <a:r>
              <a:rPr lang="ko-KR" altLang="en-US" dirty="0"/>
              <a:t>메시지와 </a:t>
            </a:r>
            <a:r>
              <a:rPr lang="en-US" altLang="ko-KR" dirty="0"/>
              <a:t>No JIRA Issue found in commit message. </a:t>
            </a:r>
            <a:r>
              <a:rPr lang="ko-KR" altLang="en-US" dirty="0"/>
              <a:t>메시지가 발생할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메시지는 현재 사용하는 </a:t>
            </a:r>
            <a:r>
              <a:rPr lang="en-US" altLang="ko-KR" dirty="0"/>
              <a:t>Bitbucket</a:t>
            </a:r>
            <a:r>
              <a:rPr lang="ko-KR" altLang="en-US" dirty="0"/>
              <a:t>은 </a:t>
            </a:r>
            <a:r>
              <a:rPr lang="en-US" altLang="ko-KR" dirty="0"/>
              <a:t>JIRA</a:t>
            </a:r>
            <a:r>
              <a:rPr lang="ko-KR" altLang="en-US" dirty="0"/>
              <a:t>와 연동되어 있기 때문에 </a:t>
            </a:r>
            <a:r>
              <a:rPr lang="en-US" altLang="ko-KR" dirty="0"/>
              <a:t>Default </a:t>
            </a:r>
            <a:r>
              <a:rPr lang="ko-KR" altLang="en-US" dirty="0"/>
              <a:t>설정은 </a:t>
            </a:r>
            <a:r>
              <a:rPr lang="en-US" altLang="ko-KR" dirty="0"/>
              <a:t>JIRA</a:t>
            </a:r>
            <a:r>
              <a:rPr lang="ko-KR" altLang="en-US" dirty="0"/>
              <a:t>에 등록된 이슈가 존재할 때만 </a:t>
            </a:r>
            <a:r>
              <a:rPr lang="en-US" altLang="ko-KR" dirty="0"/>
              <a:t>Push</a:t>
            </a:r>
            <a:r>
              <a:rPr lang="ko-KR" altLang="en-US" dirty="0"/>
              <a:t>를 할 수 있도록 설정이 되어 있기 때문에 발생하는 문제입니다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지금은 해당 옵션을 끄고 진행하지만 실제 팀 프로젝트에서는 이슈가 등록 된 후 해당 이슈의 </a:t>
            </a:r>
            <a:r>
              <a:rPr lang="en-US" altLang="ko-KR" dirty="0"/>
              <a:t>KEY</a:t>
            </a:r>
            <a:r>
              <a:rPr lang="ko-KR" altLang="en-US" dirty="0"/>
              <a:t>값을 </a:t>
            </a:r>
            <a:r>
              <a:rPr lang="en-US" altLang="ko-KR" dirty="0"/>
              <a:t>COMMIT </a:t>
            </a:r>
            <a:r>
              <a:rPr lang="ko-KR" altLang="en-US" dirty="0"/>
              <a:t>내용에 반드시 포함 시켜야만 </a:t>
            </a:r>
            <a:r>
              <a:rPr lang="en-US" altLang="ko-KR" dirty="0"/>
              <a:t>Remote Repository</a:t>
            </a:r>
            <a:r>
              <a:rPr lang="ko-KR" altLang="en-US" dirty="0"/>
              <a:t>에 작업 내역을 </a:t>
            </a:r>
            <a:r>
              <a:rPr lang="en-US" altLang="ko-KR" dirty="0"/>
              <a:t>Push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원활한 테스트 진행을 위해 해당 옵션을 끄겠습니다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02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좌측 톱니바퀴를 클릭 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Hooks </a:t>
            </a:r>
            <a:r>
              <a:rPr lang="ko-KR" altLang="en-US" dirty="0"/>
              <a:t>로 들어갑니다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Yet Another Commit Checker</a:t>
            </a:r>
            <a:r>
              <a:rPr lang="ko-KR" altLang="en-US" dirty="0"/>
              <a:t>의 </a:t>
            </a:r>
            <a:r>
              <a:rPr lang="en-US" altLang="ko-KR" dirty="0"/>
              <a:t>Enabled</a:t>
            </a:r>
            <a:r>
              <a:rPr lang="ko-KR" altLang="en-US" dirty="0"/>
              <a:t>를 체크합니다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05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–u origin master </a:t>
            </a:r>
            <a:r>
              <a:rPr lang="ko-KR" altLang="en-US" dirty="0"/>
              <a:t>명령어를 실행하면 </a:t>
            </a: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가 완료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-u</a:t>
            </a:r>
            <a:r>
              <a:rPr lang="ko-KR" altLang="en-US" dirty="0"/>
              <a:t> </a:t>
            </a:r>
            <a:r>
              <a:rPr lang="en-US" altLang="ko-KR" dirty="0"/>
              <a:t>= --set-upstream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49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좌측의 </a:t>
            </a:r>
            <a:r>
              <a:rPr lang="en-US" altLang="ko-KR" dirty="0"/>
              <a:t>Source </a:t>
            </a:r>
            <a:r>
              <a:rPr lang="ko-KR" altLang="en-US" dirty="0"/>
              <a:t>보기 탭을 클릭하면 이전에 있던 명령어 페이지 대신 </a:t>
            </a:r>
            <a:r>
              <a:rPr lang="en-US" altLang="ko-KR" dirty="0"/>
              <a:t>diary.txt</a:t>
            </a:r>
            <a:r>
              <a:rPr lang="ko-KR" altLang="en-US" dirty="0"/>
              <a:t>를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지금까지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Local Repository</a:t>
            </a:r>
            <a:r>
              <a:rPr lang="ko-KR" altLang="en-US" dirty="0"/>
              <a:t>에서 버전 관리할 파일을 생성하고</a:t>
            </a:r>
            <a:r>
              <a:rPr lang="en-US" altLang="ko-KR" dirty="0"/>
              <a:t>, Remote Repository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하는 과정까지 진행을 해 봤습니다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다음은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12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/>
              <a:t>Local Repository</a:t>
            </a:r>
            <a:r>
              <a:rPr lang="ko-KR" altLang="en-US" dirty="0"/>
              <a:t>를 만들고</a:t>
            </a:r>
            <a:r>
              <a:rPr lang="en-US" altLang="ko-KR" dirty="0"/>
              <a:t>, Remote repository 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하는 과정 까지 해봤습니다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이번엔 </a:t>
            </a:r>
            <a:r>
              <a:rPr lang="en-US" altLang="ko-KR" dirty="0"/>
              <a:t>Remote Repository </a:t>
            </a:r>
            <a:r>
              <a:rPr lang="ko-KR" altLang="en-US" dirty="0"/>
              <a:t>에 이미 존재하는 </a:t>
            </a:r>
            <a:r>
              <a:rPr lang="en-US" altLang="ko-KR" dirty="0"/>
              <a:t>Project</a:t>
            </a:r>
            <a:r>
              <a:rPr lang="ko-KR" altLang="en-US" dirty="0"/>
              <a:t>를 </a:t>
            </a:r>
            <a:r>
              <a:rPr lang="en-US" altLang="ko-KR" dirty="0"/>
              <a:t>Clone </a:t>
            </a:r>
            <a:r>
              <a:rPr lang="ko-KR" altLang="en-US" dirty="0"/>
              <a:t>명령어를 통해 </a:t>
            </a:r>
            <a:r>
              <a:rPr lang="en-US" altLang="ko-KR" dirty="0"/>
              <a:t>Local Repository </a:t>
            </a:r>
            <a:r>
              <a:rPr lang="ko-KR" altLang="en-US" dirty="0"/>
              <a:t>에 복제 하는 과정을 진행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09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 Repository</a:t>
            </a:r>
            <a:r>
              <a:rPr lang="ko-KR" altLang="en-US" dirty="0"/>
              <a:t>에서 작업중인 </a:t>
            </a: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</a:t>
            </a:r>
            <a:r>
              <a:rPr lang="en-US" altLang="ko-KR" dirty="0"/>
              <a:t>Local Repository</a:t>
            </a:r>
            <a:r>
              <a:rPr lang="ko-KR" altLang="en-US" dirty="0"/>
              <a:t>에 복제를 하려합니다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프로젝트에 들어가면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47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저장소에 있는 소스를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89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 메뉴의 다운로드 버튼을 클릭하면 프로젝트를 복제할 수 있는 </a:t>
            </a:r>
            <a:r>
              <a:rPr lang="en-US" altLang="ko-KR" dirty="0"/>
              <a:t>URL</a:t>
            </a:r>
            <a:r>
              <a:rPr lang="ko-KR" altLang="en-US" dirty="0"/>
              <a:t>을 제공합니다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 err="1"/>
              <a:t>url</a:t>
            </a:r>
            <a:r>
              <a:rPr lang="ko-KR" altLang="en-US" dirty="0"/>
              <a:t>을 복사합니다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15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 실행 후 우측 상단의 </a:t>
            </a:r>
            <a:r>
              <a:rPr lang="en-US" altLang="ko-KR" dirty="0"/>
              <a:t>Open Perspective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클릭 하고 </a:t>
            </a:r>
            <a:r>
              <a:rPr lang="en-US" altLang="ko-KR" dirty="0"/>
              <a:t>Git </a:t>
            </a:r>
            <a:r>
              <a:rPr lang="ko-KR" altLang="en-US" dirty="0"/>
              <a:t>선택 후 </a:t>
            </a:r>
            <a:r>
              <a:rPr lang="en-US" altLang="ko-KR" dirty="0"/>
              <a:t>Open </a:t>
            </a:r>
            <a:r>
              <a:rPr lang="ko-KR" altLang="en-US" dirty="0"/>
              <a:t>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3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 err="1"/>
              <a:t>git</a:t>
            </a:r>
            <a:r>
              <a:rPr lang="ko-KR" altLang="en-US" dirty="0"/>
              <a:t>을 개인 </a:t>
            </a:r>
            <a:r>
              <a:rPr lang="en-US" altLang="ko-KR" dirty="0"/>
              <a:t>pc</a:t>
            </a:r>
            <a:r>
              <a:rPr lang="ko-KR" altLang="en-US" dirty="0"/>
              <a:t>에 설치하도록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공식 문서를 참조하셔서 설치를 진행하시면 되고</a:t>
            </a:r>
            <a:r>
              <a:rPr lang="en-US" altLang="ko-KR" dirty="0"/>
              <a:t>, </a:t>
            </a:r>
            <a:r>
              <a:rPr lang="ko-KR" altLang="en-US" dirty="0"/>
              <a:t>아래 그림과 같이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명령어 실행 시 결과가 같게 나오면 설치에 성공 하신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55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 상단을 보면 </a:t>
            </a:r>
            <a:r>
              <a:rPr lang="en-US" altLang="ko-KR" dirty="0"/>
              <a:t>Git </a:t>
            </a:r>
            <a:r>
              <a:rPr lang="ko-KR" altLang="en-US" dirty="0"/>
              <a:t>메뉴가 선택된 것을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좌측 </a:t>
            </a:r>
            <a:r>
              <a:rPr lang="en-US" altLang="ko-KR" dirty="0"/>
              <a:t>Git Repositories</a:t>
            </a:r>
            <a:r>
              <a:rPr lang="ko-KR" altLang="en-US" dirty="0"/>
              <a:t>를 보면</a:t>
            </a:r>
            <a:r>
              <a:rPr lang="en-US" altLang="ko-KR" dirty="0"/>
              <a:t> Local Repository</a:t>
            </a:r>
            <a:r>
              <a:rPr lang="ko-KR" altLang="en-US" dirty="0"/>
              <a:t>를 불러올지</a:t>
            </a:r>
            <a:r>
              <a:rPr lang="en-US" altLang="ko-KR" dirty="0"/>
              <a:t> Clone </a:t>
            </a:r>
            <a:r>
              <a:rPr lang="ko-KR" altLang="en-US" dirty="0"/>
              <a:t>해서 가져올지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Local Repository</a:t>
            </a:r>
            <a:r>
              <a:rPr lang="ko-KR" altLang="en-US" dirty="0"/>
              <a:t>를 생성할지 메뉴를 선택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여기선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r>
              <a:rPr lang="ko-KR" altLang="en-US" dirty="0"/>
              <a:t>을 선택하겠습니다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상단의 메뉴도 동일한 기능의 메뉴입니다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14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[Clone a Git Repository] </a:t>
            </a:r>
            <a:r>
              <a:rPr lang="ko-KR" altLang="en-US" dirty="0"/>
              <a:t>메뉴를 선택하면 다음과 같은 창이 뜹니다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Bitbucket</a:t>
            </a:r>
            <a:r>
              <a:rPr lang="ko-KR" altLang="en-US" dirty="0"/>
              <a:t>에서 카피한 </a:t>
            </a:r>
            <a:r>
              <a:rPr lang="en-US" altLang="ko-KR" dirty="0"/>
              <a:t>URI</a:t>
            </a:r>
            <a:r>
              <a:rPr lang="ko-KR" altLang="en-US" dirty="0"/>
              <a:t>를 입력하면 </a:t>
            </a:r>
            <a:r>
              <a:rPr lang="en-US" altLang="ko-KR" dirty="0"/>
              <a:t>HOST, Repository path</a:t>
            </a:r>
            <a:r>
              <a:rPr lang="ko-KR" altLang="en-US" dirty="0"/>
              <a:t>가 자동으로 입력이 되고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Authentication</a:t>
            </a:r>
            <a:r>
              <a:rPr lang="ko-KR" altLang="en-US" dirty="0"/>
              <a:t>란에 </a:t>
            </a:r>
            <a:r>
              <a:rPr lang="en-US" altLang="ko-KR" dirty="0"/>
              <a:t>User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입력해줍니다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입력 후 </a:t>
            </a:r>
            <a:r>
              <a:rPr lang="en-US" altLang="ko-KR" dirty="0"/>
              <a:t>Next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27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화면은 </a:t>
            </a:r>
            <a:r>
              <a:rPr lang="en-US" altLang="ko-KR" dirty="0"/>
              <a:t>Clone</a:t>
            </a:r>
            <a:r>
              <a:rPr lang="ko-KR" altLang="en-US" dirty="0"/>
              <a:t>해 올 </a:t>
            </a:r>
            <a:r>
              <a:rPr lang="en-US" altLang="ko-KR" dirty="0"/>
              <a:t>Branch</a:t>
            </a:r>
            <a:r>
              <a:rPr lang="ko-KR" altLang="en-US" dirty="0"/>
              <a:t>를 선택하는 화면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필요로 하는 </a:t>
            </a:r>
            <a:r>
              <a:rPr lang="en-US" altLang="ko-KR" dirty="0"/>
              <a:t>Branch</a:t>
            </a:r>
            <a:r>
              <a:rPr lang="ko-KR" altLang="en-US" dirty="0"/>
              <a:t>를 선택 후 </a:t>
            </a:r>
            <a:r>
              <a:rPr lang="en-US" altLang="ko-KR" dirty="0"/>
              <a:t>Next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08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경로를 입력하고 </a:t>
            </a:r>
            <a:r>
              <a:rPr lang="en-US" altLang="ko-KR" dirty="0"/>
              <a:t>Remote name</a:t>
            </a:r>
            <a:r>
              <a:rPr lang="ko-KR" altLang="en-US" dirty="0"/>
              <a:t>을 입력합니다</a:t>
            </a:r>
            <a:r>
              <a:rPr lang="en-US" altLang="ko-KR" dirty="0"/>
              <a:t>. Default</a:t>
            </a:r>
            <a:r>
              <a:rPr lang="ko-KR" altLang="en-US" dirty="0"/>
              <a:t>로 </a:t>
            </a:r>
            <a:r>
              <a:rPr lang="en-US" altLang="ko-KR" dirty="0"/>
              <a:t>origin</a:t>
            </a:r>
            <a:r>
              <a:rPr lang="ko-KR" altLang="en-US" dirty="0"/>
              <a:t>을 사용하며 필요시 이름을 변경하여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완료되면 </a:t>
            </a:r>
            <a:r>
              <a:rPr lang="en-US" altLang="ko-KR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24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완료 후 </a:t>
            </a:r>
            <a:r>
              <a:rPr lang="en-US" altLang="ko-KR" dirty="0"/>
              <a:t>Git Repositories</a:t>
            </a:r>
            <a:r>
              <a:rPr lang="ko-KR" altLang="en-US" dirty="0"/>
              <a:t>를 확인하면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Aimir</a:t>
            </a:r>
            <a:r>
              <a:rPr lang="en-US" altLang="ko-KR" dirty="0"/>
              <a:t>-web [master] </a:t>
            </a:r>
            <a:r>
              <a:rPr lang="ko-KR" altLang="en-US" dirty="0"/>
              <a:t>라는 저장소가 생성된 것을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aimir</a:t>
            </a:r>
            <a:r>
              <a:rPr lang="en-US" altLang="ko-KR" dirty="0"/>
              <a:t>-web</a:t>
            </a:r>
            <a:r>
              <a:rPr lang="ko-KR" altLang="en-US" dirty="0"/>
              <a:t>은 </a:t>
            </a:r>
            <a:r>
              <a:rPr lang="en-US" altLang="ko-KR" dirty="0"/>
              <a:t>Remote Repository</a:t>
            </a:r>
            <a:r>
              <a:rPr lang="ko-KR" altLang="en-US" dirty="0"/>
              <a:t>에 있던 </a:t>
            </a:r>
            <a:r>
              <a:rPr lang="en-US" altLang="ko-KR" dirty="0"/>
              <a:t>Repository</a:t>
            </a:r>
            <a:r>
              <a:rPr lang="ko-KR" altLang="en-US" dirty="0"/>
              <a:t>의 이름이고 </a:t>
            </a:r>
            <a:r>
              <a:rPr lang="en-US" altLang="ko-KR" dirty="0"/>
              <a:t>[master]</a:t>
            </a:r>
            <a:r>
              <a:rPr lang="ko-KR" altLang="en-US" dirty="0"/>
              <a:t>는 현재 </a:t>
            </a:r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dirty="0" err="1"/>
              <a:t>가르키고</a:t>
            </a:r>
            <a:r>
              <a:rPr lang="ko-KR" altLang="en-US" dirty="0"/>
              <a:t> 있는 </a:t>
            </a:r>
            <a:r>
              <a:rPr lang="en-US" altLang="ko-KR" dirty="0"/>
              <a:t>Branch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</a:t>
            </a:r>
            <a:r>
              <a:rPr lang="en-US" altLang="ko-KR" dirty="0"/>
              <a:t>, Git Clone</a:t>
            </a:r>
            <a:r>
              <a:rPr lang="ko-KR" altLang="en-US" dirty="0"/>
              <a:t>을 통해서 </a:t>
            </a:r>
            <a:r>
              <a:rPr lang="en-US" altLang="ko-KR" dirty="0"/>
              <a:t>Repository</a:t>
            </a:r>
            <a:r>
              <a:rPr lang="ko-KR" altLang="en-US" dirty="0"/>
              <a:t>를 복제하긴 했는데</a:t>
            </a:r>
            <a:r>
              <a:rPr lang="en-US" altLang="ko-KR" dirty="0"/>
              <a:t>, </a:t>
            </a:r>
            <a:r>
              <a:rPr lang="ko-KR" altLang="en-US" dirty="0"/>
              <a:t>이클립스의 </a:t>
            </a:r>
            <a:r>
              <a:rPr lang="en-US" altLang="ko-KR" dirty="0"/>
              <a:t>Project Explorer</a:t>
            </a:r>
            <a:r>
              <a:rPr lang="ko-KR" altLang="en-US" dirty="0"/>
              <a:t>에는 프로젝트가 없습니다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47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Working Tree</a:t>
            </a:r>
            <a:r>
              <a:rPr lang="ko-KR" altLang="en-US" dirty="0"/>
              <a:t>를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Import Projects… </a:t>
            </a:r>
            <a:r>
              <a:rPr lang="ko-KR" altLang="en-US" dirty="0"/>
              <a:t>를 클릭하고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Import</a:t>
            </a:r>
            <a:r>
              <a:rPr lang="ko-KR" altLang="en-US" dirty="0"/>
              <a:t>할 프로젝트를 선택 후 </a:t>
            </a:r>
            <a:r>
              <a:rPr lang="en-US" altLang="ko-KR" dirty="0"/>
              <a:t>Finish</a:t>
            </a:r>
            <a:r>
              <a:rPr lang="ko-KR" altLang="en-US" dirty="0"/>
              <a:t>를 누르면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Project Explorer</a:t>
            </a:r>
            <a:r>
              <a:rPr lang="ko-KR" altLang="en-US" dirty="0"/>
              <a:t>에 프로젝트가 생성된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68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완료가 되면 현재 버전의 상태는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Remote Repository</a:t>
            </a:r>
            <a:r>
              <a:rPr lang="ko-KR" altLang="en-US" dirty="0"/>
              <a:t>와 </a:t>
            </a:r>
            <a:r>
              <a:rPr lang="en-US" altLang="ko-KR" dirty="0"/>
              <a:t>Local Repository</a:t>
            </a:r>
            <a:r>
              <a:rPr lang="ko-KR" altLang="en-US" dirty="0"/>
              <a:t>가 동일한 상태 입니다</a:t>
            </a:r>
            <a:r>
              <a:rPr lang="en-US" altLang="ko-KR" dirty="0"/>
              <a:t>. SVN</a:t>
            </a:r>
            <a:r>
              <a:rPr lang="ko-KR" altLang="en-US" dirty="0"/>
              <a:t>에서 </a:t>
            </a:r>
            <a:r>
              <a:rPr lang="en-US" altLang="ko-KR" dirty="0"/>
              <a:t>Checkout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명령어로 프로젝트 내려 받기를 진행 한 것과 동일합니다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72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계속 이어서 </a:t>
            </a:r>
            <a:r>
              <a:rPr lang="ko-KR" altLang="en-US" baseline="0" dirty="0" err="1"/>
              <a:t>브랜치에</a:t>
            </a:r>
            <a:r>
              <a:rPr lang="ko-KR" altLang="en-US" baseline="0" dirty="0"/>
              <a:t> 대해 설명하겠습니다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14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프로젝트를 예시로 들면서 </a:t>
            </a:r>
            <a:r>
              <a:rPr lang="en-US" altLang="ko-KR" dirty="0"/>
              <a:t>Branch</a:t>
            </a:r>
            <a:r>
              <a:rPr lang="ko-KR" altLang="en-US" dirty="0"/>
              <a:t>에 대해 설명을 이어가겠습니다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400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유명한 </a:t>
            </a:r>
            <a:r>
              <a:rPr lang="en-US" altLang="ko-KR" dirty="0"/>
              <a:t>Branch </a:t>
            </a:r>
            <a:r>
              <a:rPr lang="ko-KR" altLang="en-US" dirty="0"/>
              <a:t>관리 전략 </a:t>
            </a:r>
            <a:r>
              <a:rPr lang="en-US" altLang="ko-KR" dirty="0"/>
              <a:t>3</a:t>
            </a:r>
            <a:r>
              <a:rPr lang="ko-KR" altLang="en-US" dirty="0"/>
              <a:t>가지를 찾아 왔습니다</a:t>
            </a:r>
            <a:r>
              <a:rPr lang="en-US" altLang="ko-KR" dirty="0"/>
              <a:t>. </a:t>
            </a:r>
            <a:r>
              <a:rPr lang="ko-KR" altLang="en-US" dirty="0"/>
              <a:t>가장 처음 나온 </a:t>
            </a:r>
            <a:r>
              <a:rPr lang="en-US" altLang="ko-KR" dirty="0"/>
              <a:t>Git Flow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그림 상으로 봤을 때 아주 복잡한 흐름으로 확인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나머지 </a:t>
            </a:r>
            <a:r>
              <a:rPr lang="en-US" altLang="ko-KR" baseline="0" dirty="0"/>
              <a:t>GitHub Flow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GitLab</a:t>
            </a:r>
            <a:r>
              <a:rPr lang="en-US" altLang="ko-KR" baseline="0" dirty="0"/>
              <a:t> Flow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Git Flow</a:t>
            </a:r>
            <a:r>
              <a:rPr lang="ko-KR" altLang="en-US" baseline="0" dirty="0"/>
              <a:t>의 복잡성을 줄이고자 만들어진 전략입니다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최근 배달의 민족을 운영하는 우아한 형제들에서는 </a:t>
            </a:r>
            <a:r>
              <a:rPr lang="en-US" altLang="ko-KR" baseline="0" dirty="0"/>
              <a:t>2~3</a:t>
            </a:r>
            <a:r>
              <a:rPr lang="ko-KR" altLang="en-US" baseline="0" dirty="0"/>
              <a:t>명 정도 개발자가 있을 </a:t>
            </a:r>
            <a:r>
              <a:rPr lang="ko-KR" altLang="en-US" baseline="0" dirty="0" err="1"/>
              <a:t>떄</a:t>
            </a:r>
            <a:r>
              <a:rPr lang="ko-KR" altLang="en-US" baseline="0" dirty="0"/>
              <a:t> </a:t>
            </a:r>
            <a:r>
              <a:rPr lang="en-US" altLang="ko-KR" baseline="0" dirty="0"/>
              <a:t>GitHub Flow</a:t>
            </a:r>
            <a:r>
              <a:rPr lang="ko-KR" altLang="en-US" baseline="0" dirty="0"/>
              <a:t>를 사용하다가 인원이 늘어나고 프로젝트 관리가 복잡해 지면서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Git Flow</a:t>
            </a:r>
            <a:r>
              <a:rPr lang="ko-KR" altLang="en-US" baseline="0" dirty="0"/>
              <a:t>로 관리 전략을 변경 한 사례가 있습니다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여기서도 그나마 조금 간단한 </a:t>
            </a:r>
            <a:r>
              <a:rPr lang="en-US" altLang="ko-KR" baseline="0" dirty="0" err="1"/>
              <a:t>Github</a:t>
            </a:r>
            <a:r>
              <a:rPr lang="en-US" altLang="ko-KR" baseline="0" dirty="0"/>
              <a:t> Flow</a:t>
            </a:r>
            <a:r>
              <a:rPr lang="ko-KR" altLang="en-US" baseline="0" dirty="0"/>
              <a:t>로 맛보기를 한 후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Git Flow </a:t>
            </a:r>
            <a:r>
              <a:rPr lang="ko-KR" altLang="en-US" baseline="0" dirty="0"/>
              <a:t>까지 간단하게 전체 흐름을 보도록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1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 err="1"/>
              <a:t>git</a:t>
            </a:r>
            <a:r>
              <a:rPr lang="ko-KR" altLang="en-US" dirty="0"/>
              <a:t>을 개인 </a:t>
            </a:r>
            <a:r>
              <a:rPr lang="en-US" altLang="ko-KR" dirty="0"/>
              <a:t>pc</a:t>
            </a:r>
            <a:r>
              <a:rPr lang="ko-KR" altLang="en-US" dirty="0"/>
              <a:t>에 설치하도록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공식 문서를 참조하셔서 설치를 진행하시면 되고</a:t>
            </a:r>
            <a:r>
              <a:rPr lang="en-US" altLang="ko-KR" dirty="0"/>
              <a:t>, </a:t>
            </a:r>
            <a:r>
              <a:rPr lang="ko-KR" altLang="en-US" dirty="0"/>
              <a:t>아래 그림과 같이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명령어 실행 시 결과가 같게 나오면 설치에 성공 하신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40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GitHub Flow</a:t>
            </a:r>
            <a:r>
              <a:rPr lang="ko-KR" altLang="en-US" baseline="0" dirty="0"/>
              <a:t>를 기반으로 설명하겠습니다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여기서 파란색 점은 </a:t>
            </a:r>
            <a:r>
              <a:rPr lang="en-US" altLang="ko-KR" baseline="0" dirty="0"/>
              <a:t>master branch</a:t>
            </a:r>
            <a:r>
              <a:rPr lang="ko-KR" altLang="en-US" baseline="0" dirty="0"/>
              <a:t>로써 실제 운영 소스입니다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첫번</a:t>
            </a:r>
            <a:r>
              <a:rPr lang="ko-KR" altLang="en-US" baseline="0" dirty="0"/>
              <a:t> 째 이슈가 발생하고 해결 후 </a:t>
            </a:r>
            <a:r>
              <a:rPr lang="en-US" altLang="ko-KR" baseline="0" dirty="0"/>
              <a:t>master</a:t>
            </a:r>
            <a:r>
              <a:rPr lang="ko-KR" altLang="en-US" baseline="0" dirty="0"/>
              <a:t> 에 병합하고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해당 이슈에 대한 소스는 병합되어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가 필요 없어지기 때문에 제거합니다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다음 이슈도 똑같이 처리합니다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이슈 발생시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생성 </a:t>
            </a:r>
            <a:r>
              <a:rPr lang="en-US" altLang="ko-KR" baseline="0" dirty="0"/>
              <a:t>-&gt; </a:t>
            </a:r>
            <a:r>
              <a:rPr lang="ko-KR" altLang="en-US" baseline="0" dirty="0"/>
              <a:t>개발 </a:t>
            </a:r>
            <a:r>
              <a:rPr lang="en-US" altLang="ko-KR" baseline="0" dirty="0"/>
              <a:t>-&gt; merge (</a:t>
            </a:r>
            <a:r>
              <a:rPr lang="ko-KR" altLang="en-US" baseline="0" dirty="0"/>
              <a:t>병합</a:t>
            </a:r>
            <a:r>
              <a:rPr lang="en-US" altLang="ko-KR" baseline="0" dirty="0"/>
              <a:t>) -&gt; </a:t>
            </a:r>
            <a:r>
              <a:rPr lang="ko-KR" altLang="en-US" baseline="0" dirty="0"/>
              <a:t>다시 생성하고 개발하고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를 반복합니다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</a:t>
            </a:r>
            <a:r>
              <a:rPr lang="en-US" altLang="ko-KR" baseline="0" dirty="0"/>
              <a:t>GitHub Flow</a:t>
            </a:r>
            <a:r>
              <a:rPr lang="ko-KR" altLang="en-US" baseline="0" dirty="0"/>
              <a:t>는 단순합니다</a:t>
            </a:r>
            <a:r>
              <a:rPr lang="en-US" altLang="ko-KR" baseline="0" dirty="0"/>
              <a:t>. Master branch</a:t>
            </a:r>
            <a:r>
              <a:rPr lang="ko-KR" altLang="en-US" baseline="0" dirty="0"/>
              <a:t>를 메인 으로 다른 어떤 </a:t>
            </a:r>
            <a:r>
              <a:rPr lang="en-US" altLang="ko-KR" baseline="0" dirty="0"/>
              <a:t>branch</a:t>
            </a:r>
            <a:r>
              <a:rPr lang="ko-KR" altLang="en-US" baseline="0" dirty="0"/>
              <a:t>도 남아있지 않기때문에 소수의 인원이 작업하고 버전 별 </a:t>
            </a:r>
            <a:r>
              <a:rPr lang="en-US" altLang="ko-KR" baseline="0" dirty="0"/>
              <a:t>branch</a:t>
            </a:r>
            <a:r>
              <a:rPr lang="ko-KR" altLang="en-US" baseline="0" dirty="0"/>
              <a:t> 를 관리 안해도 된다면 적합한 관리 방식입니다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입사한지 </a:t>
            </a:r>
            <a:r>
              <a:rPr lang="en-US" altLang="ko-KR" baseline="0" dirty="0"/>
              <a:t>2</a:t>
            </a:r>
            <a:r>
              <a:rPr lang="ko-KR" altLang="en-US" baseline="0" dirty="0"/>
              <a:t>주일 된 대리가 업무 파악도 하지 않은 채 소스를 보더니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이걸 왜 이렇게 </a:t>
            </a:r>
            <a:r>
              <a:rPr lang="ko-KR" altLang="en-US" baseline="0" dirty="0" err="1"/>
              <a:t>짠거야</a:t>
            </a:r>
            <a:r>
              <a:rPr lang="en-US" altLang="ko-KR" baseline="0" dirty="0"/>
              <a:t>?’ </a:t>
            </a:r>
            <a:r>
              <a:rPr lang="ko-KR" altLang="en-US" baseline="0" dirty="0"/>
              <a:t>하면서 운영 소스에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을 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당연히 이런 경우는 </a:t>
            </a:r>
            <a:r>
              <a:rPr lang="ko-KR" altLang="en-US" baseline="0" dirty="0" err="1"/>
              <a:t>없어야하고</a:t>
            </a:r>
            <a:r>
              <a:rPr lang="ko-KR" altLang="en-US" baseline="0" dirty="0"/>
              <a:t> 없겠지만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이런 어이없는 경우가 발생해서 운영에 영향을 미친다면</a:t>
            </a:r>
            <a:r>
              <a:rPr lang="en-US" altLang="ko-KR" baseline="0" dirty="0"/>
              <a:t>? </a:t>
            </a:r>
            <a:r>
              <a:rPr lang="ko-KR" altLang="en-US" baseline="0" dirty="0"/>
              <a:t>문제가 되겠죠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별 권한을 나눠서 관리를 하는 형태로 갈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Master branch</a:t>
            </a:r>
            <a:r>
              <a:rPr lang="ko-KR" altLang="en-US" baseline="0" dirty="0"/>
              <a:t>는 프로젝트 관리자 이외에 </a:t>
            </a:r>
            <a:r>
              <a:rPr lang="en-US" altLang="ko-KR" baseline="0" dirty="0"/>
              <a:t>write </a:t>
            </a:r>
            <a:r>
              <a:rPr lang="ko-KR" altLang="en-US" baseline="0" dirty="0"/>
              <a:t>권한이 없고 이슈 발생시 </a:t>
            </a:r>
            <a:r>
              <a:rPr lang="en-US" altLang="ko-KR" baseline="0" dirty="0"/>
              <a:t>feature branch</a:t>
            </a:r>
            <a:r>
              <a:rPr lang="ko-KR" altLang="en-US" baseline="0" dirty="0"/>
              <a:t>를 분기 시켜서 개발자에게 권한을 부여해 개발을 진행하도록 말입니다</a:t>
            </a:r>
            <a:r>
              <a:rPr lang="en-US" altLang="ko-KR" baseline="0" dirty="0"/>
              <a:t>.</a:t>
            </a:r>
            <a:br>
              <a:rPr lang="en-US" altLang="ko-KR" baseline="0" dirty="0"/>
            </a:br>
            <a:br>
              <a:rPr lang="en-US" altLang="ko-KR" baseline="0" dirty="0"/>
            </a:br>
            <a:r>
              <a:rPr lang="ko-KR" altLang="en-US" baseline="0" dirty="0"/>
              <a:t> 협업을 할 것이기에 관리자와 개발자 구조로 설명을 드리겠습니다</a:t>
            </a:r>
            <a:r>
              <a:rPr lang="en-US" altLang="ko-KR" baseline="0" dirty="0"/>
              <a:t>. 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최초 개발 이슈가 발생하면 관리자는 이슈를 인지하고 현재 운영중인 </a:t>
            </a:r>
            <a:r>
              <a:rPr lang="en-US" altLang="ko-KR" baseline="0" dirty="0"/>
              <a:t>master branch </a:t>
            </a:r>
            <a:r>
              <a:rPr lang="ko-KR" altLang="en-US" baseline="0" dirty="0"/>
              <a:t>에서 개발용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를 생성합니다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여기에선 </a:t>
            </a:r>
            <a:r>
              <a:rPr lang="en-US" altLang="ko-KR" baseline="0" dirty="0"/>
              <a:t>feature branch </a:t>
            </a:r>
            <a:r>
              <a:rPr lang="ko-KR" altLang="en-US" baseline="0" dirty="0"/>
              <a:t>라고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개발 기능을 나누어 여러 사람이 한번에 작업을 해야하는 경우 </a:t>
            </a:r>
            <a:r>
              <a:rPr lang="en-US" altLang="ko-KR" baseline="0" dirty="0"/>
              <a:t>feature/user-update, feature/user-delete </a:t>
            </a:r>
            <a:r>
              <a:rPr lang="ko-KR" altLang="en-US" baseline="0" dirty="0"/>
              <a:t>등 여러 </a:t>
            </a:r>
            <a:r>
              <a:rPr lang="ko-KR" altLang="en-US" baseline="0" dirty="0" err="1"/>
              <a:t>브랜치를</a:t>
            </a:r>
            <a:r>
              <a:rPr lang="ko-KR" altLang="en-US" baseline="0" dirty="0"/>
              <a:t> 생성시켜 한번에 진행 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Command </a:t>
            </a:r>
            <a:r>
              <a:rPr lang="ko-KR" altLang="en-US" baseline="0" dirty="0"/>
              <a:t>명령어로 보면 다음과 같지만 </a:t>
            </a:r>
            <a:r>
              <a:rPr lang="en-US" altLang="ko-KR" baseline="0" dirty="0" err="1"/>
              <a:t>Bitbucket</a:t>
            </a:r>
            <a:r>
              <a:rPr lang="en-US" altLang="ko-KR" baseline="0" dirty="0"/>
              <a:t> </a:t>
            </a:r>
            <a:r>
              <a:rPr lang="ko-KR" altLang="en-US" baseline="0" dirty="0"/>
              <a:t>서버에 </a:t>
            </a:r>
            <a:r>
              <a:rPr lang="en-US" altLang="ko-KR" baseline="0" dirty="0"/>
              <a:t>SSH</a:t>
            </a:r>
            <a:r>
              <a:rPr lang="ko-KR" altLang="en-US" baseline="0" dirty="0"/>
              <a:t>로 붙어서 명령어로 직접 작업할 일이 거이 없기에 </a:t>
            </a:r>
            <a:r>
              <a:rPr lang="en-US" altLang="ko-KR" baseline="0" dirty="0" err="1"/>
              <a:t>Bitbucket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사이트에서 생성하는 방법을 설명하겠습니다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그리고 생성된 </a:t>
            </a:r>
            <a:r>
              <a:rPr lang="en-US" altLang="ko-KR" baseline="0" dirty="0"/>
              <a:t>develop branch</a:t>
            </a:r>
            <a:r>
              <a:rPr lang="ko-KR" altLang="en-US" baseline="0" dirty="0"/>
              <a:t>를 개발자가 개인 </a:t>
            </a:r>
            <a:r>
              <a:rPr lang="en-US" altLang="ko-KR" baseline="0" dirty="0"/>
              <a:t>Local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Clone </a:t>
            </a:r>
            <a:r>
              <a:rPr lang="ko-KR" altLang="en-US" baseline="0" dirty="0"/>
              <a:t>시켜서 개발을 진행합니다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개발이 완료되면 개발자는 </a:t>
            </a:r>
            <a:r>
              <a:rPr lang="en-US" altLang="ko-KR" baseline="0" dirty="0"/>
              <a:t>Remote Repository</a:t>
            </a:r>
            <a:r>
              <a:rPr lang="ko-KR" altLang="en-US" baseline="0" dirty="0"/>
              <a:t>에 작업한 </a:t>
            </a:r>
            <a:r>
              <a:rPr lang="en-US" altLang="ko-KR" baseline="0" dirty="0"/>
              <a:t>feature branch 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push</a:t>
            </a:r>
            <a:r>
              <a:rPr lang="ko-KR" altLang="en-US" baseline="0" dirty="0"/>
              <a:t>를 시키고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관리자에게 완료 보고를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관리자는 해당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의 변경 이력 확인 및 소스코드 검토 후 </a:t>
            </a:r>
            <a:r>
              <a:rPr lang="en-US" altLang="ko-KR" baseline="0" dirty="0"/>
              <a:t>master branch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즉 병합 작업을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이때 대부분 개발하는 개발자가 </a:t>
            </a:r>
            <a:r>
              <a:rPr lang="ko-KR" altLang="en-US" baseline="0" dirty="0" err="1"/>
              <a:t>여러명일</a:t>
            </a:r>
            <a:r>
              <a:rPr lang="ko-KR" altLang="en-US" baseline="0" dirty="0"/>
              <a:t> 수 있기 때문에 </a:t>
            </a:r>
            <a:r>
              <a:rPr lang="en-US" altLang="ko-KR" baseline="0" dirty="0"/>
              <a:t>master branch </a:t>
            </a:r>
            <a:r>
              <a:rPr lang="ko-KR" altLang="en-US" baseline="0" dirty="0"/>
              <a:t>병합 작업 시 </a:t>
            </a:r>
            <a:r>
              <a:rPr lang="en-US" altLang="ko-KR" baseline="0" dirty="0" err="1"/>
              <a:t>comflict</a:t>
            </a:r>
            <a:r>
              <a:rPr lang="en-US" altLang="ko-KR" baseline="0" dirty="0"/>
              <a:t> (</a:t>
            </a:r>
            <a:r>
              <a:rPr lang="ko-KR" altLang="en-US" baseline="0" dirty="0"/>
              <a:t>충돌</a:t>
            </a:r>
            <a:r>
              <a:rPr lang="en-US" altLang="ko-KR" baseline="0" dirty="0"/>
              <a:t>) </a:t>
            </a:r>
            <a:r>
              <a:rPr lang="ko-KR" altLang="en-US" baseline="0" dirty="0"/>
              <a:t>이 발생 할 수 있기 때문에 병합 시에 관리자와 개발자가 같이 참석하여 병합을 진행해야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87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첫번째 로 관리자가 이슈를 확인하고 기능 개발용 </a:t>
            </a:r>
            <a:r>
              <a:rPr lang="en-US" altLang="ko-KR" baseline="0" dirty="0"/>
              <a:t>feature</a:t>
            </a:r>
            <a:r>
              <a:rPr lang="ko-KR" altLang="en-US" baseline="0" dirty="0"/>
              <a:t>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를 생성 후 해당 개발자에게 권한을 부여하는 부분을 설명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61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관리자는 </a:t>
            </a:r>
            <a:r>
              <a:rPr lang="en-US" altLang="ko-KR" baseline="0" dirty="0" err="1"/>
              <a:t>Bitbucket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계정으로 접속 후 이슈가 발생한 프로젝트 </a:t>
            </a:r>
            <a:r>
              <a:rPr lang="en-US" altLang="ko-KR" baseline="0" dirty="0"/>
              <a:t>Repository</a:t>
            </a:r>
            <a:r>
              <a:rPr lang="ko-KR" altLang="en-US" baseline="0" dirty="0"/>
              <a:t>로 들어갑니다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이번엔 가상의 </a:t>
            </a:r>
            <a:r>
              <a:rPr lang="en-US" altLang="ko-KR" baseline="0" dirty="0" err="1"/>
              <a:t>aimir</a:t>
            </a:r>
            <a:r>
              <a:rPr lang="en-US" altLang="ko-KR" baseline="0" dirty="0"/>
              <a:t>-web </a:t>
            </a:r>
            <a:r>
              <a:rPr lang="ko-KR" altLang="en-US" baseline="0" dirty="0"/>
              <a:t>프로젝트에서 이슈가 발생했다고 가정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Aimir</a:t>
            </a:r>
            <a:r>
              <a:rPr lang="en-US" altLang="ko-KR" baseline="0" dirty="0"/>
              <a:t>-web </a:t>
            </a:r>
            <a:r>
              <a:rPr lang="en-US" altLang="ko-KR" baseline="0" dirty="0" err="1"/>
              <a:t>repositor</a:t>
            </a:r>
            <a:r>
              <a:rPr lang="ko-KR" altLang="en-US" baseline="0" dirty="0"/>
              <a:t>로 들어가서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master branch</a:t>
            </a:r>
            <a:r>
              <a:rPr lang="ko-KR" altLang="en-US" baseline="0" dirty="0"/>
              <a:t>를 기준으로 </a:t>
            </a:r>
            <a:r>
              <a:rPr lang="en-US" altLang="ko-KR" baseline="0" dirty="0"/>
              <a:t>feature branch</a:t>
            </a:r>
            <a:r>
              <a:rPr lang="ko-KR" altLang="en-US" baseline="0" dirty="0"/>
              <a:t>를 생성합니다</a:t>
            </a:r>
            <a:r>
              <a:rPr lang="en-US" altLang="ko-KR" baseline="0" dirty="0"/>
              <a:t>.  Create branch from here </a:t>
            </a:r>
            <a:r>
              <a:rPr lang="ko-KR" altLang="en-US" baseline="0" dirty="0"/>
              <a:t>을 클릭하면 다음과 같은 화면이 나옵니다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Repository</a:t>
            </a:r>
            <a:r>
              <a:rPr lang="ko-KR" altLang="en-US" baseline="0" dirty="0"/>
              <a:t>를 설정하고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Branch Type</a:t>
            </a:r>
            <a:r>
              <a:rPr lang="ko-KR" altLang="en-US" baseline="0" dirty="0"/>
              <a:t>은 일단 </a:t>
            </a:r>
            <a:r>
              <a:rPr lang="en-US" altLang="ko-KR" baseline="0" dirty="0"/>
              <a:t>Custom</a:t>
            </a:r>
            <a:r>
              <a:rPr lang="ko-KR" altLang="en-US" baseline="0" dirty="0"/>
              <a:t>으로 둡니다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그리고 </a:t>
            </a:r>
            <a:r>
              <a:rPr lang="en-US" altLang="ko-KR" baseline="0" dirty="0"/>
              <a:t>Branch From</a:t>
            </a:r>
            <a:r>
              <a:rPr lang="ko-KR" altLang="en-US" baseline="0" dirty="0"/>
              <a:t> 은 어떤 </a:t>
            </a:r>
            <a:r>
              <a:rPr lang="ko-KR" altLang="en-US" baseline="0" dirty="0" err="1"/>
              <a:t>브랜치를</a:t>
            </a:r>
            <a:r>
              <a:rPr lang="ko-KR" altLang="en-US" baseline="0" dirty="0"/>
              <a:t> 기준으로 새로운 분기를 </a:t>
            </a:r>
            <a:r>
              <a:rPr lang="ko-KR" altLang="en-US" baseline="0" dirty="0" err="1"/>
              <a:t>만들것이냐를</a:t>
            </a:r>
            <a:r>
              <a:rPr lang="ko-KR" altLang="en-US" baseline="0" dirty="0"/>
              <a:t> 선택하는 것입니다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Branch </a:t>
            </a:r>
            <a:r>
              <a:rPr lang="ko-KR" altLang="en-US" baseline="0" dirty="0"/>
              <a:t>이름을 지정하고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Create Branch</a:t>
            </a:r>
            <a:r>
              <a:rPr lang="ko-KR" altLang="en-US" baseline="0" dirty="0"/>
              <a:t>를 생성하면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방금 생성한 </a:t>
            </a:r>
            <a:r>
              <a:rPr lang="en-US" altLang="ko-KR" baseline="0" dirty="0"/>
              <a:t>feature/user-update </a:t>
            </a:r>
            <a:r>
              <a:rPr lang="ko-KR" altLang="en-US" baseline="0" dirty="0" err="1"/>
              <a:t>브랜치가</a:t>
            </a:r>
            <a:r>
              <a:rPr lang="ko-KR" altLang="en-US" baseline="0" dirty="0"/>
              <a:t> 생성된 것을 확인 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92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이제 생성한 </a:t>
            </a:r>
            <a:r>
              <a:rPr lang="en-US" altLang="ko-KR" baseline="0" dirty="0"/>
              <a:t>feature/user-update branch</a:t>
            </a:r>
            <a:r>
              <a:rPr lang="ko-KR" altLang="en-US" baseline="0" dirty="0"/>
              <a:t> 에서 개발을 진행할 개발자에게 권한을 부여해 보겠습니다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Bitbucket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사이트 좌측 </a:t>
            </a:r>
            <a:r>
              <a:rPr lang="ko-KR" altLang="en-US" baseline="0" dirty="0" err="1"/>
              <a:t>메뉴바에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Settings</a:t>
            </a:r>
            <a:r>
              <a:rPr lang="ko-KR" altLang="en-US" baseline="0" dirty="0"/>
              <a:t>를 클릭합니다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Branch permission </a:t>
            </a:r>
            <a:r>
              <a:rPr lang="ko-KR" altLang="en-US" baseline="0" dirty="0"/>
              <a:t>을 클릭하면 다음과 같은 화면이 뜹니다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Permission</a:t>
            </a:r>
            <a:r>
              <a:rPr lang="ko-KR" altLang="en-US" baseline="0" dirty="0"/>
              <a:t>을 적용 할 </a:t>
            </a:r>
            <a:r>
              <a:rPr lang="en-US" altLang="ko-KR" baseline="0" dirty="0"/>
              <a:t>Branch</a:t>
            </a:r>
            <a:r>
              <a:rPr lang="ko-KR" altLang="en-US" baseline="0" dirty="0"/>
              <a:t>를 선택하고 제한 사항을 부여하는데  모든 변경 사항에 대해 제한을 부여하고 사용자를 입력하면 해당 사용자만 제외 대상이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CREATE</a:t>
            </a:r>
            <a:r>
              <a:rPr lang="ko-KR" altLang="en-US" baseline="0" dirty="0"/>
              <a:t>를 누르면 제약사항이 해당 </a:t>
            </a:r>
            <a:r>
              <a:rPr lang="en-US" altLang="ko-KR" baseline="0" dirty="0"/>
              <a:t>feature/user-update branch</a:t>
            </a:r>
            <a:r>
              <a:rPr lang="ko-KR" altLang="en-US" baseline="0" dirty="0"/>
              <a:t>에 대한 제약사항이 설정이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현재 테스트에서는 모든 변경사항에 대한 제약조건을 부여했지만 상황에 따라 다른 제약사항을 지정하여 관리하시면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67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제한 사항에 대한 설명입니다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원하는 제한사항을 체크 후 제한 사항에서 제외할 그룹 또는 사용자를 입력하시면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해당 제한 사상에 제외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이런 기능들은 지금 사용중인 </a:t>
            </a:r>
            <a:r>
              <a:rPr lang="en-US" altLang="ko-KR" baseline="0" dirty="0" err="1"/>
              <a:t>Bitbucket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 돈 내고 쓰기때문에 가능한 기능들입니다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Bitbucket</a:t>
            </a:r>
            <a:r>
              <a:rPr lang="en-US" altLang="ko-KR" baseline="0" dirty="0"/>
              <a:t> </a:t>
            </a:r>
            <a:r>
              <a:rPr lang="ko-KR" altLang="en-US" baseline="0" dirty="0"/>
              <a:t>또는 </a:t>
            </a:r>
            <a:r>
              <a:rPr lang="en-US" altLang="ko-KR" baseline="0" dirty="0" err="1"/>
              <a:t>Github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 무료 버전을 보면 이런 기능들을 찾을 수 없으실 겁니다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558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Feature/user-update branch</a:t>
            </a:r>
            <a:r>
              <a:rPr lang="ko-KR" altLang="en-US" baseline="0" dirty="0"/>
              <a:t>에 모든 변경 사항에 제한이 생겼고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신성인</a:t>
            </a:r>
            <a:r>
              <a:rPr lang="en-US" altLang="ko-KR" baseline="0" dirty="0"/>
              <a:t>’ </a:t>
            </a:r>
            <a:r>
              <a:rPr lang="ko-KR" altLang="en-US" baseline="0" dirty="0"/>
              <a:t>이라는 사용자만 제외 사항에 추가된 것을 확인 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이제 이 </a:t>
            </a:r>
            <a:r>
              <a:rPr lang="ko-KR" altLang="en-US" baseline="0" dirty="0" err="1"/>
              <a:t>브렌치에는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신성인이라는</a:t>
            </a:r>
            <a:r>
              <a:rPr lang="ko-KR" altLang="en-US" baseline="0" dirty="0"/>
              <a:t> 사용자 만이 </a:t>
            </a:r>
            <a:r>
              <a:rPr lang="en-US" altLang="ko-KR" baseline="0" dirty="0"/>
              <a:t>read write </a:t>
            </a:r>
            <a:r>
              <a:rPr lang="ko-KR" altLang="en-US" baseline="0" dirty="0" err="1"/>
              <a:t>할수</a:t>
            </a:r>
            <a:r>
              <a:rPr lang="ko-KR" altLang="en-US" baseline="0" dirty="0"/>
              <a:t> 있다는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다른 사용자들은 해당 </a:t>
            </a:r>
            <a:r>
              <a:rPr lang="ko-KR" altLang="en-US" baseline="0" dirty="0" err="1"/>
              <a:t>브랜치를</a:t>
            </a:r>
            <a:r>
              <a:rPr lang="ko-KR" altLang="en-US" baseline="0" dirty="0"/>
              <a:t> </a:t>
            </a:r>
            <a:r>
              <a:rPr lang="en-US" altLang="ko-KR" baseline="0" dirty="0"/>
              <a:t>read</a:t>
            </a:r>
            <a:r>
              <a:rPr lang="ko-KR" altLang="en-US" baseline="0" dirty="0"/>
              <a:t>할 수 있는 권한은 있지만 </a:t>
            </a:r>
            <a:r>
              <a:rPr lang="ko-KR" altLang="en-US" baseline="0" dirty="0" err="1"/>
              <a:t>브랜치</a:t>
            </a:r>
            <a:r>
              <a:rPr lang="ko-KR" altLang="en-US" baseline="0" dirty="0"/>
              <a:t> </a:t>
            </a:r>
            <a:r>
              <a:rPr lang="en-US" altLang="ko-KR" baseline="0" dirty="0"/>
              <a:t>clone </a:t>
            </a:r>
            <a:r>
              <a:rPr lang="ko-KR" altLang="en-US" baseline="0" dirty="0"/>
              <a:t>후 수정을 진행하고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리모트로</a:t>
            </a:r>
            <a:r>
              <a:rPr lang="ko-KR" altLang="en-US" baseline="0" dirty="0"/>
              <a:t> </a:t>
            </a:r>
            <a:r>
              <a:rPr lang="en-US" altLang="ko-KR" baseline="0" dirty="0"/>
              <a:t>push</a:t>
            </a:r>
            <a:r>
              <a:rPr lang="ko-KR" altLang="en-US" baseline="0" dirty="0"/>
              <a:t>를 시도하면 다음과 같은 알림이 발생하면서 </a:t>
            </a:r>
            <a:r>
              <a:rPr lang="en-US" altLang="ko-KR" baseline="0" dirty="0"/>
              <a:t>push </a:t>
            </a:r>
            <a:r>
              <a:rPr lang="ko-KR" altLang="en-US" baseline="0" dirty="0"/>
              <a:t>가 반려됩니다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반려 시 메시지는 다음과 같이 발생합니다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080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Feature/user-update 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read-only </a:t>
            </a:r>
            <a:r>
              <a:rPr lang="ko-KR" altLang="en-US" baseline="0" dirty="0"/>
              <a:t>라고 나오고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Pull Request </a:t>
            </a:r>
            <a:r>
              <a:rPr lang="ko-KR" altLang="en-US" baseline="0" dirty="0"/>
              <a:t>를 통해서만 수정 요청이 가능하며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해당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의 권한 설정을 프로젝트 관리자에게 확인하라는 메시지가 나옵니다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여기에서 </a:t>
            </a:r>
            <a:r>
              <a:rPr lang="en-US" altLang="ko-KR" baseline="0" dirty="0"/>
              <a:t>Pull Request </a:t>
            </a:r>
            <a:r>
              <a:rPr lang="ko-KR" altLang="en-US" baseline="0" dirty="0"/>
              <a:t>라는 용어가 나오는데요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부분은 오늘은 다루지 않겠습니다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나중에 기회가 되면 리뷰를 진행 하도록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/>
              <a:t>혹시나해서</a:t>
            </a:r>
            <a:r>
              <a:rPr lang="ko-KR" altLang="en-US" baseline="0" dirty="0"/>
              <a:t> 준비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---------------------------------------------------------------------------------------------------------------------------------------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일단 </a:t>
            </a:r>
            <a:r>
              <a:rPr lang="en-US" altLang="ko-KR" baseline="0" dirty="0"/>
              <a:t>pull request </a:t>
            </a:r>
            <a:r>
              <a:rPr lang="ko-KR" altLang="en-US" baseline="0" dirty="0"/>
              <a:t>란 용어를 설명하려면 </a:t>
            </a:r>
            <a:r>
              <a:rPr lang="en-US" altLang="ko-KR" baseline="0" dirty="0"/>
              <a:t>fork </a:t>
            </a:r>
            <a:r>
              <a:rPr lang="ko-KR" altLang="en-US" baseline="0" dirty="0"/>
              <a:t>라는 용어를 설명해야 하는데요</a:t>
            </a:r>
            <a:r>
              <a:rPr lang="en-US" altLang="ko-KR" baseline="0" dirty="0"/>
              <a:t>. Fork </a:t>
            </a:r>
            <a:r>
              <a:rPr lang="ko-KR" altLang="en-US" baseline="0" dirty="0"/>
              <a:t>용어는 간단합니다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[</a:t>
            </a:r>
            <a:r>
              <a:rPr lang="ko-KR" altLang="en-US" baseline="0" dirty="0"/>
              <a:t>남의 접시에 있던 음식을 포크로 떠서 내 접시로 그대로 옮긴다</a:t>
            </a:r>
            <a:r>
              <a:rPr lang="en-US" altLang="ko-KR" baseline="0" dirty="0"/>
              <a:t>.] </a:t>
            </a:r>
            <a:r>
              <a:rPr lang="ko-KR" altLang="en-US" baseline="0" dirty="0"/>
              <a:t>라는 의미에서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를 사용합니다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이건 언제 사용이 </a:t>
            </a:r>
            <a:r>
              <a:rPr lang="ko-KR" altLang="en-US" baseline="0" dirty="0" err="1"/>
              <a:t>되냐하면</a:t>
            </a:r>
            <a:r>
              <a:rPr lang="en-US" altLang="ko-KR" baseline="0" dirty="0"/>
              <a:t> Read </a:t>
            </a:r>
            <a:r>
              <a:rPr lang="ko-KR" altLang="en-US" baseline="0" dirty="0"/>
              <a:t>권한만 있는 사람이 어떠한 프로젝트에 기여를 하고 싶을 때</a:t>
            </a:r>
            <a:r>
              <a:rPr lang="en-US" altLang="ko-KR" baseline="0" dirty="0"/>
              <a:t>,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또는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그룹 내에서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전 필수적으로 코드의 품질을 검사해야 할 경우 정도로 생각할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물론 다른 형태로도 사용을 하겠죠</a:t>
            </a:r>
            <a:r>
              <a:rPr lang="en-US" altLang="ko-KR" baseline="0" dirty="0"/>
              <a:t>?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</a:t>
            </a:r>
            <a:r>
              <a:rPr lang="en-US" altLang="ko-KR" baseline="0" dirty="0"/>
              <a:t>Fork </a:t>
            </a:r>
            <a:r>
              <a:rPr lang="ko-KR" altLang="en-US" baseline="0" dirty="0"/>
              <a:t>해 온 프로젝트에서 자신이 원하는 기능을 추가하고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해당 프로젝트 관리자에게 이런 저런 부분을 수정해서 코드의 품질 또는 성능을 향상 시켰다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라고</a:t>
            </a:r>
            <a:r>
              <a:rPr lang="ko-KR" altLang="en-US" baseline="0" dirty="0"/>
              <a:t> </a:t>
            </a:r>
            <a:r>
              <a:rPr lang="en-US" altLang="ko-KR" baseline="0" dirty="0"/>
              <a:t>pull </a:t>
            </a:r>
            <a:r>
              <a:rPr lang="en-US" altLang="ko-KR" baseline="0" dirty="0" err="1"/>
              <a:t>reques</a:t>
            </a:r>
            <a:r>
              <a:rPr lang="ko-KR" altLang="en-US" baseline="0" dirty="0"/>
              <a:t>를 날리는 겁니다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그럼 프로젝트 관리자는 해당 </a:t>
            </a:r>
            <a:r>
              <a:rPr lang="en-US" altLang="ko-KR" baseline="0" dirty="0"/>
              <a:t>pull request </a:t>
            </a:r>
            <a:r>
              <a:rPr lang="ko-KR" altLang="en-US" baseline="0" dirty="0"/>
              <a:t>를 보고 변경된 소스들을 확인한 후 변경내역을 적용할지를 결정 할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앞으로도 해야할 내용이 많기 때문에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pull request</a:t>
            </a:r>
            <a:r>
              <a:rPr lang="ko-KR" altLang="en-US" baseline="0" dirty="0"/>
              <a:t>의 설명은 여기까지 구두로 진행하고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필요하면 따로 준비하도록 하겠습니다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---------------------------------------------------------------------------------------------------------------------------------------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17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이제 관리자가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생성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권한 부여를 끝낸 후 개발자에게 작업을 진행하라 지시를 할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일단 해당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clone </a:t>
            </a:r>
            <a:r>
              <a:rPr lang="ko-KR" altLang="en-US" baseline="0" dirty="0"/>
              <a:t>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설명은 앞서 진행한 </a:t>
            </a:r>
            <a:r>
              <a:rPr lang="en-US" altLang="ko-KR" baseline="0" dirty="0"/>
              <a:t>clone</a:t>
            </a:r>
            <a:r>
              <a:rPr lang="ko-KR" altLang="en-US" baseline="0" dirty="0"/>
              <a:t>과 동일하기 때문에 자세한 설명은 생략하겠습니다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021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일단 해당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clone </a:t>
            </a:r>
            <a:r>
              <a:rPr lang="ko-KR" altLang="en-US" baseline="0" dirty="0"/>
              <a:t>합니다</a:t>
            </a:r>
            <a:r>
              <a:rPr lang="en-US" altLang="ko-KR" baseline="0" dirty="0"/>
              <a:t>. Working Tree </a:t>
            </a:r>
            <a:r>
              <a:rPr lang="ko-KR" altLang="en-US" baseline="0" dirty="0" err="1"/>
              <a:t>우클릭</a:t>
            </a:r>
            <a:r>
              <a:rPr lang="ko-KR" altLang="en-US" baseline="0" dirty="0"/>
              <a:t> 후 </a:t>
            </a:r>
            <a:r>
              <a:rPr lang="en-US" altLang="ko-KR" baseline="0" dirty="0"/>
              <a:t>Import Project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Eclipse Project</a:t>
            </a:r>
            <a:r>
              <a:rPr lang="ko-KR" altLang="en-US" baseline="0" dirty="0"/>
              <a:t>에 프로젝트로 등록된 것을 확인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337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프로젝트 </a:t>
            </a:r>
            <a:r>
              <a:rPr lang="en-US" altLang="ko-KR" baseline="0" dirty="0"/>
              <a:t>Clone </a:t>
            </a:r>
            <a:r>
              <a:rPr lang="ko-KR" altLang="en-US" baseline="0" dirty="0"/>
              <a:t>이 완료 되었습니다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해당 프로젝트에는 </a:t>
            </a:r>
            <a:r>
              <a:rPr lang="en-US" altLang="ko-KR" baseline="0" dirty="0"/>
              <a:t>UserController.java </a:t>
            </a:r>
            <a:r>
              <a:rPr lang="ko-KR" altLang="en-US" baseline="0" dirty="0"/>
              <a:t>클래스가 존재하고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사용자 추가 기능과 상세보기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정보 수정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리스트 조회 기능이 정의 되어 있습니다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Clone </a:t>
            </a:r>
            <a:r>
              <a:rPr lang="ko-KR" altLang="en-US" baseline="0" dirty="0"/>
              <a:t>받은 </a:t>
            </a:r>
            <a:r>
              <a:rPr lang="en-US" altLang="ko-KR" baseline="0" dirty="0"/>
              <a:t>Branch</a:t>
            </a:r>
            <a:r>
              <a:rPr lang="ko-KR" altLang="en-US" baseline="0" dirty="0"/>
              <a:t>의 이름이 </a:t>
            </a:r>
            <a:r>
              <a:rPr lang="en-US" altLang="ko-KR" baseline="0" dirty="0"/>
              <a:t>feature/user-update </a:t>
            </a:r>
            <a:r>
              <a:rPr lang="ko-KR" altLang="en-US" baseline="0" dirty="0"/>
              <a:t>였기 때문에 사용자 정보를 수정하는 </a:t>
            </a:r>
            <a:r>
              <a:rPr lang="en-US" altLang="ko-KR" baseline="0" dirty="0" err="1"/>
              <a:t>modifiUser</a:t>
            </a:r>
            <a:r>
              <a:rPr lang="en-US" altLang="ko-KR" baseline="0" dirty="0"/>
              <a:t>() </a:t>
            </a:r>
            <a:r>
              <a:rPr lang="ko-KR" altLang="en-US" baseline="0" dirty="0"/>
              <a:t>에 기능을 구현하겠습니다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2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설치하고</a:t>
            </a:r>
            <a:r>
              <a:rPr lang="ko-KR" altLang="en-US" baseline="0" dirty="0"/>
              <a:t> 나면 사용 환경을 설정해 주어야 한다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Git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통해 커밋하는 사용자의 정보 </a:t>
            </a:r>
            <a:r>
              <a:rPr lang="en-US" altLang="ko-KR" baseline="0" dirty="0"/>
              <a:t>user.name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user.email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정보를 입력합니다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정보는 사용자가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을 할 때 마다 정보가 입력되기 때문에 사용자 자신의 정보를 입력 하시길 바랍니다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만약 프로젝트 별 다른 사용자의 정보를 사용하고 싶다면 </a:t>
            </a:r>
            <a:r>
              <a:rPr lang="en-US" altLang="ko-KR" baseline="0" dirty="0"/>
              <a:t>–global </a:t>
            </a:r>
            <a:r>
              <a:rPr lang="ko-KR" altLang="en-US" baseline="0" dirty="0"/>
              <a:t>옵션을 제거하고 프로젝트별로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실행하여 지정해줄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8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사용자 정보 수정 이슈에 맞춰 </a:t>
            </a:r>
            <a:r>
              <a:rPr lang="en-US" altLang="ko-KR" baseline="0" dirty="0" err="1"/>
              <a:t>modifyUser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함수에 기능을 구현했습니다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이제 이슈의 요구 조건을 </a:t>
            </a:r>
            <a:r>
              <a:rPr lang="ko-KR" altLang="en-US" baseline="0" dirty="0" err="1"/>
              <a:t>완성했으므로</a:t>
            </a:r>
            <a:r>
              <a:rPr lang="ko-KR" altLang="en-US" baseline="0" dirty="0"/>
              <a:t> </a:t>
            </a:r>
            <a:r>
              <a:rPr lang="en-US" altLang="ko-KR" baseline="0" dirty="0"/>
              <a:t>Remote repository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 feature/user-update Branch</a:t>
            </a:r>
            <a:r>
              <a:rPr lang="ko-KR" altLang="en-US" baseline="0" dirty="0"/>
              <a:t>에 반영을 하면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왜냐면 지금은 </a:t>
            </a:r>
            <a:r>
              <a:rPr lang="en-US" altLang="ko-KR" baseline="0" dirty="0"/>
              <a:t>Local Repository</a:t>
            </a:r>
            <a:r>
              <a:rPr lang="ko-KR" altLang="en-US" baseline="0" dirty="0"/>
              <a:t>에 있는 </a:t>
            </a:r>
            <a:r>
              <a:rPr lang="en-US" altLang="ko-KR" baseline="0" dirty="0"/>
              <a:t>feature/user-update branch </a:t>
            </a:r>
            <a:r>
              <a:rPr lang="ko-KR" altLang="en-US" baseline="0" dirty="0"/>
              <a:t>에서 작업을 했기 때문에 관리자가 해당 기능을 확인 하려면 </a:t>
            </a:r>
            <a:r>
              <a:rPr lang="en-US" altLang="ko-KR" baseline="0" dirty="0"/>
              <a:t>Remote repository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push</a:t>
            </a:r>
            <a:r>
              <a:rPr lang="ko-KR" altLang="en-US" baseline="0" dirty="0"/>
              <a:t>를 해야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ProjectExplorer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보시면 물음표가 붙어있는 것과 </a:t>
            </a:r>
            <a:r>
              <a:rPr lang="en-US" altLang="ko-KR" baseline="0" dirty="0"/>
              <a:t>S</a:t>
            </a:r>
            <a:r>
              <a:rPr lang="ko-KR" altLang="en-US" baseline="0" dirty="0"/>
              <a:t>표시가 붙어있는 것을 확인 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물음표는 새로 생긴 파일을 의미하며 </a:t>
            </a:r>
            <a:r>
              <a:rPr lang="en-US" altLang="ko-KR" baseline="0" dirty="0"/>
              <a:t>S</a:t>
            </a:r>
            <a:r>
              <a:rPr lang="ko-KR" altLang="en-US" baseline="0" dirty="0"/>
              <a:t>는 기존에 버전 관리를 하고 있었으며 변경 된 파일이라는 것을 의미하며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 현재 </a:t>
            </a:r>
            <a:r>
              <a:rPr lang="en-US" altLang="ko-KR" baseline="0" dirty="0"/>
              <a:t>Staging Area </a:t>
            </a:r>
            <a:r>
              <a:rPr lang="ko-KR" altLang="en-US" baseline="0" dirty="0"/>
              <a:t>에 반영되지 않은 수정된 파일이라는 것을 의미합니다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07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이제 개발을 완료한 프로젝트를 </a:t>
            </a:r>
            <a:r>
              <a:rPr lang="ko-KR" altLang="en-US" baseline="0" dirty="0" err="1"/>
              <a:t>우클릭</a:t>
            </a:r>
            <a:r>
              <a:rPr lang="ko-KR" altLang="en-US" baseline="0" dirty="0"/>
              <a:t> 해서 </a:t>
            </a:r>
            <a:r>
              <a:rPr lang="en-US" altLang="ko-KR" baseline="0" dirty="0"/>
              <a:t>Team</a:t>
            </a:r>
            <a:r>
              <a:rPr lang="ko-KR" altLang="en-US" baseline="0" dirty="0"/>
              <a:t>을 열어보면 여러가지 기능들이 나열 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가장 위에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을 눌러서 변경 내역을 </a:t>
            </a:r>
            <a:r>
              <a:rPr lang="en-US" altLang="ko-KR" baseline="0" dirty="0"/>
              <a:t>Staging Area</a:t>
            </a:r>
            <a:r>
              <a:rPr lang="ko-KR" altLang="en-US" baseline="0" dirty="0"/>
              <a:t>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추가하고</a:t>
            </a:r>
            <a:r>
              <a:rPr lang="en-US" altLang="ko-KR" baseline="0" dirty="0"/>
              <a:t>, Commit</a:t>
            </a:r>
            <a:r>
              <a:rPr lang="ko-KR" altLang="en-US" baseline="0" dirty="0"/>
              <a:t>만 하거나 </a:t>
            </a:r>
            <a:r>
              <a:rPr lang="en-US" altLang="ko-KR" baseline="0" dirty="0"/>
              <a:t>Commit &amp; Push</a:t>
            </a:r>
            <a:r>
              <a:rPr lang="ko-KR" altLang="en-US" baseline="0" dirty="0"/>
              <a:t>를 할 수 있는데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여기서는 </a:t>
            </a:r>
            <a:r>
              <a:rPr lang="en-US" altLang="ko-KR" baseline="0" dirty="0"/>
              <a:t>Synchronize Workspace</a:t>
            </a:r>
            <a:r>
              <a:rPr lang="ko-KR" altLang="en-US" baseline="0" dirty="0"/>
              <a:t>로 들어가서 보겠습니다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611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다음과 같은 화면이 나옵니다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좌측 상단에 </a:t>
            </a:r>
            <a:r>
              <a:rPr lang="en-US" altLang="ko-KR" baseline="0" dirty="0"/>
              <a:t>Synchronize </a:t>
            </a:r>
            <a:r>
              <a:rPr lang="ko-KR" altLang="en-US" baseline="0" dirty="0"/>
              <a:t>탭을 보면 프로젝트에서 수정된 내역을 보여줍니다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UserController.java</a:t>
            </a:r>
            <a:r>
              <a:rPr lang="ko-KR" altLang="en-US" baseline="0" dirty="0"/>
              <a:t>를 더블 클릭 해보겠습니다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62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UserController.java </a:t>
            </a:r>
            <a:r>
              <a:rPr lang="ko-KR" altLang="en-US" baseline="0" dirty="0"/>
              <a:t>파일은 새로 생성된 파일이 아니라 원격 저장소에서 받아온 후 </a:t>
            </a:r>
            <a:r>
              <a:rPr lang="en-US" altLang="ko-KR" baseline="0" dirty="0" err="1"/>
              <a:t>modifyUser</a:t>
            </a:r>
            <a:r>
              <a:rPr lang="en-US" altLang="ko-KR" baseline="0" dirty="0"/>
              <a:t> </a:t>
            </a:r>
            <a:r>
              <a:rPr lang="ko-KR" altLang="en-US" baseline="0" dirty="0"/>
              <a:t>기능을 구현하기 위해 수정된 파일입니다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수정한 상태의 파일과</a:t>
            </a:r>
            <a:r>
              <a:rPr lang="en-US" altLang="ko-KR" baseline="0" dirty="0"/>
              <a:t>, Remote Repository</a:t>
            </a:r>
            <a:r>
              <a:rPr lang="ko-KR" altLang="en-US" baseline="0" dirty="0"/>
              <a:t>에 있는 원본 파일을 비교하여 보여 주면서 어떤 코드가 변경 되었는지 확인할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963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Remote Repository</a:t>
            </a:r>
            <a:r>
              <a:rPr lang="ko-KR" altLang="en-US" baseline="0" dirty="0"/>
              <a:t>에는 존재하지 않는 </a:t>
            </a:r>
            <a:r>
              <a:rPr lang="en-US" altLang="ko-KR" baseline="0" dirty="0" err="1"/>
              <a:t>UserDAO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 같은 경우 새로운 파일이기 때문에 해당 파일의 내용만 보여줍니다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105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이제 </a:t>
            </a:r>
            <a:r>
              <a:rPr lang="en-US" altLang="ko-KR" baseline="0" dirty="0"/>
              <a:t>Local Repository </a:t>
            </a:r>
            <a:r>
              <a:rPr lang="ko-KR" altLang="en-US" baseline="0" dirty="0"/>
              <a:t>에서 작업한 내역을 </a:t>
            </a:r>
            <a:r>
              <a:rPr lang="en-US" altLang="ko-KR" baseline="0" dirty="0"/>
              <a:t>Remote Repository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push </a:t>
            </a:r>
            <a:r>
              <a:rPr lang="ko-KR" altLang="en-US" baseline="0" dirty="0"/>
              <a:t>하기 위한 절차를 설명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아직 로컬의 변경 내역을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시키지 않았기 때문에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부터 시켜야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만약 위의 </a:t>
            </a:r>
            <a:r>
              <a:rPr lang="en-US" altLang="ko-KR" baseline="0" dirty="0"/>
              <a:t>Git Staging Tab</a:t>
            </a:r>
            <a:r>
              <a:rPr lang="ko-KR" altLang="en-US" baseline="0" dirty="0"/>
              <a:t>이 보이지 않을 경우 </a:t>
            </a:r>
            <a:r>
              <a:rPr lang="en-US" altLang="ko-KR" baseline="0" dirty="0"/>
              <a:t>Windows -&gt; show view -&gt; other -&gt;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-&gt; Git Staging </a:t>
            </a:r>
            <a:r>
              <a:rPr lang="ko-KR" altLang="en-US" baseline="0" dirty="0"/>
              <a:t>을 클릭하시면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직전에 작업한 파일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개가 </a:t>
            </a:r>
            <a:r>
              <a:rPr lang="en-US" altLang="ko-KR" baseline="0" dirty="0" err="1"/>
              <a:t>Unstaged</a:t>
            </a:r>
            <a:r>
              <a:rPr lang="en-US" altLang="ko-KR" baseline="0" dirty="0"/>
              <a:t> Changes</a:t>
            </a:r>
            <a:r>
              <a:rPr lang="ko-KR" altLang="en-US" baseline="0" dirty="0"/>
              <a:t>에 있는 것을 확인 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해당 영역에 있는 파일들은 수정이 된 상태이지만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시에 반영이 되지 않는 상태임을 뜻합니다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그렇다면 </a:t>
            </a:r>
            <a:r>
              <a:rPr lang="ko-KR" altLang="en-US" baseline="0" dirty="0" err="1"/>
              <a:t>커밋에</a:t>
            </a:r>
            <a:r>
              <a:rPr lang="ko-KR" altLang="en-US" baseline="0" dirty="0"/>
              <a:t> 반영시키려면 어떻게 해야 할까요</a:t>
            </a:r>
            <a:r>
              <a:rPr lang="en-US" altLang="ko-KR" baseline="0" dirty="0"/>
              <a:t>?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바로 </a:t>
            </a:r>
            <a:r>
              <a:rPr lang="en-US" altLang="ko-KR" baseline="0" dirty="0"/>
              <a:t>$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사용해서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에 반영될 파일을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상태로 바꿔주는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623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</a:t>
            </a:r>
            <a:r>
              <a:rPr lang="en-US" altLang="ko-KR" dirty="0"/>
              <a:t>3</a:t>
            </a:r>
            <a:r>
              <a:rPr lang="ko-KR" altLang="en-US" dirty="0"/>
              <a:t>개의 파일은 현재 </a:t>
            </a:r>
            <a:r>
              <a:rPr lang="en-US" altLang="ko-KR" dirty="0"/>
              <a:t>Working Directory</a:t>
            </a:r>
            <a:r>
              <a:rPr lang="ko-KR" altLang="en-US" dirty="0"/>
              <a:t>에서 작성만 된 </a:t>
            </a:r>
            <a:r>
              <a:rPr lang="en-US" altLang="ko-KR" dirty="0"/>
              <a:t>Modified </a:t>
            </a:r>
            <a:r>
              <a:rPr lang="ko-KR" altLang="en-US" dirty="0"/>
              <a:t>상태의 파일이고 </a:t>
            </a:r>
            <a:r>
              <a:rPr lang="en-US" altLang="ko-KR" dirty="0"/>
              <a:t>Commit</a:t>
            </a:r>
            <a:r>
              <a:rPr lang="ko-KR" altLang="en-US" dirty="0"/>
              <a:t>에 반영되지 않는 파일 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이 파일을 </a:t>
            </a:r>
            <a:r>
              <a:rPr lang="en-US" altLang="ko-KR" dirty="0"/>
              <a:t>Staging</a:t>
            </a:r>
            <a:r>
              <a:rPr lang="en-US" altLang="ko-KR" baseline="0" dirty="0"/>
              <a:t> Area</a:t>
            </a:r>
            <a:r>
              <a:rPr lang="ko-KR" altLang="en-US" baseline="0" dirty="0"/>
              <a:t>로 이동 시키겠습니다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만약 명령어로 진행을 하고싶다면 </a:t>
            </a:r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 $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. </a:t>
            </a:r>
            <a:r>
              <a:rPr lang="ko-KR" altLang="en-US" baseline="0" dirty="0"/>
              <a:t>명령어를 사용해서 반영 시킬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저기에 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은 작업한 모든 파일을 </a:t>
            </a:r>
            <a:r>
              <a:rPr lang="ko-KR" altLang="en-US" baseline="0" dirty="0" err="1"/>
              <a:t>스테이징에</a:t>
            </a:r>
            <a:r>
              <a:rPr lang="ko-KR" altLang="en-US" baseline="0" dirty="0"/>
              <a:t> 올리겠다는 의미 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이클립스에서는 간단하게 명령어를 대신 해줄 </a:t>
            </a:r>
            <a:r>
              <a:rPr lang="en-US" altLang="ko-KR" baseline="0" dirty="0"/>
              <a:t>GUI</a:t>
            </a:r>
            <a:r>
              <a:rPr lang="ko-KR" altLang="en-US" baseline="0" dirty="0"/>
              <a:t>가 있으니 편하게 진행하겠습니다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990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이클립스에서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실행시켜주는 방법은 다음과 같습니다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첫번째 </a:t>
            </a:r>
            <a:r>
              <a:rPr lang="en-US" altLang="ko-KR" dirty="0"/>
              <a:t>Staging Area</a:t>
            </a:r>
            <a:r>
              <a:rPr lang="ko-KR" altLang="en-US" dirty="0"/>
              <a:t>에 등록 할 파일을 선택 후 </a:t>
            </a:r>
            <a:r>
              <a:rPr lang="en-US" altLang="ko-KR" dirty="0"/>
              <a:t>Drag &amp; Drop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  <a:p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 </a:t>
            </a:r>
            <a:r>
              <a:rPr lang="en-US" altLang="ko-KR" dirty="0"/>
              <a:t>2</a:t>
            </a:r>
            <a:r>
              <a:rPr lang="ko-KR" altLang="en-US" dirty="0"/>
              <a:t>번 아이콘을 클릭한다</a:t>
            </a:r>
            <a:r>
              <a:rPr lang="en-US" altLang="ko-KR" dirty="0"/>
              <a:t>. </a:t>
            </a:r>
            <a:r>
              <a:rPr lang="ko-KR" altLang="en-US" dirty="0"/>
              <a:t>입니다</a:t>
            </a:r>
            <a:r>
              <a:rPr lang="en-US" altLang="ko-KR" dirty="0"/>
              <a:t>. + </a:t>
            </a:r>
            <a:r>
              <a:rPr lang="ko-KR" altLang="en-US" dirty="0"/>
              <a:t>하나가 들어간 아이콘은 선택된 파일만 </a:t>
            </a:r>
            <a:r>
              <a:rPr lang="en-US" altLang="ko-KR" dirty="0"/>
              <a:t>Staged </a:t>
            </a:r>
            <a:r>
              <a:rPr lang="ko-KR" altLang="en-US" dirty="0"/>
              <a:t>시키고 </a:t>
            </a:r>
            <a:r>
              <a:rPr lang="en-US" altLang="ko-KR" dirty="0"/>
              <a:t>++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파일을 모드 </a:t>
            </a:r>
            <a:r>
              <a:rPr lang="en-US" altLang="ko-KR" dirty="0"/>
              <a:t>Staged</a:t>
            </a:r>
            <a:r>
              <a:rPr lang="ko-KR" altLang="en-US" dirty="0"/>
              <a:t>로 바꿉니다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이제 수정된 파일이 모두 </a:t>
            </a:r>
            <a:r>
              <a:rPr lang="en-US" altLang="ko-KR" baseline="0" dirty="0"/>
              <a:t>Staging Area</a:t>
            </a:r>
            <a:r>
              <a:rPr lang="ko-KR" altLang="en-US" baseline="0" dirty="0"/>
              <a:t>에 올라간 상태가 됐습니다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431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작업한 파일이 </a:t>
            </a:r>
            <a:r>
              <a:rPr lang="en-US" altLang="ko-KR" baseline="0" dirty="0"/>
              <a:t>Staging </a:t>
            </a:r>
            <a:r>
              <a:rPr lang="ko-KR" altLang="en-US" baseline="0" dirty="0"/>
              <a:t>영역에 올라 갔으므로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시 해당 </a:t>
            </a:r>
            <a:r>
              <a:rPr lang="en-US" altLang="ko-KR" baseline="0" dirty="0"/>
              <a:t>Local Repository</a:t>
            </a:r>
            <a:r>
              <a:rPr lang="ko-KR" altLang="en-US" baseline="0" dirty="0"/>
              <a:t>에 이력이 반영됩니다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Commit </a:t>
            </a:r>
            <a:r>
              <a:rPr lang="ko-KR" altLang="en-US" baseline="0" dirty="0"/>
              <a:t>시 </a:t>
            </a:r>
            <a:r>
              <a:rPr lang="en-US" altLang="ko-KR" baseline="0" dirty="0"/>
              <a:t>commit message</a:t>
            </a:r>
            <a:r>
              <a:rPr lang="ko-KR" altLang="en-US" baseline="0" dirty="0"/>
              <a:t>가 필요하기 때문에 메시지를 작성하고 너무 자세히 적을 필요는 없지만 어떤 작업을 했는지 명확히 작성하는 것이 좋습니다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이제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Commit </a:t>
            </a:r>
            <a:r>
              <a:rPr lang="ko-KR" altLang="en-US" baseline="0" dirty="0"/>
              <a:t>과</a:t>
            </a:r>
            <a:r>
              <a:rPr lang="en-US" altLang="ko-KR" baseline="0" dirty="0"/>
              <a:t> Push</a:t>
            </a:r>
            <a:r>
              <a:rPr lang="ko-KR" altLang="en-US" baseline="0" dirty="0"/>
              <a:t>를 같이 할 것인지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Commit</a:t>
            </a:r>
            <a:r>
              <a:rPr lang="ko-KR" altLang="en-US" baseline="0" dirty="0"/>
              <a:t>만 진행할 것인지 선택을 하면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Commit</a:t>
            </a:r>
            <a:r>
              <a:rPr lang="ko-KR" altLang="en-US" baseline="0" dirty="0"/>
              <a:t>을 하면 </a:t>
            </a:r>
            <a:r>
              <a:rPr lang="en-US" altLang="ko-KR" baseline="0" dirty="0"/>
              <a:t>$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commit -m “</a:t>
            </a:r>
            <a:r>
              <a:rPr lang="ko-KR" altLang="en-US" baseline="0" dirty="0"/>
              <a:t>위에 작성한 </a:t>
            </a:r>
            <a:r>
              <a:rPr lang="ko-KR" altLang="en-US" baseline="0" dirty="0" err="1"/>
              <a:t>커밋</a:t>
            </a:r>
            <a:r>
              <a:rPr lang="ko-KR" altLang="en-US" baseline="0" dirty="0"/>
              <a:t> 메시지</a:t>
            </a:r>
            <a:r>
              <a:rPr lang="en-US" altLang="ko-KR" baseline="0" dirty="0"/>
              <a:t>” </a:t>
            </a:r>
            <a:r>
              <a:rPr lang="ko-KR" altLang="en-US" baseline="0" dirty="0"/>
              <a:t>명령어가 실행 되는 것이고</a:t>
            </a:r>
            <a:r>
              <a:rPr lang="en-US" altLang="ko-KR" baseline="0" dirty="0"/>
              <a:t>, 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Commit and push</a:t>
            </a:r>
            <a:r>
              <a:rPr lang="ko-KR" altLang="en-US" baseline="0" dirty="0"/>
              <a:t>를 하면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명령어 실행 후 </a:t>
            </a:r>
            <a:r>
              <a:rPr lang="en-US" altLang="ko-KR" baseline="0" dirty="0"/>
              <a:t>push </a:t>
            </a:r>
            <a:r>
              <a:rPr lang="ko-KR" altLang="en-US" baseline="0" dirty="0"/>
              <a:t>명령어가 같이 실행되는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우리는 원격지에 </a:t>
            </a:r>
            <a:r>
              <a:rPr lang="en-US" altLang="ko-KR" baseline="0" dirty="0"/>
              <a:t>push</a:t>
            </a:r>
            <a:r>
              <a:rPr lang="ko-KR" altLang="en-US" baseline="0" dirty="0"/>
              <a:t>도 함께하길 바랬기 때문에 </a:t>
            </a:r>
            <a:r>
              <a:rPr lang="en-US" altLang="ko-KR" baseline="0" dirty="0"/>
              <a:t>Commit and push</a:t>
            </a:r>
            <a:r>
              <a:rPr lang="ko-KR" altLang="en-US" baseline="0" dirty="0"/>
              <a:t>를 실행하겠습니다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263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Push</a:t>
            </a:r>
            <a:r>
              <a:rPr lang="ko-KR" altLang="en-US" baseline="0" dirty="0"/>
              <a:t>가 끝나면 </a:t>
            </a:r>
            <a:r>
              <a:rPr lang="en-US" altLang="ko-KR" baseline="0" dirty="0"/>
              <a:t>Remote </a:t>
            </a:r>
            <a:r>
              <a:rPr lang="ko-KR" altLang="en-US" baseline="0" dirty="0"/>
              <a:t>저장소에 반영이 잘 되었는지 확인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한번에 변경된 이력을 확인 하려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Filter </a:t>
            </a:r>
            <a:r>
              <a:rPr lang="ko-KR" altLang="en-US" baseline="0" dirty="0"/>
              <a:t>로 전체 이력을 보니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방금 작업해서 </a:t>
            </a:r>
            <a:r>
              <a:rPr lang="en-US" altLang="ko-KR" baseline="0" dirty="0"/>
              <a:t>Push</a:t>
            </a:r>
            <a:r>
              <a:rPr lang="ko-KR" altLang="en-US" baseline="0" dirty="0"/>
              <a:t>한 내역이 정상적으로 반영 되어 있음을 확인 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저장소를 만드는 방법은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 </a:t>
            </a:r>
            <a:r>
              <a:rPr lang="ko-KR" altLang="en-US" dirty="0"/>
              <a:t>기존 프로젝트를 </a:t>
            </a:r>
            <a:r>
              <a:rPr lang="en-US" altLang="ko-KR" dirty="0"/>
              <a:t>Git</a:t>
            </a:r>
            <a:r>
              <a:rPr lang="en-US" altLang="ko-KR" baseline="0" dirty="0"/>
              <a:t> </a:t>
            </a:r>
            <a:r>
              <a:rPr lang="ko-KR" altLang="en-US" baseline="0" dirty="0"/>
              <a:t>저장소로 만드는 방법</a:t>
            </a:r>
            <a:endParaRPr lang="en-US" altLang="ko-KR" baseline="0" dirty="0"/>
          </a:p>
          <a:p>
            <a:r>
              <a:rPr lang="ko-KR" altLang="en-US" baseline="0" dirty="0"/>
              <a:t>두번째 </a:t>
            </a:r>
            <a:r>
              <a:rPr lang="en-US" altLang="ko-KR" baseline="0" dirty="0"/>
              <a:t>Remote </a:t>
            </a:r>
            <a:r>
              <a:rPr lang="en-US" altLang="ko-KR" baseline="0" dirty="0" err="1"/>
              <a:t>Reposirory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Clone</a:t>
            </a:r>
            <a:r>
              <a:rPr lang="ko-KR" altLang="en-US" baseline="0" dirty="0"/>
              <a:t>하는 방법이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지금은 첫번째 방법으로 진행을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기존 프로젝트를 </a:t>
            </a:r>
            <a:r>
              <a:rPr lang="en-US" altLang="ko-KR" baseline="0" dirty="0"/>
              <a:t>Git</a:t>
            </a:r>
            <a:r>
              <a:rPr lang="ko-KR" altLang="en-US" baseline="0" dirty="0"/>
              <a:t>으로 관리하고 싶을 때 프로젝트의 디렉토리로 이동해서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init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실행합니다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명령은 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하위 디렉토리를 만듭니다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명령만으로는 아직 프로젝트의 어떤 파일도 관리하지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723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이제 위의 단계를 완료 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개발을 했으니 반영을 해야하니 </a:t>
            </a:r>
            <a:r>
              <a:rPr lang="en-US" altLang="ko-KR" baseline="0" dirty="0"/>
              <a:t>master branch</a:t>
            </a:r>
            <a:r>
              <a:rPr lang="ko-KR" altLang="en-US" baseline="0" dirty="0"/>
              <a:t>에 반영 할 차례 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962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Merge </a:t>
            </a:r>
            <a:r>
              <a:rPr lang="ko-KR" altLang="en-US" baseline="0" dirty="0"/>
              <a:t>작업을 하려면 관리자의 권한이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현재 개발한 </a:t>
            </a:r>
            <a:r>
              <a:rPr lang="en-US" altLang="ko-KR" baseline="0" dirty="0"/>
              <a:t>feature/user-update </a:t>
            </a:r>
            <a:r>
              <a:rPr lang="ko-KR" altLang="en-US" baseline="0" dirty="0"/>
              <a:t>변경 내역이 </a:t>
            </a:r>
            <a:r>
              <a:rPr lang="en-US" altLang="ko-KR" baseline="0" dirty="0"/>
              <a:t>master branch</a:t>
            </a:r>
            <a:r>
              <a:rPr lang="ko-KR" altLang="en-US" baseline="0" dirty="0"/>
              <a:t>와 충돌이 날 일이 전혀 없다는 확신을 할 수 없기 때문에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Merge </a:t>
            </a:r>
            <a:r>
              <a:rPr lang="ko-KR" altLang="en-US" baseline="0" dirty="0"/>
              <a:t>하는 날은 관리자와 개발 당사자가 같이 </a:t>
            </a:r>
            <a:r>
              <a:rPr lang="en-US" altLang="ko-KR" baseline="0" dirty="0"/>
              <a:t>Merge</a:t>
            </a:r>
            <a:r>
              <a:rPr lang="ko-KR" altLang="en-US" baseline="0" dirty="0"/>
              <a:t>를 진행하는 것이 좋습니다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882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화면은 </a:t>
            </a:r>
            <a:r>
              <a:rPr lang="en-US" altLang="ko-KR" dirty="0"/>
              <a:t>Local Repository</a:t>
            </a:r>
            <a:r>
              <a:rPr lang="ko-KR" altLang="en-US" baseline="0" dirty="0"/>
              <a:t> 의 소스를 </a:t>
            </a:r>
            <a:r>
              <a:rPr lang="en-US" altLang="ko-KR" baseline="0" dirty="0"/>
              <a:t>Remote Repository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push </a:t>
            </a:r>
            <a:r>
              <a:rPr lang="ko-KR" altLang="en-US" baseline="0" dirty="0"/>
              <a:t>하지 않았을 때 소스의 상태를 나타냅니다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추가 기능은 로컬에만 가지고 있겠죠</a:t>
            </a:r>
            <a:r>
              <a:rPr lang="en-US" altLang="ko-KR" baseline="0" dirty="0"/>
              <a:t>?</a:t>
            </a:r>
          </a:p>
          <a:p>
            <a:endParaRPr lang="en-US" altLang="ko-KR" baseline="0" dirty="0"/>
          </a:p>
          <a:p>
            <a:r>
              <a:rPr lang="ko-KR" altLang="en-US" dirty="0" err="1"/>
              <a:t>추가기능이</a:t>
            </a:r>
            <a:r>
              <a:rPr lang="ko-KR" altLang="en-US" dirty="0"/>
              <a:t> 개발 된 소스를</a:t>
            </a:r>
            <a:r>
              <a:rPr lang="ko-KR" altLang="en-US" baseline="0" dirty="0"/>
              <a:t> 프로젝트 관리자에게 적용</a:t>
            </a:r>
            <a:r>
              <a:rPr lang="en-US" altLang="ko-KR" baseline="0" dirty="0"/>
              <a:t>(Merge) </a:t>
            </a:r>
            <a:r>
              <a:rPr lang="ko-KR" altLang="en-US" baseline="0" dirty="0"/>
              <a:t>요청을 하려면 </a:t>
            </a:r>
            <a:r>
              <a:rPr lang="en-US" altLang="ko-KR" baseline="0" dirty="0"/>
              <a:t>Remote Repository</a:t>
            </a:r>
            <a:r>
              <a:rPr lang="ko-KR" altLang="en-US" baseline="0" dirty="0"/>
              <a:t>에 있는 동일한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PUSH</a:t>
            </a:r>
            <a:r>
              <a:rPr lang="ko-KR" altLang="en-US" baseline="0" dirty="0"/>
              <a:t>를 시키면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542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여기까지의 과정이 지금까지 본 </a:t>
            </a:r>
            <a:r>
              <a:rPr lang="en-US" altLang="ko-KR" dirty="0"/>
              <a:t>PPT</a:t>
            </a:r>
            <a:r>
              <a:rPr lang="ko-KR" altLang="en-US" dirty="0"/>
              <a:t>의 전체 과정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아직 </a:t>
            </a:r>
            <a:r>
              <a:rPr lang="ko-KR" altLang="en-US" dirty="0" err="1"/>
              <a:t>끝난게</a:t>
            </a:r>
            <a:r>
              <a:rPr lang="ko-KR" altLang="en-US" dirty="0"/>
              <a:t> 아닙니다</a:t>
            </a:r>
            <a:r>
              <a:rPr lang="en-US" altLang="ko-KR" dirty="0"/>
              <a:t>. </a:t>
            </a:r>
            <a:r>
              <a:rPr lang="ko-KR" altLang="en-US" dirty="0"/>
              <a:t>이 사용자 수정 기능을 요구로 하는 사용자들이 사용하도록 반영하기 위해서는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현재 운영중인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feature/user-update branch</a:t>
            </a:r>
            <a:r>
              <a:rPr lang="ko-KR" altLang="en-US" dirty="0"/>
              <a:t>의 소스를 반영 시켜야 하기 때문입니다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254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이러한 과정을 </a:t>
            </a:r>
            <a:r>
              <a:rPr lang="en-US" altLang="ko-KR" baseline="0" dirty="0"/>
              <a:t>MERGE</a:t>
            </a:r>
            <a:r>
              <a:rPr lang="ko-KR" altLang="en-US" baseline="0" dirty="0"/>
              <a:t>라고 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독립적으로 운영 소스는 유지하고 추가 </a:t>
            </a:r>
            <a:r>
              <a:rPr lang="ko-KR" altLang="en-US" baseline="0" dirty="0" err="1"/>
              <a:t>개발시에</a:t>
            </a:r>
            <a:r>
              <a:rPr lang="ko-KR" altLang="en-US" baseline="0" dirty="0"/>
              <a:t> 새로운 </a:t>
            </a:r>
            <a:r>
              <a:rPr lang="ko-KR" altLang="en-US" baseline="0" dirty="0" err="1"/>
              <a:t>브랜치를</a:t>
            </a:r>
            <a:r>
              <a:rPr lang="ko-KR" altLang="en-US" baseline="0" dirty="0"/>
              <a:t> 생성 시켜 개발을 완료 한 후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운영 소스와 병합을 하는 과정입니다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과정은 대부분 혼자 하지 않습니다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물론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인 개발 프로젝트라면 얘기가 달라지겠지만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적어도 </a:t>
            </a:r>
            <a:r>
              <a:rPr lang="en-US" altLang="ko-KR" baseline="0" dirty="0"/>
              <a:t>2</a:t>
            </a:r>
            <a:r>
              <a:rPr lang="ko-KR" altLang="en-US" baseline="0" dirty="0"/>
              <a:t>명이상부터는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 </a:t>
            </a:r>
            <a:r>
              <a:rPr lang="ko-KR" altLang="en-US" baseline="0" dirty="0"/>
              <a:t>소스코드 관리자와  </a:t>
            </a:r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 </a:t>
            </a:r>
            <a:r>
              <a:rPr lang="ko-KR" altLang="en-US" baseline="0" dirty="0"/>
              <a:t>개발자가 </a:t>
            </a:r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 </a:t>
            </a:r>
            <a:r>
              <a:rPr lang="ko-KR" altLang="en-US" baseline="0" dirty="0"/>
              <a:t>시간을 맞춰서 진행을 하게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이유는 다음과 같습니다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065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우리가 진행한 프로젝트를 </a:t>
            </a:r>
            <a:r>
              <a:rPr lang="en-US" altLang="ko-KR" dirty="0"/>
              <a:t>push</a:t>
            </a:r>
            <a:r>
              <a:rPr lang="ko-KR" altLang="en-US" dirty="0"/>
              <a:t>하고 </a:t>
            </a:r>
            <a:r>
              <a:rPr lang="en-US" altLang="ko-KR" dirty="0"/>
              <a:t>merge</a:t>
            </a:r>
            <a:r>
              <a:rPr lang="ko-KR" altLang="en-US" dirty="0"/>
              <a:t>를 하게 되면 원본 소스인 </a:t>
            </a:r>
            <a:r>
              <a:rPr lang="en-US" altLang="ko-KR" dirty="0"/>
              <a:t>Master Branch</a:t>
            </a:r>
            <a:r>
              <a:rPr lang="ko-KR" altLang="en-US" dirty="0"/>
              <a:t>는 아무 변화가 없이 원본 상태 그대로이기 때문에 </a:t>
            </a:r>
            <a:r>
              <a:rPr lang="en-US" altLang="ko-KR" dirty="0" err="1"/>
              <a:t>Comflict</a:t>
            </a:r>
            <a:r>
              <a:rPr lang="en-US" altLang="ko-KR" baseline="0" dirty="0"/>
              <a:t> (</a:t>
            </a:r>
            <a:r>
              <a:rPr lang="ko-KR" altLang="en-US" baseline="0" dirty="0"/>
              <a:t>충돌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나지 않습니다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다음과 같은 상황에는 </a:t>
            </a:r>
            <a:r>
              <a:rPr lang="en-US" altLang="ko-KR" baseline="0" dirty="0" err="1"/>
              <a:t>Comflict</a:t>
            </a:r>
            <a:r>
              <a:rPr lang="en-US" altLang="ko-KR" baseline="0" dirty="0"/>
              <a:t>(</a:t>
            </a:r>
            <a:r>
              <a:rPr lang="ko-KR" altLang="en-US" baseline="0" dirty="0"/>
              <a:t>충돌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일어날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244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상황은 다음과 같습니다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사용자 삭제기능을 개발하는 이슈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하나는 사용자 정보 조회 기능을 조회하는 이슈가 발생 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2</a:t>
            </a:r>
            <a:r>
              <a:rPr lang="ko-KR" altLang="en-US" baseline="0" dirty="0"/>
              <a:t>개의 기능을 </a:t>
            </a:r>
            <a:r>
              <a:rPr lang="en-US" altLang="ko-KR" baseline="0" dirty="0"/>
              <a:t>1</a:t>
            </a:r>
            <a:r>
              <a:rPr lang="ko-KR" altLang="en-US" baseline="0" dirty="0"/>
              <a:t>명의 개발자가 아닌 </a:t>
            </a:r>
            <a:r>
              <a:rPr lang="en-US" altLang="ko-KR" baseline="0" dirty="0"/>
              <a:t>2</a:t>
            </a:r>
            <a:r>
              <a:rPr lang="ko-KR" altLang="en-US" baseline="0" dirty="0"/>
              <a:t>명의 개발자가 나눠서 작업을 해서 개발 시간을 줄이기로 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프로젝트 관리자가 </a:t>
            </a:r>
            <a:r>
              <a:rPr lang="en-US" altLang="ko-KR" baseline="0" dirty="0"/>
              <a:t>Feature/user-delete branch </a:t>
            </a:r>
            <a:r>
              <a:rPr lang="ko-KR" altLang="en-US" baseline="0" dirty="0"/>
              <a:t>하나를 생성하고 </a:t>
            </a:r>
            <a:r>
              <a:rPr lang="en-US" altLang="ko-KR" baseline="0" dirty="0"/>
              <a:t>feature/user-select branch</a:t>
            </a:r>
            <a:r>
              <a:rPr lang="ko-KR" altLang="en-US" baseline="0" dirty="0"/>
              <a:t>를 생성시켜  개발자 </a:t>
            </a:r>
            <a:r>
              <a:rPr lang="en-US" altLang="ko-KR" baseline="0" dirty="0"/>
              <a:t>1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에게 서로 업무를 분담 시켰습니다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 </a:t>
            </a:r>
            <a:r>
              <a:rPr lang="ko-KR" altLang="en-US" baseline="0" dirty="0"/>
              <a:t>개발자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user-delete branch 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clone </a:t>
            </a:r>
            <a:r>
              <a:rPr lang="ko-KR" altLang="en-US" baseline="0" dirty="0"/>
              <a:t>해서 작업을 진행했고</a:t>
            </a:r>
            <a:r>
              <a:rPr lang="en-US" altLang="ko-KR" baseline="0" dirty="0"/>
              <a:t>,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  <a:r>
              <a:rPr lang="ko-KR" altLang="en-US" baseline="0" dirty="0"/>
              <a:t>개발자 </a:t>
            </a:r>
            <a:r>
              <a:rPr lang="en-US" altLang="ko-KR" baseline="0" dirty="0"/>
              <a:t>2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user-select branch 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clone </a:t>
            </a:r>
            <a:r>
              <a:rPr lang="ko-KR" altLang="en-US" baseline="0" dirty="0"/>
              <a:t>해서 작업을 진행 했습니다</a:t>
            </a:r>
            <a:r>
              <a:rPr lang="en-US" altLang="ko-KR" baseline="0" dirty="0"/>
              <a:t>..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740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시간이 지난 후 </a:t>
            </a:r>
            <a:r>
              <a:rPr lang="en-US" altLang="ko-KR" baseline="0" dirty="0"/>
              <a:t>2</a:t>
            </a:r>
            <a:r>
              <a:rPr lang="ko-KR" altLang="en-US" baseline="0" dirty="0"/>
              <a:t>명의 개발자가 기능 개발을 완료했다고 프로젝트 담당자에게 각자의 </a:t>
            </a:r>
            <a:r>
              <a:rPr lang="en-US" altLang="ko-KR" baseline="0" dirty="0"/>
              <a:t>Remote </a:t>
            </a:r>
            <a:r>
              <a:rPr lang="en-US" altLang="ko-KR" baseline="0" dirty="0" err="1"/>
              <a:t>branc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push</a:t>
            </a:r>
            <a:r>
              <a:rPr lang="ko-KR" altLang="en-US" baseline="0" dirty="0"/>
              <a:t>를 했다고 보고했습니다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관리자가 확인하고</a:t>
            </a:r>
            <a:r>
              <a:rPr lang="en-US" altLang="ko-KR" baseline="0" dirty="0"/>
              <a:t> </a:t>
            </a:r>
            <a:r>
              <a:rPr lang="ko-KR" altLang="en-US" baseline="0" dirty="0"/>
              <a:t>하고 혼자서 </a:t>
            </a:r>
            <a:r>
              <a:rPr lang="en-US" altLang="ko-KR" baseline="0" dirty="0"/>
              <a:t>MERGE</a:t>
            </a:r>
            <a:r>
              <a:rPr lang="ko-KR" altLang="en-US" baseline="0" dirty="0"/>
              <a:t>를 진행 하기로 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356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처음으로 개발자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이 진행한 </a:t>
            </a:r>
            <a:r>
              <a:rPr lang="en-US" altLang="ko-KR" baseline="0" dirty="0"/>
              <a:t>user-delete </a:t>
            </a:r>
            <a:r>
              <a:rPr lang="ko-KR" altLang="en-US" baseline="0" dirty="0"/>
              <a:t>소스를 원본 소스와 병합을 진행합니다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Master source</a:t>
            </a:r>
            <a:r>
              <a:rPr lang="ko-KR" altLang="en-US" baseline="0" dirty="0"/>
              <a:t>는 다음과 같아지겠죠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703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이때 아무 충돌 없이 병합이 진행 되는데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이런 상태에서 이뤄지는 병합 방식을 </a:t>
            </a:r>
            <a:r>
              <a:rPr lang="en-US" altLang="ko-KR" baseline="0" dirty="0"/>
              <a:t>‘Fast-forward’ </a:t>
            </a:r>
            <a:r>
              <a:rPr lang="ko-KR" altLang="en-US" baseline="0" dirty="0"/>
              <a:t>방식 이라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Fast-Forward</a:t>
            </a:r>
            <a:r>
              <a:rPr lang="ko-KR" altLang="en-US" baseline="0" dirty="0"/>
              <a:t>란</a:t>
            </a:r>
            <a:r>
              <a:rPr lang="en-US" altLang="ko-KR" baseline="0" dirty="0"/>
              <a:t>, Master </a:t>
            </a:r>
            <a:r>
              <a:rPr lang="ko-KR" altLang="en-US" baseline="0" dirty="0" err="1"/>
              <a:t>브랜치</a:t>
            </a:r>
            <a:r>
              <a:rPr lang="ko-KR" altLang="en-US" baseline="0" dirty="0"/>
              <a:t> 관점에서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시킬 </a:t>
            </a:r>
            <a:r>
              <a:rPr lang="en-US" altLang="ko-KR" baseline="0" dirty="0"/>
              <a:t>branch</a:t>
            </a:r>
            <a:r>
              <a:rPr lang="ko-KR" altLang="en-US" baseline="0" dirty="0"/>
              <a:t> 즉 </a:t>
            </a:r>
            <a:r>
              <a:rPr lang="en-US" altLang="ko-KR" baseline="0" dirty="0"/>
              <a:t>user-delete branch </a:t>
            </a:r>
            <a:r>
              <a:rPr lang="ko-KR" altLang="en-US" baseline="0" dirty="0"/>
              <a:t>가  가리키고 있는 </a:t>
            </a:r>
            <a:r>
              <a:rPr lang="ko-KR" altLang="en-US" baseline="0" dirty="0" err="1"/>
              <a:t>커밋이</a:t>
            </a:r>
            <a:r>
              <a:rPr lang="ko-KR" altLang="en-US" baseline="0" dirty="0"/>
              <a:t> 현재 </a:t>
            </a:r>
            <a:r>
              <a:rPr lang="en-US" altLang="ko-KR" baseline="0" dirty="0"/>
              <a:t>Master branch</a:t>
            </a:r>
            <a:r>
              <a:rPr lang="ko-KR" altLang="en-US" baseline="0" dirty="0"/>
              <a:t> 가 가리키는 것보다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앞으로 </a:t>
            </a:r>
            <a:r>
              <a:rPr lang="ko-KR" altLang="en-US" baseline="0" dirty="0" err="1"/>
              <a:t>진행한＇커밋이기</a:t>
            </a:r>
            <a:r>
              <a:rPr lang="ko-KR" altLang="en-US" baseline="0" dirty="0"/>
              <a:t> 때문에 </a:t>
            </a:r>
            <a:r>
              <a:rPr lang="en-US" altLang="ko-KR" baseline="0" dirty="0"/>
              <a:t>Master branch</a:t>
            </a:r>
            <a:r>
              <a:rPr lang="ko-KR" altLang="en-US" baseline="0" dirty="0"/>
              <a:t> 포인터는 더 </a:t>
            </a:r>
            <a:r>
              <a:rPr lang="ko-KR" altLang="en-US" baseline="0" dirty="0" err="1"/>
              <a:t>앞에있는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커밋으로</a:t>
            </a:r>
            <a:r>
              <a:rPr lang="ko-KR" altLang="en-US" baseline="0" dirty="0"/>
              <a:t> 이동한다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이런 방식을 </a:t>
            </a:r>
            <a:r>
              <a:rPr lang="en-US" altLang="ko-KR" baseline="0" dirty="0"/>
              <a:t>‘Fast forward’ </a:t>
            </a:r>
            <a:r>
              <a:rPr lang="ko-KR" altLang="en-US" baseline="0" dirty="0"/>
              <a:t>라고 부릅니다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혹시 </a:t>
            </a:r>
            <a:r>
              <a:rPr lang="ko-KR" altLang="en-US" baseline="0" dirty="0" err="1"/>
              <a:t>이부분</a:t>
            </a:r>
            <a:r>
              <a:rPr lang="ko-KR" altLang="en-US" baseline="0" dirty="0"/>
              <a:t> 이해 가시는 분 계시나요</a:t>
            </a:r>
            <a:r>
              <a:rPr lang="en-US" altLang="ko-KR" baseline="0" dirty="0"/>
              <a:t>?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status </a:t>
            </a:r>
            <a:r>
              <a:rPr lang="ko-KR" altLang="en-US" dirty="0"/>
              <a:t>명령어를 사용하면 현재 저장소의 상태를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저장소를 만든 후 아무 작업도 진행하지 않았기 때문에</a:t>
            </a:r>
            <a:r>
              <a:rPr lang="ko-KR" altLang="en-US" baseline="0" dirty="0"/>
              <a:t> 다음과 같이 커밋할 내역이 없다고 표시되며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파일을 만들거나 복사 후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사용하라고 권유 메시지가 나옵니다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75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말로 표현해서 모든 분들을 제가 이해 시키기엔 제 내공이 아직 부족해서 그림으로 준비해봤습니다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 </a:t>
            </a:r>
            <a:r>
              <a:rPr lang="en-US" altLang="ko-KR" dirty="0"/>
              <a:t>user-</a:t>
            </a:r>
            <a:r>
              <a:rPr lang="en-US" altLang="ko-KR" dirty="0" err="1"/>
              <a:t>delect</a:t>
            </a:r>
            <a:r>
              <a:rPr lang="ko-KR" altLang="en-US" dirty="0"/>
              <a:t>와 </a:t>
            </a:r>
            <a:r>
              <a:rPr lang="en-US" altLang="ko-KR" dirty="0"/>
              <a:t>user-select </a:t>
            </a:r>
            <a:r>
              <a:rPr lang="ko-KR" altLang="en-US" dirty="0"/>
              <a:t>이슈가 발생해서 </a:t>
            </a:r>
            <a:r>
              <a:rPr lang="en-US" altLang="ko-KR" dirty="0"/>
              <a:t>master branch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branch</a:t>
            </a:r>
            <a:r>
              <a:rPr lang="ko-KR" altLang="en-US" dirty="0"/>
              <a:t>를 생성시켰을 당시 </a:t>
            </a:r>
            <a:r>
              <a:rPr lang="ko-KR" altLang="en-US" dirty="0" err="1"/>
              <a:t>브랜치의</a:t>
            </a:r>
            <a:r>
              <a:rPr lang="ko-KR" altLang="en-US" dirty="0"/>
              <a:t> 상태를 나타냅니다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여기에서 </a:t>
            </a:r>
            <a:r>
              <a:rPr lang="en-US" altLang="ko-KR" dirty="0"/>
              <a:t>HEAD</a:t>
            </a:r>
            <a:r>
              <a:rPr lang="ko-KR" altLang="en-US" dirty="0"/>
              <a:t>는 현재 </a:t>
            </a:r>
            <a:r>
              <a:rPr lang="ko-KR" altLang="en-US" dirty="0" err="1"/>
              <a:t>브랜치의</a:t>
            </a:r>
            <a:r>
              <a:rPr lang="ko-KR" altLang="en-US" dirty="0"/>
              <a:t> 최신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ko-KR" altLang="en-US" dirty="0" err="1"/>
              <a:t>가르키는</a:t>
            </a:r>
            <a:r>
              <a:rPr lang="ko-KR" altLang="en-US" dirty="0"/>
              <a:t> 포인터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960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개발자 </a:t>
            </a:r>
            <a:r>
              <a:rPr lang="en-US" altLang="ko-KR" dirty="0"/>
              <a:t>1</a:t>
            </a:r>
            <a:r>
              <a:rPr lang="ko-KR" altLang="en-US" dirty="0"/>
              <a:t>번이 </a:t>
            </a:r>
            <a:r>
              <a:rPr lang="en-US" altLang="ko-KR" dirty="0"/>
              <a:t>user-delete branch</a:t>
            </a:r>
            <a:r>
              <a:rPr lang="ko-KR" altLang="en-US" dirty="0"/>
              <a:t> 를 </a:t>
            </a:r>
            <a:r>
              <a:rPr lang="en-US" altLang="ko-KR" dirty="0"/>
              <a:t>clone </a:t>
            </a:r>
            <a:r>
              <a:rPr lang="ko-KR" altLang="en-US" dirty="0"/>
              <a:t>후 사용자 삭제 코드를 작성 후 </a:t>
            </a:r>
            <a:r>
              <a:rPr lang="en-US" altLang="ko-KR" dirty="0"/>
              <a:t>commit -</a:t>
            </a:r>
            <a:r>
              <a:rPr lang="ko-KR" altLang="en-US" dirty="0"/>
              <a:t>을 시켜서 </a:t>
            </a:r>
            <a:r>
              <a:rPr lang="en-US" altLang="ko-KR" dirty="0"/>
              <a:t>Remote Repository</a:t>
            </a:r>
            <a:r>
              <a:rPr lang="ko-KR" altLang="en-US" dirty="0"/>
              <a:t>에  </a:t>
            </a:r>
            <a:r>
              <a:rPr lang="en-US" altLang="ko-KR" dirty="0"/>
              <a:t>push </a:t>
            </a:r>
            <a:r>
              <a:rPr lang="ko-KR" altLang="en-US" dirty="0"/>
              <a:t>를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에서 </a:t>
            </a:r>
            <a:r>
              <a:rPr lang="en-US" altLang="ko-KR" dirty="0"/>
              <a:t>commit</a:t>
            </a:r>
            <a:r>
              <a:rPr lang="ko-KR" altLang="en-US" dirty="0"/>
              <a:t>이 발생 하면 늘 최신 </a:t>
            </a:r>
            <a:r>
              <a:rPr lang="ko-KR" altLang="en-US" dirty="0" err="1"/>
              <a:t>커밋은</a:t>
            </a:r>
            <a:r>
              <a:rPr lang="ko-KR" altLang="en-US" dirty="0"/>
              <a:t> 이전 </a:t>
            </a:r>
            <a:r>
              <a:rPr lang="ko-KR" altLang="en-US" dirty="0" err="1"/>
              <a:t>커밋을</a:t>
            </a:r>
            <a:r>
              <a:rPr lang="ko-KR" altLang="en-US" dirty="0"/>
              <a:t> 기억하고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새로운 </a:t>
            </a:r>
            <a:r>
              <a:rPr lang="en-US" altLang="ko-KR" dirty="0"/>
              <a:t>commit </a:t>
            </a:r>
            <a:r>
              <a:rPr lang="ko-KR" altLang="en-US" dirty="0"/>
              <a:t>이 </a:t>
            </a:r>
            <a:r>
              <a:rPr lang="en-US" altLang="ko-KR" dirty="0"/>
              <a:t>user-delete</a:t>
            </a:r>
            <a:r>
              <a:rPr lang="ko-KR" altLang="en-US" dirty="0"/>
              <a:t>에서 발생했기 때문에 상태가 이렇게 바뀌었습니다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86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개발자 </a:t>
            </a:r>
            <a:r>
              <a:rPr lang="en-US" altLang="ko-KR" dirty="0"/>
              <a:t>2</a:t>
            </a:r>
            <a:r>
              <a:rPr lang="ko-KR" altLang="en-US" dirty="0"/>
              <a:t>번이 </a:t>
            </a:r>
            <a:r>
              <a:rPr lang="en-US" altLang="ko-KR" dirty="0"/>
              <a:t>user-select branch</a:t>
            </a:r>
            <a:r>
              <a:rPr lang="ko-KR" altLang="en-US" dirty="0"/>
              <a:t> 를 </a:t>
            </a:r>
            <a:r>
              <a:rPr lang="en-US" altLang="ko-KR" dirty="0"/>
              <a:t>clone </a:t>
            </a:r>
            <a:r>
              <a:rPr lang="ko-KR" altLang="en-US" dirty="0"/>
              <a:t>후 사용자 삭제 코드를 작성 후 </a:t>
            </a:r>
            <a:r>
              <a:rPr lang="en-US" altLang="ko-KR" dirty="0"/>
              <a:t>commit –</a:t>
            </a:r>
            <a:r>
              <a:rPr lang="ko-KR" altLang="en-US" dirty="0"/>
              <a:t>을 시켜서 </a:t>
            </a:r>
            <a:r>
              <a:rPr lang="en-US" altLang="ko-KR" dirty="0"/>
              <a:t>Remote Repository</a:t>
            </a:r>
            <a:r>
              <a:rPr lang="ko-KR" altLang="en-US" dirty="0"/>
              <a:t>에  </a:t>
            </a:r>
            <a:r>
              <a:rPr lang="en-US" altLang="ko-KR" dirty="0"/>
              <a:t>push </a:t>
            </a:r>
            <a:r>
              <a:rPr lang="ko-KR" altLang="en-US" dirty="0"/>
              <a:t>를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새로운 </a:t>
            </a:r>
            <a:r>
              <a:rPr lang="en-US" altLang="ko-KR" dirty="0"/>
              <a:t>commit </a:t>
            </a:r>
            <a:r>
              <a:rPr lang="ko-KR" altLang="en-US" dirty="0"/>
              <a:t>이 </a:t>
            </a:r>
            <a:r>
              <a:rPr lang="en-US" altLang="ko-KR" dirty="0"/>
              <a:t>user-select</a:t>
            </a:r>
            <a:r>
              <a:rPr lang="ko-KR" altLang="en-US" dirty="0"/>
              <a:t> 에서 발생했기 때문에 상태가 이렇게 변경이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 그림이 여기까지 나온 이유는 </a:t>
            </a:r>
            <a:r>
              <a:rPr lang="en-US" altLang="ko-KR" dirty="0"/>
              <a:t>‘Fast-Forward’</a:t>
            </a:r>
            <a:r>
              <a:rPr lang="ko-KR" altLang="en-US" dirty="0"/>
              <a:t>를 설명하기 위함 이었는데요</a:t>
            </a:r>
            <a:r>
              <a:rPr lang="en-US" altLang="ko-KR" dirty="0"/>
              <a:t>, </a:t>
            </a:r>
            <a:r>
              <a:rPr lang="ko-KR" altLang="en-US" dirty="0"/>
              <a:t>그럼 </a:t>
            </a:r>
            <a:r>
              <a:rPr lang="en-US" altLang="ko-KR" dirty="0"/>
              <a:t>Fast-Forward</a:t>
            </a:r>
            <a:r>
              <a:rPr lang="ko-KR" altLang="en-US" dirty="0"/>
              <a:t>가 어떻게 진행 되는지 다시 한번 그림을 통해 설명을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이전에 </a:t>
            </a:r>
            <a:r>
              <a:rPr lang="en-US" altLang="ko-KR" dirty="0"/>
              <a:t>Fast-forward</a:t>
            </a:r>
            <a:r>
              <a:rPr lang="ko-KR" altLang="en-US" dirty="0"/>
              <a:t>에 대해 이렇게 설명했습니다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685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Fast-Forward</a:t>
            </a:r>
            <a:r>
              <a:rPr lang="ko-KR" altLang="en-US" baseline="0" dirty="0"/>
              <a:t>란</a:t>
            </a:r>
            <a:r>
              <a:rPr lang="en-US" altLang="ko-KR" baseline="0" dirty="0"/>
              <a:t>,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Master </a:t>
            </a:r>
            <a:r>
              <a:rPr lang="ko-KR" altLang="en-US" baseline="0" dirty="0" err="1"/>
              <a:t>브랜치</a:t>
            </a:r>
            <a:r>
              <a:rPr lang="ko-KR" altLang="en-US" baseline="0" dirty="0"/>
              <a:t> 관점에서 </a:t>
            </a:r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Merge </a:t>
            </a:r>
            <a:r>
              <a:rPr lang="ko-KR" altLang="en-US" baseline="0" dirty="0"/>
              <a:t>시킬 </a:t>
            </a:r>
            <a:r>
              <a:rPr lang="en-US" altLang="ko-KR" baseline="0" dirty="0"/>
              <a:t>branch</a:t>
            </a:r>
            <a:r>
              <a:rPr lang="ko-KR" altLang="en-US" baseline="0" dirty="0"/>
              <a:t> 즉   </a:t>
            </a:r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  <a:r>
              <a:rPr lang="ko-KR" altLang="en-US" baseline="0" dirty="0"/>
              <a:t> </a:t>
            </a:r>
            <a:r>
              <a:rPr lang="en-US" altLang="ko-KR" baseline="0" dirty="0"/>
              <a:t>user-delete branch </a:t>
            </a:r>
            <a:r>
              <a:rPr lang="ko-KR" altLang="en-US" baseline="0" dirty="0"/>
              <a:t>가 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가리키고 있는 </a:t>
            </a:r>
            <a:r>
              <a:rPr lang="ko-KR" altLang="en-US" baseline="0" dirty="0" err="1"/>
              <a:t>커밋이</a:t>
            </a:r>
            <a:r>
              <a:rPr lang="ko-KR" altLang="en-US" baseline="0" dirty="0"/>
              <a:t> </a:t>
            </a:r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  <a:r>
              <a:rPr lang="ko-KR" altLang="en-US" baseline="0" dirty="0"/>
              <a:t> </a:t>
            </a:r>
            <a:r>
              <a:rPr lang="en-US" altLang="ko-KR" b="1" baseline="0" dirty="0"/>
              <a:t>C2</a:t>
            </a:r>
            <a:r>
              <a:rPr lang="ko-KR" altLang="en-US" b="1" baseline="0" dirty="0"/>
              <a:t>라는 </a:t>
            </a:r>
            <a:r>
              <a:rPr lang="ko-KR" altLang="en-US" b="1" baseline="0" dirty="0" err="1"/>
              <a:t>커밋이</a:t>
            </a:r>
            <a:r>
              <a:rPr lang="en-US" altLang="ko-KR" b="1" baseline="0" dirty="0"/>
              <a:t>! (</a:t>
            </a:r>
            <a:r>
              <a:rPr lang="ko-KR" altLang="en-US" b="1" baseline="0" dirty="0"/>
              <a:t>강조</a:t>
            </a:r>
            <a:r>
              <a:rPr lang="en-US" altLang="ko-KR" b="1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현재 </a:t>
            </a:r>
            <a:r>
              <a:rPr lang="en-US" altLang="ko-KR" baseline="0" dirty="0"/>
              <a:t>Master branch</a:t>
            </a:r>
            <a:r>
              <a:rPr lang="ko-KR" altLang="en-US" baseline="0" dirty="0"/>
              <a:t> 가 가리키는 </a:t>
            </a:r>
            <a:r>
              <a:rPr lang="en-US" altLang="ko-KR" baseline="0" dirty="0"/>
              <a:t>C1</a:t>
            </a:r>
            <a:r>
              <a:rPr lang="ko-KR" altLang="en-US" baseline="0" dirty="0"/>
              <a:t>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 보다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앞으로 </a:t>
            </a:r>
            <a:r>
              <a:rPr lang="ko-KR" altLang="en-US" baseline="0" dirty="0" err="1"/>
              <a:t>진행한＇커밋이기</a:t>
            </a:r>
            <a:r>
              <a:rPr lang="ko-KR" altLang="en-US" baseline="0" dirty="0"/>
              <a:t> 때문에   </a:t>
            </a:r>
            <a:r>
              <a:rPr lang="en-US" altLang="ko-KR" baseline="0" dirty="0"/>
              <a:t>-----   </a:t>
            </a:r>
            <a:r>
              <a:rPr lang="ko-KR" altLang="en-US" baseline="0" dirty="0"/>
              <a:t>여기서 앞으로 진행했다고 해서 그림에 나오는 포인터 방향때문에 그럼 </a:t>
            </a:r>
            <a:r>
              <a:rPr lang="en-US" altLang="ko-KR" baseline="0" dirty="0"/>
              <a:t>C0</a:t>
            </a:r>
            <a:r>
              <a:rPr lang="ko-KR" altLang="en-US" baseline="0" dirty="0"/>
              <a:t>인가</a:t>
            </a:r>
            <a:r>
              <a:rPr lang="en-US" altLang="ko-KR" baseline="0" dirty="0"/>
              <a:t>? </a:t>
            </a:r>
            <a:r>
              <a:rPr lang="ko-KR" altLang="en-US" baseline="0" dirty="0"/>
              <a:t>라고 </a:t>
            </a:r>
            <a:r>
              <a:rPr lang="ko-KR" altLang="en-US" baseline="0" dirty="0" err="1"/>
              <a:t>생각하시는분이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없으시길</a:t>
            </a:r>
            <a:r>
              <a:rPr lang="ko-KR" altLang="en-US" baseline="0" dirty="0"/>
              <a:t> 바랍니다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기본적으로 </a:t>
            </a:r>
            <a:r>
              <a:rPr lang="en-US" altLang="ko-KR" baseline="0" dirty="0"/>
              <a:t>Git</a:t>
            </a:r>
            <a:r>
              <a:rPr lang="ko-KR" altLang="en-US" baseline="0" dirty="0"/>
              <a:t>은 </a:t>
            </a:r>
            <a:r>
              <a:rPr lang="ko-KR" altLang="en-US" baseline="0" dirty="0" err="1"/>
              <a:t>커밋내역이</a:t>
            </a:r>
            <a:r>
              <a:rPr lang="ko-KR" altLang="en-US" baseline="0" dirty="0"/>
              <a:t> 저장될 때 </a:t>
            </a:r>
            <a:r>
              <a:rPr lang="ko-KR" altLang="en-US" baseline="0" dirty="0" err="1"/>
              <a:t>최신커밋은</a:t>
            </a:r>
            <a:r>
              <a:rPr lang="ko-KR" altLang="en-US" baseline="0" dirty="0"/>
              <a:t> 항상 바로 직전 </a:t>
            </a:r>
            <a:r>
              <a:rPr lang="ko-KR" altLang="en-US" baseline="0" dirty="0" err="1"/>
              <a:t>커밋의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Hash </a:t>
            </a:r>
            <a:r>
              <a:rPr lang="ko-KR" altLang="en-US" baseline="0" dirty="0"/>
              <a:t>값을 가지고 있기 때문에 화살표의 방향이 역방향이 되는 것이 맞습니다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</a:t>
            </a:r>
            <a:r>
              <a:rPr lang="en-US" altLang="ko-KR" baseline="0" dirty="0"/>
              <a:t> (</a:t>
            </a:r>
            <a:r>
              <a:rPr lang="ko-KR" altLang="en-US" baseline="0" dirty="0" err="1"/>
              <a:t>다음장</a:t>
            </a:r>
            <a:r>
              <a:rPr lang="en-US" altLang="ko-KR" baseline="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088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Master branch</a:t>
            </a:r>
            <a:r>
              <a:rPr lang="ko-KR" altLang="en-US" baseline="0" dirty="0"/>
              <a:t> 포인터는 더 </a:t>
            </a:r>
            <a:r>
              <a:rPr lang="ko-KR" altLang="en-US" baseline="0" dirty="0" err="1"/>
              <a:t>앞에있는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커밋으로</a:t>
            </a:r>
            <a:r>
              <a:rPr lang="ko-KR" altLang="en-US" baseline="0" dirty="0"/>
              <a:t> 이동한다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이게 </a:t>
            </a:r>
            <a:r>
              <a:rPr lang="en-US" altLang="ko-KR" dirty="0"/>
              <a:t>Fast-Forward Merge</a:t>
            </a:r>
            <a:r>
              <a:rPr lang="ko-KR" altLang="en-US" dirty="0"/>
              <a:t> 방식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Remote Repository</a:t>
            </a:r>
            <a:r>
              <a:rPr lang="ko-KR" altLang="en-US" dirty="0"/>
              <a:t>의 소스는 다음과 같아집니다</a:t>
            </a:r>
            <a:r>
              <a:rPr lang="en-US" altLang="ko-KR" dirty="0"/>
              <a:t>.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다음페이지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76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</a:t>
            </a:r>
            <a:r>
              <a:rPr lang="en-US" altLang="ko-KR" dirty="0"/>
              <a:t>Merge</a:t>
            </a:r>
            <a:r>
              <a:rPr lang="ko-KR" altLang="en-US" dirty="0"/>
              <a:t>를 할 때 관리자와 개발자가 모여서 </a:t>
            </a:r>
            <a:r>
              <a:rPr lang="en-US" altLang="ko-KR" dirty="0"/>
              <a:t>Merge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진행해야 한다고 시작해 놓고 지금까지 그럴 일이 없는 거 같은데</a:t>
            </a:r>
            <a:r>
              <a:rPr lang="en-US" altLang="ko-KR" dirty="0"/>
              <a:t> </a:t>
            </a:r>
            <a:r>
              <a:rPr lang="ko-KR" altLang="en-US" dirty="0"/>
              <a:t>어쩌라는 건가요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라는 생각이 드실 수 있습니다</a:t>
            </a:r>
            <a:r>
              <a:rPr lang="en-US" altLang="ko-KR" dirty="0"/>
              <a:t>. </a:t>
            </a:r>
            <a:r>
              <a:rPr lang="ko-KR" altLang="en-US" dirty="0"/>
              <a:t>맞습니다</a:t>
            </a:r>
            <a:r>
              <a:rPr lang="en-US" altLang="ko-KR" dirty="0"/>
              <a:t>. </a:t>
            </a:r>
            <a:r>
              <a:rPr lang="ko-KR" altLang="en-US" dirty="0"/>
              <a:t>지금까지의 상황처럼 </a:t>
            </a:r>
            <a:r>
              <a:rPr lang="en-US" altLang="ko-KR" dirty="0"/>
              <a:t>Fast-forward Merge</a:t>
            </a:r>
            <a:r>
              <a:rPr lang="ko-KR" altLang="en-US" dirty="0"/>
              <a:t>만 발생한다면 그냥 아무나 </a:t>
            </a:r>
            <a:r>
              <a:rPr lang="en-US" altLang="ko-KR" dirty="0"/>
              <a:t>Merge</a:t>
            </a:r>
            <a:r>
              <a:rPr lang="ko-KR" altLang="en-US" dirty="0"/>
              <a:t>를 시켜도 상관이 없었습니다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이런 상황만 존재하지는 않겠죠</a:t>
            </a:r>
            <a:r>
              <a:rPr lang="en-US" altLang="ko-KR" dirty="0"/>
              <a:t>… </a:t>
            </a:r>
            <a:r>
              <a:rPr lang="ko-KR" altLang="en-US" dirty="0"/>
              <a:t>지금 사용하고 있는 </a:t>
            </a:r>
            <a:r>
              <a:rPr lang="en-US" altLang="ko-KR" dirty="0"/>
              <a:t>SVN</a:t>
            </a:r>
            <a:r>
              <a:rPr lang="ko-KR" altLang="en-US" dirty="0"/>
              <a:t>에서도 소스간 충돌 상황을 많이 경험 </a:t>
            </a:r>
            <a:r>
              <a:rPr lang="ko-KR" altLang="en-US" dirty="0" err="1"/>
              <a:t>하셨으리라</a:t>
            </a:r>
            <a:r>
              <a:rPr lang="ko-KR" altLang="en-US" dirty="0"/>
              <a:t> 생각합니다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0416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본 </a:t>
            </a:r>
            <a:r>
              <a:rPr lang="en-US" altLang="ko-KR" dirty="0"/>
              <a:t>fast-forward </a:t>
            </a:r>
            <a:r>
              <a:rPr lang="ko-KR" altLang="en-US" dirty="0"/>
              <a:t>에서는 충돌이 일어나지 않지만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상황은 </a:t>
            </a:r>
            <a:r>
              <a:rPr lang="ko-KR" altLang="en-US" dirty="0" err="1"/>
              <a:t>다르릅니다</a:t>
            </a:r>
            <a:r>
              <a:rPr lang="en-US" altLang="ko-KR" dirty="0"/>
              <a:t>. </a:t>
            </a:r>
            <a:r>
              <a:rPr lang="ko-KR" altLang="en-US" dirty="0"/>
              <a:t>현재 시점에서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user-select branch</a:t>
            </a:r>
            <a:r>
              <a:rPr lang="ko-KR" altLang="en-US" dirty="0"/>
              <a:t>를 병합하려 하면 </a:t>
            </a:r>
            <a:r>
              <a:rPr lang="en-US" altLang="ko-KR" dirty="0"/>
              <a:t>fast-forward merge</a:t>
            </a:r>
            <a:r>
              <a:rPr lang="ko-KR" altLang="en-US" dirty="0"/>
              <a:t>가 아닌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3-way merge</a:t>
            </a:r>
            <a:r>
              <a:rPr lang="ko-KR" altLang="en-US" dirty="0"/>
              <a:t>로 병합을 진행하게 됩니다</a:t>
            </a:r>
            <a:r>
              <a:rPr lang="en-US" altLang="ko-KR" dirty="0"/>
              <a:t>. Master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가 </a:t>
            </a:r>
            <a:r>
              <a:rPr lang="ko-KR" altLang="en-US" dirty="0" err="1"/>
              <a:t>가르키는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en-US" altLang="ko-KR" dirty="0"/>
              <a:t>(C2)</a:t>
            </a:r>
            <a:r>
              <a:rPr lang="ko-KR" altLang="en-US" dirty="0"/>
              <a:t>가  </a:t>
            </a:r>
            <a:r>
              <a:rPr lang="en-US" altLang="ko-KR" dirty="0"/>
              <a:t>user-select </a:t>
            </a:r>
            <a:r>
              <a:rPr lang="en-US" altLang="ko-KR" dirty="0" err="1"/>
              <a:t>branc</a:t>
            </a:r>
            <a:r>
              <a:rPr lang="ko-KR" altLang="en-US" dirty="0"/>
              <a:t>의 조상</a:t>
            </a:r>
            <a:r>
              <a:rPr lang="en-US" altLang="ko-KR" dirty="0"/>
              <a:t>(C1)</a:t>
            </a:r>
            <a:r>
              <a:rPr lang="ko-KR" altLang="en-US" dirty="0"/>
              <a:t>이 아니므로 </a:t>
            </a:r>
            <a:r>
              <a:rPr lang="en-US" altLang="ko-KR" dirty="0"/>
              <a:t>‘Fast-Forward’ 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  <a:r>
              <a:rPr lang="ko-KR" altLang="en-US" dirty="0"/>
              <a:t>를 하지 않는다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이런 경우에 만약 </a:t>
            </a:r>
            <a:r>
              <a:rPr lang="en-US" altLang="ko-KR" dirty="0"/>
              <a:t>user-select</a:t>
            </a:r>
            <a:r>
              <a:rPr lang="ko-KR" altLang="en-US" dirty="0"/>
              <a:t>에서 수정한 내역과 </a:t>
            </a:r>
            <a:r>
              <a:rPr lang="en-US" altLang="ko-KR" dirty="0"/>
              <a:t>user-delete</a:t>
            </a:r>
            <a:r>
              <a:rPr lang="ko-KR" altLang="en-US" dirty="0"/>
              <a:t>에서 수정했던 내역이 겹치면 충돌</a:t>
            </a:r>
            <a:r>
              <a:rPr lang="en-US" altLang="ko-KR" dirty="0"/>
              <a:t>(</a:t>
            </a:r>
            <a:r>
              <a:rPr lang="en-US" altLang="ko-KR" dirty="0" err="1"/>
              <a:t>Conflice</a:t>
            </a:r>
            <a:r>
              <a:rPr lang="en-US" altLang="ko-KR" dirty="0"/>
              <a:t>) </a:t>
            </a:r>
            <a:r>
              <a:rPr lang="ko-KR" altLang="en-US" dirty="0"/>
              <a:t>메시지를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911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이클립스에서 </a:t>
            </a:r>
            <a:r>
              <a:rPr lang="en-US" altLang="ko-KR" dirty="0"/>
              <a:t>Merge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Conflict(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r>
              <a:rPr lang="ko-KR" altLang="en-US" dirty="0"/>
              <a:t>이 발생하면 다음과 같은 메시지가 발생하고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우측과 같이 나온다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&lt;&lt;&lt;&lt;&lt;&lt;&lt;&lt;&lt;&lt;&lt;&lt;&lt; HEAD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부터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====</a:t>
            </a:r>
          </a:p>
          <a:p>
            <a:endParaRPr lang="en-US" altLang="ko-KR" dirty="0"/>
          </a:p>
          <a:p>
            <a:r>
              <a:rPr lang="ko-KR" altLang="en-US" dirty="0"/>
              <a:t>까지 있는 메시지가 </a:t>
            </a:r>
            <a:r>
              <a:rPr lang="en-US" altLang="ko-KR" dirty="0"/>
              <a:t>master</a:t>
            </a:r>
            <a:r>
              <a:rPr lang="ko-KR" altLang="en-US" dirty="0"/>
              <a:t>에 있던 내용이고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아래로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&gt;&gt;&gt;&gt;&gt;&gt;&gt;&gt;&gt; refs/heads/user-select</a:t>
            </a:r>
          </a:p>
          <a:p>
            <a:endParaRPr lang="en-US" altLang="ko-KR" dirty="0"/>
          </a:p>
          <a:p>
            <a:r>
              <a:rPr lang="ko-KR" altLang="en-US" dirty="0"/>
              <a:t>까지의 내용이 병합하려 했던 </a:t>
            </a:r>
            <a:r>
              <a:rPr lang="en-US" altLang="ko-KR" dirty="0"/>
              <a:t>user-select branch</a:t>
            </a:r>
            <a:r>
              <a:rPr lang="ko-KR" altLang="en-US" dirty="0"/>
              <a:t>의 내용이다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이럴 때 해당 파트를 개발했던 개발자들이 같이 있어야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어떤 코드를 사용하고 </a:t>
            </a:r>
            <a:r>
              <a:rPr lang="ko-KR" altLang="en-US" dirty="0" err="1"/>
              <a:t>싶은지</a:t>
            </a:r>
            <a:r>
              <a:rPr lang="ko-KR" altLang="en-US" dirty="0"/>
              <a:t> 서로 조율을 </a:t>
            </a:r>
            <a:r>
              <a:rPr lang="ko-KR" altLang="en-US" dirty="0" err="1"/>
              <a:t>해야하기</a:t>
            </a:r>
            <a:r>
              <a:rPr lang="ko-KR" altLang="en-US" dirty="0"/>
              <a:t> </a:t>
            </a:r>
            <a:r>
              <a:rPr lang="ko-KR" altLang="en-US" dirty="0" err="1"/>
              <a:t>떄문입니다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당사자들을 불러서 위의 코드 중 반영 할 코드를 정리하고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15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Conflict </a:t>
            </a:r>
            <a:r>
              <a:rPr lang="ko-KR" altLang="en-US" dirty="0"/>
              <a:t>상황을 제거 한 후 </a:t>
            </a:r>
            <a:r>
              <a:rPr lang="en-US" altLang="ko-KR" dirty="0"/>
              <a:t>Commit</a:t>
            </a:r>
            <a:r>
              <a:rPr lang="ko-KR" altLang="en-US" dirty="0"/>
              <a:t>을 진행하면 모든 </a:t>
            </a:r>
            <a:r>
              <a:rPr lang="en-US" altLang="ko-KR" dirty="0"/>
              <a:t>Branch Merge </a:t>
            </a:r>
            <a:r>
              <a:rPr lang="ko-KR" altLang="en-US" dirty="0"/>
              <a:t>상황이 끝납니다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993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Master branch </a:t>
            </a:r>
            <a:r>
              <a:rPr lang="ko-KR" altLang="en-US" baseline="0" dirty="0"/>
              <a:t>입장에서는 이미 개발자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이 수정한 </a:t>
            </a:r>
            <a:r>
              <a:rPr lang="en-US" altLang="ko-KR" baseline="0" dirty="0"/>
              <a:t>[</a:t>
            </a:r>
            <a:r>
              <a:rPr lang="ko-KR" altLang="en-US" baseline="0" dirty="0"/>
              <a:t>공통 기능 수정</a:t>
            </a:r>
            <a:r>
              <a:rPr lang="en-US" altLang="ko-KR" baseline="0" dirty="0"/>
              <a:t>] </a:t>
            </a:r>
            <a:r>
              <a:rPr lang="ko-KR" altLang="en-US" baseline="0" dirty="0"/>
              <a:t>내역을 반영 한 상황이기에 개발자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가 수정한 </a:t>
            </a:r>
            <a:r>
              <a:rPr lang="en-US" altLang="ko-KR" baseline="0" dirty="0"/>
              <a:t>[</a:t>
            </a:r>
            <a:r>
              <a:rPr lang="ko-KR" altLang="en-US" baseline="0" dirty="0"/>
              <a:t>공통 기능 수정</a:t>
            </a:r>
            <a:r>
              <a:rPr lang="en-US" altLang="ko-KR" baseline="0" dirty="0"/>
              <a:t>] </a:t>
            </a:r>
            <a:r>
              <a:rPr lang="ko-KR" altLang="en-US" baseline="0" dirty="0"/>
              <a:t>사항을 반영할 수 없는 상황이 된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8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파일을 관리하기 위해 </a:t>
            </a:r>
            <a:r>
              <a:rPr lang="en-US" altLang="ko-KR" dirty="0"/>
              <a:t>diary.txt </a:t>
            </a:r>
            <a:r>
              <a:rPr lang="ko-KR" altLang="en-US" dirty="0"/>
              <a:t>파일을 생성시키겠습니다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</a:t>
            </a:r>
            <a:r>
              <a:rPr lang="ko-KR" altLang="en-US" baseline="0" dirty="0"/>
              <a:t> 파일의 내용은 일기 지만 각자 버전 관리 할 소스코드로 생각하시길 바랍니다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파일 생성 후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일차 일기를 작성하겠습니다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그리고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status </a:t>
            </a:r>
            <a:r>
              <a:rPr lang="ko-KR" altLang="en-US" baseline="0" dirty="0"/>
              <a:t>명령어를 사용해 파일의 상태를 보니  </a:t>
            </a:r>
            <a:r>
              <a:rPr lang="en-US" altLang="ko-KR" baseline="0" dirty="0"/>
              <a:t>diary.txt </a:t>
            </a:r>
            <a:r>
              <a:rPr lang="ko-KR" altLang="en-US" baseline="0" dirty="0"/>
              <a:t>파일이 추적중인 파일이 아니라 나오고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될 내역에 포함 시키라고 나옵니다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여기서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사용하지 않고 </a:t>
            </a:r>
            <a:r>
              <a:rPr lang="en-US" altLang="ko-KR" baseline="0" dirty="0" err="1"/>
              <a:t>commi</a:t>
            </a:r>
            <a:r>
              <a:rPr lang="ko-KR" altLang="en-US" baseline="0" dirty="0"/>
              <a:t>을 시도하면 해당 </a:t>
            </a:r>
            <a:r>
              <a:rPr lang="en-US" altLang="ko-KR" baseline="0" dirty="0"/>
              <a:t>diary.txt</a:t>
            </a:r>
            <a:r>
              <a:rPr lang="ko-KR" altLang="en-US" baseline="0" dirty="0"/>
              <a:t>파일은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이 되지 않습니다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810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 페이지에서 </a:t>
            </a:r>
            <a:r>
              <a:rPr lang="en-US" altLang="ko-KR" dirty="0" err="1"/>
              <a:t>git</a:t>
            </a:r>
            <a:r>
              <a:rPr lang="en-US" altLang="ko-KR" dirty="0"/>
              <a:t> flow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그림이 영어로 되어있었는데 간단하게 한글로 다시 정리해봤습니다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가장 위에 네모 박스로 있는 </a:t>
            </a:r>
            <a:r>
              <a:rPr lang="en-US" altLang="ko-KR" baseline="0" dirty="0"/>
              <a:t>feature, develop, release, hotfix, </a:t>
            </a:r>
            <a:r>
              <a:rPr lang="en-US" altLang="ko-KR" baseline="0" dirty="0" err="1"/>
              <a:t>maste</a:t>
            </a:r>
            <a:r>
              <a:rPr lang="ko-KR" altLang="en-US" baseline="0" dirty="0"/>
              <a:t>는 각각의 역할이 다른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dirty="0"/>
              <a:t>여기에서 </a:t>
            </a:r>
            <a:r>
              <a:rPr lang="en-US" altLang="ko-KR" dirty="0"/>
              <a:t>master branch </a:t>
            </a:r>
            <a:r>
              <a:rPr lang="ko-KR" altLang="en-US" dirty="0"/>
              <a:t>가 실제 운영되는 </a:t>
            </a:r>
            <a:r>
              <a:rPr lang="en-US" altLang="ko-KR" dirty="0"/>
              <a:t>branch </a:t>
            </a:r>
            <a:r>
              <a:rPr lang="ko-KR" altLang="en-US" dirty="0"/>
              <a:t>이고</a:t>
            </a:r>
            <a:r>
              <a:rPr lang="en-US" altLang="ko-KR" dirty="0"/>
              <a:t>,  develop branch</a:t>
            </a:r>
            <a:r>
              <a:rPr lang="ko-KR" altLang="en-US" baseline="0" dirty="0"/>
              <a:t> 가 개발 전용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운영 소스와 개발 소스가 분리되어 관리하는 정책입니다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Master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develop branch</a:t>
            </a:r>
            <a:r>
              <a:rPr lang="ko-KR" altLang="en-US" baseline="0" dirty="0"/>
              <a:t>는 삭제되지 않고 끝까지 유지됩니다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Release branch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develop branch </a:t>
            </a:r>
            <a:r>
              <a:rPr lang="ko-KR" altLang="en-US" baseline="0" dirty="0"/>
              <a:t>에서 개발이 완료된 소스를 실제 </a:t>
            </a:r>
            <a:r>
              <a:rPr lang="en-US" altLang="ko-KR" baseline="0" dirty="0"/>
              <a:t>master branch</a:t>
            </a:r>
            <a:r>
              <a:rPr lang="ko-KR" altLang="en-US" baseline="0" dirty="0"/>
              <a:t>에 반영하기에 분기하는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Release branch</a:t>
            </a:r>
            <a:r>
              <a:rPr lang="ko-KR" altLang="en-US" baseline="0" dirty="0"/>
              <a:t>에서 간단한 버그 확인 후 수정하고 </a:t>
            </a:r>
            <a:r>
              <a:rPr lang="en-US" altLang="ko-KR" baseline="0" dirty="0"/>
              <a:t>develop branch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master branch</a:t>
            </a:r>
            <a:r>
              <a:rPr lang="ko-KR" altLang="en-US" baseline="0" dirty="0"/>
              <a:t>로 반영을 하게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Release branch </a:t>
            </a:r>
            <a:r>
              <a:rPr lang="ko-KR" altLang="en-US" baseline="0" dirty="0"/>
              <a:t>도 상황에 따라 버전 별로 유지를 시킬 수도 있고</a:t>
            </a:r>
            <a:r>
              <a:rPr lang="en-US" altLang="ko-KR" baseline="0" dirty="0"/>
              <a:t> </a:t>
            </a:r>
            <a:r>
              <a:rPr lang="ko-KR" altLang="en-US" baseline="0" dirty="0"/>
              <a:t>버전 별 </a:t>
            </a:r>
            <a:r>
              <a:rPr lang="en-US" altLang="ko-KR" baseline="0" dirty="0"/>
              <a:t>Branch</a:t>
            </a:r>
            <a:r>
              <a:rPr lang="ko-KR" altLang="en-US" baseline="0" dirty="0"/>
              <a:t>로 관리 할 필요 없다 하면 지워도 되는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운영을 어떻게 할지는 선택 사항입니다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이제 나머지 </a:t>
            </a:r>
            <a:r>
              <a:rPr lang="en-US" altLang="ko-KR" baseline="0" dirty="0"/>
              <a:t>feature 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hotfix branch</a:t>
            </a:r>
            <a:r>
              <a:rPr lang="ko-KR" altLang="en-US" baseline="0" dirty="0"/>
              <a:t> 가 남았습니다</a:t>
            </a:r>
            <a:r>
              <a:rPr lang="en-US" altLang="ko-KR" baseline="0" dirty="0"/>
              <a:t>. Feature branch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develop branch</a:t>
            </a:r>
            <a:r>
              <a:rPr lang="ko-KR" altLang="en-US" baseline="0" dirty="0"/>
              <a:t> 에서 분기되는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로 개발 시 기능별 </a:t>
            </a:r>
            <a:r>
              <a:rPr lang="en-US" altLang="ko-KR" baseline="0" dirty="0"/>
              <a:t>feature branch </a:t>
            </a:r>
            <a:r>
              <a:rPr lang="ko-KR" altLang="en-US" baseline="0" dirty="0"/>
              <a:t>를 생성시켜 진행하고</a:t>
            </a:r>
            <a:r>
              <a:rPr lang="en-US" altLang="ko-KR" baseline="0" dirty="0"/>
              <a:t>,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기능 개발 완료 시 다시 </a:t>
            </a:r>
            <a:r>
              <a:rPr lang="en-US" altLang="ko-KR" baseline="0" dirty="0"/>
              <a:t>develop branch</a:t>
            </a:r>
            <a:r>
              <a:rPr lang="ko-KR" altLang="en-US" baseline="0" dirty="0"/>
              <a:t> 에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시킨 후 삭제시키는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LifeCycle</a:t>
            </a:r>
            <a:r>
              <a:rPr lang="ko-KR" altLang="en-US" baseline="0" dirty="0"/>
              <a:t>이 </a:t>
            </a:r>
            <a:r>
              <a:rPr lang="ko-KR" altLang="en-US" baseline="0" dirty="0" err="1"/>
              <a:t>짧은편에</a:t>
            </a:r>
            <a:r>
              <a:rPr lang="ko-KR" altLang="en-US" baseline="0" dirty="0"/>
              <a:t> 속하는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Hotfix branch</a:t>
            </a:r>
            <a:r>
              <a:rPr lang="ko-KR" altLang="en-US" baseline="0" dirty="0"/>
              <a:t>는 운영되고 있는 </a:t>
            </a:r>
            <a:r>
              <a:rPr lang="en-US" altLang="ko-KR" baseline="0" dirty="0"/>
              <a:t>master branch</a:t>
            </a:r>
            <a:r>
              <a:rPr lang="ko-KR" altLang="en-US" baseline="0" dirty="0"/>
              <a:t> 에서 긴급하게 수정할 사항이 생겼을 때 처리하기 위한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크리티컬한</a:t>
            </a:r>
            <a:r>
              <a:rPr lang="ko-KR" altLang="en-US" baseline="0" dirty="0"/>
              <a:t> 버그가 발생 했다거나 사용자가 급하게 반영을 요구하는 경우 사용 할 수 있습니다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Hotfix branch </a:t>
            </a:r>
            <a:r>
              <a:rPr lang="ko-KR" altLang="en-US" baseline="0" dirty="0"/>
              <a:t>도 </a:t>
            </a:r>
            <a:r>
              <a:rPr lang="en-US" altLang="ko-KR" baseline="0" dirty="0"/>
              <a:t>Feature branch</a:t>
            </a:r>
            <a:r>
              <a:rPr lang="ko-KR" altLang="en-US" baseline="0" dirty="0"/>
              <a:t>와 동일하게 해당 이슈가 종료되면 삭제가 되지만 </a:t>
            </a:r>
            <a:r>
              <a:rPr lang="en-US" altLang="ko-KR" baseline="0" dirty="0"/>
              <a:t>hotfix </a:t>
            </a:r>
            <a:r>
              <a:rPr lang="ko-KR" altLang="en-US" baseline="0" dirty="0"/>
              <a:t>에서 처리된 내용은 </a:t>
            </a:r>
            <a:r>
              <a:rPr lang="en-US" altLang="ko-KR" baseline="0" dirty="0"/>
              <a:t>develop branch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master branch</a:t>
            </a:r>
            <a:r>
              <a:rPr lang="ko-KR" altLang="en-US" baseline="0" dirty="0"/>
              <a:t> 에 모두 반영 후 삭제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981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 </a:t>
            </a:r>
            <a:r>
              <a:rPr lang="en-US" altLang="ko-KR" dirty="0"/>
              <a:t>UserController.java</a:t>
            </a:r>
            <a:r>
              <a:rPr lang="ko-KR" altLang="en-US" dirty="0"/>
              <a:t> 클래스에는 사용자추가</a:t>
            </a:r>
            <a:r>
              <a:rPr lang="en-US" altLang="ko-KR" dirty="0"/>
              <a:t>, </a:t>
            </a:r>
            <a:r>
              <a:rPr lang="ko-KR" altLang="en-US" dirty="0"/>
              <a:t>상세보기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리스트 조회 기능이 구현 되어있다고 가정합니다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의 장점을 살리기 위해 </a:t>
            </a:r>
            <a:r>
              <a:rPr lang="en-US" altLang="ko-KR" dirty="0"/>
              <a:t>master branch</a:t>
            </a:r>
            <a:r>
              <a:rPr lang="ko-KR" altLang="en-US" dirty="0"/>
              <a:t>는 보존하며 </a:t>
            </a:r>
            <a:r>
              <a:rPr lang="en-US" altLang="ko-KR" dirty="0"/>
              <a:t>develop branch </a:t>
            </a:r>
            <a:r>
              <a:rPr lang="ko-KR" altLang="en-US" dirty="0"/>
              <a:t>를 생성하여 기능 개발은 </a:t>
            </a:r>
            <a:r>
              <a:rPr lang="en-US" altLang="ko-KR" dirty="0"/>
              <a:t>develop branch </a:t>
            </a:r>
            <a:r>
              <a:rPr lang="ko-KR" altLang="en-US" dirty="0"/>
              <a:t>에서만 개발 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개발이 완료 되면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develop 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명령어를 통해 소스를 병합</a:t>
            </a:r>
            <a:r>
              <a:rPr lang="en-US" altLang="ko-KR" dirty="0"/>
              <a:t> </a:t>
            </a:r>
            <a:r>
              <a:rPr lang="ko-KR" altLang="en-US" dirty="0"/>
              <a:t>시키고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master branch</a:t>
            </a:r>
            <a:r>
              <a:rPr lang="ko-KR" altLang="en-US" dirty="0"/>
              <a:t>를 </a:t>
            </a: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를 시키는 흐름으로 진행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7167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0317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693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964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버전 관리 시스템은 </a:t>
            </a:r>
            <a:r>
              <a:rPr lang="ko-KR" altLang="en-US" dirty="0" err="1"/>
              <a:t>브랜치를</a:t>
            </a:r>
            <a:r>
              <a:rPr lang="ko-KR" altLang="en-US" dirty="0"/>
              <a:t> 지원합니다</a:t>
            </a:r>
            <a:r>
              <a:rPr lang="en-US" altLang="ko-KR" dirty="0"/>
              <a:t>. </a:t>
            </a:r>
            <a:r>
              <a:rPr lang="ko-KR" altLang="en-US" dirty="0"/>
              <a:t>우리는 개발을 </a:t>
            </a:r>
            <a:r>
              <a:rPr lang="ko-KR" altLang="en-US" dirty="0" err="1"/>
              <a:t>하다보면</a:t>
            </a:r>
            <a:r>
              <a:rPr lang="ko-KR" altLang="en-US" dirty="0"/>
              <a:t> 프로젝트를 여러 개로 복사해야 할 일이 생기는데요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프로젝트를 통째로 복사 </a:t>
            </a:r>
            <a:r>
              <a:rPr lang="ko-KR" altLang="en-US" dirty="0" err="1"/>
              <a:t>하고나서</a:t>
            </a:r>
            <a:r>
              <a:rPr lang="ko-KR" altLang="en-US" dirty="0"/>
              <a:t> 원본 코드와 상관없이</a:t>
            </a:r>
            <a:r>
              <a:rPr lang="ko-KR" altLang="en-US" baseline="0" dirty="0"/>
              <a:t> 독립적으로 개발을 진행할 수 있는데 이렇게 독립적으로 개발하기 위해 만드는 것이 </a:t>
            </a:r>
            <a:r>
              <a:rPr lang="ko-KR" altLang="en-US" baseline="0" dirty="0" err="1"/>
              <a:t>브랜치</a:t>
            </a:r>
            <a:r>
              <a:rPr lang="ko-KR" altLang="en-US" baseline="0" dirty="0"/>
              <a:t> 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058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1582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94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파일을 </a:t>
            </a:r>
            <a:r>
              <a:rPr lang="en-US" altLang="ko-KR" dirty="0"/>
              <a:t>commit</a:t>
            </a:r>
            <a:r>
              <a:rPr lang="ko-KR" altLang="en-US" dirty="0"/>
              <a:t>이 될 대상에 추가해보겠습니다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diary.txt </a:t>
            </a:r>
            <a:r>
              <a:rPr lang="ko-KR" altLang="en-US" baseline="0" dirty="0"/>
              <a:t>명령어를 실행하면  </a:t>
            </a:r>
            <a:r>
              <a:rPr lang="en-US" altLang="ko-KR" baseline="0" dirty="0"/>
              <a:t>diary </a:t>
            </a:r>
            <a:r>
              <a:rPr lang="ko-KR" altLang="en-US" baseline="0" dirty="0"/>
              <a:t>파일이 </a:t>
            </a:r>
            <a:r>
              <a:rPr lang="en-US" altLang="ko-KR" baseline="0" dirty="0"/>
              <a:t>Modified </a:t>
            </a:r>
            <a:r>
              <a:rPr lang="ko-KR" altLang="en-US" baseline="0" dirty="0"/>
              <a:t>상태에서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상태로 변경된 것을 확인할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Unstage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시키려면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rm</a:t>
            </a:r>
            <a:r>
              <a:rPr lang="en-US" altLang="ko-KR" baseline="0" dirty="0"/>
              <a:t> –cached </a:t>
            </a:r>
            <a:r>
              <a:rPr lang="ko-KR" altLang="en-US" baseline="0" dirty="0"/>
              <a:t>명령어를 사용하라는 메시지를 보여줍니다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6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8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1/&#49884;&#51089;&#54616;&#44592;-Git-&#49444;&#52824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1/&#49884;&#51089;&#54616;&#44592;-Git-&#52572;&#52488;-&#49444;&#51221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02381"/>
            <a:ext cx="9144000" cy="1107585"/>
          </a:xfrm>
        </p:spPr>
        <p:txBody>
          <a:bodyPr/>
          <a:lstStyle/>
          <a:p>
            <a:r>
              <a:rPr lang="en-US" altLang="ko-KR" dirty="0"/>
              <a:t>Git from the hell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44252" y="5353396"/>
            <a:ext cx="3147753" cy="7564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/>
              <a:t>소속 </a:t>
            </a:r>
            <a:r>
              <a:rPr lang="en-US" altLang="ko-KR" dirty="0"/>
              <a:t>: </a:t>
            </a:r>
            <a:r>
              <a:rPr lang="ko-KR" altLang="en-US" dirty="0"/>
              <a:t>응용서비스팀</a:t>
            </a:r>
            <a:endParaRPr lang="en-US" altLang="ko-KR" dirty="0"/>
          </a:p>
          <a:p>
            <a:pPr algn="l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신 성 인 대리</a:t>
            </a:r>
          </a:p>
        </p:txBody>
      </p:sp>
    </p:spTree>
    <p:extLst>
      <p:ext uri="{BB962C8B-B14F-4D97-AF65-F5344CB8AC3E}">
        <p14:creationId xmlns:p14="http://schemas.microsoft.com/office/powerpoint/2010/main" val="401631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Git – </a:t>
            </a:r>
            <a:r>
              <a:rPr lang="ko-KR" altLang="en-US" dirty="0"/>
              <a:t>파일을 새로 추적하기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diary.txt </a:t>
            </a:r>
            <a:r>
              <a:rPr lang="ko-KR" altLang="en-US" sz="1600" dirty="0"/>
              <a:t>파일을 추가 후 일기를 작성한다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여기서 일기는 버전 관리 할 소스코드로 생각하길 바랍니다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389" y="2173997"/>
            <a:ext cx="2762251" cy="1285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2" y="2225661"/>
            <a:ext cx="5800725" cy="105727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633556" y="2600806"/>
            <a:ext cx="442133" cy="4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04" y="3942005"/>
            <a:ext cx="5114925" cy="1676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557" y="4721325"/>
            <a:ext cx="3419475" cy="12382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857" y="4209376"/>
            <a:ext cx="4354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관리대상 파일 추가하지 않고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시도</a:t>
            </a:r>
          </a:p>
        </p:txBody>
      </p:sp>
    </p:spTree>
    <p:extLst>
      <p:ext uri="{BB962C8B-B14F-4D97-AF65-F5344CB8AC3E}">
        <p14:creationId xmlns:p14="http://schemas.microsoft.com/office/powerpoint/2010/main" val="33453340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02333" y="1354976"/>
            <a:ext cx="3846954" cy="4289427"/>
            <a:chOff x="522317" y="1294488"/>
            <a:chExt cx="3846954" cy="428942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22317" y="3141750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1319038" y="3391068"/>
              <a:ext cx="55958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/>
            <p:cNvSpPr/>
            <p:nvPr/>
          </p:nvSpPr>
          <p:spPr>
            <a:xfrm>
              <a:off x="1878620" y="3141749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58820" y="1952271"/>
              <a:ext cx="1036320" cy="5921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Master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4" name="직선 화살표 연결선 53"/>
            <p:cNvCxnSpPr>
              <a:stCxn id="53" idx="2"/>
              <a:endCxn id="52" idx="0"/>
            </p:cNvCxnSpPr>
            <p:nvPr/>
          </p:nvCxnSpPr>
          <p:spPr>
            <a:xfrm>
              <a:off x="2276980" y="2544453"/>
              <a:ext cx="1" cy="597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3332951" y="4991733"/>
              <a:ext cx="1036320" cy="5921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iss53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7" name="직선 화살표 연결선 56"/>
            <p:cNvCxnSpPr>
              <a:stCxn id="55" idx="0"/>
            </p:cNvCxnSpPr>
            <p:nvPr/>
          </p:nvCxnSpPr>
          <p:spPr>
            <a:xfrm flipV="1">
              <a:off x="3851111" y="4441209"/>
              <a:ext cx="1" cy="55052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9" idx="1"/>
            </p:cNvCxnSpPr>
            <p:nvPr/>
          </p:nvCxnSpPr>
          <p:spPr>
            <a:xfrm flipH="1" flipV="1">
              <a:off x="2514119" y="3639424"/>
              <a:ext cx="945106" cy="551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3459225" y="3941605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78620" y="1294488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66" name="직선 화살표 연결선 65"/>
            <p:cNvCxnSpPr>
              <a:stCxn id="65" idx="2"/>
            </p:cNvCxnSpPr>
            <p:nvPr/>
          </p:nvCxnSpPr>
          <p:spPr>
            <a:xfrm>
              <a:off x="2272927" y="1663820"/>
              <a:ext cx="8783" cy="288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049287" y="1299255"/>
            <a:ext cx="82798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3310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2333" y="320223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999054" y="3451556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558636" y="320223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438836" y="231349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endCxn id="52" idx="0"/>
          </p:cNvCxnSpPr>
          <p:nvPr/>
        </p:nvCxnSpPr>
        <p:spPr>
          <a:xfrm>
            <a:off x="1956997" y="2934789"/>
            <a:ext cx="0" cy="2674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12967" y="505222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7" name="직선 화살표 연결선 56"/>
          <p:cNvCxnSpPr>
            <a:stCxn id="55" idx="0"/>
          </p:cNvCxnSpPr>
          <p:nvPr/>
        </p:nvCxnSpPr>
        <p:spPr>
          <a:xfrm flipV="1">
            <a:off x="3531127" y="4501697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9" idx="1"/>
          </p:cNvCxnSpPr>
          <p:nvPr/>
        </p:nvCxnSpPr>
        <p:spPr>
          <a:xfrm flipH="1" flipV="1">
            <a:off x="2194135" y="3699912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3139241" y="400209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1434705" y="1410665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956996" y="2012759"/>
            <a:ext cx="0" cy="30789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8636" y="912026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5" idx="2"/>
          </p:cNvCxnSpPr>
          <p:nvPr/>
        </p:nvCxnSpPr>
        <p:spPr>
          <a:xfrm>
            <a:off x="1952943" y="1281358"/>
            <a:ext cx="0" cy="162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49287" y="1299255"/>
            <a:ext cx="823815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5. hotfix branch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–b hotfix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39240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55105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00371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551052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58820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13" idx="0"/>
          </p:cNvCxnSpPr>
          <p:nvPr/>
        </p:nvCxnSpPr>
        <p:spPr>
          <a:xfrm>
            <a:off x="2276980" y="2953756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01988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849546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048727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35090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550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2953756"/>
            <a:ext cx="1" cy="5963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799419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69792" y="170379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27" idx="0"/>
          </p:cNvCxnSpPr>
          <p:nvPr/>
        </p:nvCxnSpPr>
        <p:spPr>
          <a:xfrm>
            <a:off x="3864099" y="2073123"/>
            <a:ext cx="8783" cy="288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01180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35090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결재 관련 </a:t>
            </a:r>
            <a:r>
              <a:rPr lang="en-US" altLang="ko-KR" dirty="0"/>
              <a:t>Hotfix</a:t>
            </a:r>
            <a:r>
              <a:rPr lang="ko-KR" altLang="en-US" dirty="0"/>
              <a:t> 작업을 완료하고 </a:t>
            </a:r>
            <a:r>
              <a:rPr lang="en-US" altLang="ko-KR" dirty="0"/>
              <a:t>commit </a:t>
            </a:r>
            <a:r>
              <a:rPr lang="ko-KR" altLang="en-US" dirty="0"/>
              <a:t>하면 그림과 같은 상태가 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$ vim aimir-web-payment.txt</a:t>
            </a:r>
            <a:br>
              <a:rPr lang="en-US" altLang="ko-KR" dirty="0"/>
            </a:br>
            <a:r>
              <a:rPr lang="en-US" altLang="ko-KR" dirty="0"/>
              <a:t>  -&gt; payment hotfix mission success </a:t>
            </a:r>
            <a:r>
              <a:rPr lang="ko-KR" altLang="en-US" dirty="0" err="1"/>
              <a:t>로직</a:t>
            </a:r>
            <a:r>
              <a:rPr lang="ko-KR" altLang="en-US" dirty="0"/>
              <a:t> 추가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–am “payment hotfix mission success”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hotfix</a:t>
            </a:r>
            <a:r>
              <a:rPr lang="ko-KR" altLang="en-US" b="1" dirty="0"/>
              <a:t>의 작업이 완료되고 </a:t>
            </a:r>
            <a:r>
              <a:rPr lang="ko-KR" altLang="en-US" dirty="0"/>
              <a:t>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30670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55105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00371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551052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58820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13" idx="0"/>
          </p:cNvCxnSpPr>
          <p:nvPr/>
        </p:nvCxnSpPr>
        <p:spPr>
          <a:xfrm>
            <a:off x="2276980" y="2953756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01988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849546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048727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35090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550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2953756"/>
            <a:ext cx="1" cy="5963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799419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8620" y="170379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</p:cNvCxnSpPr>
          <p:nvPr/>
        </p:nvCxnSpPr>
        <p:spPr>
          <a:xfrm>
            <a:off x="2272927" y="2073123"/>
            <a:ext cx="8783" cy="288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01180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35090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60571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174965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27" idx="0"/>
          </p:cNvCxnSpPr>
          <p:nvPr/>
        </p:nvCxnSpPr>
        <p:spPr>
          <a:xfrm>
            <a:off x="3870422" y="2341836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66684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3259025"/>
            <a:ext cx="1" cy="3607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108423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1453563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merge hotfix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58" y="3803424"/>
            <a:ext cx="3162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514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2019760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2389092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merge hotfix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hotfix branch</a:t>
            </a:r>
            <a:r>
              <a:rPr lang="ko-KR" altLang="en-US" dirty="0"/>
              <a:t>는 필요 없기 때문에 제거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–d hotfix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21" y="3756449"/>
            <a:ext cx="3162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55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2531" y="643161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0"/>
            <a:endCxn id="16" idx="2"/>
          </p:cNvCxnSpPr>
          <p:nvPr/>
        </p:nvCxnSpPr>
        <p:spPr>
          <a:xfrm flipV="1">
            <a:off x="5206838" y="6063842"/>
            <a:ext cx="2810" cy="367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/>
              <a:t>이슈를 다 구현하고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하는 과정을 살펴보자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하는 것은 앞에서 살펴본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하는 것과 비슷하다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Git merge </a:t>
            </a:r>
            <a:r>
              <a:rPr lang="ko-KR" altLang="en-US" dirty="0"/>
              <a:t>명령으로 합칠 </a:t>
            </a:r>
            <a:r>
              <a:rPr lang="en-US" altLang="ko-KR" dirty="0"/>
              <a:t>branch</a:t>
            </a:r>
            <a:r>
              <a:rPr lang="ko-KR" altLang="en-US" dirty="0"/>
              <a:t>에 합쳐질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하면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378712" y="4955754"/>
            <a:ext cx="98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OTP </a:t>
            </a:r>
            <a:r>
              <a:rPr lang="ko-KR" altLang="en-US" sz="1400" dirty="0"/>
              <a:t>구현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1488" y="4979995"/>
            <a:ext cx="199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사용자 정보 암호화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93957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182216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2191493"/>
            <a:ext cx="4054" cy="493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/>
              <a:t>이슈를 다 구현하고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하는 과정을 살펴보자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하는 것은 앞에서 살펴본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하는 것과 비슷하다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Git merge </a:t>
            </a:r>
            <a:r>
              <a:rPr lang="ko-KR" altLang="en-US" dirty="0"/>
              <a:t>명령으로 합칠 </a:t>
            </a:r>
            <a:r>
              <a:rPr lang="en-US" altLang="ko-KR" dirty="0"/>
              <a:t>branch</a:t>
            </a:r>
            <a:r>
              <a:rPr lang="ko-KR" altLang="en-US" dirty="0"/>
              <a:t>에 합쳐질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하면 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master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merge iss53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69" y="4661057"/>
            <a:ext cx="37433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412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78237" y="1835413"/>
            <a:ext cx="4738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Merge</a:t>
            </a:r>
            <a:r>
              <a:rPr lang="ko-KR" altLang="en-US" dirty="0"/>
              <a:t>하는데 필요한 최적의 공통 조상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C1)</a:t>
            </a:r>
            <a:r>
              <a:rPr lang="ko-KR" altLang="en-US" dirty="0"/>
              <a:t>을 자동으로 찾는다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이런 기능도 </a:t>
            </a:r>
            <a:r>
              <a:rPr lang="en-US" altLang="ko-KR" dirty="0"/>
              <a:t>Git</a:t>
            </a:r>
            <a:r>
              <a:rPr lang="ko-KR" altLang="en-US" dirty="0"/>
              <a:t>이 다른 버전 관리 시스템 보다 나은 점이다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CVS</a:t>
            </a:r>
            <a:r>
              <a:rPr lang="ko-KR" altLang="en-US" dirty="0"/>
              <a:t>나 </a:t>
            </a:r>
            <a:r>
              <a:rPr lang="en-US" altLang="ko-KR" dirty="0"/>
              <a:t>SVN</a:t>
            </a:r>
            <a:r>
              <a:rPr lang="ko-KR" altLang="en-US" dirty="0"/>
              <a:t>같은 버전 관리 시스템은 개발자가 직접 공통 조상을 찾아 </a:t>
            </a:r>
            <a:r>
              <a:rPr lang="en-US" altLang="ko-KR" dirty="0"/>
              <a:t>Merge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하고 나면 더 이상 </a:t>
            </a:r>
            <a:r>
              <a:rPr lang="en-US" altLang="ko-KR" dirty="0"/>
              <a:t>iss53 branch</a:t>
            </a:r>
            <a:r>
              <a:rPr lang="ko-KR" altLang="en-US" dirty="0"/>
              <a:t>는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명령어로 </a:t>
            </a:r>
            <a:r>
              <a:rPr lang="en-US" altLang="ko-KR" dirty="0"/>
              <a:t>branch</a:t>
            </a:r>
            <a:r>
              <a:rPr lang="ko-KR" altLang="en-US" dirty="0"/>
              <a:t>를 삭제하고 이슈 상태를 처리 완료로 표시한다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branch –d iss53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848738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직선 화살표 연결선 26"/>
          <p:cNvCxnSpPr>
            <a:stCxn id="24" idx="2"/>
          </p:cNvCxnSpPr>
          <p:nvPr/>
        </p:nvCxnSpPr>
        <p:spPr>
          <a:xfrm>
            <a:off x="6366898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2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1"/>
            <a:endCxn id="2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76645" y="2019760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5" idx="2"/>
            <a:endCxn id="24" idx="0"/>
          </p:cNvCxnSpPr>
          <p:nvPr/>
        </p:nvCxnSpPr>
        <p:spPr>
          <a:xfrm flipH="1">
            <a:off x="6366898" y="2389092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936261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C6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9" idx="1"/>
            <a:endCxn id="33" idx="3"/>
          </p:cNvCxnSpPr>
          <p:nvPr/>
        </p:nvCxnSpPr>
        <p:spPr>
          <a:xfrm flipH="1">
            <a:off x="4268783" y="3869091"/>
            <a:ext cx="16674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501572" y="4078172"/>
            <a:ext cx="475073" cy="382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8" y="5356742"/>
            <a:ext cx="3190875" cy="771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37" y="5335437"/>
            <a:ext cx="2895600" cy="7810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570226" y="5599688"/>
            <a:ext cx="458388" cy="25254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059198" y="5124619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4957445" y="5121733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5328" y="6221890"/>
            <a:ext cx="306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Sourcetree</a:t>
            </a:r>
            <a:r>
              <a:rPr lang="ko-KR" altLang="en-US" sz="1200" dirty="0"/>
              <a:t>로 확인한 </a:t>
            </a:r>
            <a:r>
              <a:rPr lang="en-US" altLang="ko-KR" sz="1200" dirty="0"/>
              <a:t>branch </a:t>
            </a:r>
            <a:r>
              <a:rPr lang="ko-KR" altLang="en-US" sz="1200" dirty="0"/>
              <a:t>삭제 후 변화</a:t>
            </a:r>
          </a:p>
        </p:txBody>
      </p:sp>
    </p:spTree>
    <p:extLst>
      <p:ext uri="{BB962C8B-B14F-4D97-AF65-F5344CB8AC3E}">
        <p14:creationId xmlns:p14="http://schemas.microsoft.com/office/powerpoint/2010/main" val="19215060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312632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iss53 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바로 전에 삭제한 </a:t>
            </a:r>
            <a:r>
              <a:rPr lang="en-US" altLang="ko-KR" dirty="0"/>
              <a:t>hotfix branch</a:t>
            </a:r>
            <a:r>
              <a:rPr lang="ko-KR" altLang="en-US" dirty="0"/>
              <a:t>를 갑자기 다시 살려야 할 경우에 어떻게 해야할까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branch –d iss53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위의 삭제된 </a:t>
            </a:r>
            <a:r>
              <a:rPr lang="en-US" altLang="ko-KR" dirty="0"/>
              <a:t>branch</a:t>
            </a:r>
            <a:r>
              <a:rPr lang="ko-KR" altLang="en-US" dirty="0"/>
              <a:t>를 살리려면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reflog</a:t>
            </a:r>
            <a:r>
              <a:rPr lang="ko-KR" altLang="en-US" dirty="0"/>
              <a:t>로 레퍼런스 로그를 확인 후 원하는 시점으로 돌릴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2606938"/>
            <a:ext cx="3190875" cy="771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6" y="2585633"/>
            <a:ext cx="2895600" cy="7810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946895" y="2849884"/>
            <a:ext cx="458388" cy="25254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435867" y="2374815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5334114" y="2371929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29" y="2603834"/>
            <a:ext cx="3705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2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Git – </a:t>
            </a:r>
            <a:r>
              <a:rPr lang="ko-KR" altLang="en-US" dirty="0"/>
              <a:t>파일을 새로 추적하기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파일을 추적 대상에 추가하기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 add </a:t>
            </a:r>
            <a:r>
              <a:rPr lang="ko-KR" altLang="en-US" sz="1600" dirty="0"/>
              <a:t>명령어로 파일을 새로 추적할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아래 명령어를 실행하면 </a:t>
            </a:r>
            <a:r>
              <a:rPr lang="en-US" altLang="ko-KR" sz="1600" dirty="0"/>
              <a:t>Git</a:t>
            </a:r>
            <a:r>
              <a:rPr lang="ko-KR" altLang="en-US" sz="1600" dirty="0"/>
              <a:t>은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파일을 추적한다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명령어를 다시 실행하면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파일이 </a:t>
            </a:r>
            <a:r>
              <a:rPr lang="en-US" altLang="ko-KR" sz="1600" dirty="0"/>
              <a:t>Tracked </a:t>
            </a:r>
            <a:r>
              <a:rPr lang="ko-KR" altLang="en-US" sz="1600" dirty="0"/>
              <a:t>상태이면서 </a:t>
            </a:r>
            <a:r>
              <a:rPr lang="en-US" altLang="ko-KR" sz="1600" dirty="0"/>
              <a:t>Staged </a:t>
            </a:r>
            <a:r>
              <a:rPr lang="ko-KR" altLang="en-US" sz="1600" dirty="0"/>
              <a:t>상태라는 것을 확인 할 수 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이제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파일은 </a:t>
            </a:r>
            <a:r>
              <a:rPr lang="en-US" altLang="ko-KR" sz="1600" dirty="0"/>
              <a:t>Staged </a:t>
            </a:r>
            <a:r>
              <a:rPr lang="ko-KR" altLang="en-US" sz="1600" dirty="0"/>
              <a:t>상태가 되었으며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commit </a:t>
            </a:r>
            <a:r>
              <a:rPr lang="ko-KR" altLang="en-US" sz="1600" dirty="0"/>
              <a:t>명령어 실행 시 반영 대상이 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89220" y="2586575"/>
            <a:ext cx="2182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add diary.txt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15" y="3434021"/>
            <a:ext cx="3124200" cy="16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10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ref log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다시 살리고 싶은 시점을 찾아서 살리면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1910264"/>
            <a:ext cx="10435920" cy="34418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2318" y="2927217"/>
            <a:ext cx="6096196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677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ref log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–b iss53 HEAD@{2}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또는 </a:t>
            </a:r>
            <a:br>
              <a:rPr lang="en-US" altLang="ko-KR" dirty="0"/>
            </a:b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checkout –b iss53 606ebb8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1910264"/>
            <a:ext cx="10435920" cy="34418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2318" y="2927217"/>
            <a:ext cx="1010391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2388" y="2927217"/>
            <a:ext cx="1010391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315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75921"/>
            <a:ext cx="920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다시 확인하면 </a:t>
            </a:r>
            <a:r>
              <a:rPr lang="en-US" altLang="ko-KR" dirty="0"/>
              <a:t>branch</a:t>
            </a:r>
            <a:r>
              <a:rPr lang="ko-KR" altLang="en-US" dirty="0"/>
              <a:t>가 살아난 것을 확인 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2100398"/>
            <a:ext cx="3619500" cy="72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853" y="2824298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</a:t>
            </a:r>
            <a:r>
              <a:rPr lang="ko-KR" altLang="en-US" sz="1200" dirty="0"/>
              <a:t>로 확인</a:t>
            </a:r>
            <a:br>
              <a:rPr lang="en-US" altLang="ko-KR" sz="1200" dirty="0"/>
            </a:br>
            <a:r>
              <a:rPr lang="en-US" altLang="ko-KR" sz="1200" dirty="0"/>
              <a:t> $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branch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70" y="2062298"/>
            <a:ext cx="2886075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12013" y="2824298"/>
            <a:ext cx="1441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Sourcetree</a:t>
            </a:r>
            <a:r>
              <a:rPr lang="ko-KR" altLang="en-US" sz="1200" dirty="0"/>
              <a:t>로 확인</a:t>
            </a:r>
            <a:br>
              <a:rPr lang="en-US" altLang="ko-KR" sz="1200" dirty="0"/>
            </a:br>
            <a:r>
              <a:rPr lang="en-US" altLang="ko-KR" sz="1200" dirty="0"/>
              <a:t>     Git GUI Tool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8902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</a:t>
            </a:r>
            <a:r>
              <a:rPr lang="ko-KR" altLang="en-US" dirty="0"/>
              <a:t>관리 전략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0" y="1973284"/>
            <a:ext cx="3262929" cy="437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23467" y="160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flow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89" y="1975014"/>
            <a:ext cx="3988883" cy="3469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5233750" y="160395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flow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19" y="1973285"/>
            <a:ext cx="3658591" cy="4034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9242205" y="160395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7677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직선 연결선 237"/>
          <p:cNvCxnSpPr>
            <a:endCxn id="170" idx="0"/>
          </p:cNvCxnSpPr>
          <p:nvPr/>
        </p:nvCxnSpPr>
        <p:spPr>
          <a:xfrm flipH="1">
            <a:off x="4811788" y="709963"/>
            <a:ext cx="21917" cy="3144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2"/>
            <a:endCxn id="18" idx="0"/>
          </p:cNvCxnSpPr>
          <p:nvPr/>
        </p:nvCxnSpPr>
        <p:spPr>
          <a:xfrm>
            <a:off x="3268681" y="698583"/>
            <a:ext cx="2" cy="79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17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2"/>
            <a:endCxn id="18" idx="6"/>
          </p:cNvCxnSpPr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4"/>
            <a:endCxn id="3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cxnSp>
        <p:nvCxnSpPr>
          <p:cNvPr id="35" name="직선 연결선 34"/>
          <p:cNvCxnSpPr>
            <a:endCxn id="38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18" idx="2"/>
            <a:endCxn id="37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2"/>
            <a:endCxn id="38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 설명선 51"/>
          <p:cNvSpPr/>
          <p:nvPr/>
        </p:nvSpPr>
        <p:spPr>
          <a:xfrm>
            <a:off x="1472540" y="868974"/>
            <a:ext cx="935909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정보 암호화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913846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38" idx="4"/>
            <a:endCxn id="59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4"/>
            <a:endCxn id="66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57" idx="6"/>
            <a:endCxn id="70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  <a:endCxn id="7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75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 설명선 77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81" name="직선 화살표 연결선 80"/>
          <p:cNvCxnSpPr>
            <a:stCxn id="66" idx="4"/>
            <a:endCxn id="82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75" idx="4"/>
            <a:endCxn id="84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84" idx="4"/>
            <a:endCxn id="86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214" idx="4"/>
            <a:endCxn id="88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86" idx="6"/>
            <a:endCxn id="88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2" idx="5"/>
            <a:endCxn id="88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17" name="타원 116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 설명선 117"/>
          <p:cNvSpPr/>
          <p:nvPr/>
        </p:nvSpPr>
        <p:spPr>
          <a:xfrm>
            <a:off x="5220281" y="1494781"/>
            <a:ext cx="1924295" cy="6815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 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 </a:t>
            </a:r>
            <a:r>
              <a:rPr lang="en-US" altLang="ko-KR" sz="1051" dirty="0">
                <a:solidFill>
                  <a:schemeClr val="tx1"/>
                </a:solidFill>
              </a:rPr>
              <a:t>master, </a:t>
            </a:r>
            <a:r>
              <a:rPr lang="en-US" altLang="ko-KR" sz="1051" dirty="0" err="1">
                <a:solidFill>
                  <a:schemeClr val="tx1"/>
                </a:solidFill>
              </a:rPr>
              <a:t>develp</a:t>
            </a:r>
            <a:r>
              <a:rPr lang="ko-KR" altLang="en-US" sz="1051" dirty="0">
                <a:solidFill>
                  <a:schemeClr val="tx1"/>
                </a:solidFill>
              </a:rPr>
              <a:t>에 </a:t>
            </a:r>
            <a:r>
              <a:rPr lang="en-US" altLang="ko-KR" sz="1051" dirty="0">
                <a:solidFill>
                  <a:schemeClr val="tx1"/>
                </a:solidFill>
              </a:rPr>
              <a:t>merge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그리고 </a:t>
            </a:r>
            <a:r>
              <a:rPr lang="en-US" altLang="ko-KR" sz="1051" dirty="0">
                <a:solidFill>
                  <a:schemeClr val="tx1"/>
                </a:solidFill>
              </a:rPr>
              <a:t>hotfix branch </a:t>
            </a:r>
            <a:r>
              <a:rPr lang="ko-KR" altLang="en-US" sz="1051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19" name="직선 화살표 연결선 118"/>
          <p:cNvCxnSpPr>
            <a:stCxn id="17" idx="3"/>
            <a:endCxn id="117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7" idx="2"/>
            <a:endCxn id="3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/>
          <p:cNvCxnSpPr>
            <a:stCxn id="117" idx="6"/>
            <a:endCxn id="129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 설명선 132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>
            <a:stCxn id="17" idx="4"/>
            <a:endCxn id="129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sp>
        <p:nvSpPr>
          <p:cNvPr id="170" name="타원 169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화살표 연결선 201"/>
          <p:cNvCxnSpPr>
            <a:stCxn id="70" idx="6"/>
            <a:endCxn id="170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각형 설명선 204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206" name="타원 205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화살표 연결선 206"/>
          <p:cNvCxnSpPr>
            <a:stCxn id="170" idx="4"/>
            <a:endCxn id="206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화살표 연결선 211"/>
          <p:cNvCxnSpPr>
            <a:endCxn id="211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74" idx="4"/>
            <a:endCxn id="214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1" idx="2"/>
            <a:endCxn id="214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11" idx="6"/>
            <a:endCxn id="13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 설명선 226"/>
          <p:cNvSpPr/>
          <p:nvPr/>
        </p:nvSpPr>
        <p:spPr>
          <a:xfrm>
            <a:off x="9102439" y="4298538"/>
            <a:ext cx="2358044" cy="574604"/>
          </a:xfrm>
          <a:prstGeom prst="wedgeRectCallout">
            <a:avLst>
              <a:gd name="adj1" fmla="val -75513"/>
              <a:gd name="adj2" fmla="val 5157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삭제 기능 추가된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화살표 연결선 228"/>
          <p:cNvCxnSpPr>
            <a:stCxn id="139" idx="4"/>
            <a:endCxn id="228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41" idx="6"/>
            <a:endCxn id="228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사각형 설명선 234"/>
          <p:cNvSpPr/>
          <p:nvPr/>
        </p:nvSpPr>
        <p:spPr>
          <a:xfrm>
            <a:off x="9155027" y="5540359"/>
            <a:ext cx="2453503" cy="1046127"/>
          </a:xfrm>
          <a:prstGeom prst="wedgeRectCallout">
            <a:avLst>
              <a:gd name="adj1" fmla="val -76461"/>
              <a:gd name="adj2" fmla="val 5259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삭제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수정</a:t>
            </a:r>
            <a:r>
              <a:rPr lang="en-US" altLang="ko-KR" sz="1200" dirty="0">
                <a:solidFill>
                  <a:schemeClr val="tx1"/>
                </a:solidFill>
              </a:rPr>
              <a:t>, OTP</a:t>
            </a:r>
            <a:r>
              <a:rPr lang="ko-KR" altLang="en-US" sz="1200" dirty="0">
                <a:solidFill>
                  <a:schemeClr val="tx1"/>
                </a:solidFill>
              </a:rPr>
              <a:t>로그인 적용된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사각형 설명선 235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237" name="사각형 설명선 236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1" name="타원 240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화살표 연결선 243"/>
          <p:cNvCxnSpPr>
            <a:endCxn id="241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사각형 설명선 24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3" name="사각형 설명선 252"/>
          <p:cNvSpPr/>
          <p:nvPr/>
        </p:nvSpPr>
        <p:spPr>
          <a:xfrm>
            <a:off x="49274" y="1800637"/>
            <a:ext cx="902943" cy="454071"/>
          </a:xfrm>
          <a:prstGeom prst="wedgeRectCallout">
            <a:avLst>
              <a:gd name="adj1" fmla="val 73762"/>
              <a:gd name="adj2" fmla="val -4368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OTP </a:t>
            </a:r>
            <a:r>
              <a:rPr lang="ko-KR" altLang="en-US" sz="1051" dirty="0">
                <a:solidFill>
                  <a:schemeClr val="tx1"/>
                </a:solidFill>
              </a:rPr>
              <a:t>로그인 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기능 개발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7886645" y="323532"/>
            <a:ext cx="929167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2773132" y="317424"/>
            <a:ext cx="1023608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1183697" y="299374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6552027" y="311290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335602" y="323532"/>
            <a:ext cx="929167" cy="647810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 animBg="1"/>
      <p:bldP spid="256" grpId="0" animBg="1"/>
      <p:bldP spid="257" grpId="0" animBg="1"/>
      <p:bldP spid="25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cxnSp>
        <p:nvCxnSpPr>
          <p:cNvPr id="93" name="직선 연결선 92"/>
          <p:cNvCxnSpPr>
            <a:endCxn id="96" idx="0"/>
          </p:cNvCxnSpPr>
          <p:nvPr/>
        </p:nvCxnSpPr>
        <p:spPr>
          <a:xfrm>
            <a:off x="3268685" y="698452"/>
            <a:ext cx="1" cy="796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95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 설명선 96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103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endCxn id="102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103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 설명선 105"/>
          <p:cNvSpPr/>
          <p:nvPr/>
        </p:nvSpPr>
        <p:spPr>
          <a:xfrm>
            <a:off x="49271" y="1651231"/>
            <a:ext cx="1113771" cy="603476"/>
          </a:xfrm>
          <a:prstGeom prst="wedgeRectCallout">
            <a:avLst>
              <a:gd name="adj1" fmla="val 61447"/>
              <a:gd name="adj2" fmla="val -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OTP 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(feature/</a:t>
            </a:r>
            <a:r>
              <a:rPr lang="en-US" altLang="ko-KR" sz="900" dirty="0" err="1">
                <a:solidFill>
                  <a:schemeClr val="tx1"/>
                </a:solidFill>
              </a:rPr>
              <a:t>otp</a:t>
            </a:r>
            <a:r>
              <a:rPr lang="en-US" altLang="ko-KR" sz="900" dirty="0">
                <a:solidFill>
                  <a:schemeClr val="tx1"/>
                </a:solidFill>
              </a:rPr>
              <a:t>-login)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br>
              <a:rPr lang="en-US" altLang="ko-KR" sz="900" dirty="0">
                <a:solidFill>
                  <a:schemeClr val="tx1"/>
                </a:solidFill>
              </a:rPr>
            </a:b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사각형 설명선 106"/>
          <p:cNvSpPr/>
          <p:nvPr/>
        </p:nvSpPr>
        <p:spPr>
          <a:xfrm>
            <a:off x="1472540" y="868974"/>
            <a:ext cx="1510480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삭제 기능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(feature/user-delete)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 설명선 111"/>
          <p:cNvSpPr/>
          <p:nvPr/>
        </p:nvSpPr>
        <p:spPr>
          <a:xfrm>
            <a:off x="5261845" y="1448181"/>
            <a:ext cx="1924295" cy="7281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완료 후 </a:t>
            </a:r>
            <a:r>
              <a:rPr lang="en-US" altLang="ko-KR" sz="1051" dirty="0">
                <a:solidFill>
                  <a:schemeClr val="tx1"/>
                </a:solidFill>
              </a:rPr>
              <a:t>develop, master merge </a:t>
            </a:r>
            <a:r>
              <a:rPr lang="ko-KR" altLang="en-US" sz="1051" dirty="0">
                <a:solidFill>
                  <a:schemeClr val="tx1"/>
                </a:solidFill>
              </a:rPr>
              <a:t>후 </a:t>
            </a:r>
            <a:r>
              <a:rPr lang="en-US" altLang="ko-KR" sz="1051" dirty="0">
                <a:solidFill>
                  <a:schemeClr val="tx1"/>
                </a:solidFill>
              </a:rPr>
              <a:t>delete branch</a:t>
            </a:r>
            <a:r>
              <a:rPr lang="ko-KR" altLang="en-US" sz="105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3" name="직선 화살표 연결선 112"/>
          <p:cNvCxnSpPr>
            <a:endCxn id="111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2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endCxn id="12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endCxn id="123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23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 설명선 136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endCxn id="143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>
            <a:stCxn id="143" idx="4"/>
            <a:endCxn id="145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1913845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endCxn id="149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endCxn id="151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 설명선 152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157" name="타원 156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endCxn id="157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사각형 설명선 158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160" name="타원 15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/>
          <p:cNvCxnSpPr>
            <a:endCxn id="160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16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80" idx="2"/>
            <a:endCxn id="181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80" idx="6"/>
            <a:endCxn id="17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사각형 설명선 184"/>
          <p:cNvSpPr/>
          <p:nvPr/>
        </p:nvSpPr>
        <p:spPr>
          <a:xfrm>
            <a:off x="9102436" y="4165737"/>
            <a:ext cx="1827531" cy="707403"/>
          </a:xfrm>
          <a:prstGeom prst="wedgeRectCallout">
            <a:avLst>
              <a:gd name="adj1" fmla="val -83685"/>
              <a:gd name="adj2" fmla="val 508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r>
              <a:rPr lang="ko-KR" altLang="en-US" sz="1200" dirty="0" err="1">
                <a:solidFill>
                  <a:schemeClr val="tx1"/>
                </a:solidFill>
              </a:rPr>
              <a:t>삭제기능</a:t>
            </a:r>
            <a:r>
              <a:rPr lang="ko-KR" altLang="en-US" sz="1200" dirty="0">
                <a:solidFill>
                  <a:schemeClr val="tx1"/>
                </a:solidFill>
              </a:rPr>
              <a:t> 추가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사각형 설명선 185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9" name="타원 198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화살표 연결선 199"/>
          <p:cNvCxnSpPr>
            <a:endCxn id="199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 설명선 200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203" name="직선 화살표 연결선 202"/>
          <p:cNvCxnSpPr>
            <a:endCxn id="204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화살표 연결선 207"/>
          <p:cNvCxnSpPr>
            <a:stCxn id="199" idx="4"/>
            <a:endCxn id="209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/>
          <p:cNvCxnSpPr>
            <a:stCxn id="209" idx="4"/>
            <a:endCxn id="213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화살표 연결선 220"/>
          <p:cNvCxnSpPr>
            <a:endCxn id="222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화살표 연결선 222"/>
          <p:cNvCxnSpPr>
            <a:endCxn id="222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endCxn id="222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타원 232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화살표 연결선 233"/>
          <p:cNvCxnSpPr>
            <a:endCxn id="233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사각형 설명선 23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/>
          <p:cNvCxnSpPr>
            <a:endCxn id="240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endCxn id="240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 설명선 244"/>
          <p:cNvSpPr/>
          <p:nvPr/>
        </p:nvSpPr>
        <p:spPr>
          <a:xfrm>
            <a:off x="9155027" y="6132415"/>
            <a:ext cx="1230284" cy="454071"/>
          </a:xfrm>
          <a:prstGeom prst="wedgeRectCallout">
            <a:avLst>
              <a:gd name="adj1" fmla="val -99887"/>
              <a:gd name="adj2" fmla="val 6066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1946" y="1384663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20281" y="872694"/>
            <a:ext cx="2987319" cy="2197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Hotfix/add-board</a:t>
            </a:r>
            <a:br>
              <a:rPr lang="en-US" altLang="ko-KR" sz="1400" dirty="0"/>
            </a:br>
            <a:r>
              <a:rPr lang="en-US" altLang="ko-KR" sz="1400" dirty="0"/>
              <a:t>Branch Delete</a:t>
            </a:r>
            <a:endParaRPr lang="ko-KR" altLang="en-US" sz="1400" dirty="0"/>
          </a:p>
        </p:txBody>
      </p:sp>
      <p:sp>
        <p:nvSpPr>
          <p:cNvPr id="247" name="직사각형 246"/>
          <p:cNvSpPr/>
          <p:nvPr/>
        </p:nvSpPr>
        <p:spPr>
          <a:xfrm>
            <a:off x="1465029" y="828425"/>
            <a:ext cx="153942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Feature/user-delete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  <p:sp>
        <p:nvSpPr>
          <p:cNvPr id="248" name="직사각형 247"/>
          <p:cNvSpPr/>
          <p:nvPr/>
        </p:nvSpPr>
        <p:spPr>
          <a:xfrm>
            <a:off x="924259" y="3908143"/>
            <a:ext cx="222116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</a:t>
            </a:r>
            <a:r>
              <a:rPr lang="en-US" altLang="ko-KR" sz="1051" dirty="0" err="1"/>
              <a:t>otp</a:t>
            </a:r>
            <a:r>
              <a:rPr lang="en-US" altLang="ko-KR" sz="1051" dirty="0"/>
              <a:t>-login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</p:spTree>
    <p:extLst>
      <p:ext uri="{BB962C8B-B14F-4D97-AF65-F5344CB8AC3E}">
        <p14:creationId xmlns:p14="http://schemas.microsoft.com/office/powerpoint/2010/main" val="20428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102" grpId="0" animBg="1"/>
      <p:bldP spid="103" grpId="0" animBg="1"/>
      <p:bldP spid="106" grpId="0" animBg="1"/>
      <p:bldP spid="107" grpId="0" animBg="1"/>
      <p:bldP spid="111" grpId="0" animBg="1"/>
      <p:bldP spid="112" grpId="0" animBg="1"/>
      <p:bldP spid="121" grpId="0" animBg="1"/>
      <p:bldP spid="123" grpId="0" animBg="1"/>
      <p:bldP spid="137" grpId="0" animBg="1"/>
      <p:bldP spid="141" grpId="0" animBg="1"/>
      <p:bldP spid="143" grpId="0" animBg="1"/>
      <p:bldP spid="145" grpId="0" animBg="1"/>
      <p:bldP spid="147" grpId="0" animBg="1"/>
      <p:bldP spid="149" grpId="0" animBg="1"/>
      <p:bldP spid="151" grpId="0" animBg="1"/>
      <p:bldP spid="153" grpId="0" animBg="1"/>
      <p:bldP spid="157" grpId="0" animBg="1"/>
      <p:bldP spid="159" grpId="0" animBg="1"/>
      <p:bldP spid="160" grpId="0" animBg="1"/>
      <p:bldP spid="164" grpId="0" animBg="1"/>
      <p:bldP spid="179" grpId="0" animBg="1"/>
      <p:bldP spid="180" grpId="0" animBg="1"/>
      <p:bldP spid="181" grpId="0" animBg="1"/>
      <p:bldP spid="185" grpId="0" animBg="1"/>
      <p:bldP spid="186" grpId="0" animBg="1"/>
      <p:bldP spid="199" grpId="0" animBg="1"/>
      <p:bldP spid="201" grpId="0" animBg="1"/>
      <p:bldP spid="204" grpId="0" animBg="1"/>
      <p:bldP spid="209" grpId="0" animBg="1"/>
      <p:bldP spid="213" grpId="0" animBg="1"/>
      <p:bldP spid="222" grpId="0" animBg="1"/>
      <p:bldP spid="233" grpId="0" animBg="1"/>
      <p:bldP spid="239" grpId="0" animBg="1"/>
      <p:bldP spid="240" grpId="0" animBg="1"/>
      <p:bldP spid="245" grpId="0" animBg="1"/>
      <p:bldP spid="19" grpId="0" animBg="1"/>
      <p:bldP spid="247" grpId="0" animBg="1"/>
      <p:bldP spid="24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1463" y="1163782"/>
            <a:ext cx="13965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슈퍼관리자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4179" y="1923227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응용서비스팀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197" y="2714110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가나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1050" y="2714110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남아공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0904" y="2714109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한국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cxnSp>
        <p:nvCxnSpPr>
          <p:cNvPr id="10" name="꺾인 연결선 9"/>
          <p:cNvCxnSpPr>
            <a:stCxn id="4" idx="2"/>
            <a:endCxn id="5" idx="0"/>
          </p:cNvCxnSpPr>
          <p:nvPr/>
        </p:nvCxnSpPr>
        <p:spPr>
          <a:xfrm rot="5400000">
            <a:off x="4219315" y="-17192"/>
            <a:ext cx="390113" cy="3490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2"/>
            <a:endCxn id="6" idx="0"/>
          </p:cNvCxnSpPr>
          <p:nvPr/>
        </p:nvCxnSpPr>
        <p:spPr>
          <a:xfrm rot="5400000">
            <a:off x="1610027" y="1655127"/>
            <a:ext cx="421551" cy="1696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7" idx="0"/>
          </p:cNvCxnSpPr>
          <p:nvPr/>
        </p:nvCxnSpPr>
        <p:spPr>
          <a:xfrm>
            <a:off x="2669009" y="2292559"/>
            <a:ext cx="3438" cy="42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8" idx="0"/>
          </p:cNvCxnSpPr>
          <p:nvPr/>
        </p:nvCxnSpPr>
        <p:spPr>
          <a:xfrm>
            <a:off x="2687553" y="2514310"/>
            <a:ext cx="1684748" cy="199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83484" y="1945177"/>
            <a:ext cx="918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TEAM2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61468" y="2714110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TEAM2_REPO_01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1320" y="2714110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TEAM2_REPO_02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1173" y="2714109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TEAM2_REPO_03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cxnSp>
        <p:nvCxnSpPr>
          <p:cNvPr id="22" name="꺾인 연결선 21"/>
          <p:cNvCxnSpPr>
            <a:stCxn id="18" idx="2"/>
            <a:endCxn id="19" idx="0"/>
          </p:cNvCxnSpPr>
          <p:nvPr/>
        </p:nvCxnSpPr>
        <p:spPr>
          <a:xfrm rot="5400000">
            <a:off x="6892989" y="1664385"/>
            <a:ext cx="399601" cy="1699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2"/>
            <a:endCxn id="20" idx="0"/>
          </p:cNvCxnSpPr>
          <p:nvPr/>
        </p:nvCxnSpPr>
        <p:spPr>
          <a:xfrm>
            <a:off x="7942713" y="2314509"/>
            <a:ext cx="4" cy="39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2"/>
            <a:endCxn id="21" idx="0"/>
          </p:cNvCxnSpPr>
          <p:nvPr/>
        </p:nvCxnSpPr>
        <p:spPr>
          <a:xfrm rot="16200000" flipH="1">
            <a:off x="8592841" y="1664380"/>
            <a:ext cx="399600" cy="1699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2"/>
            <a:endCxn id="18" idx="0"/>
          </p:cNvCxnSpPr>
          <p:nvPr/>
        </p:nvCxnSpPr>
        <p:spPr>
          <a:xfrm rot="16200000" flipH="1">
            <a:off x="6845192" y="847655"/>
            <a:ext cx="412063" cy="1782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00016" y="1945179"/>
            <a:ext cx="918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TEAM3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4" idx="2"/>
            <a:endCxn id="30" idx="0"/>
          </p:cNvCxnSpPr>
          <p:nvPr/>
        </p:nvCxnSpPr>
        <p:spPr>
          <a:xfrm rot="16200000" flipH="1">
            <a:off x="8553457" y="-860610"/>
            <a:ext cx="412065" cy="5199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81150" y="325271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892766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1197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90902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6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파일을 새로 추적하기</a:t>
            </a:r>
            <a:endParaRPr lang="ko-KR" altLang="en-US" sz="5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4" name="원통 13"/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15" name="Picture 4" descr="êµ¬ë¦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8" name="원통 17"/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58DF3688-1E98-4B8B-A080-EABF6DF344E8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rot="5400000" flipH="1" flipV="1">
            <a:off x="2718957" y="1764381"/>
            <a:ext cx="12700" cy="2606036"/>
          </a:xfrm>
          <a:prstGeom prst="bentConnector3">
            <a:avLst>
              <a:gd name="adj1" fmla="val 49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7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변경사항 커밋하기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42" y="1312986"/>
            <a:ext cx="104227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Commit </a:t>
            </a:r>
            <a:r>
              <a:rPr lang="ko-KR" altLang="en-US" sz="1600" dirty="0"/>
              <a:t>명령어 실행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Commit </a:t>
            </a:r>
            <a:r>
              <a:rPr lang="ko-KR" altLang="en-US" sz="1600" dirty="0"/>
              <a:t>이력 확인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80905" y="1803861"/>
            <a:ext cx="3207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</a:t>
            </a:r>
            <a:r>
              <a:rPr lang="ko-KR" altLang="en-US" dirty="0" err="1"/>
              <a:t>커밋</a:t>
            </a:r>
            <a:r>
              <a:rPr lang="ko-KR" altLang="en-US" dirty="0"/>
              <a:t> 내용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01" y="2431756"/>
            <a:ext cx="3448051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0901" y="3691301"/>
            <a:ext cx="1083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01" y="4248749"/>
            <a:ext cx="4295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log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98" y="1702212"/>
            <a:ext cx="4371975" cy="4181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" y="1014158"/>
            <a:ext cx="2661515" cy="56277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2992" y="1446418"/>
            <a:ext cx="2661515" cy="989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2992" y="2527073"/>
            <a:ext cx="2661515" cy="9892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2992" y="3623817"/>
            <a:ext cx="2661515" cy="98921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2992" y="4671755"/>
            <a:ext cx="2661515" cy="9892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2992" y="5756251"/>
            <a:ext cx="2661515" cy="9892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77597" y="4982100"/>
            <a:ext cx="3275215" cy="77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2" idx="3"/>
            <a:endCxn id="16" idx="1"/>
          </p:cNvCxnSpPr>
          <p:nvPr/>
        </p:nvCxnSpPr>
        <p:spPr>
          <a:xfrm>
            <a:off x="3394507" y="1941025"/>
            <a:ext cx="2283088" cy="3428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677597" y="4177149"/>
            <a:ext cx="3275215" cy="7741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77597" y="3363785"/>
            <a:ext cx="3275215" cy="77415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77597" y="2527073"/>
            <a:ext cx="3275215" cy="7741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85910" y="1733314"/>
            <a:ext cx="3275215" cy="7741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0" idx="3"/>
            <a:endCxn id="20" idx="1"/>
          </p:cNvCxnSpPr>
          <p:nvPr/>
        </p:nvCxnSpPr>
        <p:spPr>
          <a:xfrm>
            <a:off x="3394507" y="3021676"/>
            <a:ext cx="2283088" cy="15425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1" idx="1"/>
          </p:cNvCxnSpPr>
          <p:nvPr/>
        </p:nvCxnSpPr>
        <p:spPr>
          <a:xfrm flipV="1">
            <a:off x="3394507" y="3750862"/>
            <a:ext cx="2283088" cy="42117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2" idx="1"/>
          </p:cNvCxnSpPr>
          <p:nvPr/>
        </p:nvCxnSpPr>
        <p:spPr>
          <a:xfrm flipV="1">
            <a:off x="3394507" y="2914149"/>
            <a:ext cx="2283088" cy="226648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3"/>
            <a:endCxn id="23" idx="1"/>
          </p:cNvCxnSpPr>
          <p:nvPr/>
        </p:nvCxnSpPr>
        <p:spPr>
          <a:xfrm flipV="1">
            <a:off x="3394510" y="2120390"/>
            <a:ext cx="2291401" cy="41304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6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</a:t>
            </a:r>
            <a:r>
              <a:rPr lang="en-US" altLang="ko-KR" dirty="0"/>
              <a:t>(remote repository)</a:t>
            </a:r>
            <a:endParaRPr lang="ko-KR" altLang="en-US" dirty="0"/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id="{FD3F7B60-CBFE-46B8-8C6D-A885BA7ABE8C}"/>
              </a:ext>
            </a:extLst>
          </p:cNvPr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28" name="한쪽 모서리가 잘린 사각형 6">
            <a:extLst>
              <a:ext uri="{FF2B5EF4-FFF2-40B4-BE49-F238E27FC236}">
                <a16:creationId xmlns:a16="http://schemas.microsoft.com/office/drawing/2014/main" id="{CF8FC66A-D72F-4477-A171-10098135AAF6}"/>
              </a:ext>
            </a:extLst>
          </p:cNvPr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FC00D8-BD0C-42F1-B643-1A60A4AB7102}"/>
              </a:ext>
            </a:extLst>
          </p:cNvPr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CB20F5-E5EF-4B60-BAF4-6C46D3C0D799}"/>
              </a:ext>
            </a:extLst>
          </p:cNvPr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D0800-8374-4E5C-B4B3-B58DAB6F4F8C}"/>
              </a:ext>
            </a:extLst>
          </p:cNvPr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CBE3A-C4D0-452E-83BE-828A755A85F3}"/>
              </a:ext>
            </a:extLst>
          </p:cNvPr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35" name="원통 13">
            <a:extLst>
              <a:ext uri="{FF2B5EF4-FFF2-40B4-BE49-F238E27FC236}">
                <a16:creationId xmlns:a16="http://schemas.microsoft.com/office/drawing/2014/main" id="{E5BE9316-EFDF-4ADC-A5AA-417BEB47450D}"/>
              </a:ext>
            </a:extLst>
          </p:cNvPr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36" name="Picture 4" descr="êµ¬ë¦ ìì´ì½ì ëí ì´ë¯¸ì§ ê²ìê²°ê³¼">
            <a:extLst>
              <a:ext uri="{FF2B5EF4-FFF2-40B4-BE49-F238E27FC236}">
                <a16:creationId xmlns:a16="http://schemas.microsoft.com/office/drawing/2014/main" id="{744D0D04-C34E-426C-ABCC-9D446233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D54CE2-AFD4-47CD-9A0D-4C25E35E638B}"/>
              </a:ext>
            </a:extLst>
          </p:cNvPr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D4906F-BA7F-4B0F-8AD8-CD9859D007A3}"/>
              </a:ext>
            </a:extLst>
          </p:cNvPr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39" name="원통 17">
            <a:extLst>
              <a:ext uri="{FF2B5EF4-FFF2-40B4-BE49-F238E27FC236}">
                <a16:creationId xmlns:a16="http://schemas.microsoft.com/office/drawing/2014/main" id="{39401F2C-3743-429E-9D54-4EFE0A5B495C}"/>
              </a:ext>
            </a:extLst>
          </p:cNvPr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CB782D-D1A5-4C07-B68D-8DAE951EB330}"/>
              </a:ext>
            </a:extLst>
          </p:cNvPr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DA0D56-81D2-4B95-864A-4BAA040D9A90}"/>
              </a:ext>
            </a:extLst>
          </p:cNvPr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97C691-3EE0-49E8-AB68-D97806710CF3}"/>
              </a:ext>
            </a:extLst>
          </p:cNvPr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04F049-74BA-40CC-B348-44DFB2831BF0}"/>
              </a:ext>
            </a:extLst>
          </p:cNvPr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D25591-5A8A-4AAE-BB77-EB97819D7ECB}"/>
              </a:ext>
            </a:extLst>
          </p:cNvPr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A33FCD3-A5BE-4147-A997-60D22F796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43" y="5162200"/>
            <a:ext cx="3429266" cy="6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161547"/>
            <a:ext cx="733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Bitbucket</a:t>
            </a:r>
            <a:r>
              <a:rPr lang="ko-KR" altLang="en-US" dirty="0"/>
              <a:t>로그인 후 우측 상단의 아이콘 클릭 </a:t>
            </a:r>
            <a:r>
              <a:rPr lang="en-US" altLang="ko-KR" dirty="0"/>
              <a:t>-&gt; View profile </a:t>
            </a:r>
            <a:r>
              <a:rPr lang="ko-KR" altLang="en-US" dirty="0"/>
              <a:t>클릭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3BAAFF-F66D-480D-B1EA-E68D7513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121"/>
            <a:ext cx="12192000" cy="358275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10741723" y="1114695"/>
            <a:ext cx="1399674" cy="152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161547"/>
            <a:ext cx="288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Create repository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8FFCDF-67FF-450A-B126-072B5B5D9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926"/>
            <a:ext cx="12192000" cy="226067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6711144" y="2755232"/>
            <a:ext cx="1061257" cy="3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9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394011"/>
            <a:ext cx="505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저장소 이름 입력 후 </a:t>
            </a:r>
            <a:r>
              <a:rPr lang="en-US" altLang="ko-KR" dirty="0"/>
              <a:t>Create repository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6711144" y="2755232"/>
            <a:ext cx="1061257" cy="3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F8B25-A8E0-4A9F-8230-7CAB73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086"/>
            <a:ext cx="12192000" cy="36338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261CB0-BB51-4A56-83EA-9E0D139073F5}"/>
              </a:ext>
            </a:extLst>
          </p:cNvPr>
          <p:cNvSpPr/>
          <p:nvPr/>
        </p:nvSpPr>
        <p:spPr>
          <a:xfrm>
            <a:off x="5010679" y="3810000"/>
            <a:ext cx="1173552" cy="401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8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551461-5F6A-40D5-9067-0561ED0F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3754"/>
            <a:ext cx="12192000" cy="4350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ADACB-7BA1-449E-9D82-4CB0F3726CBA}"/>
              </a:ext>
            </a:extLst>
          </p:cNvPr>
          <p:cNvSpPr txBox="1"/>
          <p:nvPr/>
        </p:nvSpPr>
        <p:spPr>
          <a:xfrm>
            <a:off x="389969" y="5839180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원격 저장소 생성 완료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32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ko-KR" altLang="en-US" dirty="0"/>
              <a:t>흐름 및 용어정리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47011" y="279307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390207" y="279307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 Area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68237" y="300920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168237" y="367422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970" y="263918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84531" y="384048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1" name="원통 10"/>
          <p:cNvSpPr/>
          <p:nvPr/>
        </p:nvSpPr>
        <p:spPr>
          <a:xfrm>
            <a:off x="5658197" y="2709949"/>
            <a:ext cx="1297587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12" name="Picture 4" descr="êµ¬ë¦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945" y="246206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4661366" y="331677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3887" y="292043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5" name="원통 14"/>
          <p:cNvSpPr/>
          <p:nvPr/>
        </p:nvSpPr>
        <p:spPr>
          <a:xfrm>
            <a:off x="10266912" y="246205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7258" y="2639190"/>
            <a:ext cx="6718068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265326" y="2793080"/>
            <a:ext cx="3001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74271" y="2269855"/>
            <a:ext cx="159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request-pull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265326" y="3840480"/>
            <a:ext cx="300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98538" y="390099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080655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46167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91193" y="4279333"/>
            <a:ext cx="2236123" cy="14813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Tree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Working copy</a:t>
            </a:r>
            <a:endParaRPr lang="ko-KR" altLang="en-US" dirty="0"/>
          </a:p>
        </p:txBody>
      </p:sp>
      <p:sp>
        <p:nvSpPr>
          <p:cNvPr id="28" name="한쪽 모서리가 잘린 사각형 27"/>
          <p:cNvSpPr/>
          <p:nvPr/>
        </p:nvSpPr>
        <p:spPr>
          <a:xfrm>
            <a:off x="3067401" y="4287643"/>
            <a:ext cx="1995055" cy="14730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Cache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765664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231177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통 31"/>
          <p:cNvSpPr/>
          <p:nvPr/>
        </p:nvSpPr>
        <p:spPr>
          <a:xfrm>
            <a:off x="5669813" y="4270334"/>
            <a:ext cx="1297587" cy="149038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0222" y="1240599"/>
            <a:ext cx="5979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dirty="0"/>
              <a:t>Working Directory = Working Tree = Working Copy</a:t>
            </a:r>
          </a:p>
          <a:p>
            <a:pPr marL="342891" indent="-342891">
              <a:buAutoNum type="arabicPeriod"/>
            </a:pPr>
            <a:r>
              <a:rPr lang="en-US" altLang="ko-KR" dirty="0"/>
              <a:t>Index = Staging Area = Cache</a:t>
            </a:r>
          </a:p>
          <a:p>
            <a:pPr marL="342891" indent="-342891">
              <a:buAutoNum type="arabicPeriod"/>
            </a:pPr>
            <a:r>
              <a:rPr lang="en-US" altLang="ko-KR" dirty="0"/>
              <a:t>Repository = History = Tree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6059977" y="3901002"/>
            <a:ext cx="0" cy="3693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525491" y="3901002"/>
            <a:ext cx="0" cy="3693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217" y="4217226"/>
            <a:ext cx="2056641" cy="71191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34" y="5095912"/>
            <a:ext cx="2173206" cy="77148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253" y="6027741"/>
            <a:ext cx="3429266" cy="663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8924FE-D4A6-43BB-BB0D-7114F7CF9131}"/>
              </a:ext>
            </a:extLst>
          </p:cNvPr>
          <p:cNvSpPr txBox="1"/>
          <p:nvPr/>
        </p:nvSpPr>
        <p:spPr>
          <a:xfrm>
            <a:off x="3477786" y="23006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202625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03441C-AC2D-4883-ABB5-04A9228F4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710" y="26842"/>
            <a:ext cx="5975101" cy="68311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B6535E-87B6-4DB6-A135-16896E5C4CF8}"/>
              </a:ext>
            </a:extLst>
          </p:cNvPr>
          <p:cNvSpPr/>
          <p:nvPr/>
        </p:nvSpPr>
        <p:spPr>
          <a:xfrm>
            <a:off x="2977342" y="2550694"/>
            <a:ext cx="6094469" cy="1034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326FA-CEC8-4B78-99D5-DC90D0A7CAE8}"/>
              </a:ext>
            </a:extLst>
          </p:cNvPr>
          <p:cNvSpPr/>
          <p:nvPr/>
        </p:nvSpPr>
        <p:spPr>
          <a:xfrm>
            <a:off x="2977341" y="3677651"/>
            <a:ext cx="6094469" cy="1808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9038B-7D5F-4409-AB8D-7C13482F0F2C}"/>
              </a:ext>
            </a:extLst>
          </p:cNvPr>
          <p:cNvSpPr/>
          <p:nvPr/>
        </p:nvSpPr>
        <p:spPr>
          <a:xfrm>
            <a:off x="2977340" y="5578641"/>
            <a:ext cx="6094469" cy="1159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ADACB-7BA1-449E-9D82-4CB0F3726CBA}"/>
              </a:ext>
            </a:extLst>
          </p:cNvPr>
          <p:cNvSpPr txBox="1"/>
          <p:nvPr/>
        </p:nvSpPr>
        <p:spPr>
          <a:xfrm>
            <a:off x="1098416" y="4551801"/>
            <a:ext cx="10412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Local Repository</a:t>
            </a:r>
            <a:r>
              <a:rPr lang="ko-KR" altLang="en-US" dirty="0"/>
              <a:t>에서 다음 명령어를 실행한다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origin https://tlstjddls123@git-n.nuritelecom.com/scm/~tlstjddls123/diary.git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–u origin master </a:t>
            </a:r>
            <a:r>
              <a:rPr lang="ko-KR" altLang="en-US" dirty="0"/>
              <a:t>로 </a:t>
            </a:r>
            <a:r>
              <a:rPr lang="en-US" altLang="ko-KR" dirty="0"/>
              <a:t>Local Repository </a:t>
            </a:r>
            <a:r>
              <a:rPr lang="ko-KR" altLang="en-US" dirty="0"/>
              <a:t>저장소를 </a:t>
            </a:r>
            <a:r>
              <a:rPr lang="en-US" altLang="ko-KR" dirty="0"/>
              <a:t>Remote Repository</a:t>
            </a:r>
            <a:r>
              <a:rPr lang="ko-KR" altLang="en-US" dirty="0"/>
              <a:t>로 </a:t>
            </a:r>
            <a:r>
              <a:rPr lang="en-US" altLang="ko-KR" dirty="0"/>
              <a:t>Push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FFB6B7-59D7-4B10-9616-99477B11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15" y="1400175"/>
            <a:ext cx="9939501" cy="30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3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262C1F-68FC-4BEA-9B09-7363F9CD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823912"/>
            <a:ext cx="99726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8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A81275-93D3-4A24-BFB9-B4EFB0AB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91" y="1174502"/>
            <a:ext cx="8206461" cy="51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7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설정변경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F8E48C-AE79-492C-BB3A-8A20F550B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089"/>
            <a:ext cx="12192000" cy="33163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1641818-5F67-4A87-897F-705A9AC67D4B}"/>
              </a:ext>
            </a:extLst>
          </p:cNvPr>
          <p:cNvSpPr/>
          <p:nvPr/>
        </p:nvSpPr>
        <p:spPr>
          <a:xfrm>
            <a:off x="-1" y="2326641"/>
            <a:ext cx="264161" cy="223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C743DE-BB98-4B2C-B00C-76A0A78FE5E7}"/>
              </a:ext>
            </a:extLst>
          </p:cNvPr>
          <p:cNvSpPr/>
          <p:nvPr/>
        </p:nvSpPr>
        <p:spPr>
          <a:xfrm>
            <a:off x="390236" y="3098801"/>
            <a:ext cx="1103284" cy="23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E11322-CE72-460A-8EA8-2BB2DD2571A1}"/>
              </a:ext>
            </a:extLst>
          </p:cNvPr>
          <p:cNvSpPr/>
          <p:nvPr/>
        </p:nvSpPr>
        <p:spPr>
          <a:xfrm>
            <a:off x="1670396" y="2992122"/>
            <a:ext cx="10430164" cy="436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64440D-68E2-4700-85B0-740F94EF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1354975"/>
            <a:ext cx="10826403" cy="34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0B752-7560-4CFC-8688-952820F2E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8837"/>
            <a:ext cx="12192000" cy="35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3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97753"/>
            <a:ext cx="10515600" cy="4062494"/>
          </a:xfrm>
        </p:spPr>
        <p:txBody>
          <a:bodyPr>
            <a:normAutofit/>
          </a:bodyPr>
          <a:lstStyle/>
          <a:p>
            <a:pPr algn="ctr"/>
            <a:r>
              <a:rPr lang="en-US" altLang="ko-KR" sz="8800" dirty="0"/>
              <a:t>Remote Repository</a:t>
            </a:r>
            <a:br>
              <a:rPr lang="en-US" altLang="ko-KR" sz="8800" dirty="0"/>
            </a:br>
            <a:r>
              <a:rPr lang="en-US" altLang="ko-KR" sz="8800" dirty="0"/>
              <a:t>Clone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573693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</a:t>
            </a:r>
            <a:r>
              <a:rPr lang="en-US" altLang="ko-KR" dirty="0"/>
              <a:t>Clone (1)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20BCD3-577A-495C-869B-E13EF092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54" y="1354976"/>
            <a:ext cx="8289925" cy="2770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665878" y="4368921"/>
            <a:ext cx="8657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프로젝트 진행을 위해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작업중인 </a:t>
            </a: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</a:t>
            </a:r>
            <a:br>
              <a:rPr lang="en-US" altLang="ko-KR" dirty="0"/>
            </a:br>
            <a:r>
              <a:rPr lang="en-US" altLang="ko-KR" dirty="0"/>
              <a:t>Local Repository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복제 하려한다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들어간다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9601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복제하기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665878" y="4368921"/>
            <a:ext cx="5540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해당 저장소에 있는 소스를 확인 할 수 있습니다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403D82-73DF-46E7-82B3-12C47FB0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976"/>
            <a:ext cx="12192000" cy="22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1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21" y="1720516"/>
            <a:ext cx="10515600" cy="3495427"/>
          </a:xfrm>
        </p:spPr>
        <p:txBody>
          <a:bodyPr>
            <a:noAutofit/>
          </a:bodyPr>
          <a:lstStyle/>
          <a:p>
            <a:pPr algn="ctr"/>
            <a:r>
              <a:rPr lang="en-US" altLang="ko-KR" sz="11500" dirty="0"/>
              <a:t>Git </a:t>
            </a:r>
            <a:r>
              <a:rPr lang="ko-KR" altLang="en-US" sz="11500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686199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복제하기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522317" y="4944840"/>
            <a:ext cx="8797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좌측 메뉴의         </a:t>
            </a:r>
            <a:r>
              <a:rPr lang="ko-KR" altLang="en-US" dirty="0" err="1"/>
              <a:t>를</a:t>
            </a:r>
            <a:r>
              <a:rPr lang="ko-KR" altLang="en-US" dirty="0"/>
              <a:t> 클릭하면 프로젝트를 </a:t>
            </a:r>
            <a:r>
              <a:rPr lang="en-US" altLang="ko-KR" dirty="0"/>
              <a:t>clone </a:t>
            </a:r>
            <a:r>
              <a:rPr lang="ko-KR" altLang="en-US" dirty="0"/>
              <a:t>할 수 있는 </a:t>
            </a:r>
            <a:r>
              <a:rPr lang="en-US" altLang="ko-KR" dirty="0"/>
              <a:t>URL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https://tlstjddls123@git-n.nuritelecom.com/scm/~tlstjddls123/aimir-web.git</a:t>
            </a:r>
            <a:br>
              <a:rPr lang="en-US" altLang="ko-KR" dirty="0"/>
            </a:b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2BD0A0-C906-439F-91A9-D845ABC9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6829"/>
            <a:ext cx="12192000" cy="3425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A347EB-F634-4863-AB3F-22153BB70495}"/>
              </a:ext>
            </a:extLst>
          </p:cNvPr>
          <p:cNvSpPr/>
          <p:nvPr/>
        </p:nvSpPr>
        <p:spPr>
          <a:xfrm>
            <a:off x="-29326" y="1798321"/>
            <a:ext cx="2335645" cy="32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F167E-2F39-4C70-8C92-C6A6C71B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9" y="4976987"/>
            <a:ext cx="4286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C1C221-A168-4816-8AD1-54F990D5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258"/>
            <a:ext cx="12192000" cy="47174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A347EB-F634-4863-AB3F-22153BB70495}"/>
              </a:ext>
            </a:extLst>
          </p:cNvPr>
          <p:cNvSpPr/>
          <p:nvPr/>
        </p:nvSpPr>
        <p:spPr>
          <a:xfrm>
            <a:off x="11669683" y="1249680"/>
            <a:ext cx="298798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D020D-52B0-4446-AE51-0FB53E7DA274}"/>
              </a:ext>
            </a:extLst>
          </p:cNvPr>
          <p:cNvSpPr txBox="1"/>
          <p:nvPr/>
        </p:nvSpPr>
        <p:spPr>
          <a:xfrm>
            <a:off x="11358379" y="8855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5B2C06-EE85-4E13-BD3A-1D648E70136D}"/>
              </a:ext>
            </a:extLst>
          </p:cNvPr>
          <p:cNvSpPr/>
          <p:nvPr/>
        </p:nvSpPr>
        <p:spPr>
          <a:xfrm>
            <a:off x="5075842" y="2422842"/>
            <a:ext cx="1883757" cy="320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66AB3-4CDF-4275-9E19-CBE0B5993E09}"/>
              </a:ext>
            </a:extLst>
          </p:cNvPr>
          <p:cNvSpPr txBox="1"/>
          <p:nvPr/>
        </p:nvSpPr>
        <p:spPr>
          <a:xfrm>
            <a:off x="4693418" y="23738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E32FB1-43FF-4B93-92A3-F927A42C2243}"/>
              </a:ext>
            </a:extLst>
          </p:cNvPr>
          <p:cNvSpPr/>
          <p:nvPr/>
        </p:nvSpPr>
        <p:spPr>
          <a:xfrm>
            <a:off x="5908963" y="3945113"/>
            <a:ext cx="634078" cy="320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8B6F-0C68-4CB7-8267-F783DE0AA112}"/>
              </a:ext>
            </a:extLst>
          </p:cNvPr>
          <p:cNvSpPr txBox="1"/>
          <p:nvPr/>
        </p:nvSpPr>
        <p:spPr>
          <a:xfrm>
            <a:off x="5624465" y="38961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269A50-76DB-40C0-9651-0FC7D9B4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118"/>
            <a:ext cx="12192000" cy="41957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EF3354-16DD-48C6-9171-419F38B52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761" y="2470943"/>
            <a:ext cx="2000250" cy="3714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873E7F-1C25-4024-821C-3FA8F41649B3}"/>
              </a:ext>
            </a:extLst>
          </p:cNvPr>
          <p:cNvSpPr/>
          <p:nvPr/>
        </p:nvSpPr>
        <p:spPr>
          <a:xfrm>
            <a:off x="11149965" y="1544320"/>
            <a:ext cx="1042035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C7BCEA-6AD0-4549-95F5-7F78D13CB0B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0739120" y="1686560"/>
            <a:ext cx="410845" cy="711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A0F564-3C71-4C38-9C4A-29F7E65BC5A2}"/>
              </a:ext>
            </a:extLst>
          </p:cNvPr>
          <p:cNvSpPr/>
          <p:nvPr/>
        </p:nvSpPr>
        <p:spPr>
          <a:xfrm>
            <a:off x="822960" y="3992880"/>
            <a:ext cx="1005840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CC30A-FED0-4C49-94E7-2222FF9DCCDA}"/>
              </a:ext>
            </a:extLst>
          </p:cNvPr>
          <p:cNvSpPr/>
          <p:nvPr/>
        </p:nvSpPr>
        <p:spPr>
          <a:xfrm>
            <a:off x="1828800" y="1747520"/>
            <a:ext cx="172720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815A1-655E-423A-95FF-2345072D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817" y="1048397"/>
            <a:ext cx="4955223" cy="52273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089480"/>
            <a:ext cx="4760595" cy="114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BFA00-095B-4C73-B44D-68F5DBE831E8}"/>
              </a:ext>
            </a:extLst>
          </p:cNvPr>
          <p:cNvSpPr/>
          <p:nvPr/>
        </p:nvSpPr>
        <p:spPr>
          <a:xfrm>
            <a:off x="3204845" y="3945064"/>
            <a:ext cx="4760595" cy="114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4832523" y="5760008"/>
            <a:ext cx="1497157" cy="427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61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6F6069-B613-47D7-B806-5F3F2B24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19" y="1098538"/>
            <a:ext cx="4807321" cy="50886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540000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5019443" y="5748044"/>
            <a:ext cx="1076557" cy="35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39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06DC8-D748-49F6-95B1-3225B5DB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45" y="1056537"/>
            <a:ext cx="4921347" cy="52089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255520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6096000" y="5801463"/>
            <a:ext cx="1076557" cy="35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BB7B9B-4D77-4B19-BF54-B66D3EB3D96D}"/>
              </a:ext>
            </a:extLst>
          </p:cNvPr>
          <p:cNvSpPr/>
          <p:nvPr/>
        </p:nvSpPr>
        <p:spPr>
          <a:xfrm>
            <a:off x="3285220" y="3282644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2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07569A-7EE1-4E88-8E6B-CA1E43A6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58" y="1228407"/>
            <a:ext cx="5038725" cy="423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F114E1-F833-41BE-AF9B-8D682BEFC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43" y="1228407"/>
            <a:ext cx="5029200" cy="411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522317" y="2062582"/>
            <a:ext cx="1540163" cy="355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49F260-ED10-4C81-9EFE-AB88C10F1008}"/>
              </a:ext>
            </a:extLst>
          </p:cNvPr>
          <p:cNvSpPr/>
          <p:nvPr/>
        </p:nvSpPr>
        <p:spPr>
          <a:xfrm>
            <a:off x="7939117" y="2062582"/>
            <a:ext cx="1540163" cy="355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80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B6C2FB-3A35-459A-BD11-5D3B24EDA591}"/>
              </a:ext>
            </a:extLst>
          </p:cNvPr>
          <p:cNvGrpSpPr/>
          <p:nvPr/>
        </p:nvGrpSpPr>
        <p:grpSpPr>
          <a:xfrm>
            <a:off x="228600" y="1757362"/>
            <a:ext cx="5867400" cy="3496311"/>
            <a:chOff x="228600" y="1757362"/>
            <a:chExt cx="5867400" cy="349631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BC96A8A-867E-403A-B0CB-95AD33BB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757362"/>
              <a:ext cx="5867400" cy="33432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96C293C-D6AC-495B-A89F-63F90FF39763}"/>
                </a:ext>
              </a:extLst>
            </p:cNvPr>
            <p:cNvSpPr/>
            <p:nvPr/>
          </p:nvSpPr>
          <p:spPr>
            <a:xfrm>
              <a:off x="413097" y="3216696"/>
              <a:ext cx="5682903" cy="20369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38EEF0-7DA5-4B29-AAC3-67FE2CFF557E}"/>
              </a:ext>
            </a:extLst>
          </p:cNvPr>
          <p:cNvGrpSpPr/>
          <p:nvPr/>
        </p:nvGrpSpPr>
        <p:grpSpPr>
          <a:xfrm>
            <a:off x="2968193" y="1176674"/>
            <a:ext cx="6624608" cy="5027797"/>
            <a:chOff x="4205953" y="1125874"/>
            <a:chExt cx="6624608" cy="50277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AC2539-1976-46B8-9BD3-50A49DC3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5953" y="1125874"/>
              <a:ext cx="6624608" cy="502779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179E29-D985-4DD5-94B0-695B603B07A4}"/>
                </a:ext>
              </a:extLst>
            </p:cNvPr>
            <p:cNvSpPr/>
            <p:nvPr/>
          </p:nvSpPr>
          <p:spPr>
            <a:xfrm>
              <a:off x="8981440" y="5638800"/>
              <a:ext cx="1026160" cy="5148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5B8928E-137B-4F0B-81C3-8A8077516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228" y="1176674"/>
            <a:ext cx="50196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2" name="모서리가 둥근 직사각형 4">
            <a:extLst>
              <a:ext uri="{FF2B5EF4-FFF2-40B4-BE49-F238E27FC236}">
                <a16:creationId xmlns:a16="http://schemas.microsoft.com/office/drawing/2014/main" id="{8B8828EB-28E2-43C5-8F19-5FB8EEFB787C}"/>
              </a:ext>
            </a:extLst>
          </p:cNvPr>
          <p:cNvSpPr/>
          <p:nvPr/>
        </p:nvSpPr>
        <p:spPr>
          <a:xfrm>
            <a:off x="647011" y="279307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13" name="한쪽 모서리가 잘린 사각형 5">
            <a:extLst>
              <a:ext uri="{FF2B5EF4-FFF2-40B4-BE49-F238E27FC236}">
                <a16:creationId xmlns:a16="http://schemas.microsoft.com/office/drawing/2014/main" id="{2E4202E3-1CFB-44CF-A869-3813E04ADAE8}"/>
              </a:ext>
            </a:extLst>
          </p:cNvPr>
          <p:cNvSpPr/>
          <p:nvPr/>
        </p:nvSpPr>
        <p:spPr>
          <a:xfrm>
            <a:off x="3390207" y="279307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 Area</a:t>
            </a:r>
          </a:p>
        </p:txBody>
      </p:sp>
      <p:sp>
        <p:nvSpPr>
          <p:cNvPr id="18" name="원통 10">
            <a:extLst>
              <a:ext uri="{FF2B5EF4-FFF2-40B4-BE49-F238E27FC236}">
                <a16:creationId xmlns:a16="http://schemas.microsoft.com/office/drawing/2014/main" id="{C215ECF0-1D4D-4875-A4AE-CE949FA35B75}"/>
              </a:ext>
            </a:extLst>
          </p:cNvPr>
          <p:cNvSpPr/>
          <p:nvPr/>
        </p:nvSpPr>
        <p:spPr>
          <a:xfrm>
            <a:off x="5658197" y="2709949"/>
            <a:ext cx="1297587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2" name="원통 14">
            <a:extLst>
              <a:ext uri="{FF2B5EF4-FFF2-40B4-BE49-F238E27FC236}">
                <a16:creationId xmlns:a16="http://schemas.microsoft.com/office/drawing/2014/main" id="{BC473C24-5B30-4E1D-BA6A-8FFA2C0FB978}"/>
              </a:ext>
            </a:extLst>
          </p:cNvPr>
          <p:cNvSpPr/>
          <p:nvPr/>
        </p:nvSpPr>
        <p:spPr>
          <a:xfrm>
            <a:off x="10266912" y="246205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7F15E6-DB7B-4E2C-B645-3346B2D8D384}"/>
              </a:ext>
            </a:extLst>
          </p:cNvPr>
          <p:cNvSpPr/>
          <p:nvPr/>
        </p:nvSpPr>
        <p:spPr>
          <a:xfrm>
            <a:off x="547258" y="2639190"/>
            <a:ext cx="6718068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B51F78-907D-4CC5-B7C7-0298FBC9F8D6}"/>
              </a:ext>
            </a:extLst>
          </p:cNvPr>
          <p:cNvCxnSpPr/>
          <p:nvPr/>
        </p:nvCxnSpPr>
        <p:spPr>
          <a:xfrm flipV="1">
            <a:off x="7265326" y="2793080"/>
            <a:ext cx="3001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45EC90A-4FD3-4D33-A10A-A47113DA0E8C}"/>
              </a:ext>
            </a:extLst>
          </p:cNvPr>
          <p:cNvCxnSpPr/>
          <p:nvPr/>
        </p:nvCxnSpPr>
        <p:spPr>
          <a:xfrm flipH="1">
            <a:off x="7265326" y="3840480"/>
            <a:ext cx="300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5D1E5E-3153-42D0-B9DB-237DBAFC565B}"/>
              </a:ext>
            </a:extLst>
          </p:cNvPr>
          <p:cNvSpPr txBox="1"/>
          <p:nvPr/>
        </p:nvSpPr>
        <p:spPr>
          <a:xfrm>
            <a:off x="8198538" y="390099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7EF816-ECD5-47A4-A4CC-384CBE861E19}"/>
              </a:ext>
            </a:extLst>
          </p:cNvPr>
          <p:cNvSpPr txBox="1"/>
          <p:nvPr/>
        </p:nvSpPr>
        <p:spPr>
          <a:xfrm>
            <a:off x="3477786" y="23006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ED53-205D-49B7-AE25-54377A2F77A0}"/>
              </a:ext>
            </a:extLst>
          </p:cNvPr>
          <p:cNvSpPr txBox="1"/>
          <p:nvPr/>
        </p:nvSpPr>
        <p:spPr>
          <a:xfrm>
            <a:off x="547258" y="4703214"/>
            <a:ext cx="811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현재 </a:t>
            </a:r>
            <a:r>
              <a:rPr lang="en-US" altLang="ko-KR" dirty="0"/>
              <a:t>Remote Repository</a:t>
            </a:r>
            <a:r>
              <a:rPr lang="ko-KR" altLang="en-US" dirty="0"/>
              <a:t>의 버전과 </a:t>
            </a:r>
            <a:r>
              <a:rPr lang="en-US" altLang="ko-KR" dirty="0"/>
              <a:t>Local Repository</a:t>
            </a:r>
            <a:r>
              <a:rPr lang="ko-KR" altLang="en-US" dirty="0"/>
              <a:t>의 버전이 동일한 상태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FFDF005-CC46-4175-9F03-636071A1E11E}"/>
              </a:ext>
            </a:extLst>
          </p:cNvPr>
          <p:cNvCxnSpPr>
            <a:cxnSpLocks/>
          </p:cNvCxnSpPr>
          <p:nvPr/>
        </p:nvCxnSpPr>
        <p:spPr>
          <a:xfrm flipH="1">
            <a:off x="8328915" y="3114169"/>
            <a:ext cx="9311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B5991EF-3C24-447D-86BB-254FA6A5D7DC}"/>
              </a:ext>
            </a:extLst>
          </p:cNvPr>
          <p:cNvCxnSpPr>
            <a:cxnSpLocks/>
          </p:cNvCxnSpPr>
          <p:nvPr/>
        </p:nvCxnSpPr>
        <p:spPr>
          <a:xfrm flipH="1">
            <a:off x="8328915" y="3530857"/>
            <a:ext cx="9311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11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2766218"/>
            <a:ext cx="115062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/>
              <a:t>Branch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7772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Git – </a:t>
            </a:r>
            <a:r>
              <a:rPr lang="ko-KR" altLang="en-US" dirty="0"/>
              <a:t>예제 순서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6"/>
            <a:ext cx="104227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 err="1">
                <a:hlinkClick r:id="rId3" action="ppaction://hlinksldjump"/>
              </a:rPr>
              <a:t>Git</a:t>
            </a:r>
            <a:r>
              <a:rPr lang="en-US" altLang="ko-KR" sz="1600" dirty="0">
                <a:hlinkClick r:id="rId3" action="ppaction://hlinksldjump"/>
              </a:rPr>
              <a:t> </a:t>
            </a:r>
            <a:r>
              <a:rPr lang="ko-KR" altLang="en-US" sz="1600" dirty="0">
                <a:hlinkClick r:id="rId3" action="ppaction://hlinksldjump"/>
              </a:rPr>
              <a:t>설치</a:t>
            </a:r>
            <a:endParaRPr lang="en-US" altLang="ko-KR" sz="1600" dirty="0">
              <a:hlinkClick r:id="rId3" action="ppaction://hlinksldjump"/>
            </a:endParaRPr>
          </a:p>
          <a:p>
            <a:pPr marL="342891" indent="-342891">
              <a:buAutoNum type="arabicPeriod"/>
            </a:pPr>
            <a:endParaRPr lang="en-US" altLang="ko-KR" sz="1600" dirty="0">
              <a:hlinkClick r:id="rId3" action="ppaction://hlinksldjump"/>
            </a:endParaRPr>
          </a:p>
          <a:p>
            <a:pPr marL="342891" indent="-342891">
              <a:buAutoNum type="arabicPeriod"/>
            </a:pPr>
            <a:r>
              <a:rPr lang="en-US" altLang="ko-KR" sz="1600" dirty="0" err="1">
                <a:hlinkClick r:id="rId3" action="ppaction://hlinksldjump"/>
              </a:rPr>
              <a:t>Git</a:t>
            </a:r>
            <a:r>
              <a:rPr lang="en-US" altLang="ko-KR" sz="1600" dirty="0">
                <a:hlinkClick r:id="rId3" action="ppaction://hlinksldjump"/>
              </a:rPr>
              <a:t> </a:t>
            </a:r>
            <a:r>
              <a:rPr lang="ko-KR" altLang="en-US" sz="1600" dirty="0">
                <a:hlinkClick r:id="rId3" action="ppaction://hlinksldjump"/>
              </a:rPr>
              <a:t>최초 설정</a:t>
            </a:r>
            <a:r>
              <a:rPr lang="en-US" altLang="ko-KR" sz="1600" dirty="0">
                <a:hlinkClick r:id="rId3" action="ppaction://hlinksldjump"/>
              </a:rPr>
              <a:t>				$ </a:t>
            </a:r>
            <a:r>
              <a:rPr lang="en-US" altLang="ko-KR" sz="1600" dirty="0" err="1">
                <a:hlinkClick r:id="rId3" action="ppaction://hlinksldjump"/>
              </a:rPr>
              <a:t>git</a:t>
            </a:r>
            <a:r>
              <a:rPr lang="en-US" altLang="ko-KR" sz="1600" dirty="0">
                <a:hlinkClick r:id="rId3" action="ppaction://hlinksldjump"/>
              </a:rPr>
              <a:t> </a:t>
            </a:r>
            <a:r>
              <a:rPr lang="en-US" altLang="ko-KR" sz="1600" dirty="0" err="1">
                <a:hlinkClick r:id="rId3" action="ppaction://hlinksldjump"/>
              </a:rPr>
              <a:t>config</a:t>
            </a:r>
            <a:r>
              <a:rPr lang="en-US" altLang="ko-KR" sz="1600" dirty="0">
                <a:hlinkClick r:id="rId3" action="ppaction://hlinksldjump"/>
              </a:rPr>
              <a:t> -- …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>
                <a:hlinkClick r:id="rId4" action="ppaction://hlinksldjump"/>
              </a:rPr>
              <a:t>Git </a:t>
            </a:r>
            <a:r>
              <a:rPr lang="ko-KR" altLang="en-US" sz="1600" dirty="0">
                <a:hlinkClick r:id="rId4" action="ppaction://hlinksldjump"/>
              </a:rPr>
              <a:t>저장소 만들기 </a:t>
            </a:r>
            <a:r>
              <a:rPr lang="en-US" altLang="ko-KR" sz="1600" dirty="0">
                <a:hlinkClick r:id="rId4" action="ppaction://hlinksldjump"/>
              </a:rPr>
              <a:t>			$ </a:t>
            </a:r>
            <a:r>
              <a:rPr lang="en-US" altLang="ko-KR" sz="1600" dirty="0" err="1">
                <a:hlinkClick r:id="rId4" action="ppaction://hlinksldjump"/>
              </a:rPr>
              <a:t>git</a:t>
            </a:r>
            <a:r>
              <a:rPr lang="en-US" altLang="ko-KR" sz="1600" dirty="0">
                <a:hlinkClick r:id="rId4" action="ppaction://hlinksldjump"/>
              </a:rPr>
              <a:t> </a:t>
            </a:r>
            <a:r>
              <a:rPr lang="en-US" altLang="ko-KR" sz="1600" dirty="0" err="1">
                <a:hlinkClick r:id="rId4" action="ppaction://hlinksldjump"/>
              </a:rPr>
              <a:t>init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 </a:t>
            </a:r>
            <a:r>
              <a:rPr lang="ko-KR" altLang="en-US" sz="1600" dirty="0"/>
              <a:t>상태 확인</a:t>
            </a:r>
            <a:r>
              <a:rPr lang="en-US" altLang="ko-KR" sz="1600" dirty="0"/>
              <a:t>				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status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 </a:t>
            </a:r>
            <a:r>
              <a:rPr lang="ko-KR" altLang="en-US" sz="1600" dirty="0"/>
              <a:t>파일 </a:t>
            </a:r>
            <a:r>
              <a:rPr lang="ko-KR" altLang="en-US" sz="1600" dirty="0" err="1"/>
              <a:t>추척</a:t>
            </a:r>
            <a:r>
              <a:rPr lang="ko-KR" altLang="en-US" sz="1600" dirty="0"/>
              <a:t> 하기</a:t>
            </a:r>
            <a:r>
              <a:rPr lang="en-US" altLang="ko-KR" sz="1600" dirty="0"/>
              <a:t>			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add 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 </a:t>
            </a:r>
            <a:r>
              <a:rPr lang="ko-KR" altLang="en-US" sz="1600" dirty="0"/>
              <a:t>변경사항 </a:t>
            </a:r>
            <a:r>
              <a:rPr lang="en-US" altLang="ko-KR" sz="1600" dirty="0"/>
              <a:t>Commit			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commit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 </a:t>
            </a:r>
            <a:r>
              <a:rPr lang="ko-KR" altLang="en-US" sz="1600" dirty="0"/>
              <a:t>로컬 저장소와 원격 저장소 연결하기</a:t>
            </a:r>
            <a:r>
              <a:rPr lang="en-US" altLang="ko-KR" sz="1600" dirty="0"/>
              <a:t>	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remote add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 </a:t>
            </a:r>
            <a:r>
              <a:rPr lang="ko-KR" altLang="en-US" sz="1600" dirty="0"/>
              <a:t>원격 저장소에 </a:t>
            </a:r>
            <a:r>
              <a:rPr lang="en-US" altLang="ko-KR" sz="1600" dirty="0"/>
              <a:t>Repository Push </a:t>
            </a:r>
            <a:r>
              <a:rPr lang="ko-KR" altLang="en-US" sz="1600" dirty="0"/>
              <a:t>하기</a:t>
            </a:r>
            <a:r>
              <a:rPr lang="en-US" altLang="ko-KR" sz="1600" dirty="0"/>
              <a:t>	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push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 </a:t>
            </a:r>
            <a:r>
              <a:rPr lang="ko-KR" altLang="en-US" sz="1600" dirty="0"/>
              <a:t>원격 저장소에 있는 </a:t>
            </a:r>
            <a:r>
              <a:rPr lang="en-US" altLang="ko-KR" sz="1600" dirty="0"/>
              <a:t>Project </a:t>
            </a:r>
            <a:r>
              <a:rPr lang="ko-KR" altLang="en-US" sz="1600" dirty="0"/>
              <a:t>복제하기</a:t>
            </a:r>
            <a:r>
              <a:rPr lang="en-US" altLang="ko-KR" sz="1600" dirty="0"/>
              <a:t>	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clone [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]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1926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6" y="29413"/>
            <a:ext cx="12858017" cy="1325563"/>
          </a:xfrm>
        </p:spPr>
        <p:txBody>
          <a:bodyPr/>
          <a:lstStyle/>
          <a:p>
            <a:r>
              <a:rPr lang="en-US" altLang="ko-KR" dirty="0"/>
              <a:t>4. Git – Branch</a:t>
            </a:r>
            <a:r>
              <a:rPr lang="ko-KR" altLang="en-US" dirty="0"/>
              <a:t>를 사용해야 할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562E-2B48-4C72-A57B-32E5649BC8DC}"/>
              </a:ext>
            </a:extLst>
          </p:cNvPr>
          <p:cNvSpPr txBox="1"/>
          <p:nvPr/>
        </p:nvSpPr>
        <p:spPr>
          <a:xfrm>
            <a:off x="639079" y="1354976"/>
            <a:ext cx="106174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현재 운영중인 소스가 </a:t>
            </a:r>
            <a:r>
              <a:rPr lang="en-US" altLang="ko-KR" dirty="0"/>
              <a:t>master branch </a:t>
            </a:r>
            <a:r>
              <a:rPr lang="ko-KR" altLang="en-US" dirty="0"/>
              <a:t>에 있을 때 추가 개발 이슈가 생겨서 개발을 진행해야 할 경우 </a:t>
            </a:r>
            <a:r>
              <a:rPr lang="en-US" altLang="ko-KR" dirty="0"/>
              <a:t>master branch </a:t>
            </a:r>
            <a:r>
              <a:rPr lang="ko-KR" altLang="en-US" dirty="0"/>
              <a:t>에서 진행을 하면 새로운 배포 이슈가 발생했을 때 문제가 생길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그래서</a:t>
            </a:r>
            <a:r>
              <a:rPr lang="en-US" altLang="ko-KR" dirty="0"/>
              <a:t>, master branch</a:t>
            </a:r>
            <a:r>
              <a:rPr lang="ko-KR" altLang="en-US" dirty="0"/>
              <a:t>의 소스는 운영할 수 있는 최신 소스로 유지하며 </a:t>
            </a:r>
            <a:r>
              <a:rPr lang="en-US" altLang="ko-KR" dirty="0"/>
              <a:t>develop (</a:t>
            </a:r>
            <a:r>
              <a:rPr lang="ko-KR" altLang="en-US" dirty="0"/>
              <a:t>이름은 자유</a:t>
            </a:r>
            <a:r>
              <a:rPr lang="en-US" altLang="ko-KR" dirty="0"/>
              <a:t>) branch </a:t>
            </a:r>
            <a:r>
              <a:rPr lang="ko-KR" altLang="en-US" dirty="0"/>
              <a:t>를 생성 시켜 추가 개발 건은 </a:t>
            </a:r>
            <a:r>
              <a:rPr lang="en-US" altLang="ko-KR" dirty="0"/>
              <a:t>develop branch</a:t>
            </a:r>
            <a:r>
              <a:rPr lang="ko-KR" altLang="en-US" dirty="0"/>
              <a:t>에서 진행을 하면 문제 없이 개발을 진행할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그리고 운영중인 소스를 누구에게나 </a:t>
            </a:r>
            <a:r>
              <a:rPr lang="en-US" altLang="ko-KR" dirty="0"/>
              <a:t>Read/Write</a:t>
            </a:r>
            <a:r>
              <a:rPr lang="ko-KR" altLang="en-US" dirty="0"/>
              <a:t>할 수 있는 권한을 주게 되면 소스의 보안 이슈가 발생하기 때문에 특정 인원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r>
              <a:rPr lang="ko-KR" altLang="en-US" dirty="0"/>
              <a:t>에게만 </a:t>
            </a:r>
            <a:r>
              <a:rPr lang="en-US" altLang="ko-KR" dirty="0"/>
              <a:t>R/W </a:t>
            </a:r>
            <a:r>
              <a:rPr lang="ko-KR" altLang="en-US" dirty="0"/>
              <a:t>권한을 부여하고</a:t>
            </a:r>
            <a:r>
              <a:rPr lang="en-US" altLang="ko-KR" dirty="0"/>
              <a:t>, </a:t>
            </a:r>
            <a:r>
              <a:rPr lang="ko-KR" altLang="en-US" dirty="0"/>
              <a:t>다른 인원에게는 이슈가 생길 때 마다 새로운 </a:t>
            </a:r>
            <a:r>
              <a:rPr lang="en-US" altLang="ko-KR" dirty="0"/>
              <a:t>Branch</a:t>
            </a:r>
            <a:r>
              <a:rPr lang="ko-KR" altLang="en-US" dirty="0"/>
              <a:t>를 생성 시켜 해당 </a:t>
            </a:r>
            <a:r>
              <a:rPr lang="en-US" altLang="ko-KR" dirty="0"/>
              <a:t>Branch</a:t>
            </a:r>
            <a:r>
              <a:rPr lang="ko-KR" altLang="en-US" dirty="0"/>
              <a:t> 에만 </a:t>
            </a:r>
            <a:r>
              <a:rPr lang="en-US" altLang="ko-KR" dirty="0"/>
              <a:t>R/W</a:t>
            </a:r>
            <a:r>
              <a:rPr lang="ko-KR" altLang="en-US" dirty="0"/>
              <a:t>권한을 부여해서 작업하는 형태로 진행한다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이렇게 작업하면 운영중인 소스를 안전하게 관리 할 수 있으며 </a:t>
            </a:r>
            <a:r>
              <a:rPr lang="en-US" altLang="ko-KR" dirty="0"/>
              <a:t>master </a:t>
            </a:r>
            <a:r>
              <a:rPr lang="ko-KR" altLang="en-US" dirty="0"/>
              <a:t>와 </a:t>
            </a:r>
            <a:r>
              <a:rPr lang="en-US" altLang="ko-KR" dirty="0"/>
              <a:t>develop branch</a:t>
            </a:r>
            <a:r>
              <a:rPr lang="ko-KR" altLang="en-US" dirty="0"/>
              <a:t>를 병합 할 때 </a:t>
            </a:r>
            <a:r>
              <a:rPr lang="en-US" altLang="ko-KR" dirty="0"/>
              <a:t>develop </a:t>
            </a:r>
            <a:r>
              <a:rPr lang="ko-KR" altLang="en-US" dirty="0"/>
              <a:t>에서 개발 한 소스 코드의 품질을 프로젝트 관리자가 다시 한번 확인</a:t>
            </a:r>
            <a:r>
              <a:rPr lang="en-US" altLang="ko-KR" dirty="0"/>
              <a:t> </a:t>
            </a:r>
            <a:r>
              <a:rPr lang="ko-KR" altLang="en-US" dirty="0"/>
              <a:t>할 수 있어서 코드 품질 관리에 유리하다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6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</a:t>
            </a:r>
            <a:r>
              <a:rPr lang="ko-KR" altLang="en-US" dirty="0"/>
              <a:t>관리 전략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0" y="1973284"/>
            <a:ext cx="3262929" cy="437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23467" y="160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flow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89" y="1975014"/>
            <a:ext cx="3988883" cy="3469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5233750" y="160395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flow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19" y="1973285"/>
            <a:ext cx="3658591" cy="4034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9242205" y="160395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54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GitHub Flow </a:t>
            </a:r>
            <a:r>
              <a:rPr lang="ko-KR" altLang="en-US" dirty="0"/>
              <a:t>따라하기</a:t>
            </a:r>
          </a:p>
        </p:txBody>
      </p:sp>
      <p:cxnSp>
        <p:nvCxnSpPr>
          <p:cNvPr id="8" name="직선 화살표 연결선 7"/>
          <p:cNvCxnSpPr>
            <a:stCxn id="11" idx="3"/>
          </p:cNvCxnSpPr>
          <p:nvPr/>
        </p:nvCxnSpPr>
        <p:spPr>
          <a:xfrm>
            <a:off x="2200274" y="28813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066798" y="25646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이슈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52750" y="23145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master 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86150" y="19931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7492" y="34611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feature/*-*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20" idx="1"/>
          </p:cNvCxnSpPr>
          <p:nvPr/>
        </p:nvCxnSpPr>
        <p:spPr>
          <a:xfrm flipV="1">
            <a:off x="4933950" y="28765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680883" y="23098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권한 부여 받은 </a:t>
            </a:r>
            <a:r>
              <a:rPr lang="en-US" altLang="ko-KR" sz="1400" dirty="0"/>
              <a:t> branch</a:t>
            </a:r>
            <a:r>
              <a:rPr lang="ko-KR" altLang="en-US" sz="1400" dirty="0"/>
              <a:t>를 개인 </a:t>
            </a:r>
            <a:r>
              <a:rPr lang="en-US" altLang="ko-KR" sz="1400" dirty="0"/>
              <a:t>local</a:t>
            </a:r>
            <a:r>
              <a:rPr lang="ko-KR" altLang="en-US" sz="1400" dirty="0"/>
              <a:t>에 </a:t>
            </a:r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214283" y="19883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662083" y="28765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42945" y="34212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 …</a:t>
            </a:r>
            <a:endParaRPr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409016" y="23050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진행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942416" y="19836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409016" y="44672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완료 시 </a:t>
            </a:r>
            <a:r>
              <a:rPr lang="en-US" altLang="ko-KR" sz="1400" dirty="0"/>
              <a:t>Remote feature Branch </a:t>
            </a:r>
            <a:r>
              <a:rPr lang="ko-KR" altLang="en-US" sz="1400" dirty="0"/>
              <a:t>에 </a:t>
            </a:r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8942416" y="41458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92719" y="56007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 …</a:t>
            </a:r>
            <a:endParaRPr lang="ko-KR" altLang="en-US" sz="1400" dirty="0"/>
          </a:p>
        </p:txBody>
      </p:sp>
      <p:cxnSp>
        <p:nvCxnSpPr>
          <p:cNvPr id="24" name="꺾인 연결선 23"/>
          <p:cNvCxnSpPr>
            <a:stCxn id="27" idx="3"/>
            <a:endCxn id="29" idx="3"/>
          </p:cNvCxnSpPr>
          <p:nvPr/>
        </p:nvCxnSpPr>
        <p:spPr>
          <a:xfrm>
            <a:off x="10390216" y="28718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680883" y="44672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feature branch </a:t>
            </a:r>
            <a:r>
              <a:rPr lang="ko-KR" altLang="en-US" sz="1400" dirty="0"/>
              <a:t>의 변경 이력을 확인 후 </a:t>
            </a:r>
            <a:r>
              <a:rPr lang="en-US" altLang="ko-KR" sz="1400" dirty="0"/>
              <a:t>Master Branch</a:t>
            </a:r>
            <a:r>
              <a:rPr lang="ko-KR" altLang="en-US" sz="1400" dirty="0"/>
              <a:t>에 </a:t>
            </a:r>
            <a:r>
              <a:rPr lang="en-US" altLang="ko-KR" sz="1400" dirty="0"/>
              <a:t>Merge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889737" y="41458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 </a:t>
            </a:r>
            <a:r>
              <a:rPr lang="en-US" altLang="ko-KR" sz="1400" dirty="0"/>
              <a:t>+ </a:t>
            </a:r>
            <a:r>
              <a:rPr lang="ko-KR" altLang="en-US" sz="1400" dirty="0"/>
              <a:t>개발자</a:t>
            </a:r>
          </a:p>
        </p:txBody>
      </p:sp>
      <p:cxnSp>
        <p:nvCxnSpPr>
          <p:cNvPr id="39" name="직선 화살표 연결선 38"/>
          <p:cNvCxnSpPr>
            <a:stCxn id="29" idx="1"/>
            <a:endCxn id="37" idx="3"/>
          </p:cNvCxnSpPr>
          <p:nvPr/>
        </p:nvCxnSpPr>
        <p:spPr>
          <a:xfrm flipH="1">
            <a:off x="7662083" y="50339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26" y="1265592"/>
            <a:ext cx="5664098" cy="4926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5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cxnSp>
        <p:nvCxnSpPr>
          <p:cNvPr id="55" name="직선 화살표 연결선 54"/>
          <p:cNvCxnSpPr>
            <a:stCxn id="56" idx="3"/>
          </p:cNvCxnSpPr>
          <p:nvPr/>
        </p:nvCxnSpPr>
        <p:spPr>
          <a:xfrm>
            <a:off x="2352674" y="30337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219198" y="27170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이슈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05150" y="24669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master 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38550" y="21455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19892" y="36135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feature/*-*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5086350" y="30289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833283" y="24622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권한 부여 받은 </a:t>
            </a:r>
            <a:r>
              <a:rPr lang="en-US" altLang="ko-KR" sz="1400" dirty="0"/>
              <a:t> branch</a:t>
            </a:r>
            <a:r>
              <a:rPr lang="ko-KR" altLang="en-US" sz="1400" dirty="0"/>
              <a:t>를 개인 </a:t>
            </a:r>
            <a:r>
              <a:rPr lang="en-US" altLang="ko-KR" sz="1400" dirty="0"/>
              <a:t>local</a:t>
            </a:r>
            <a:r>
              <a:rPr lang="ko-KR" altLang="en-US" sz="1400" dirty="0"/>
              <a:t>에 </a:t>
            </a:r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6366683" y="21407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814483" y="30289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5345" y="35736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 …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61416" y="24574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진행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094816" y="21360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561416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완료 시 </a:t>
            </a:r>
            <a:r>
              <a:rPr lang="en-US" altLang="ko-KR" sz="1400" dirty="0"/>
              <a:t>Remote feature Branch </a:t>
            </a:r>
            <a:r>
              <a:rPr lang="ko-KR" altLang="en-US" sz="1400" dirty="0"/>
              <a:t>에 </a:t>
            </a:r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9094816" y="42982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45119" y="57531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 …</a:t>
            </a:r>
            <a:endParaRPr lang="ko-KR" altLang="en-US" sz="1400" dirty="0"/>
          </a:p>
        </p:txBody>
      </p:sp>
      <p:cxnSp>
        <p:nvCxnSpPr>
          <p:cNvPr id="70" name="꺾인 연결선 69"/>
          <p:cNvCxnSpPr>
            <a:stCxn id="65" idx="3"/>
            <a:endCxn id="67" idx="3"/>
          </p:cNvCxnSpPr>
          <p:nvPr/>
        </p:nvCxnSpPr>
        <p:spPr>
          <a:xfrm>
            <a:off x="10542616" y="30242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833283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feature branch </a:t>
            </a:r>
            <a:r>
              <a:rPr lang="ko-KR" altLang="en-US" sz="1400" dirty="0"/>
              <a:t>의 변경 이력을 확인 후 </a:t>
            </a:r>
            <a:r>
              <a:rPr lang="en-US" altLang="ko-KR" sz="1400" dirty="0"/>
              <a:t>Master Branch</a:t>
            </a:r>
            <a:r>
              <a:rPr lang="ko-KR" altLang="en-US" sz="1400" dirty="0"/>
              <a:t>에 </a:t>
            </a:r>
            <a:r>
              <a:rPr lang="en-US" altLang="ko-KR" sz="1400" dirty="0"/>
              <a:t>Merge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042137" y="42982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 </a:t>
            </a:r>
            <a:r>
              <a:rPr lang="en-US" altLang="ko-KR" sz="1400" dirty="0"/>
              <a:t>+ </a:t>
            </a:r>
            <a:r>
              <a:rPr lang="ko-KR" altLang="en-US" sz="1400" dirty="0"/>
              <a:t>개발자</a:t>
            </a:r>
          </a:p>
        </p:txBody>
      </p:sp>
      <p:cxnSp>
        <p:nvCxnSpPr>
          <p:cNvPr id="73" name="직선 화살표 연결선 72"/>
          <p:cNvCxnSpPr>
            <a:stCxn id="67" idx="1"/>
            <a:endCxn id="71" idx="3"/>
          </p:cNvCxnSpPr>
          <p:nvPr/>
        </p:nvCxnSpPr>
        <p:spPr>
          <a:xfrm flipH="1">
            <a:off x="7814483" y="51863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2319892" y="1931803"/>
            <a:ext cx="3342053" cy="2567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61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16596" y="1199598"/>
            <a:ext cx="10442349" cy="3401883"/>
            <a:chOff x="595568" y="1214112"/>
            <a:chExt cx="10442349" cy="34018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68" y="1214112"/>
              <a:ext cx="10442349" cy="34018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1365020" y="3629025"/>
              <a:ext cx="1263880" cy="3524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5300" y="1590552"/>
            <a:ext cx="10950802" cy="4047917"/>
            <a:chOff x="974272" y="1605066"/>
            <a:chExt cx="10950802" cy="40479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272" y="1605066"/>
              <a:ext cx="10950802" cy="4047917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2628900" y="3785960"/>
              <a:ext cx="1754414" cy="3524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684" y="1199598"/>
            <a:ext cx="7662866" cy="535836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904342" y="6029423"/>
            <a:ext cx="1814288" cy="400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33" y="1590552"/>
            <a:ext cx="11860667" cy="502208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061528" y="4280805"/>
            <a:ext cx="3655616" cy="3206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04800" y="1234857"/>
            <a:ext cx="11582400" cy="5164127"/>
            <a:chOff x="304800" y="1234857"/>
            <a:chExt cx="11582400" cy="51641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1234857"/>
              <a:ext cx="11582400" cy="5164127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304800" y="5935434"/>
              <a:ext cx="2365829" cy="34925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0" y="1127406"/>
            <a:ext cx="12192000" cy="5197438"/>
            <a:chOff x="0" y="1127406"/>
            <a:chExt cx="12192000" cy="51974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27406"/>
              <a:ext cx="12192000" cy="5197438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638629" y="3454400"/>
              <a:ext cx="1640114" cy="24674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876425" y="681037"/>
            <a:ext cx="8439150" cy="5495925"/>
            <a:chOff x="1876425" y="681037"/>
            <a:chExt cx="8439150" cy="549592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6425" y="681037"/>
              <a:ext cx="8439150" cy="5495925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8212692" y="5563503"/>
              <a:ext cx="1250622" cy="53227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6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9562E-2B48-4C72-A57B-32E5649BC8DC}"/>
              </a:ext>
            </a:extLst>
          </p:cNvPr>
          <p:cNvSpPr txBox="1"/>
          <p:nvPr/>
        </p:nvSpPr>
        <p:spPr>
          <a:xfrm>
            <a:off x="765380" y="4660066"/>
            <a:ext cx="106174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Prevent all changes - </a:t>
            </a:r>
            <a:r>
              <a:rPr lang="ko-KR" altLang="en-US" sz="1600" dirty="0"/>
              <a:t>모든 변경 사항을 제한합니다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Prevent deletion - </a:t>
            </a:r>
            <a:r>
              <a:rPr lang="ko-KR" altLang="en-US" sz="1600" dirty="0"/>
              <a:t>삭제에 대한 사항을 제한합니다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Prevent rewriting history - </a:t>
            </a:r>
            <a:r>
              <a:rPr lang="ko-KR" altLang="en-US" sz="1600" dirty="0"/>
              <a:t>기록을 다시 작성하는 것을 제한합니다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Prevent changes without a pull request - pull request </a:t>
            </a:r>
            <a:r>
              <a:rPr lang="ko-KR" altLang="en-US" sz="1600" dirty="0"/>
              <a:t>없이 변경하는 것을 제한합니다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12" y="1162044"/>
            <a:ext cx="6038949" cy="33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89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2" y="1867161"/>
            <a:ext cx="11434989" cy="43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5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147" y="1190171"/>
            <a:ext cx="3902879" cy="54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4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Commit &amp; Push)</a:t>
            </a:r>
            <a:endParaRPr lang="ko-KR" altLang="en-US" sz="2800" dirty="0"/>
          </a:p>
        </p:txBody>
      </p:sp>
      <p:cxnSp>
        <p:nvCxnSpPr>
          <p:cNvPr id="55" name="직선 화살표 연결선 54"/>
          <p:cNvCxnSpPr>
            <a:stCxn id="56" idx="3"/>
          </p:cNvCxnSpPr>
          <p:nvPr/>
        </p:nvCxnSpPr>
        <p:spPr>
          <a:xfrm>
            <a:off x="2352674" y="30337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219198" y="27170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이슈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05150" y="24669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master 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38550" y="21455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19892" y="36135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feature/*-*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5086350" y="30289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833283" y="24622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권한 부여 받은 </a:t>
            </a:r>
            <a:r>
              <a:rPr lang="en-US" altLang="ko-KR" sz="1400" dirty="0"/>
              <a:t> branch</a:t>
            </a:r>
            <a:r>
              <a:rPr lang="ko-KR" altLang="en-US" sz="1400" dirty="0"/>
              <a:t>를 개인 </a:t>
            </a:r>
            <a:r>
              <a:rPr lang="en-US" altLang="ko-KR" sz="1400" dirty="0"/>
              <a:t>local</a:t>
            </a:r>
            <a:r>
              <a:rPr lang="ko-KR" altLang="en-US" sz="1400" dirty="0"/>
              <a:t>에 </a:t>
            </a:r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6366683" y="21407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814483" y="30289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5345" y="35736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 …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61416" y="24574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진행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094816" y="21360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561416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완료 시 </a:t>
            </a:r>
            <a:r>
              <a:rPr lang="en-US" altLang="ko-KR" sz="1400" dirty="0"/>
              <a:t>Remote feature Branch </a:t>
            </a:r>
            <a:r>
              <a:rPr lang="ko-KR" altLang="en-US" sz="1400" dirty="0"/>
              <a:t>에 </a:t>
            </a:r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9094816" y="42982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45119" y="57531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 …</a:t>
            </a:r>
            <a:endParaRPr lang="ko-KR" altLang="en-US" sz="1400" dirty="0"/>
          </a:p>
        </p:txBody>
      </p:sp>
      <p:cxnSp>
        <p:nvCxnSpPr>
          <p:cNvPr id="70" name="꺾인 연결선 69"/>
          <p:cNvCxnSpPr>
            <a:stCxn id="65" idx="3"/>
            <a:endCxn id="67" idx="3"/>
          </p:cNvCxnSpPr>
          <p:nvPr/>
        </p:nvCxnSpPr>
        <p:spPr>
          <a:xfrm>
            <a:off x="10542616" y="30242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833283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feature branch </a:t>
            </a:r>
            <a:r>
              <a:rPr lang="ko-KR" altLang="en-US" sz="1400" dirty="0"/>
              <a:t>의 변경 이력을 확인 후 </a:t>
            </a:r>
            <a:r>
              <a:rPr lang="en-US" altLang="ko-KR" sz="1400" dirty="0"/>
              <a:t>Master Branch</a:t>
            </a:r>
            <a:r>
              <a:rPr lang="ko-KR" altLang="en-US" sz="1400" dirty="0"/>
              <a:t>에 </a:t>
            </a:r>
            <a:r>
              <a:rPr lang="en-US" altLang="ko-KR" sz="1400" dirty="0"/>
              <a:t>Merge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042137" y="42982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 </a:t>
            </a:r>
            <a:r>
              <a:rPr lang="en-US" altLang="ko-KR" sz="1400" dirty="0"/>
              <a:t>+ </a:t>
            </a:r>
            <a:r>
              <a:rPr lang="ko-KR" altLang="en-US" sz="1400" dirty="0"/>
              <a:t>개발자</a:t>
            </a:r>
          </a:p>
        </p:txBody>
      </p:sp>
      <p:cxnSp>
        <p:nvCxnSpPr>
          <p:cNvPr id="73" name="직선 화살표 연결선 72"/>
          <p:cNvCxnSpPr>
            <a:stCxn id="67" idx="1"/>
            <a:endCxn id="71" idx="3"/>
          </p:cNvCxnSpPr>
          <p:nvPr/>
        </p:nvCxnSpPr>
        <p:spPr>
          <a:xfrm flipH="1">
            <a:off x="7814483" y="51863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5581426" y="1711321"/>
            <a:ext cx="5580060" cy="2279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8371456" y="3982858"/>
            <a:ext cx="2790030" cy="2272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9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Git - Install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255227"/>
            <a:ext cx="10422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>
                <a:hlinkClick r:id="rId3"/>
              </a:rPr>
              <a:t>https://git-scm.com/book/ko/v1/</a:t>
            </a:r>
            <a:r>
              <a:rPr lang="ko-KR" altLang="en-US" sz="1600" dirty="0">
                <a:hlinkClick r:id="rId3"/>
              </a:rPr>
              <a:t>시작하기</a:t>
            </a:r>
            <a:r>
              <a:rPr lang="en-US" altLang="ko-KR" sz="1600" dirty="0">
                <a:hlinkClick r:id="rId3"/>
              </a:rPr>
              <a:t>-</a:t>
            </a:r>
            <a:r>
              <a:rPr lang="en-US" altLang="ko-KR" sz="1600" dirty="0" err="1">
                <a:hlinkClick r:id="rId3"/>
              </a:rPr>
              <a:t>Git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설치</a:t>
            </a:r>
            <a:r>
              <a:rPr lang="ko-KR" altLang="en-US" sz="1600" dirty="0"/>
              <a:t>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CMD (</a:t>
            </a:r>
            <a:r>
              <a:rPr lang="ko-KR" altLang="en-US" sz="1600" dirty="0"/>
              <a:t>또는 </a:t>
            </a:r>
            <a:r>
              <a:rPr lang="en-US" altLang="ko-KR" sz="1600" dirty="0"/>
              <a:t>PowerShell) 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명령어를 실행해서 아래와 같은 결과가 나오면 설치 성공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6" y="1992995"/>
            <a:ext cx="6259484" cy="41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6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</a:t>
            </a:r>
            <a:r>
              <a:rPr lang="en-US" altLang="ko-KR" sz="2800" b="1" dirty="0"/>
              <a:t>Clone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Commit &amp; Push)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1142773"/>
            <a:ext cx="4857750" cy="5153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696" y="1142773"/>
            <a:ext cx="5721822" cy="24105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696" y="4189412"/>
            <a:ext cx="4667388" cy="210638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563181" y="1923492"/>
            <a:ext cx="406400" cy="566057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8203361" y="3642222"/>
            <a:ext cx="566057" cy="449943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08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b="1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Commit &amp; Push)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1354975"/>
            <a:ext cx="4177652" cy="18381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822" y="1190172"/>
            <a:ext cx="4378778" cy="55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49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b="1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Commit &amp; Push)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59" y="2124384"/>
            <a:ext cx="6680376" cy="31843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0" y="2124384"/>
            <a:ext cx="4338295" cy="28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23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/>
              <a:t>Commit &amp;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827" y="1050175"/>
            <a:ext cx="6910580" cy="56458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6832942" y="2889126"/>
            <a:ext cx="2402465" cy="391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86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/>
              <a:t>Commit &amp;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6832942" y="2889126"/>
            <a:ext cx="2402465" cy="391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7" y="1163161"/>
            <a:ext cx="11800114" cy="52301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59657" y="1770743"/>
            <a:ext cx="3062514" cy="18433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72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/>
              <a:t>Commit &amp;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8106"/>
            <a:ext cx="12192000" cy="55649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033485" y="2723123"/>
            <a:ext cx="4630057" cy="3430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99613" y="2219859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Local</a:t>
            </a:r>
            <a:r>
              <a:rPr lang="ko-KR" altLang="en-US" dirty="0">
                <a:solidFill>
                  <a:srgbClr val="FF0000"/>
                </a:solidFill>
              </a:rPr>
              <a:t>에서 수정한 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7754256" y="2800735"/>
            <a:ext cx="4347029" cy="3353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28894" y="2219859"/>
            <a:ext cx="23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Remote </a:t>
            </a:r>
            <a:r>
              <a:rPr lang="ko-KR" altLang="en-US" dirty="0">
                <a:solidFill>
                  <a:srgbClr val="FF0000"/>
                </a:solidFill>
              </a:rPr>
              <a:t>의 원본 파일</a:t>
            </a:r>
          </a:p>
        </p:txBody>
      </p:sp>
    </p:spTree>
    <p:extLst>
      <p:ext uri="{BB962C8B-B14F-4D97-AF65-F5344CB8AC3E}">
        <p14:creationId xmlns:p14="http://schemas.microsoft.com/office/powerpoint/2010/main" val="3101473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/>
              <a:t>Commit &amp;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976"/>
            <a:ext cx="12192000" cy="52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99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/>
              <a:t>Commit &amp;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976"/>
            <a:ext cx="12201613" cy="44581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669142" y="1354976"/>
            <a:ext cx="1001487" cy="314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254" y="5938332"/>
            <a:ext cx="599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commit -&gt; Git Staging </a:t>
            </a:r>
            <a:r>
              <a:rPr lang="ko-KR" altLang="en-US" dirty="0"/>
              <a:t>영역이 보임</a:t>
            </a:r>
            <a:br>
              <a:rPr lang="en-US" altLang="ko-KR" dirty="0"/>
            </a:br>
            <a:r>
              <a:rPr lang="ko-KR" altLang="en-US" dirty="0"/>
              <a:t>해당 탭이 보이지 않으면 </a:t>
            </a:r>
            <a:br>
              <a:rPr lang="en-US" altLang="ko-KR" dirty="0"/>
            </a:br>
            <a:r>
              <a:rPr lang="en-US" altLang="ko-KR" dirty="0"/>
              <a:t>Window -&gt; show view -&gt; other -&gt; </a:t>
            </a:r>
            <a:r>
              <a:rPr lang="en-US" altLang="ko-KR" dirty="0" err="1"/>
              <a:t>git</a:t>
            </a:r>
            <a:r>
              <a:rPr lang="en-US" altLang="ko-KR" dirty="0"/>
              <a:t> -&gt; Git Staging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0" y="1855719"/>
            <a:ext cx="1349829" cy="335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20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Git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개발자 </a:t>
            </a:r>
            <a:r>
              <a:rPr lang="en-US" altLang="ko-KR" sz="3200" dirty="0"/>
              <a:t>(Clone</a:t>
            </a:r>
            <a:r>
              <a:rPr lang="en-US" altLang="ko-KR" sz="3200" b="1" dirty="0"/>
              <a:t> </a:t>
            </a:r>
            <a:r>
              <a:rPr lang="en-US" altLang="ko-KR" sz="3200" dirty="0"/>
              <a:t>-&gt; </a:t>
            </a:r>
            <a:r>
              <a:rPr lang="ko-KR" altLang="en-US" sz="3200" dirty="0" err="1"/>
              <a:t>개발진행</a:t>
            </a:r>
            <a:r>
              <a:rPr lang="ko-KR" altLang="en-US" sz="3200" dirty="0"/>
              <a:t> </a:t>
            </a:r>
            <a:r>
              <a:rPr lang="en-US" altLang="ko-KR" sz="3200" dirty="0"/>
              <a:t>-&gt; </a:t>
            </a:r>
            <a:r>
              <a:rPr lang="en-US" altLang="ko-KR" sz="3200" b="1" dirty="0"/>
              <a:t>Commit &amp; Push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id="{FD3F7B60-CBFE-46B8-8C6D-A885BA7ABE8C}"/>
              </a:ext>
            </a:extLst>
          </p:cNvPr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28" name="한쪽 모서리가 잘린 사각형 6">
            <a:extLst>
              <a:ext uri="{FF2B5EF4-FFF2-40B4-BE49-F238E27FC236}">
                <a16:creationId xmlns:a16="http://schemas.microsoft.com/office/drawing/2014/main" id="{CF8FC66A-D72F-4477-A171-10098135AAF6}"/>
              </a:ext>
            </a:extLst>
          </p:cNvPr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FC00D8-BD0C-42F1-B643-1A60A4AB7102}"/>
              </a:ext>
            </a:extLst>
          </p:cNvPr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CB20F5-E5EF-4B60-BAF4-6C46D3C0D799}"/>
              </a:ext>
            </a:extLst>
          </p:cNvPr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D0800-8374-4E5C-B4B3-B58DAB6F4F8C}"/>
              </a:ext>
            </a:extLst>
          </p:cNvPr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CBE3A-C4D0-452E-83BE-828A755A85F3}"/>
              </a:ext>
            </a:extLst>
          </p:cNvPr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35" name="원통 13">
            <a:extLst>
              <a:ext uri="{FF2B5EF4-FFF2-40B4-BE49-F238E27FC236}">
                <a16:creationId xmlns:a16="http://schemas.microsoft.com/office/drawing/2014/main" id="{E5BE9316-EFDF-4ADC-A5AA-417BEB47450D}"/>
              </a:ext>
            </a:extLst>
          </p:cNvPr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36" name="Picture 4" descr="êµ¬ë¦ ìì´ì½ì ëí ì´ë¯¸ì§ ê²ìê²°ê³¼">
            <a:extLst>
              <a:ext uri="{FF2B5EF4-FFF2-40B4-BE49-F238E27FC236}">
                <a16:creationId xmlns:a16="http://schemas.microsoft.com/office/drawing/2014/main" id="{744D0D04-C34E-426C-ABCC-9D446233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D54CE2-AFD4-47CD-9A0D-4C25E35E638B}"/>
              </a:ext>
            </a:extLst>
          </p:cNvPr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D4906F-BA7F-4B0F-8AD8-CD9859D007A3}"/>
              </a:ext>
            </a:extLst>
          </p:cNvPr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39" name="원통 17">
            <a:extLst>
              <a:ext uri="{FF2B5EF4-FFF2-40B4-BE49-F238E27FC236}">
                <a16:creationId xmlns:a16="http://schemas.microsoft.com/office/drawing/2014/main" id="{39401F2C-3743-429E-9D54-4EFE0A5B495C}"/>
              </a:ext>
            </a:extLst>
          </p:cNvPr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CB782D-D1A5-4C07-B68D-8DAE951EB330}"/>
              </a:ext>
            </a:extLst>
          </p:cNvPr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DA0D56-81D2-4B95-864A-4BAA040D9A90}"/>
              </a:ext>
            </a:extLst>
          </p:cNvPr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97C691-3EE0-49E8-AB68-D97806710CF3}"/>
              </a:ext>
            </a:extLst>
          </p:cNvPr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04F049-74BA-40CC-B348-44DFB2831BF0}"/>
              </a:ext>
            </a:extLst>
          </p:cNvPr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D25591-5A8A-4AAE-BB77-EB97819D7ECB}"/>
              </a:ext>
            </a:extLst>
          </p:cNvPr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A33FCD3-A5BE-4147-A997-60D22F796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43" y="5162200"/>
            <a:ext cx="3429266" cy="663135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1363749" y="2481943"/>
            <a:ext cx="0" cy="499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04" y="1054834"/>
            <a:ext cx="9888380" cy="1373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0980" y="5029201"/>
            <a:ext cx="338878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$ </a:t>
            </a:r>
            <a:r>
              <a:rPr lang="en-US" altLang="ko-KR" sz="4800" dirty="0" err="1"/>
              <a:t>git</a:t>
            </a:r>
            <a:r>
              <a:rPr lang="en-US" altLang="ko-KR" sz="4800" dirty="0"/>
              <a:t> add 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08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/>
              <a:t>Commit &amp;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043"/>
            <a:ext cx="12201613" cy="4458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254" y="5938332"/>
            <a:ext cx="822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Staging Area</a:t>
            </a:r>
            <a:r>
              <a:rPr lang="ko-KR" altLang="en-US" dirty="0"/>
              <a:t>에 등록 할 파일을 선택 후 </a:t>
            </a:r>
            <a:r>
              <a:rPr lang="en-US" altLang="ko-KR" dirty="0"/>
              <a:t>Drag &amp; Drop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Staging Area</a:t>
            </a:r>
            <a:r>
              <a:rPr lang="ko-KR" altLang="en-US" dirty="0"/>
              <a:t>에 등록 할 파일을 선택 후 </a:t>
            </a:r>
            <a:r>
              <a:rPr lang="en-US" altLang="ko-KR" dirty="0"/>
              <a:t>2</a:t>
            </a:r>
            <a:r>
              <a:rPr lang="ko-KR" altLang="en-US" dirty="0"/>
              <a:t>번 아이콘을 클릭한다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-1" y="2017486"/>
            <a:ext cx="6052457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7" idx="2"/>
          </p:cNvCxnSpPr>
          <p:nvPr/>
        </p:nvCxnSpPr>
        <p:spPr>
          <a:xfrm>
            <a:off x="3026228" y="2627086"/>
            <a:ext cx="0" cy="152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50398" y="16757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7317" y="1477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5" y="3912803"/>
            <a:ext cx="5947202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Git – </a:t>
            </a:r>
            <a:r>
              <a:rPr lang="ko-KR" altLang="en-US" dirty="0"/>
              <a:t>최초 설정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471354"/>
            <a:ext cx="104227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>
                <a:hlinkClick r:id="rId3"/>
              </a:rPr>
              <a:t>https://git-scm.com/book/ko/v1/</a:t>
            </a:r>
            <a:r>
              <a:rPr lang="ko-KR" altLang="en-US" sz="1600" dirty="0">
                <a:hlinkClick r:id="rId3"/>
              </a:rPr>
              <a:t>시작하기</a:t>
            </a:r>
            <a:r>
              <a:rPr lang="en-US" altLang="ko-KR" sz="1600" dirty="0">
                <a:hlinkClick r:id="rId3"/>
              </a:rPr>
              <a:t>-</a:t>
            </a:r>
            <a:r>
              <a:rPr lang="en-US" altLang="ko-KR" sz="1600" dirty="0" err="1">
                <a:hlinkClick r:id="rId3"/>
              </a:rPr>
              <a:t>Git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최초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설정</a:t>
            </a:r>
            <a:r>
              <a:rPr lang="ko-KR" altLang="en-US" sz="1600" dirty="0"/>
              <a:t>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</a:t>
            </a:r>
            <a:r>
              <a:rPr lang="ko-KR" altLang="en-US" sz="1600" dirty="0"/>
              <a:t>을 설치하고 나면 </a:t>
            </a:r>
            <a:r>
              <a:rPr lang="en-US" altLang="ko-KR" sz="1600" dirty="0"/>
              <a:t>Git</a:t>
            </a:r>
            <a:r>
              <a:rPr lang="ko-KR" altLang="en-US" sz="1600" dirty="0"/>
              <a:t>의 사용 환경을 적절하게 설정해 주어야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번만 설정하면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설정한 내용은 </a:t>
            </a:r>
            <a:r>
              <a:rPr lang="en-US" altLang="ko-KR" sz="1600" dirty="0"/>
              <a:t>Git</a:t>
            </a:r>
            <a:r>
              <a:rPr lang="ko-KR" altLang="en-US" sz="1600" dirty="0"/>
              <a:t>을 업그레이드해도 유지된다</a:t>
            </a:r>
            <a:r>
              <a:rPr lang="en-US" altLang="ko-KR" sz="1600" dirty="0"/>
              <a:t>. </a:t>
            </a:r>
            <a:r>
              <a:rPr lang="ko-KR" altLang="en-US" sz="1600" dirty="0"/>
              <a:t>언제든지 다시 바꿀 수 있는 명령어가 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사용자 정보 설정</a:t>
            </a:r>
            <a:endParaRPr lang="en-US" altLang="ko-KR" sz="1600" dirty="0"/>
          </a:p>
          <a:p>
            <a:pPr marL="742932" lvl="1" indent="-285744">
              <a:buFontTx/>
              <a:buChar char="-"/>
            </a:pPr>
            <a:r>
              <a:rPr lang="en-US" altLang="ko-KR" sz="1600" dirty="0"/>
              <a:t>Git</a:t>
            </a:r>
            <a:r>
              <a:rPr lang="ko-KR" altLang="en-US" sz="1600" dirty="0"/>
              <a:t>을 설치하고 나서 가장 먼저 해야 하는 것은 사용자 이름과 이메일 주소를 설정하는 것이다</a:t>
            </a:r>
            <a:r>
              <a:rPr lang="en-US" altLang="ko-KR" sz="1600" dirty="0"/>
              <a:t>. Git</a:t>
            </a:r>
            <a:r>
              <a:rPr lang="ko-KR" altLang="en-US" sz="1600" dirty="0"/>
              <a:t>은 커밋할 때마다 이 정보를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번 커밋한 후에는 정보를 변경할 수 없다</a:t>
            </a:r>
            <a:r>
              <a:rPr lang="en-US" altLang="ko-KR" sz="1600" dirty="0"/>
              <a:t>.</a:t>
            </a:r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marL="342891" indent="-342891">
              <a:buFont typeface="+mj-lt"/>
              <a:buAutoNum type="arabicPeriod"/>
            </a:pPr>
            <a:r>
              <a:rPr lang="ko-KR" altLang="en-US" sz="1600" dirty="0"/>
              <a:t>프로젝트마다 다른 사용자의 이름과 이메일을 사용하고 싶다면 </a:t>
            </a:r>
            <a:r>
              <a:rPr lang="en-US" altLang="ko-KR" sz="1600" dirty="0"/>
              <a:t>--global </a:t>
            </a:r>
            <a:r>
              <a:rPr lang="ko-KR" altLang="en-US" sz="1600" dirty="0"/>
              <a:t>옵션을 제거하고 명령어를 실행하여 지정할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055717" y="3718815"/>
            <a:ext cx="59667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＂</a:t>
            </a:r>
            <a:r>
              <a:rPr lang="ko-KR" altLang="en-US" dirty="0"/>
              <a:t>사용자이름</a:t>
            </a:r>
            <a:r>
              <a:rPr lang="en-US" altLang="ko-KR" dirty="0"/>
              <a:t>" 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johndoe@example.com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58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/>
              <a:t>Commit &amp;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254" y="5764160"/>
            <a:ext cx="419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Commit Message</a:t>
            </a:r>
            <a:r>
              <a:rPr lang="ko-KR" altLang="en-US" dirty="0"/>
              <a:t>를 작성한다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88325"/>
            <a:ext cx="12192000" cy="44243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6096001" y="1804288"/>
            <a:ext cx="6052457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9521370" y="5065485"/>
            <a:ext cx="1306287" cy="4472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0827657" y="5065485"/>
            <a:ext cx="1306287" cy="4472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65343" y="5592687"/>
            <a:ext cx="7226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“feature/user-update </a:t>
            </a:r>
            <a:r>
              <a:rPr lang="ko-KR" altLang="en-US" dirty="0"/>
              <a:t>사용자 수정 기능 구현 완료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65343" y="6041999"/>
            <a:ext cx="4427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–u origin feature/user-update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/>
              <a:t>Commit &amp;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6" y="1219199"/>
            <a:ext cx="12171868" cy="494302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1538856" y="2235200"/>
            <a:ext cx="478973" cy="4354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732971" y="3911599"/>
            <a:ext cx="3142343" cy="8200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Commit &amp; Push)</a:t>
            </a:r>
            <a:endParaRPr lang="ko-KR" altLang="en-US" sz="2800" dirty="0"/>
          </a:p>
        </p:txBody>
      </p:sp>
      <p:cxnSp>
        <p:nvCxnSpPr>
          <p:cNvPr id="55" name="직선 화살표 연결선 54"/>
          <p:cNvCxnSpPr>
            <a:stCxn id="56" idx="3"/>
          </p:cNvCxnSpPr>
          <p:nvPr/>
        </p:nvCxnSpPr>
        <p:spPr>
          <a:xfrm>
            <a:off x="2352674" y="30337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219198" y="27170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이슈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05150" y="24669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master 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38550" y="21455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19892" y="36135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feature/*-*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5086350" y="30289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833283" y="24622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권한 부여 받은 </a:t>
            </a:r>
            <a:r>
              <a:rPr lang="en-US" altLang="ko-KR" sz="1400" dirty="0"/>
              <a:t> branch</a:t>
            </a:r>
            <a:r>
              <a:rPr lang="ko-KR" altLang="en-US" sz="1400" dirty="0"/>
              <a:t>를 개인 </a:t>
            </a:r>
            <a:r>
              <a:rPr lang="en-US" altLang="ko-KR" sz="1400" dirty="0"/>
              <a:t>local</a:t>
            </a:r>
            <a:r>
              <a:rPr lang="ko-KR" altLang="en-US" sz="1400" dirty="0"/>
              <a:t>에 </a:t>
            </a:r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6366683" y="21407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814483" y="30289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5345" y="35736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 …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61416" y="24574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진행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094816" y="21360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561416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 완료 시 </a:t>
            </a:r>
            <a:r>
              <a:rPr lang="en-US" altLang="ko-KR" sz="1400" dirty="0"/>
              <a:t>Remote feature Branch </a:t>
            </a:r>
            <a:r>
              <a:rPr lang="ko-KR" altLang="en-US" sz="1400" dirty="0"/>
              <a:t>에 </a:t>
            </a:r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9094816" y="42982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45119" y="57531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 …</a:t>
            </a:r>
            <a:endParaRPr lang="ko-KR" altLang="en-US" sz="1400" dirty="0"/>
          </a:p>
        </p:txBody>
      </p:sp>
      <p:cxnSp>
        <p:nvCxnSpPr>
          <p:cNvPr id="70" name="꺾인 연결선 69"/>
          <p:cNvCxnSpPr>
            <a:stCxn id="65" idx="3"/>
            <a:endCxn id="67" idx="3"/>
          </p:cNvCxnSpPr>
          <p:nvPr/>
        </p:nvCxnSpPr>
        <p:spPr>
          <a:xfrm>
            <a:off x="10542616" y="30242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833283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feature branch </a:t>
            </a:r>
            <a:r>
              <a:rPr lang="ko-KR" altLang="en-US" sz="1400" dirty="0"/>
              <a:t>의 변경 이력을 확인 후 </a:t>
            </a:r>
            <a:r>
              <a:rPr lang="en-US" altLang="ko-KR" sz="1400" dirty="0"/>
              <a:t>Master Branch</a:t>
            </a:r>
            <a:r>
              <a:rPr lang="ko-KR" altLang="en-US" sz="1400" dirty="0"/>
              <a:t>에 </a:t>
            </a:r>
            <a:r>
              <a:rPr lang="en-US" altLang="ko-KR" sz="1400" dirty="0"/>
              <a:t>Merge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042137" y="42982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 </a:t>
            </a:r>
            <a:r>
              <a:rPr lang="en-US" altLang="ko-KR" sz="1400" dirty="0"/>
              <a:t>+ </a:t>
            </a:r>
            <a:r>
              <a:rPr lang="ko-KR" altLang="en-US" sz="1400" dirty="0"/>
              <a:t>개발자</a:t>
            </a:r>
          </a:p>
        </p:txBody>
      </p:sp>
      <p:cxnSp>
        <p:nvCxnSpPr>
          <p:cNvPr id="73" name="직선 화살표 연결선 72"/>
          <p:cNvCxnSpPr>
            <a:stCxn id="67" idx="1"/>
            <a:endCxn id="71" idx="3"/>
          </p:cNvCxnSpPr>
          <p:nvPr/>
        </p:nvCxnSpPr>
        <p:spPr>
          <a:xfrm flipH="1">
            <a:off x="7814483" y="51863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972457" y="1711321"/>
            <a:ext cx="10189029" cy="2279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8371456" y="3982858"/>
            <a:ext cx="2790030" cy="2272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5594345" y="4003499"/>
            <a:ext cx="2790030" cy="2272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23" grpId="0" animBg="1"/>
      <p:bldP spid="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221" y="2687222"/>
            <a:ext cx="115062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/>
              <a:t>Remote Repository</a:t>
            </a:r>
            <a:br>
              <a:rPr lang="en-US" altLang="ko-KR" sz="9600" dirty="0"/>
            </a:br>
            <a:r>
              <a:rPr lang="en-US" altLang="ko-KR" sz="9600" dirty="0"/>
              <a:t>Merge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352488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3179" y="529390"/>
            <a:ext cx="795287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16379" y="28875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40405" y="1130969"/>
            <a:ext cx="2193758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87579" y="890337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23383" y="1130969"/>
            <a:ext cx="3206417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997364" y="890336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Feature/user-update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92" y="80336"/>
            <a:ext cx="719200" cy="8981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996865" y="4291264"/>
            <a:ext cx="5654842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476747" y="622834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72211" y="4892843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사용자 수정 기능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24874" y="4652210"/>
            <a:ext cx="3597442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origin Feature/user-update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14" y="3997526"/>
            <a:ext cx="1766290" cy="11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72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3179" y="529390"/>
            <a:ext cx="795287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16379" y="28875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40405" y="1130969"/>
            <a:ext cx="2193758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887579" y="890337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623383" y="1130969"/>
            <a:ext cx="3206417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sz="1600" dirty="0">
                <a:solidFill>
                  <a:schemeClr val="tx1"/>
                </a:solidFill>
              </a:rPr>
              <a:t>사용자 수정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97364" y="890336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Feature/user-update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96865" y="4291264"/>
            <a:ext cx="5654842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76747" y="622834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2211" y="4892843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사용자 수정 기능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24874" y="4652210"/>
            <a:ext cx="3597442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origin Feature/user-update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92" y="80336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14" y="3997526"/>
            <a:ext cx="1766290" cy="1100821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6472989" y="1852863"/>
            <a:ext cx="1311443" cy="2695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28710" y="326639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1" idx="1"/>
            <a:endCxn id="19" idx="3"/>
          </p:cNvCxnSpPr>
          <p:nvPr/>
        </p:nvCxnSpPr>
        <p:spPr>
          <a:xfrm flipH="1">
            <a:off x="4634163" y="1646322"/>
            <a:ext cx="19892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86745" y="1323155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?????????</a:t>
            </a:r>
            <a:br>
              <a:rPr lang="en-US" altLang="ko-KR" dirty="0"/>
            </a:br>
            <a:r>
              <a:rPr lang="en-US" altLang="ko-KR" dirty="0"/>
              <a:t>?????????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81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63" y="3235741"/>
            <a:ext cx="1914525" cy="2390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4" y="3187613"/>
            <a:ext cx="2143125" cy="2143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55" y="3235741"/>
            <a:ext cx="2705100" cy="1685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7840" y="0"/>
            <a:ext cx="74341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/>
              <a:t>MERGE</a:t>
            </a:r>
            <a:endParaRPr lang="ko-KR" alt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5221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3179" y="529390"/>
            <a:ext cx="795287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16379" y="28875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40405" y="1130969"/>
            <a:ext cx="2193758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887579" y="890337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623383" y="1130969"/>
            <a:ext cx="3206417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sz="1600" dirty="0">
                <a:solidFill>
                  <a:schemeClr val="tx1"/>
                </a:solidFill>
              </a:rPr>
              <a:t>사용자 수정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97364" y="890336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Feature/user-update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96865" y="4291264"/>
            <a:ext cx="5654842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76747" y="622834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2211" y="4892843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사용자 수정 기능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24874" y="4652210"/>
            <a:ext cx="3597442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origin Feature/user-update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92" y="80336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14" y="3997526"/>
            <a:ext cx="1766290" cy="1100821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6472989" y="1852863"/>
            <a:ext cx="1311443" cy="2695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28710" y="326639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634163" y="1646322"/>
            <a:ext cx="19892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43478" y="1203980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9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323473" y="525685"/>
            <a:ext cx="9757611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14448" y="285052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90700" y="1127264"/>
            <a:ext cx="2193758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37874" y="886632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47937" y="1128785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8198" y="866580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4770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18820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58564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59163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7" y="76631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0" y="3468622"/>
            <a:ext cx="863840" cy="538379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21" idx="2"/>
            <a:endCxn id="26" idx="0"/>
          </p:cNvCxnSpPr>
          <p:nvPr/>
        </p:nvCxnSpPr>
        <p:spPr>
          <a:xfrm flipH="1">
            <a:off x="3152058" y="2159490"/>
            <a:ext cx="2767479" cy="18475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63969" y="280314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954877" y="1127264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55138" y="865059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91608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035658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175402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76001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3468622"/>
            <a:ext cx="863840" cy="538379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stCxn id="32" idx="2"/>
            <a:endCxn id="38" idx="0"/>
          </p:cNvCxnSpPr>
          <p:nvPr/>
        </p:nvCxnSpPr>
        <p:spPr>
          <a:xfrm flipH="1">
            <a:off x="9268896" y="2157969"/>
            <a:ext cx="57581" cy="1849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06966" y="287153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602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6651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9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323473" y="525685"/>
            <a:ext cx="9757611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14448" y="285052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90700" y="1127264"/>
            <a:ext cx="2193758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37874" y="886632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47937" y="1128785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delete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8198" y="866580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4770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18820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58564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delete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59163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7" y="76631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0" y="3468622"/>
            <a:ext cx="863840" cy="53837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954877" y="1127264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delete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55138" y="865059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91608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035658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175402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76001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3468622"/>
            <a:ext cx="863840" cy="538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602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6651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endCxn id="32" idx="2"/>
          </p:cNvCxnSpPr>
          <p:nvPr/>
        </p:nvCxnSpPr>
        <p:spPr>
          <a:xfrm flipV="1">
            <a:off x="9279758" y="2157969"/>
            <a:ext cx="46719" cy="1849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5479" y="272545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endCxn id="21" idx="2"/>
          </p:cNvCxnSpPr>
          <p:nvPr/>
        </p:nvCxnSpPr>
        <p:spPr>
          <a:xfrm flipV="1">
            <a:off x="3264886" y="2159490"/>
            <a:ext cx="2654651" cy="18189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68957" y="285321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3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Git – </a:t>
            </a:r>
            <a:r>
              <a:rPr lang="ko-KR" altLang="en-US" dirty="0"/>
              <a:t>저장소 만들기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https://git-scm.com/book/ko/v1/Git</a:t>
            </a:r>
            <a:r>
              <a:rPr lang="ko-KR" altLang="en-US" sz="1600" dirty="0"/>
              <a:t>의</a:t>
            </a:r>
            <a:r>
              <a:rPr lang="en-US" altLang="ko-KR" sz="1600" dirty="0"/>
              <a:t>-</a:t>
            </a:r>
            <a:r>
              <a:rPr lang="ko-KR" altLang="en-US" sz="1600" dirty="0"/>
              <a:t>기초</a:t>
            </a:r>
            <a:r>
              <a:rPr lang="en-US" altLang="ko-KR" sz="1600" dirty="0"/>
              <a:t>-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-</a:t>
            </a:r>
            <a:r>
              <a:rPr lang="ko-KR" altLang="en-US" sz="1600" dirty="0"/>
              <a:t>저장소</a:t>
            </a:r>
            <a:r>
              <a:rPr lang="en-US" altLang="ko-KR" sz="1600" dirty="0"/>
              <a:t>-</a:t>
            </a:r>
            <a:r>
              <a:rPr lang="ko-KR" altLang="en-US" sz="1600" dirty="0"/>
              <a:t>만들기 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실습 경로는 </a:t>
            </a:r>
            <a:r>
              <a:rPr lang="en-US" altLang="ko-KR" sz="1600" dirty="0"/>
              <a:t>D:\git\test </a:t>
            </a:r>
            <a:r>
              <a:rPr lang="ko-KR" altLang="en-US" sz="1600" dirty="0"/>
              <a:t>폴더에서 진행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Local Repository </a:t>
            </a:r>
            <a:r>
              <a:rPr lang="ko-KR" altLang="en-US" sz="1600" dirty="0"/>
              <a:t>생성    </a:t>
            </a: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.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폴더 생성 확인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71" y="2752515"/>
            <a:ext cx="3581400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1" y="3401803"/>
            <a:ext cx="60960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41548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42851" y="525685"/>
            <a:ext cx="1083823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14448" y="285052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36884" y="673768"/>
            <a:ext cx="4108068" cy="148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94026" y="441463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47937" y="1128785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delete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8198" y="866580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4770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18820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58564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delete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59163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" y="128070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0" y="3468622"/>
            <a:ext cx="863840" cy="53837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954877" y="1127264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55138" y="865059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91608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035658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175402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76001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3468622"/>
            <a:ext cx="863840" cy="538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602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6651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390918" y="2157970"/>
            <a:ext cx="3528619" cy="812313"/>
            <a:chOff x="2390918" y="2157970"/>
            <a:chExt cx="3528619" cy="812313"/>
          </a:xfrm>
        </p:grpSpPr>
        <p:cxnSp>
          <p:nvCxnSpPr>
            <p:cNvPr id="3" name="꺾인 연결선 2"/>
            <p:cNvCxnSpPr>
              <a:stCxn id="21" idx="2"/>
              <a:endCxn id="19" idx="2"/>
            </p:cNvCxnSpPr>
            <p:nvPr/>
          </p:nvCxnSpPr>
          <p:spPr>
            <a:xfrm rot="5400000" flipH="1">
              <a:off x="4154467" y="394421"/>
              <a:ext cx="1521" cy="3528619"/>
            </a:xfrm>
            <a:prstGeom prst="bentConnector3">
              <a:avLst>
                <a:gd name="adj1" fmla="val -680286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832855" y="2600951"/>
              <a:ext cx="1141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MERGE 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9274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42851" y="525685"/>
            <a:ext cx="1083823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14448" y="285052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36884" y="673768"/>
            <a:ext cx="4108068" cy="148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delete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기능 </a:t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공통 기능 수정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94026" y="441463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47937" y="1128785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delete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기능 </a:t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공통 기능 수정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8198" y="866580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4770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18820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58564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delete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59163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" y="128070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0" y="3468622"/>
            <a:ext cx="863840" cy="53837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954877" y="1127264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55138" y="865059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91608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035658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175402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76001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3468622"/>
            <a:ext cx="863840" cy="538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602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6651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06B5A74-652D-4900-959D-3104DCC5DA30}"/>
              </a:ext>
            </a:extLst>
          </p:cNvPr>
          <p:cNvGrpSpPr/>
          <p:nvPr/>
        </p:nvGrpSpPr>
        <p:grpSpPr>
          <a:xfrm>
            <a:off x="2390918" y="2157970"/>
            <a:ext cx="3528619" cy="812313"/>
            <a:chOff x="2390918" y="2157970"/>
            <a:chExt cx="3528619" cy="812313"/>
          </a:xfrm>
        </p:grpSpPr>
        <p:cxnSp>
          <p:nvCxnSpPr>
            <p:cNvPr id="40" name="꺾인 연결선 2">
              <a:extLst>
                <a:ext uri="{FF2B5EF4-FFF2-40B4-BE49-F238E27FC236}">
                  <a16:creationId xmlns:a16="http://schemas.microsoft.com/office/drawing/2014/main" id="{F5A9B3F2-EFFC-4EC6-89A1-D91B8D7B7F86}"/>
                </a:ext>
              </a:extLst>
            </p:cNvPr>
            <p:cNvCxnSpPr/>
            <p:nvPr/>
          </p:nvCxnSpPr>
          <p:spPr>
            <a:xfrm rot="5400000" flipH="1">
              <a:off x="4154467" y="394421"/>
              <a:ext cx="1521" cy="3528619"/>
            </a:xfrm>
            <a:prstGeom prst="bentConnector3">
              <a:avLst>
                <a:gd name="adj1" fmla="val -680286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671F70-072F-4ECD-B221-9E5330B0B680}"/>
                </a:ext>
              </a:extLst>
            </p:cNvPr>
            <p:cNvSpPr txBox="1"/>
            <p:nvPr/>
          </p:nvSpPr>
          <p:spPr>
            <a:xfrm>
              <a:off x="3832855" y="2600951"/>
              <a:ext cx="1141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MERGE 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033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0">
            <a:extLst>
              <a:ext uri="{FF2B5EF4-FFF2-40B4-BE49-F238E27FC236}">
                <a16:creationId xmlns:a16="http://schemas.microsoft.com/office/drawing/2014/main" id="{7007D7F3-72E7-43F2-86CE-3C9C13AA41F7}"/>
              </a:ext>
            </a:extLst>
          </p:cNvPr>
          <p:cNvSpPr/>
          <p:nvPr/>
        </p:nvSpPr>
        <p:spPr>
          <a:xfrm>
            <a:off x="4177198" y="500752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C6DE6C-5903-45C2-9E32-5A432084E16D}"/>
              </a:ext>
            </a:extLst>
          </p:cNvPr>
          <p:cNvCxnSpPr/>
          <p:nvPr/>
        </p:nvCxnSpPr>
        <p:spPr>
          <a:xfrm flipH="1">
            <a:off x="4973919" y="5256841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4092CE13-F6EC-43CC-A84E-82E2C35C4FC0}"/>
              </a:ext>
            </a:extLst>
          </p:cNvPr>
          <p:cNvSpPr/>
          <p:nvPr/>
        </p:nvSpPr>
        <p:spPr>
          <a:xfrm>
            <a:off x="5533501" y="5007522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156E3-0BFC-4BBC-B301-B52C7055412D}"/>
              </a:ext>
            </a:extLst>
          </p:cNvPr>
          <p:cNvSpPr/>
          <p:nvPr/>
        </p:nvSpPr>
        <p:spPr>
          <a:xfrm>
            <a:off x="5413702" y="3188569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5ECF73-D900-4036-8948-8A16B72857C4}"/>
              </a:ext>
            </a:extLst>
          </p:cNvPr>
          <p:cNvCxnSpPr>
            <a:cxnSpLocks/>
          </p:cNvCxnSpPr>
          <p:nvPr/>
        </p:nvCxnSpPr>
        <p:spPr>
          <a:xfrm>
            <a:off x="5919161" y="3644802"/>
            <a:ext cx="1" cy="3498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969FF-8D53-4E88-A371-A4055BB42E45}"/>
              </a:ext>
            </a:extLst>
          </p:cNvPr>
          <p:cNvSpPr/>
          <p:nvPr/>
        </p:nvSpPr>
        <p:spPr>
          <a:xfrm>
            <a:off x="5235118" y="6087478"/>
            <a:ext cx="139348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user_select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1355C0-863F-4895-81DE-18DDB954223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5931862" y="5506161"/>
            <a:ext cx="0" cy="58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7FA7E-6AC5-471A-B954-379517EB38D5}"/>
              </a:ext>
            </a:extLst>
          </p:cNvPr>
          <p:cNvSpPr/>
          <p:nvPr/>
        </p:nvSpPr>
        <p:spPr>
          <a:xfrm>
            <a:off x="5145422" y="4030071"/>
            <a:ext cx="154747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user-delete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3EE20D-6433-44FE-8720-715ABB3AF1E7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5919161" y="4622253"/>
            <a:ext cx="12701" cy="3852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8AB527-4F97-4984-A302-7C2C6D42107A}"/>
              </a:ext>
            </a:extLst>
          </p:cNvPr>
          <p:cNvSpPr txBox="1"/>
          <p:nvPr/>
        </p:nvSpPr>
        <p:spPr>
          <a:xfrm>
            <a:off x="5537554" y="2624382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6577CD-9BE9-4809-AE51-F181699125BF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5931861" y="2993714"/>
            <a:ext cx="1" cy="194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E69B3C4-FB81-4584-9E3E-AEC1902F4DA2}"/>
              </a:ext>
            </a:extLst>
          </p:cNvPr>
          <p:cNvSpPr/>
          <p:nvPr/>
        </p:nvSpPr>
        <p:spPr>
          <a:xfrm>
            <a:off x="1302936" y="576941"/>
            <a:ext cx="9757611" cy="1780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0078D3-D169-4CAD-8D3A-CC113A93123B}"/>
              </a:ext>
            </a:extLst>
          </p:cNvPr>
          <p:cNvSpPr/>
          <p:nvPr/>
        </p:nvSpPr>
        <p:spPr>
          <a:xfrm>
            <a:off x="5293911" y="30228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33DEC71-5BA6-456A-910C-5C55F430B4EF}"/>
              </a:ext>
            </a:extLst>
          </p:cNvPr>
          <p:cNvSpPr/>
          <p:nvPr/>
        </p:nvSpPr>
        <p:spPr>
          <a:xfrm>
            <a:off x="1770163" y="1144497"/>
            <a:ext cx="2193758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81" name="모서리가 둥근 직사각형 19">
            <a:extLst>
              <a:ext uri="{FF2B5EF4-FFF2-40B4-BE49-F238E27FC236}">
                <a16:creationId xmlns:a16="http://schemas.microsoft.com/office/drawing/2014/main" id="{6D8B30E6-94E7-4D27-9622-F93EC9821EA8}"/>
              </a:ext>
            </a:extLst>
          </p:cNvPr>
          <p:cNvSpPr/>
          <p:nvPr/>
        </p:nvSpPr>
        <p:spPr>
          <a:xfrm>
            <a:off x="2217337" y="903865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389ADC5-FE4D-41E7-BB97-F0FA2023C64F}"/>
              </a:ext>
            </a:extLst>
          </p:cNvPr>
          <p:cNvSpPr/>
          <p:nvPr/>
        </p:nvSpPr>
        <p:spPr>
          <a:xfrm>
            <a:off x="4527400" y="1146018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83" name="모서리가 둥근 직사각형 21">
            <a:extLst>
              <a:ext uri="{FF2B5EF4-FFF2-40B4-BE49-F238E27FC236}">
                <a16:creationId xmlns:a16="http://schemas.microsoft.com/office/drawing/2014/main" id="{89F8C487-5D2F-4FE6-B793-C4F695939BF6}"/>
              </a:ext>
            </a:extLst>
          </p:cNvPr>
          <p:cNvSpPr/>
          <p:nvPr/>
        </p:nvSpPr>
        <p:spPr>
          <a:xfrm>
            <a:off x="4627661" y="883813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FDB30CEB-1F39-4A6C-9F85-DDC5059202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50" y="93864"/>
            <a:ext cx="719200" cy="898106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0713B09F-7C5D-4EA1-A562-EA162B14805B}"/>
              </a:ext>
            </a:extLst>
          </p:cNvPr>
          <p:cNvSpPr/>
          <p:nvPr/>
        </p:nvSpPr>
        <p:spPr>
          <a:xfrm>
            <a:off x="7934340" y="1144497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86" name="모서리가 둥근 직사각형 33">
            <a:extLst>
              <a:ext uri="{FF2B5EF4-FFF2-40B4-BE49-F238E27FC236}">
                <a16:creationId xmlns:a16="http://schemas.microsoft.com/office/drawing/2014/main" id="{5DD60825-8484-4D13-8F6E-9608E7959B02}"/>
              </a:ext>
            </a:extLst>
          </p:cNvPr>
          <p:cNvSpPr/>
          <p:nvPr/>
        </p:nvSpPr>
        <p:spPr>
          <a:xfrm>
            <a:off x="8034601" y="882292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2052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0">
            <a:extLst>
              <a:ext uri="{FF2B5EF4-FFF2-40B4-BE49-F238E27FC236}">
                <a16:creationId xmlns:a16="http://schemas.microsoft.com/office/drawing/2014/main" id="{7007D7F3-72E7-43F2-86CE-3C9C13AA41F7}"/>
              </a:ext>
            </a:extLst>
          </p:cNvPr>
          <p:cNvSpPr/>
          <p:nvPr/>
        </p:nvSpPr>
        <p:spPr>
          <a:xfrm>
            <a:off x="3364698" y="4736576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C6DE6C-5903-45C2-9E32-5A432084E16D}"/>
              </a:ext>
            </a:extLst>
          </p:cNvPr>
          <p:cNvCxnSpPr/>
          <p:nvPr/>
        </p:nvCxnSpPr>
        <p:spPr>
          <a:xfrm flipH="1">
            <a:off x="4161419" y="498777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4092CE13-F6EC-43CC-A84E-82E2C35C4FC0}"/>
              </a:ext>
            </a:extLst>
          </p:cNvPr>
          <p:cNvSpPr/>
          <p:nvPr/>
        </p:nvSpPr>
        <p:spPr>
          <a:xfrm>
            <a:off x="4721001" y="473845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156E3-0BFC-4BBC-B301-B52C7055412D}"/>
              </a:ext>
            </a:extLst>
          </p:cNvPr>
          <p:cNvSpPr/>
          <p:nvPr/>
        </p:nvSpPr>
        <p:spPr>
          <a:xfrm>
            <a:off x="4588501" y="372262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5ECF73-D900-4036-8948-8A16B72857C4}"/>
              </a:ext>
            </a:extLst>
          </p:cNvPr>
          <p:cNvCxnSpPr>
            <a:cxnSpLocks/>
          </p:cNvCxnSpPr>
          <p:nvPr/>
        </p:nvCxnSpPr>
        <p:spPr>
          <a:xfrm>
            <a:off x="5106661" y="4386696"/>
            <a:ext cx="1" cy="3498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969FF-8D53-4E88-A371-A4055BB42E45}"/>
              </a:ext>
            </a:extLst>
          </p:cNvPr>
          <p:cNvSpPr/>
          <p:nvPr/>
        </p:nvSpPr>
        <p:spPr>
          <a:xfrm>
            <a:off x="4422618" y="5818415"/>
            <a:ext cx="139348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user_select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1355C0-863F-4895-81DE-18DDB954223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5119362" y="5237098"/>
            <a:ext cx="0" cy="58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9">
            <a:extLst>
              <a:ext uri="{FF2B5EF4-FFF2-40B4-BE49-F238E27FC236}">
                <a16:creationId xmlns:a16="http://schemas.microsoft.com/office/drawing/2014/main" id="{53D441F9-E316-4D6D-8E1A-28F5FFF75E86}"/>
              </a:ext>
            </a:extLst>
          </p:cNvPr>
          <p:cNvSpPr/>
          <p:nvPr/>
        </p:nvSpPr>
        <p:spPr>
          <a:xfrm>
            <a:off x="6488365" y="473845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C2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7FA7E-6AC5-471A-B954-379517EB38D5}"/>
              </a:ext>
            </a:extLst>
          </p:cNvPr>
          <p:cNvSpPr/>
          <p:nvPr/>
        </p:nvSpPr>
        <p:spPr>
          <a:xfrm>
            <a:off x="6110390" y="3734327"/>
            <a:ext cx="154747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user-delete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3EE20D-6433-44FE-8720-715ABB3AF1E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84129" y="4326509"/>
            <a:ext cx="12701" cy="3852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8AB527-4F97-4984-A302-7C2C6D42107A}"/>
              </a:ext>
            </a:extLst>
          </p:cNvPr>
          <p:cNvSpPr txBox="1"/>
          <p:nvPr/>
        </p:nvSpPr>
        <p:spPr>
          <a:xfrm>
            <a:off x="6502523" y="2820097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6577CD-9BE9-4809-AE51-F181699125BF}"/>
              </a:ext>
            </a:extLst>
          </p:cNvPr>
          <p:cNvCxnSpPr>
            <a:cxnSpLocks/>
          </p:cNvCxnSpPr>
          <p:nvPr/>
        </p:nvCxnSpPr>
        <p:spPr>
          <a:xfrm>
            <a:off x="6896830" y="3210737"/>
            <a:ext cx="0" cy="5118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F93801-BCD7-48CE-8EC4-D62BCFA044A2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517722" y="4987778"/>
            <a:ext cx="9706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EB29BD-5BC6-4946-B22B-DEE25F3B238A}"/>
              </a:ext>
            </a:extLst>
          </p:cNvPr>
          <p:cNvSpPr/>
          <p:nvPr/>
        </p:nvSpPr>
        <p:spPr>
          <a:xfrm>
            <a:off x="776251" y="501589"/>
            <a:ext cx="10838234" cy="1839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7B7139-919D-48A1-9C2A-2C56F133BDE4}"/>
              </a:ext>
            </a:extLst>
          </p:cNvPr>
          <p:cNvSpPr/>
          <p:nvPr/>
        </p:nvSpPr>
        <p:spPr>
          <a:xfrm>
            <a:off x="5847848" y="260956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6EAB2C-39EA-4309-8AA2-7DFF0441946A}"/>
              </a:ext>
            </a:extLst>
          </p:cNvPr>
          <p:cNvSpPr/>
          <p:nvPr/>
        </p:nvSpPr>
        <p:spPr>
          <a:xfrm>
            <a:off x="870284" y="649672"/>
            <a:ext cx="4108068" cy="148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id="{65C4B1CC-0F37-4452-8365-1310DE96D435}"/>
              </a:ext>
            </a:extLst>
          </p:cNvPr>
          <p:cNvSpPr/>
          <p:nvPr/>
        </p:nvSpPr>
        <p:spPr>
          <a:xfrm>
            <a:off x="2127426" y="417367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391C24-4447-4C61-BF3C-E0239DDC90F5}"/>
              </a:ext>
            </a:extLst>
          </p:cNvPr>
          <p:cNvSpPr/>
          <p:nvPr/>
        </p:nvSpPr>
        <p:spPr>
          <a:xfrm>
            <a:off x="5361714" y="1104689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원본 소스 </a:t>
            </a:r>
            <a:r>
              <a:rPr lang="en-US" altLang="ko-KR" b="1" dirty="0">
                <a:solidFill>
                  <a:schemeClr val="tx1"/>
                </a:solidFill>
              </a:rPr>
              <a:t>+ delete </a:t>
            </a:r>
            <a:r>
              <a:rPr lang="ko-KR" altLang="en-US" b="1" dirty="0">
                <a:solidFill>
                  <a:schemeClr val="tx1"/>
                </a:solidFill>
              </a:rPr>
              <a:t>기능 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6" name="모서리가 둥근 직사각형 21">
            <a:extLst>
              <a:ext uri="{FF2B5EF4-FFF2-40B4-BE49-F238E27FC236}">
                <a16:creationId xmlns:a16="http://schemas.microsoft.com/office/drawing/2014/main" id="{E6A1D513-E86C-4FEB-AE87-6B6E92A7AFC7}"/>
              </a:ext>
            </a:extLst>
          </p:cNvPr>
          <p:cNvSpPr/>
          <p:nvPr/>
        </p:nvSpPr>
        <p:spPr>
          <a:xfrm>
            <a:off x="5461975" y="842484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509356A-F8AA-424B-AA16-58EE582332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0" y="103974"/>
            <a:ext cx="719200" cy="89810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D082BE-588B-470A-A5F1-6BE202BCC6DD}"/>
              </a:ext>
            </a:extLst>
          </p:cNvPr>
          <p:cNvSpPr/>
          <p:nvPr/>
        </p:nvSpPr>
        <p:spPr>
          <a:xfrm>
            <a:off x="8488277" y="1103168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id="{ABA60363-3FDB-4DF6-987F-19CE29AB3B63}"/>
              </a:ext>
            </a:extLst>
          </p:cNvPr>
          <p:cNvSpPr/>
          <p:nvPr/>
        </p:nvSpPr>
        <p:spPr>
          <a:xfrm>
            <a:off x="8588538" y="840963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516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0">
            <a:extLst>
              <a:ext uri="{FF2B5EF4-FFF2-40B4-BE49-F238E27FC236}">
                <a16:creationId xmlns:a16="http://schemas.microsoft.com/office/drawing/2014/main" id="{7007D7F3-72E7-43F2-86CE-3C9C13AA41F7}"/>
              </a:ext>
            </a:extLst>
          </p:cNvPr>
          <p:cNvSpPr/>
          <p:nvPr/>
        </p:nvSpPr>
        <p:spPr>
          <a:xfrm>
            <a:off x="2924318" y="383906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C6DE6C-5903-45C2-9E32-5A432084E16D}"/>
              </a:ext>
            </a:extLst>
          </p:cNvPr>
          <p:cNvCxnSpPr/>
          <p:nvPr/>
        </p:nvCxnSpPr>
        <p:spPr>
          <a:xfrm flipH="1">
            <a:off x="3721039" y="4090269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4092CE13-F6EC-43CC-A84E-82E2C35C4FC0}"/>
              </a:ext>
            </a:extLst>
          </p:cNvPr>
          <p:cNvSpPr/>
          <p:nvPr/>
        </p:nvSpPr>
        <p:spPr>
          <a:xfrm>
            <a:off x="4280621" y="38409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156E3-0BFC-4BBC-B301-B52C7055412D}"/>
              </a:ext>
            </a:extLst>
          </p:cNvPr>
          <p:cNvSpPr/>
          <p:nvPr/>
        </p:nvSpPr>
        <p:spPr>
          <a:xfrm>
            <a:off x="4148121" y="282511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5ECF73-D900-4036-8948-8A16B72857C4}"/>
              </a:ext>
            </a:extLst>
          </p:cNvPr>
          <p:cNvCxnSpPr>
            <a:cxnSpLocks/>
          </p:cNvCxnSpPr>
          <p:nvPr/>
        </p:nvCxnSpPr>
        <p:spPr>
          <a:xfrm>
            <a:off x="4666281" y="3489187"/>
            <a:ext cx="1" cy="3498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969FF-8D53-4E88-A371-A4055BB42E45}"/>
              </a:ext>
            </a:extLst>
          </p:cNvPr>
          <p:cNvSpPr/>
          <p:nvPr/>
        </p:nvSpPr>
        <p:spPr>
          <a:xfrm>
            <a:off x="5774086" y="5503260"/>
            <a:ext cx="139348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user_select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1355C0-863F-4895-81DE-18DDB9542234}"/>
              </a:ext>
            </a:extLst>
          </p:cNvPr>
          <p:cNvCxnSpPr>
            <a:cxnSpLocks/>
            <a:stCxn id="7" idx="0"/>
            <a:endCxn id="30" idx="2"/>
          </p:cNvCxnSpPr>
          <p:nvPr/>
        </p:nvCxnSpPr>
        <p:spPr>
          <a:xfrm flipV="1">
            <a:off x="6470830" y="5170225"/>
            <a:ext cx="1" cy="3330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9">
            <a:extLst>
              <a:ext uri="{FF2B5EF4-FFF2-40B4-BE49-F238E27FC236}">
                <a16:creationId xmlns:a16="http://schemas.microsoft.com/office/drawing/2014/main" id="{53D441F9-E316-4D6D-8E1A-28F5FFF75E86}"/>
              </a:ext>
            </a:extLst>
          </p:cNvPr>
          <p:cNvSpPr/>
          <p:nvPr/>
        </p:nvSpPr>
        <p:spPr>
          <a:xfrm>
            <a:off x="6047985" y="38409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C2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7FA7E-6AC5-471A-B954-379517EB38D5}"/>
              </a:ext>
            </a:extLst>
          </p:cNvPr>
          <p:cNvSpPr/>
          <p:nvPr/>
        </p:nvSpPr>
        <p:spPr>
          <a:xfrm>
            <a:off x="5670010" y="2836818"/>
            <a:ext cx="154747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user-delete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3EE20D-6433-44FE-8720-715ABB3AF1E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43749" y="3429000"/>
            <a:ext cx="12701" cy="3852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8AB527-4F97-4984-A302-7C2C6D42107A}"/>
              </a:ext>
            </a:extLst>
          </p:cNvPr>
          <p:cNvSpPr txBox="1"/>
          <p:nvPr/>
        </p:nvSpPr>
        <p:spPr>
          <a:xfrm>
            <a:off x="7465640" y="5608112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6577CD-9BE9-4809-AE51-F181699125BF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7167574" y="5792778"/>
            <a:ext cx="298066" cy="6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F93801-BCD7-48CE-8EC4-D62BCFA044A2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077342" y="4090269"/>
            <a:ext cx="9706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EB29BD-5BC6-4946-B22B-DEE25F3B238A}"/>
              </a:ext>
            </a:extLst>
          </p:cNvPr>
          <p:cNvSpPr/>
          <p:nvPr/>
        </p:nvSpPr>
        <p:spPr>
          <a:xfrm>
            <a:off x="776251" y="501589"/>
            <a:ext cx="10838234" cy="1839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7B7139-919D-48A1-9C2A-2C56F133BDE4}"/>
              </a:ext>
            </a:extLst>
          </p:cNvPr>
          <p:cNvSpPr/>
          <p:nvPr/>
        </p:nvSpPr>
        <p:spPr>
          <a:xfrm>
            <a:off x="5847848" y="260956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6EAB2C-39EA-4309-8AA2-7DFF0441946A}"/>
              </a:ext>
            </a:extLst>
          </p:cNvPr>
          <p:cNvSpPr/>
          <p:nvPr/>
        </p:nvSpPr>
        <p:spPr>
          <a:xfrm>
            <a:off x="870284" y="649672"/>
            <a:ext cx="4108068" cy="148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id="{65C4B1CC-0F37-4452-8365-1310DE96D435}"/>
              </a:ext>
            </a:extLst>
          </p:cNvPr>
          <p:cNvSpPr/>
          <p:nvPr/>
        </p:nvSpPr>
        <p:spPr>
          <a:xfrm>
            <a:off x="2127426" y="417367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391C24-4447-4C61-BF3C-E0239DDC90F5}"/>
              </a:ext>
            </a:extLst>
          </p:cNvPr>
          <p:cNvSpPr/>
          <p:nvPr/>
        </p:nvSpPr>
        <p:spPr>
          <a:xfrm>
            <a:off x="5361714" y="1104689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원본 소스 </a:t>
            </a:r>
            <a:r>
              <a:rPr lang="en-US" altLang="ko-KR" b="1" dirty="0">
                <a:solidFill>
                  <a:schemeClr val="tx1"/>
                </a:solidFill>
              </a:rPr>
              <a:t>+ delete </a:t>
            </a:r>
            <a:r>
              <a:rPr lang="ko-KR" altLang="en-US" b="1" dirty="0">
                <a:solidFill>
                  <a:schemeClr val="tx1"/>
                </a:solidFill>
              </a:rPr>
              <a:t>기능 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6" name="모서리가 둥근 직사각형 21">
            <a:extLst>
              <a:ext uri="{FF2B5EF4-FFF2-40B4-BE49-F238E27FC236}">
                <a16:creationId xmlns:a16="http://schemas.microsoft.com/office/drawing/2014/main" id="{E6A1D513-E86C-4FEB-AE87-6B6E92A7AFC7}"/>
              </a:ext>
            </a:extLst>
          </p:cNvPr>
          <p:cNvSpPr/>
          <p:nvPr/>
        </p:nvSpPr>
        <p:spPr>
          <a:xfrm>
            <a:off x="5461975" y="842484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509356A-F8AA-424B-AA16-58EE582332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0" y="103974"/>
            <a:ext cx="719200" cy="89810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D082BE-588B-470A-A5F1-6BE202BCC6DD}"/>
              </a:ext>
            </a:extLst>
          </p:cNvPr>
          <p:cNvSpPr/>
          <p:nvPr/>
        </p:nvSpPr>
        <p:spPr>
          <a:xfrm>
            <a:off x="8488277" y="1103168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id="{ABA60363-3FDB-4DF6-987F-19CE29AB3B63}"/>
              </a:ext>
            </a:extLst>
          </p:cNvPr>
          <p:cNvSpPr/>
          <p:nvPr/>
        </p:nvSpPr>
        <p:spPr>
          <a:xfrm>
            <a:off x="8588538" y="840963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2BA31EC1-C004-450A-817F-870FAA11FD20}"/>
              </a:ext>
            </a:extLst>
          </p:cNvPr>
          <p:cNvSpPr/>
          <p:nvPr/>
        </p:nvSpPr>
        <p:spPr>
          <a:xfrm>
            <a:off x="6072470" y="4671586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C3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10D3A7-DCCB-4D1C-AD3D-1AD82EED76B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077344" y="4366270"/>
            <a:ext cx="995126" cy="5546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42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0">
            <a:extLst>
              <a:ext uri="{FF2B5EF4-FFF2-40B4-BE49-F238E27FC236}">
                <a16:creationId xmlns:a16="http://schemas.microsoft.com/office/drawing/2014/main" id="{7007D7F3-72E7-43F2-86CE-3C9C13AA41F7}"/>
              </a:ext>
            </a:extLst>
          </p:cNvPr>
          <p:cNvSpPr/>
          <p:nvPr/>
        </p:nvSpPr>
        <p:spPr>
          <a:xfrm>
            <a:off x="2860818" y="401763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C6DE6C-5903-45C2-9E32-5A432084E16D}"/>
              </a:ext>
            </a:extLst>
          </p:cNvPr>
          <p:cNvCxnSpPr/>
          <p:nvPr/>
        </p:nvCxnSpPr>
        <p:spPr>
          <a:xfrm flipH="1">
            <a:off x="3657539" y="426883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4092CE13-F6EC-43CC-A84E-82E2C35C4FC0}"/>
              </a:ext>
            </a:extLst>
          </p:cNvPr>
          <p:cNvSpPr/>
          <p:nvPr/>
        </p:nvSpPr>
        <p:spPr>
          <a:xfrm>
            <a:off x="4217121" y="401951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156E3-0BFC-4BBC-B301-B52C7055412D}"/>
              </a:ext>
            </a:extLst>
          </p:cNvPr>
          <p:cNvSpPr/>
          <p:nvPr/>
        </p:nvSpPr>
        <p:spPr>
          <a:xfrm>
            <a:off x="4084621" y="3003675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5ECF73-D900-4036-8948-8A16B72857C4}"/>
              </a:ext>
            </a:extLst>
          </p:cNvPr>
          <p:cNvCxnSpPr>
            <a:cxnSpLocks/>
          </p:cNvCxnSpPr>
          <p:nvPr/>
        </p:nvCxnSpPr>
        <p:spPr>
          <a:xfrm>
            <a:off x="4602781" y="3667751"/>
            <a:ext cx="1" cy="3498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969FF-8D53-4E88-A371-A4055BB42E45}"/>
              </a:ext>
            </a:extLst>
          </p:cNvPr>
          <p:cNvSpPr/>
          <p:nvPr/>
        </p:nvSpPr>
        <p:spPr>
          <a:xfrm>
            <a:off x="5710586" y="5681824"/>
            <a:ext cx="139348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user_select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1355C0-863F-4895-81DE-18DDB9542234}"/>
              </a:ext>
            </a:extLst>
          </p:cNvPr>
          <p:cNvCxnSpPr>
            <a:cxnSpLocks/>
            <a:stCxn id="7" idx="0"/>
            <a:endCxn id="30" idx="2"/>
          </p:cNvCxnSpPr>
          <p:nvPr/>
        </p:nvCxnSpPr>
        <p:spPr>
          <a:xfrm flipV="1">
            <a:off x="6407330" y="5348789"/>
            <a:ext cx="1" cy="3330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9">
            <a:extLst>
              <a:ext uri="{FF2B5EF4-FFF2-40B4-BE49-F238E27FC236}">
                <a16:creationId xmlns:a16="http://schemas.microsoft.com/office/drawing/2014/main" id="{53D441F9-E316-4D6D-8E1A-28F5FFF75E86}"/>
              </a:ext>
            </a:extLst>
          </p:cNvPr>
          <p:cNvSpPr/>
          <p:nvPr/>
        </p:nvSpPr>
        <p:spPr>
          <a:xfrm>
            <a:off x="5984485" y="401951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C2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7FA7E-6AC5-471A-B954-379517EB38D5}"/>
              </a:ext>
            </a:extLst>
          </p:cNvPr>
          <p:cNvSpPr/>
          <p:nvPr/>
        </p:nvSpPr>
        <p:spPr>
          <a:xfrm>
            <a:off x="5606510" y="3015382"/>
            <a:ext cx="154747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user-delete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3EE20D-6433-44FE-8720-715ABB3AF1E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380249" y="3607564"/>
            <a:ext cx="12701" cy="3852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8AB527-4F97-4984-A302-7C2C6D42107A}"/>
              </a:ext>
            </a:extLst>
          </p:cNvPr>
          <p:cNvSpPr txBox="1"/>
          <p:nvPr/>
        </p:nvSpPr>
        <p:spPr>
          <a:xfrm>
            <a:off x="4225228" y="2496343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6577CD-9BE9-4809-AE51-F181699125BF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4602781" y="2865675"/>
            <a:ext cx="16754" cy="13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F93801-BCD7-48CE-8EC4-D62BCFA044A2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013842" y="4268833"/>
            <a:ext cx="9706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EB29BD-5BC6-4946-B22B-DEE25F3B238A}"/>
              </a:ext>
            </a:extLst>
          </p:cNvPr>
          <p:cNvSpPr/>
          <p:nvPr/>
        </p:nvSpPr>
        <p:spPr>
          <a:xfrm>
            <a:off x="776251" y="501589"/>
            <a:ext cx="10838234" cy="1839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7B7139-919D-48A1-9C2A-2C56F133BDE4}"/>
              </a:ext>
            </a:extLst>
          </p:cNvPr>
          <p:cNvSpPr/>
          <p:nvPr/>
        </p:nvSpPr>
        <p:spPr>
          <a:xfrm>
            <a:off x="5847848" y="260956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6EAB2C-39EA-4309-8AA2-7DFF0441946A}"/>
              </a:ext>
            </a:extLst>
          </p:cNvPr>
          <p:cNvSpPr/>
          <p:nvPr/>
        </p:nvSpPr>
        <p:spPr>
          <a:xfrm>
            <a:off x="870284" y="649672"/>
            <a:ext cx="4108068" cy="148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</a:t>
            </a:r>
          </a:p>
        </p:txBody>
      </p:sp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id="{65C4B1CC-0F37-4452-8365-1310DE96D435}"/>
              </a:ext>
            </a:extLst>
          </p:cNvPr>
          <p:cNvSpPr/>
          <p:nvPr/>
        </p:nvSpPr>
        <p:spPr>
          <a:xfrm>
            <a:off x="2127426" y="417367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391C24-4447-4C61-BF3C-E0239DDC90F5}"/>
              </a:ext>
            </a:extLst>
          </p:cNvPr>
          <p:cNvSpPr/>
          <p:nvPr/>
        </p:nvSpPr>
        <p:spPr>
          <a:xfrm>
            <a:off x="5361714" y="1104689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원본 소스 </a:t>
            </a:r>
            <a:r>
              <a:rPr lang="en-US" altLang="ko-KR" b="1" dirty="0">
                <a:solidFill>
                  <a:schemeClr val="tx1"/>
                </a:solidFill>
              </a:rPr>
              <a:t>+ delete </a:t>
            </a:r>
            <a:r>
              <a:rPr lang="ko-KR" altLang="en-US" b="1" dirty="0">
                <a:solidFill>
                  <a:schemeClr val="tx1"/>
                </a:solidFill>
              </a:rPr>
              <a:t>기능 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6" name="모서리가 둥근 직사각형 21">
            <a:extLst>
              <a:ext uri="{FF2B5EF4-FFF2-40B4-BE49-F238E27FC236}">
                <a16:creationId xmlns:a16="http://schemas.microsoft.com/office/drawing/2014/main" id="{E6A1D513-E86C-4FEB-AE87-6B6E92A7AFC7}"/>
              </a:ext>
            </a:extLst>
          </p:cNvPr>
          <p:cNvSpPr/>
          <p:nvPr/>
        </p:nvSpPr>
        <p:spPr>
          <a:xfrm>
            <a:off x="5461975" y="842484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509356A-F8AA-424B-AA16-58EE582332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0" y="103974"/>
            <a:ext cx="719200" cy="89810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D082BE-588B-470A-A5F1-6BE202BCC6DD}"/>
              </a:ext>
            </a:extLst>
          </p:cNvPr>
          <p:cNvSpPr/>
          <p:nvPr/>
        </p:nvSpPr>
        <p:spPr>
          <a:xfrm>
            <a:off x="8488277" y="1103168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id="{ABA60363-3FDB-4DF6-987F-19CE29AB3B63}"/>
              </a:ext>
            </a:extLst>
          </p:cNvPr>
          <p:cNvSpPr/>
          <p:nvPr/>
        </p:nvSpPr>
        <p:spPr>
          <a:xfrm>
            <a:off x="8588538" y="840963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2BA31EC1-C004-450A-817F-870FAA11FD20}"/>
              </a:ext>
            </a:extLst>
          </p:cNvPr>
          <p:cNvSpPr/>
          <p:nvPr/>
        </p:nvSpPr>
        <p:spPr>
          <a:xfrm>
            <a:off x="6008970" y="48501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C3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10D3A7-DCCB-4D1C-AD3D-1AD82EED76B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067300" y="4521200"/>
            <a:ext cx="941670" cy="578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D036AB-9272-4C97-B932-DC40DA29DCAA}"/>
              </a:ext>
            </a:extLst>
          </p:cNvPr>
          <p:cNvSpPr/>
          <p:nvPr/>
        </p:nvSpPr>
        <p:spPr>
          <a:xfrm>
            <a:off x="4084621" y="3001791"/>
            <a:ext cx="1036319" cy="605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56CC97-F6B9-4589-91A2-8F5F6C931619}"/>
              </a:ext>
            </a:extLst>
          </p:cNvPr>
          <p:cNvSpPr/>
          <p:nvPr/>
        </p:nvSpPr>
        <p:spPr>
          <a:xfrm>
            <a:off x="5564520" y="3015141"/>
            <a:ext cx="1674479" cy="605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488238-31C4-4935-BB32-527CCBEC534E}"/>
              </a:ext>
            </a:extLst>
          </p:cNvPr>
          <p:cNvSpPr/>
          <p:nvPr/>
        </p:nvSpPr>
        <p:spPr>
          <a:xfrm>
            <a:off x="5914742" y="3956136"/>
            <a:ext cx="995128" cy="605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776BE7-9807-4269-BB25-E11D40F5B717}"/>
              </a:ext>
            </a:extLst>
          </p:cNvPr>
          <p:cNvSpPr/>
          <p:nvPr/>
        </p:nvSpPr>
        <p:spPr>
          <a:xfrm>
            <a:off x="4123781" y="3968098"/>
            <a:ext cx="995128" cy="605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8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0">
            <a:extLst>
              <a:ext uri="{FF2B5EF4-FFF2-40B4-BE49-F238E27FC236}">
                <a16:creationId xmlns:a16="http://schemas.microsoft.com/office/drawing/2014/main" id="{7007D7F3-72E7-43F2-86CE-3C9C13AA41F7}"/>
              </a:ext>
            </a:extLst>
          </p:cNvPr>
          <p:cNvSpPr/>
          <p:nvPr/>
        </p:nvSpPr>
        <p:spPr>
          <a:xfrm>
            <a:off x="2911618" y="46016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C6DE6C-5903-45C2-9E32-5A432084E16D}"/>
              </a:ext>
            </a:extLst>
          </p:cNvPr>
          <p:cNvCxnSpPr/>
          <p:nvPr/>
        </p:nvCxnSpPr>
        <p:spPr>
          <a:xfrm flipH="1">
            <a:off x="3708339" y="4852827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4092CE13-F6EC-43CC-A84E-82E2C35C4FC0}"/>
              </a:ext>
            </a:extLst>
          </p:cNvPr>
          <p:cNvSpPr/>
          <p:nvPr/>
        </p:nvSpPr>
        <p:spPr>
          <a:xfrm>
            <a:off x="4267921" y="460350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156E3-0BFC-4BBC-B301-B52C7055412D}"/>
              </a:ext>
            </a:extLst>
          </p:cNvPr>
          <p:cNvSpPr/>
          <p:nvPr/>
        </p:nvSpPr>
        <p:spPr>
          <a:xfrm>
            <a:off x="5912889" y="2716218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5ECF73-D900-4036-8948-8A16B72857C4}"/>
              </a:ext>
            </a:extLst>
          </p:cNvPr>
          <p:cNvCxnSpPr>
            <a:cxnSpLocks/>
          </p:cNvCxnSpPr>
          <p:nvPr/>
        </p:nvCxnSpPr>
        <p:spPr>
          <a:xfrm>
            <a:off x="6431049" y="3389539"/>
            <a:ext cx="1" cy="2601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969FF-8D53-4E88-A371-A4055BB42E45}"/>
              </a:ext>
            </a:extLst>
          </p:cNvPr>
          <p:cNvSpPr/>
          <p:nvPr/>
        </p:nvSpPr>
        <p:spPr>
          <a:xfrm>
            <a:off x="5761386" y="6265818"/>
            <a:ext cx="139348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user_select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1355C0-863F-4895-81DE-18DDB9542234}"/>
              </a:ext>
            </a:extLst>
          </p:cNvPr>
          <p:cNvCxnSpPr>
            <a:cxnSpLocks/>
            <a:stCxn id="7" idx="0"/>
            <a:endCxn id="30" idx="2"/>
          </p:cNvCxnSpPr>
          <p:nvPr/>
        </p:nvCxnSpPr>
        <p:spPr>
          <a:xfrm flipV="1">
            <a:off x="6458130" y="5932783"/>
            <a:ext cx="1" cy="3330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9">
            <a:extLst>
              <a:ext uri="{FF2B5EF4-FFF2-40B4-BE49-F238E27FC236}">
                <a16:creationId xmlns:a16="http://schemas.microsoft.com/office/drawing/2014/main" id="{53D441F9-E316-4D6D-8E1A-28F5FFF75E86}"/>
              </a:ext>
            </a:extLst>
          </p:cNvPr>
          <p:cNvSpPr/>
          <p:nvPr/>
        </p:nvSpPr>
        <p:spPr>
          <a:xfrm>
            <a:off x="6035285" y="460350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C2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7FA7E-6AC5-471A-B954-379517EB38D5}"/>
              </a:ext>
            </a:extLst>
          </p:cNvPr>
          <p:cNvSpPr/>
          <p:nvPr/>
        </p:nvSpPr>
        <p:spPr>
          <a:xfrm>
            <a:off x="5657310" y="3700432"/>
            <a:ext cx="154747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user-delete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3EE20D-6433-44FE-8720-715ABB3AF1E7}"/>
              </a:ext>
            </a:extLst>
          </p:cNvPr>
          <p:cNvCxnSpPr>
            <a:cxnSpLocks/>
          </p:cNvCxnSpPr>
          <p:nvPr/>
        </p:nvCxnSpPr>
        <p:spPr>
          <a:xfrm>
            <a:off x="6443750" y="4329558"/>
            <a:ext cx="0" cy="2472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8AB527-4F97-4984-A302-7C2C6D42107A}"/>
              </a:ext>
            </a:extLst>
          </p:cNvPr>
          <p:cNvSpPr txBox="1"/>
          <p:nvPr/>
        </p:nvSpPr>
        <p:spPr>
          <a:xfrm>
            <a:off x="6035285" y="2169826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6577CD-9BE9-4809-AE51-F181699125BF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6429592" y="2539158"/>
            <a:ext cx="1457" cy="177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F93801-BCD7-48CE-8EC4-D62BCFA044A2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064642" y="4852827"/>
            <a:ext cx="9706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EB29BD-5BC6-4946-B22B-DEE25F3B238A}"/>
              </a:ext>
            </a:extLst>
          </p:cNvPr>
          <p:cNvSpPr/>
          <p:nvPr/>
        </p:nvSpPr>
        <p:spPr>
          <a:xfrm>
            <a:off x="776251" y="501589"/>
            <a:ext cx="10838234" cy="1839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7B7139-919D-48A1-9C2A-2C56F133BDE4}"/>
              </a:ext>
            </a:extLst>
          </p:cNvPr>
          <p:cNvSpPr/>
          <p:nvPr/>
        </p:nvSpPr>
        <p:spPr>
          <a:xfrm>
            <a:off x="5847848" y="260956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6EAB2C-39EA-4309-8AA2-7DFF0441946A}"/>
              </a:ext>
            </a:extLst>
          </p:cNvPr>
          <p:cNvSpPr/>
          <p:nvPr/>
        </p:nvSpPr>
        <p:spPr>
          <a:xfrm>
            <a:off x="870284" y="649672"/>
            <a:ext cx="4108068" cy="148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원본 소스 </a:t>
            </a:r>
            <a:r>
              <a:rPr lang="en-US" altLang="ko-KR" b="1" dirty="0">
                <a:solidFill>
                  <a:schemeClr val="tx1"/>
                </a:solidFill>
              </a:rPr>
              <a:t>+ delete </a:t>
            </a:r>
            <a:r>
              <a:rPr lang="ko-KR" altLang="en-US" b="1" dirty="0">
                <a:solidFill>
                  <a:schemeClr val="tx1"/>
                </a:solidFill>
              </a:rPr>
              <a:t>기능 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id="{65C4B1CC-0F37-4452-8365-1310DE96D435}"/>
              </a:ext>
            </a:extLst>
          </p:cNvPr>
          <p:cNvSpPr/>
          <p:nvPr/>
        </p:nvSpPr>
        <p:spPr>
          <a:xfrm>
            <a:off x="2127426" y="417367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391C24-4447-4C61-BF3C-E0239DDC90F5}"/>
              </a:ext>
            </a:extLst>
          </p:cNvPr>
          <p:cNvSpPr/>
          <p:nvPr/>
        </p:nvSpPr>
        <p:spPr>
          <a:xfrm>
            <a:off x="5361714" y="1104689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원본 소스 </a:t>
            </a:r>
            <a:r>
              <a:rPr lang="en-US" altLang="ko-KR" b="1" dirty="0">
                <a:solidFill>
                  <a:schemeClr val="tx1"/>
                </a:solidFill>
              </a:rPr>
              <a:t>+ delete </a:t>
            </a:r>
            <a:r>
              <a:rPr lang="ko-KR" altLang="en-US" b="1" dirty="0">
                <a:solidFill>
                  <a:schemeClr val="tx1"/>
                </a:solidFill>
              </a:rPr>
              <a:t>기능 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6" name="모서리가 둥근 직사각형 21">
            <a:extLst>
              <a:ext uri="{FF2B5EF4-FFF2-40B4-BE49-F238E27FC236}">
                <a16:creationId xmlns:a16="http://schemas.microsoft.com/office/drawing/2014/main" id="{E6A1D513-E86C-4FEB-AE87-6B6E92A7AFC7}"/>
              </a:ext>
            </a:extLst>
          </p:cNvPr>
          <p:cNvSpPr/>
          <p:nvPr/>
        </p:nvSpPr>
        <p:spPr>
          <a:xfrm>
            <a:off x="5461975" y="842484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509356A-F8AA-424B-AA16-58EE582332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0" y="103974"/>
            <a:ext cx="719200" cy="89810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D082BE-588B-470A-A5F1-6BE202BCC6DD}"/>
              </a:ext>
            </a:extLst>
          </p:cNvPr>
          <p:cNvSpPr/>
          <p:nvPr/>
        </p:nvSpPr>
        <p:spPr>
          <a:xfrm>
            <a:off x="8488277" y="1103168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id="{ABA60363-3FDB-4DF6-987F-19CE29AB3B63}"/>
              </a:ext>
            </a:extLst>
          </p:cNvPr>
          <p:cNvSpPr/>
          <p:nvPr/>
        </p:nvSpPr>
        <p:spPr>
          <a:xfrm>
            <a:off x="8588538" y="840963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2BA31EC1-C004-450A-817F-870FAA11FD20}"/>
              </a:ext>
            </a:extLst>
          </p:cNvPr>
          <p:cNvSpPr/>
          <p:nvPr/>
        </p:nvSpPr>
        <p:spPr>
          <a:xfrm>
            <a:off x="6059770" y="543414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C3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10D3A7-DCCB-4D1C-AD3D-1AD82EED76B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118100" y="5105194"/>
            <a:ext cx="941670" cy="578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177111-52BD-4077-9CF8-5F3C9DC3BF20}"/>
              </a:ext>
            </a:extLst>
          </p:cNvPr>
          <p:cNvSpPr/>
          <p:nvPr/>
        </p:nvSpPr>
        <p:spPr>
          <a:xfrm>
            <a:off x="815824" y="649672"/>
            <a:ext cx="4162527" cy="14842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07E38B-219B-4388-89F7-FE3FDB8C2509}"/>
              </a:ext>
            </a:extLst>
          </p:cNvPr>
          <p:cNvSpPr/>
          <p:nvPr/>
        </p:nvSpPr>
        <p:spPr>
          <a:xfrm>
            <a:off x="5215873" y="763808"/>
            <a:ext cx="2889042" cy="14842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1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B43A9-A6C7-4C18-9E15-A89865F6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r>
              <a:rPr lang="ko-KR" altLang="en-US" dirty="0"/>
              <a:t>자 그럼 </a:t>
            </a:r>
            <a:r>
              <a:rPr lang="en-US" altLang="ko-KR" dirty="0"/>
              <a:t>Merge</a:t>
            </a:r>
            <a:r>
              <a:rPr lang="ko-KR" altLang="en-US" dirty="0"/>
              <a:t>를 할 때 관리자와 개발자가 모여서 </a:t>
            </a:r>
            <a:r>
              <a:rPr lang="en-US" altLang="ko-KR" dirty="0"/>
              <a:t>Merge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진행해야 한다고 시작해 놓고 지금까지 그럴 일이 없는 거 같은데</a:t>
            </a:r>
            <a:r>
              <a:rPr lang="en-US" altLang="ko-KR" dirty="0"/>
              <a:t> </a:t>
            </a:r>
            <a:r>
              <a:rPr lang="ko-KR" altLang="en-US" dirty="0"/>
              <a:t>어쩌라는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0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B2D389F5-5DA5-42F6-976C-1695599DA3AA}"/>
              </a:ext>
            </a:extLst>
          </p:cNvPr>
          <p:cNvSpPr/>
          <p:nvPr/>
        </p:nvSpPr>
        <p:spPr>
          <a:xfrm>
            <a:off x="2576569" y="31919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44D7ED-F7B3-4868-A453-81F2E8DB30BE}"/>
              </a:ext>
            </a:extLst>
          </p:cNvPr>
          <p:cNvCxnSpPr/>
          <p:nvPr/>
        </p:nvCxnSpPr>
        <p:spPr>
          <a:xfrm flipH="1">
            <a:off x="3373290" y="3443127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12">
            <a:extLst>
              <a:ext uri="{FF2B5EF4-FFF2-40B4-BE49-F238E27FC236}">
                <a16:creationId xmlns:a16="http://schemas.microsoft.com/office/drawing/2014/main" id="{B1E649AB-78B0-4B68-94E3-BDEA4B4BE998}"/>
              </a:ext>
            </a:extLst>
          </p:cNvPr>
          <p:cNvSpPr/>
          <p:nvPr/>
        </p:nvSpPr>
        <p:spPr>
          <a:xfrm>
            <a:off x="3932872" y="319380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E3300A-3762-4836-9157-BEAFB819050B}"/>
              </a:ext>
            </a:extLst>
          </p:cNvPr>
          <p:cNvSpPr/>
          <p:nvPr/>
        </p:nvSpPr>
        <p:spPr>
          <a:xfrm>
            <a:off x="5577840" y="1306518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2F8A5DC-CD02-4128-9E68-C39413F90661}"/>
              </a:ext>
            </a:extLst>
          </p:cNvPr>
          <p:cNvCxnSpPr>
            <a:cxnSpLocks/>
          </p:cNvCxnSpPr>
          <p:nvPr/>
        </p:nvCxnSpPr>
        <p:spPr>
          <a:xfrm>
            <a:off x="6096000" y="1979839"/>
            <a:ext cx="1" cy="2601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39A5632-1AB6-41BD-AF52-5F55B45EF745}"/>
              </a:ext>
            </a:extLst>
          </p:cNvPr>
          <p:cNvSpPr/>
          <p:nvPr/>
        </p:nvSpPr>
        <p:spPr>
          <a:xfrm>
            <a:off x="5426337" y="4856118"/>
            <a:ext cx="139348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user_select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A5C0698-4CAD-4094-9C3E-FD8C7E04A9C3}"/>
              </a:ext>
            </a:extLst>
          </p:cNvPr>
          <p:cNvCxnSpPr>
            <a:cxnSpLocks/>
            <a:stCxn id="56" idx="0"/>
            <a:endCxn id="64" idx="2"/>
          </p:cNvCxnSpPr>
          <p:nvPr/>
        </p:nvCxnSpPr>
        <p:spPr>
          <a:xfrm flipV="1">
            <a:off x="6123081" y="4523083"/>
            <a:ext cx="1" cy="3330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19">
            <a:extLst>
              <a:ext uri="{FF2B5EF4-FFF2-40B4-BE49-F238E27FC236}">
                <a16:creationId xmlns:a16="http://schemas.microsoft.com/office/drawing/2014/main" id="{5A7363D1-162D-4D98-978E-D08014F53CB0}"/>
              </a:ext>
            </a:extLst>
          </p:cNvPr>
          <p:cNvSpPr/>
          <p:nvPr/>
        </p:nvSpPr>
        <p:spPr>
          <a:xfrm>
            <a:off x="5700236" y="319380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C2</a:t>
            </a:r>
            <a:endParaRPr lang="ko-KR" altLang="en-US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337F02-8EA4-4DF9-94ED-F8084FB50D91}"/>
              </a:ext>
            </a:extLst>
          </p:cNvPr>
          <p:cNvSpPr/>
          <p:nvPr/>
        </p:nvSpPr>
        <p:spPr>
          <a:xfrm>
            <a:off x="5322261" y="2290732"/>
            <a:ext cx="1547478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user-delete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B6B3C97-06FF-4979-B5B4-5CCC4E939F81}"/>
              </a:ext>
            </a:extLst>
          </p:cNvPr>
          <p:cNvCxnSpPr>
            <a:cxnSpLocks/>
          </p:cNvCxnSpPr>
          <p:nvPr/>
        </p:nvCxnSpPr>
        <p:spPr>
          <a:xfrm>
            <a:off x="6108701" y="2919858"/>
            <a:ext cx="0" cy="2472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764594A-DC23-455A-8DFD-B007724F4255}"/>
              </a:ext>
            </a:extLst>
          </p:cNvPr>
          <p:cNvSpPr txBox="1"/>
          <p:nvPr/>
        </p:nvSpPr>
        <p:spPr>
          <a:xfrm>
            <a:off x="5700236" y="760126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73F4B7B-9DF1-44DC-95E8-5C8EB918C223}"/>
              </a:ext>
            </a:extLst>
          </p:cNvPr>
          <p:cNvCxnSpPr>
            <a:cxnSpLocks/>
            <a:stCxn id="61" idx="2"/>
            <a:endCxn id="54" idx="0"/>
          </p:cNvCxnSpPr>
          <p:nvPr/>
        </p:nvCxnSpPr>
        <p:spPr>
          <a:xfrm>
            <a:off x="6094543" y="1129458"/>
            <a:ext cx="1457" cy="177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C318480-32AC-43D6-9EA1-BE902A74F51E}"/>
              </a:ext>
            </a:extLst>
          </p:cNvPr>
          <p:cNvCxnSpPr>
            <a:cxnSpLocks/>
            <a:stCxn id="58" idx="1"/>
            <a:endCxn id="53" idx="3"/>
          </p:cNvCxnSpPr>
          <p:nvPr/>
        </p:nvCxnSpPr>
        <p:spPr>
          <a:xfrm flipH="1">
            <a:off x="4729593" y="3443127"/>
            <a:ext cx="9706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9">
            <a:extLst>
              <a:ext uri="{FF2B5EF4-FFF2-40B4-BE49-F238E27FC236}">
                <a16:creationId xmlns:a16="http://schemas.microsoft.com/office/drawing/2014/main" id="{D6E9FCE8-AB2F-47A8-BCDE-FCA44135155F}"/>
              </a:ext>
            </a:extLst>
          </p:cNvPr>
          <p:cNvSpPr/>
          <p:nvPr/>
        </p:nvSpPr>
        <p:spPr>
          <a:xfrm>
            <a:off x="5724721" y="402444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C3</a:t>
            </a:r>
            <a:endParaRPr lang="ko-KR" altLang="en-US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3D75FA-B82C-46DF-92D8-73E58C89B4E3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4783051" y="3695494"/>
            <a:ext cx="941670" cy="578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52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12FFA3-A566-4EF6-B182-0808B5912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354012"/>
            <a:ext cx="4797425" cy="21858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45A83C-218E-4917-8988-B0AE331AB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950" y="681037"/>
            <a:ext cx="56769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4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21" y="1720516"/>
            <a:ext cx="10515600" cy="3495427"/>
          </a:xfrm>
        </p:spPr>
        <p:txBody>
          <a:bodyPr>
            <a:noAutofit/>
          </a:bodyPr>
          <a:lstStyle/>
          <a:p>
            <a:pPr algn="ctr"/>
            <a:r>
              <a:rPr lang="en-US" altLang="ko-KR" sz="11500" dirty="0"/>
              <a:t>Git </a:t>
            </a:r>
            <a:r>
              <a:rPr lang="ko-KR" altLang="en-US" sz="11500" dirty="0"/>
              <a:t>버전 관리 시작 하기</a:t>
            </a:r>
          </a:p>
        </p:txBody>
      </p:sp>
    </p:spTree>
    <p:extLst>
      <p:ext uri="{BB962C8B-B14F-4D97-AF65-F5344CB8AC3E}">
        <p14:creationId xmlns:p14="http://schemas.microsoft.com/office/powerpoint/2010/main" val="1655090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0B0A35-ED26-4B81-BB38-5F82EFB79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9776"/>
            <a:ext cx="12192000" cy="43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456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42851" y="525685"/>
            <a:ext cx="1083823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14448" y="285052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36884" y="673768"/>
            <a:ext cx="4108068" cy="148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delete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기능 </a:t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공통 기능 수정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94026" y="441463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47937" y="1128785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delete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기능 </a:t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공통 기능 수정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8198" y="866580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4770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18820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58564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delete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59163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Feature/user-delete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" y="128070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0" y="3468622"/>
            <a:ext cx="863840" cy="53837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954877" y="1127264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ko-KR" altLang="en-US" b="1" dirty="0">
                <a:solidFill>
                  <a:srgbClr val="FF0000"/>
                </a:solidFill>
              </a:rPr>
              <a:t>공통 기능 수정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55138" y="865059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91608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035658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175402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76001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Feature/user-select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3468622"/>
            <a:ext cx="863840" cy="538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602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6651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390918" y="2157970"/>
            <a:ext cx="7306535" cy="812313"/>
            <a:chOff x="2390918" y="2157970"/>
            <a:chExt cx="3528619" cy="812313"/>
          </a:xfrm>
        </p:grpSpPr>
        <p:cxnSp>
          <p:nvCxnSpPr>
            <p:cNvPr id="30" name="꺾인 연결선 29"/>
            <p:cNvCxnSpPr/>
            <p:nvPr/>
          </p:nvCxnSpPr>
          <p:spPr>
            <a:xfrm rot="5400000" flipH="1">
              <a:off x="4154467" y="394421"/>
              <a:ext cx="1521" cy="3528619"/>
            </a:xfrm>
            <a:prstGeom prst="bentConnector3">
              <a:avLst>
                <a:gd name="adj1" fmla="val -680286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832855" y="2600951"/>
              <a:ext cx="551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MERGE 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9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직선 연결선 237"/>
          <p:cNvCxnSpPr>
            <a:endCxn id="170" idx="0"/>
          </p:cNvCxnSpPr>
          <p:nvPr/>
        </p:nvCxnSpPr>
        <p:spPr>
          <a:xfrm flipH="1">
            <a:off x="4811788" y="709963"/>
            <a:ext cx="21917" cy="3144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2"/>
            <a:endCxn id="18" idx="0"/>
          </p:cNvCxnSpPr>
          <p:nvPr/>
        </p:nvCxnSpPr>
        <p:spPr>
          <a:xfrm>
            <a:off x="3268681" y="698583"/>
            <a:ext cx="2" cy="79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17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2"/>
            <a:endCxn id="18" idx="6"/>
          </p:cNvCxnSpPr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4"/>
            <a:endCxn id="3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cxnSp>
        <p:nvCxnSpPr>
          <p:cNvPr id="35" name="직선 연결선 34"/>
          <p:cNvCxnSpPr>
            <a:endCxn id="38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18" idx="2"/>
            <a:endCxn id="37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2"/>
            <a:endCxn id="38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 설명선 51"/>
          <p:cNvSpPr/>
          <p:nvPr/>
        </p:nvSpPr>
        <p:spPr>
          <a:xfrm>
            <a:off x="1472540" y="868974"/>
            <a:ext cx="935909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정보 암호화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913846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38" idx="4"/>
            <a:endCxn id="59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4"/>
            <a:endCxn id="66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57" idx="6"/>
            <a:endCxn id="70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  <a:endCxn id="7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75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 설명선 77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81" name="직선 화살표 연결선 80"/>
          <p:cNvCxnSpPr>
            <a:stCxn id="66" idx="4"/>
            <a:endCxn id="82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75" idx="4"/>
            <a:endCxn id="84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84" idx="4"/>
            <a:endCxn id="86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214" idx="4"/>
            <a:endCxn id="88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86" idx="6"/>
            <a:endCxn id="88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2" idx="5"/>
            <a:endCxn id="88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17" name="타원 116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 설명선 117"/>
          <p:cNvSpPr/>
          <p:nvPr/>
        </p:nvSpPr>
        <p:spPr>
          <a:xfrm>
            <a:off x="5220281" y="1494781"/>
            <a:ext cx="1924295" cy="6815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 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 </a:t>
            </a:r>
            <a:r>
              <a:rPr lang="en-US" altLang="ko-KR" sz="1051" dirty="0">
                <a:solidFill>
                  <a:schemeClr val="tx1"/>
                </a:solidFill>
              </a:rPr>
              <a:t>master, </a:t>
            </a:r>
            <a:r>
              <a:rPr lang="en-US" altLang="ko-KR" sz="1051" dirty="0" err="1">
                <a:solidFill>
                  <a:schemeClr val="tx1"/>
                </a:solidFill>
              </a:rPr>
              <a:t>develp</a:t>
            </a:r>
            <a:r>
              <a:rPr lang="ko-KR" altLang="en-US" sz="1051" dirty="0">
                <a:solidFill>
                  <a:schemeClr val="tx1"/>
                </a:solidFill>
              </a:rPr>
              <a:t>에 </a:t>
            </a:r>
            <a:r>
              <a:rPr lang="en-US" altLang="ko-KR" sz="1051" dirty="0">
                <a:solidFill>
                  <a:schemeClr val="tx1"/>
                </a:solidFill>
              </a:rPr>
              <a:t>merge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그리고 </a:t>
            </a:r>
            <a:r>
              <a:rPr lang="en-US" altLang="ko-KR" sz="1051" dirty="0">
                <a:solidFill>
                  <a:schemeClr val="tx1"/>
                </a:solidFill>
              </a:rPr>
              <a:t>hotfix branch </a:t>
            </a:r>
            <a:r>
              <a:rPr lang="ko-KR" altLang="en-US" sz="1051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19" name="직선 화살표 연결선 118"/>
          <p:cNvCxnSpPr>
            <a:stCxn id="17" idx="3"/>
            <a:endCxn id="117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7" idx="2"/>
            <a:endCxn id="3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/>
          <p:cNvCxnSpPr>
            <a:stCxn id="117" idx="6"/>
            <a:endCxn id="129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 설명선 132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>
            <a:stCxn id="17" idx="4"/>
            <a:endCxn id="129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sp>
        <p:nvSpPr>
          <p:cNvPr id="170" name="타원 169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화살표 연결선 201"/>
          <p:cNvCxnSpPr>
            <a:stCxn id="70" idx="6"/>
            <a:endCxn id="170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각형 설명선 204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206" name="타원 205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화살표 연결선 206"/>
          <p:cNvCxnSpPr>
            <a:stCxn id="170" idx="4"/>
            <a:endCxn id="206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화살표 연결선 211"/>
          <p:cNvCxnSpPr>
            <a:endCxn id="211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74" idx="4"/>
            <a:endCxn id="214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1" idx="2"/>
            <a:endCxn id="214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11" idx="6"/>
            <a:endCxn id="13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 설명선 226"/>
          <p:cNvSpPr/>
          <p:nvPr/>
        </p:nvSpPr>
        <p:spPr>
          <a:xfrm>
            <a:off x="9102439" y="4298538"/>
            <a:ext cx="2358044" cy="574604"/>
          </a:xfrm>
          <a:prstGeom prst="wedgeRectCallout">
            <a:avLst>
              <a:gd name="adj1" fmla="val -75513"/>
              <a:gd name="adj2" fmla="val 5157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삭제 기능 추가된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화살표 연결선 228"/>
          <p:cNvCxnSpPr>
            <a:stCxn id="139" idx="4"/>
            <a:endCxn id="228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41" idx="6"/>
            <a:endCxn id="228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사각형 설명선 234"/>
          <p:cNvSpPr/>
          <p:nvPr/>
        </p:nvSpPr>
        <p:spPr>
          <a:xfrm>
            <a:off x="9155027" y="5540359"/>
            <a:ext cx="2453503" cy="1046127"/>
          </a:xfrm>
          <a:prstGeom prst="wedgeRectCallout">
            <a:avLst>
              <a:gd name="adj1" fmla="val -76461"/>
              <a:gd name="adj2" fmla="val 5259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삭제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수정</a:t>
            </a:r>
            <a:r>
              <a:rPr lang="en-US" altLang="ko-KR" sz="1200" dirty="0">
                <a:solidFill>
                  <a:schemeClr val="tx1"/>
                </a:solidFill>
              </a:rPr>
              <a:t>, OTP</a:t>
            </a:r>
            <a:r>
              <a:rPr lang="ko-KR" altLang="en-US" sz="1200" dirty="0">
                <a:solidFill>
                  <a:schemeClr val="tx1"/>
                </a:solidFill>
              </a:rPr>
              <a:t>로그인 적용된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사각형 설명선 235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237" name="사각형 설명선 236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1" name="타원 240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화살표 연결선 243"/>
          <p:cNvCxnSpPr>
            <a:endCxn id="241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사각형 설명선 24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3" name="사각형 설명선 252"/>
          <p:cNvSpPr/>
          <p:nvPr/>
        </p:nvSpPr>
        <p:spPr>
          <a:xfrm>
            <a:off x="49274" y="1800637"/>
            <a:ext cx="902943" cy="454071"/>
          </a:xfrm>
          <a:prstGeom prst="wedgeRectCallout">
            <a:avLst>
              <a:gd name="adj1" fmla="val 73762"/>
              <a:gd name="adj2" fmla="val -4368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OTP </a:t>
            </a:r>
            <a:r>
              <a:rPr lang="ko-KR" altLang="en-US" sz="1051" dirty="0">
                <a:solidFill>
                  <a:schemeClr val="tx1"/>
                </a:solidFill>
              </a:rPr>
              <a:t>로그인 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기능 개발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7886645" y="323532"/>
            <a:ext cx="929167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2773132" y="317424"/>
            <a:ext cx="1023608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1183697" y="299374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6552027" y="311290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335602" y="323532"/>
            <a:ext cx="929167" cy="647810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 animBg="1"/>
      <p:bldP spid="256" grpId="0" animBg="1"/>
      <p:bldP spid="257" grpId="0" animBg="1"/>
      <p:bldP spid="25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cxnSp>
        <p:nvCxnSpPr>
          <p:cNvPr id="93" name="직선 연결선 92"/>
          <p:cNvCxnSpPr>
            <a:endCxn id="96" idx="0"/>
          </p:cNvCxnSpPr>
          <p:nvPr/>
        </p:nvCxnSpPr>
        <p:spPr>
          <a:xfrm>
            <a:off x="3268685" y="698452"/>
            <a:ext cx="1" cy="796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95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 설명선 96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103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endCxn id="102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103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 설명선 105"/>
          <p:cNvSpPr/>
          <p:nvPr/>
        </p:nvSpPr>
        <p:spPr>
          <a:xfrm>
            <a:off x="49271" y="1651231"/>
            <a:ext cx="1113771" cy="603476"/>
          </a:xfrm>
          <a:prstGeom prst="wedgeRectCallout">
            <a:avLst>
              <a:gd name="adj1" fmla="val 61447"/>
              <a:gd name="adj2" fmla="val -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OTP 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(feature/</a:t>
            </a:r>
            <a:r>
              <a:rPr lang="en-US" altLang="ko-KR" sz="900" dirty="0" err="1">
                <a:solidFill>
                  <a:schemeClr val="tx1"/>
                </a:solidFill>
              </a:rPr>
              <a:t>otp</a:t>
            </a:r>
            <a:r>
              <a:rPr lang="en-US" altLang="ko-KR" sz="900" dirty="0">
                <a:solidFill>
                  <a:schemeClr val="tx1"/>
                </a:solidFill>
              </a:rPr>
              <a:t>-login)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br>
              <a:rPr lang="en-US" altLang="ko-KR" sz="900" dirty="0">
                <a:solidFill>
                  <a:schemeClr val="tx1"/>
                </a:solidFill>
              </a:rPr>
            </a:b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사각형 설명선 106"/>
          <p:cNvSpPr/>
          <p:nvPr/>
        </p:nvSpPr>
        <p:spPr>
          <a:xfrm>
            <a:off x="1472540" y="868974"/>
            <a:ext cx="1510480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삭제 기능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(feature/user-delete)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 설명선 111"/>
          <p:cNvSpPr/>
          <p:nvPr/>
        </p:nvSpPr>
        <p:spPr>
          <a:xfrm>
            <a:off x="5261845" y="1448181"/>
            <a:ext cx="1924295" cy="7281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완료 후 </a:t>
            </a:r>
            <a:r>
              <a:rPr lang="en-US" altLang="ko-KR" sz="1051" dirty="0">
                <a:solidFill>
                  <a:schemeClr val="tx1"/>
                </a:solidFill>
              </a:rPr>
              <a:t>develop, master merge </a:t>
            </a:r>
            <a:r>
              <a:rPr lang="ko-KR" altLang="en-US" sz="1051" dirty="0">
                <a:solidFill>
                  <a:schemeClr val="tx1"/>
                </a:solidFill>
              </a:rPr>
              <a:t>후 </a:t>
            </a:r>
            <a:r>
              <a:rPr lang="en-US" altLang="ko-KR" sz="1051" dirty="0">
                <a:solidFill>
                  <a:schemeClr val="tx1"/>
                </a:solidFill>
              </a:rPr>
              <a:t>delete branch</a:t>
            </a:r>
            <a:r>
              <a:rPr lang="ko-KR" altLang="en-US" sz="105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3" name="직선 화살표 연결선 112"/>
          <p:cNvCxnSpPr>
            <a:endCxn id="111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2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endCxn id="12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endCxn id="123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23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 설명선 136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endCxn id="143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>
            <a:stCxn id="143" idx="4"/>
            <a:endCxn id="145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1913845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endCxn id="149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endCxn id="151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 설명선 152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157" name="타원 156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endCxn id="157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사각형 설명선 158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160" name="타원 15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/>
          <p:cNvCxnSpPr>
            <a:endCxn id="160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16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80" idx="2"/>
            <a:endCxn id="181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80" idx="6"/>
            <a:endCxn id="17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사각형 설명선 184"/>
          <p:cNvSpPr/>
          <p:nvPr/>
        </p:nvSpPr>
        <p:spPr>
          <a:xfrm>
            <a:off x="9102436" y="4165737"/>
            <a:ext cx="1827531" cy="707403"/>
          </a:xfrm>
          <a:prstGeom prst="wedgeRectCallout">
            <a:avLst>
              <a:gd name="adj1" fmla="val -83685"/>
              <a:gd name="adj2" fmla="val 508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r>
              <a:rPr lang="ko-KR" altLang="en-US" sz="1200" dirty="0" err="1">
                <a:solidFill>
                  <a:schemeClr val="tx1"/>
                </a:solidFill>
              </a:rPr>
              <a:t>삭제기능</a:t>
            </a:r>
            <a:r>
              <a:rPr lang="ko-KR" altLang="en-US" sz="1200" dirty="0">
                <a:solidFill>
                  <a:schemeClr val="tx1"/>
                </a:solidFill>
              </a:rPr>
              <a:t> 추가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사각형 설명선 185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9" name="타원 198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화살표 연결선 199"/>
          <p:cNvCxnSpPr>
            <a:endCxn id="199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 설명선 200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203" name="직선 화살표 연결선 202"/>
          <p:cNvCxnSpPr>
            <a:endCxn id="204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화살표 연결선 207"/>
          <p:cNvCxnSpPr>
            <a:stCxn id="199" idx="4"/>
            <a:endCxn id="209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/>
          <p:cNvCxnSpPr>
            <a:stCxn id="209" idx="4"/>
            <a:endCxn id="213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화살표 연결선 220"/>
          <p:cNvCxnSpPr>
            <a:endCxn id="222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화살표 연결선 222"/>
          <p:cNvCxnSpPr>
            <a:endCxn id="222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endCxn id="222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타원 232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화살표 연결선 233"/>
          <p:cNvCxnSpPr>
            <a:endCxn id="233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사각형 설명선 23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/>
          <p:cNvCxnSpPr>
            <a:endCxn id="240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endCxn id="240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 설명선 244"/>
          <p:cNvSpPr/>
          <p:nvPr/>
        </p:nvSpPr>
        <p:spPr>
          <a:xfrm>
            <a:off x="9155027" y="6132415"/>
            <a:ext cx="1230284" cy="454071"/>
          </a:xfrm>
          <a:prstGeom prst="wedgeRectCallout">
            <a:avLst>
              <a:gd name="adj1" fmla="val -99887"/>
              <a:gd name="adj2" fmla="val 6066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1946" y="1384663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20281" y="872694"/>
            <a:ext cx="2987319" cy="2197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Hotfix/add-board</a:t>
            </a:r>
            <a:br>
              <a:rPr lang="en-US" altLang="ko-KR" sz="1400" dirty="0"/>
            </a:br>
            <a:r>
              <a:rPr lang="en-US" altLang="ko-KR" sz="1400" dirty="0"/>
              <a:t>Branch Delete</a:t>
            </a:r>
            <a:endParaRPr lang="ko-KR" altLang="en-US" sz="1400" dirty="0"/>
          </a:p>
        </p:txBody>
      </p:sp>
      <p:sp>
        <p:nvSpPr>
          <p:cNvPr id="247" name="직사각형 246"/>
          <p:cNvSpPr/>
          <p:nvPr/>
        </p:nvSpPr>
        <p:spPr>
          <a:xfrm>
            <a:off x="1465029" y="828425"/>
            <a:ext cx="153942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Feature/user-delete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  <p:sp>
        <p:nvSpPr>
          <p:cNvPr id="248" name="직사각형 247"/>
          <p:cNvSpPr/>
          <p:nvPr/>
        </p:nvSpPr>
        <p:spPr>
          <a:xfrm>
            <a:off x="924259" y="3908143"/>
            <a:ext cx="222116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</a:t>
            </a:r>
            <a:r>
              <a:rPr lang="en-US" altLang="ko-KR" sz="1051" dirty="0" err="1"/>
              <a:t>otp</a:t>
            </a:r>
            <a:r>
              <a:rPr lang="en-US" altLang="ko-KR" sz="1051" dirty="0"/>
              <a:t>-login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</p:spTree>
    <p:extLst>
      <p:ext uri="{BB962C8B-B14F-4D97-AF65-F5344CB8AC3E}">
        <p14:creationId xmlns:p14="http://schemas.microsoft.com/office/powerpoint/2010/main" val="63113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102" grpId="0" animBg="1"/>
      <p:bldP spid="103" grpId="0" animBg="1"/>
      <p:bldP spid="106" grpId="0" animBg="1"/>
      <p:bldP spid="107" grpId="0" animBg="1"/>
      <p:bldP spid="111" grpId="0" animBg="1"/>
      <p:bldP spid="112" grpId="0" animBg="1"/>
      <p:bldP spid="121" grpId="0" animBg="1"/>
      <p:bldP spid="123" grpId="0" animBg="1"/>
      <p:bldP spid="137" grpId="0" animBg="1"/>
      <p:bldP spid="141" grpId="0" animBg="1"/>
      <p:bldP spid="143" grpId="0" animBg="1"/>
      <p:bldP spid="145" grpId="0" animBg="1"/>
      <p:bldP spid="147" grpId="0" animBg="1"/>
      <p:bldP spid="149" grpId="0" animBg="1"/>
      <p:bldP spid="151" grpId="0" animBg="1"/>
      <p:bldP spid="153" grpId="0" animBg="1"/>
      <p:bldP spid="157" grpId="0" animBg="1"/>
      <p:bldP spid="159" grpId="0" animBg="1"/>
      <p:bldP spid="160" grpId="0" animBg="1"/>
      <p:bldP spid="164" grpId="0" animBg="1"/>
      <p:bldP spid="179" grpId="0" animBg="1"/>
      <p:bldP spid="180" grpId="0" animBg="1"/>
      <p:bldP spid="181" grpId="0" animBg="1"/>
      <p:bldP spid="185" grpId="0" animBg="1"/>
      <p:bldP spid="186" grpId="0" animBg="1"/>
      <p:bldP spid="199" grpId="0" animBg="1"/>
      <p:bldP spid="201" grpId="0" animBg="1"/>
      <p:bldP spid="204" grpId="0" animBg="1"/>
      <p:bldP spid="209" grpId="0" animBg="1"/>
      <p:bldP spid="213" grpId="0" animBg="1"/>
      <p:bldP spid="222" grpId="0" animBg="1"/>
      <p:bldP spid="233" grpId="0" animBg="1"/>
      <p:bldP spid="239" grpId="0" animBg="1"/>
      <p:bldP spid="240" grpId="0" animBg="1"/>
      <p:bldP spid="245" grpId="0" animBg="1"/>
      <p:bldP spid="19" grpId="0" animBg="1"/>
      <p:bldP spid="247" grpId="0" animBg="1"/>
      <p:bldP spid="24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6" y="29413"/>
            <a:ext cx="12858017" cy="1325563"/>
          </a:xfrm>
        </p:spPr>
        <p:txBody>
          <a:bodyPr/>
          <a:lstStyle/>
          <a:p>
            <a:r>
              <a:rPr lang="en-US" altLang="ko-KR" dirty="0"/>
              <a:t>4. Git – Branch </a:t>
            </a:r>
            <a:r>
              <a:rPr lang="ko-KR" altLang="en-US" dirty="0"/>
              <a:t>관리 전략</a:t>
            </a:r>
          </a:p>
        </p:txBody>
      </p:sp>
    </p:spTree>
    <p:extLst>
      <p:ext uri="{BB962C8B-B14F-4D97-AF65-F5344CB8AC3E}">
        <p14:creationId xmlns:p14="http://schemas.microsoft.com/office/powerpoint/2010/main" val="22767969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en-US" altLang="ko-KR" b="1" dirty="0"/>
              <a:t>reset</a:t>
            </a:r>
            <a:r>
              <a:rPr lang="en-US" altLang="ko-KR" dirty="0"/>
              <a:t>, revert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146" y="1354975"/>
            <a:ext cx="1121980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Reset</a:t>
            </a:r>
          </a:p>
          <a:p>
            <a:pPr lvl="1"/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&lt;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&gt; &lt;</a:t>
            </a:r>
            <a:r>
              <a:rPr lang="ko-KR" altLang="en-US" sz="1600" b="1" dirty="0" err="1"/>
              <a:t>돌아가고싶은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커밋</a:t>
            </a:r>
            <a:r>
              <a:rPr lang="en-US" altLang="ko-KR" sz="1600" b="1" dirty="0"/>
              <a:t>&gt;</a:t>
            </a:r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br>
              <a:rPr lang="en-US" altLang="ko-KR" sz="1600" b="1" dirty="0"/>
            </a:b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marL="342891" indent="-342891">
              <a:buAutoNum type="arabicPeriod"/>
            </a:pPr>
            <a:r>
              <a:rPr lang="ko-KR" altLang="en-US" sz="1600" dirty="0"/>
              <a:t>위와 같은 </a:t>
            </a:r>
            <a:r>
              <a:rPr lang="ko-KR" altLang="en-US" sz="1600" dirty="0" err="1"/>
              <a:t>커밋이</a:t>
            </a:r>
            <a:r>
              <a:rPr lang="ko-KR" altLang="en-US" sz="1600" dirty="0"/>
              <a:t> 발생했다고 가정하겠습니다</a:t>
            </a:r>
            <a:r>
              <a:rPr lang="en-US" altLang="ko-KR" sz="1600" dirty="0"/>
              <a:t>. A</a:t>
            </a:r>
            <a:r>
              <a:rPr lang="ko-KR" altLang="en-US" sz="1600" dirty="0"/>
              <a:t>가 가장 처음 </a:t>
            </a:r>
            <a:r>
              <a:rPr lang="en-US" altLang="ko-KR" sz="1600" dirty="0"/>
              <a:t>commit</a:t>
            </a:r>
            <a:r>
              <a:rPr lang="ko-KR" altLang="en-US" sz="1600" dirty="0"/>
              <a:t> 내역입니다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--soft A    </a:t>
            </a:r>
            <a:r>
              <a:rPr lang="en-US" altLang="ko-KR" sz="1600" dirty="0"/>
              <a:t>=&gt; [Local Repository]</a:t>
            </a:r>
            <a:r>
              <a:rPr lang="ko-KR" altLang="en-US" sz="1600" dirty="0"/>
              <a:t>만 </a:t>
            </a:r>
            <a:r>
              <a:rPr lang="en-US" altLang="ko-KR" sz="1600" dirty="0"/>
              <a:t>A </a:t>
            </a:r>
            <a:r>
              <a:rPr lang="ko-KR" altLang="en-US" sz="1600" dirty="0"/>
              <a:t>시점으로 이동합니다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--mixed A </a:t>
            </a:r>
            <a:r>
              <a:rPr lang="en-US" altLang="ko-KR" sz="1600" dirty="0"/>
              <a:t>=&gt; [Staging Area]</a:t>
            </a:r>
            <a:r>
              <a:rPr lang="ko-KR" altLang="en-US" sz="1600" dirty="0"/>
              <a:t>와 </a:t>
            </a:r>
            <a:r>
              <a:rPr lang="en-US" altLang="ko-KR" sz="1600" dirty="0"/>
              <a:t>[Local Repository] </a:t>
            </a:r>
            <a:r>
              <a:rPr lang="ko-KR" altLang="en-US" sz="1600" dirty="0"/>
              <a:t>를 </a:t>
            </a:r>
            <a:r>
              <a:rPr lang="en-US" altLang="ko-KR" sz="1600" dirty="0"/>
              <a:t>A </a:t>
            </a:r>
            <a:r>
              <a:rPr lang="ko-KR" altLang="en-US" sz="1600" dirty="0"/>
              <a:t>시점으로 이동합니다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--hard A   </a:t>
            </a:r>
            <a:r>
              <a:rPr lang="en-US" altLang="ko-KR" sz="1600" dirty="0"/>
              <a:t>=&gt; [Working Directory], [Staging Area] , [Repository]</a:t>
            </a:r>
            <a:r>
              <a:rPr lang="ko-KR" altLang="en-US" sz="1600" dirty="0"/>
              <a:t>를 </a:t>
            </a:r>
            <a:r>
              <a:rPr lang="en-US" altLang="ko-KR" sz="1600" dirty="0"/>
              <a:t>A</a:t>
            </a:r>
            <a:r>
              <a:rPr lang="ko-KR" altLang="en-US" sz="1600" dirty="0"/>
              <a:t>시점으로 이동 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br>
              <a:rPr lang="en-US" altLang="ko-KR" sz="1600" dirty="0"/>
            </a:b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1039097" y="1982689"/>
            <a:ext cx="806335" cy="125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B</a:t>
            </a:r>
          </a:p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82541" y="5016550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225737" y="5016550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003767" y="5232678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003767" y="5897696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0500" y="4862659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0061" y="6063952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2" name="원통 11"/>
          <p:cNvSpPr/>
          <p:nvPr/>
        </p:nvSpPr>
        <p:spPr>
          <a:xfrm>
            <a:off x="7493729" y="4933420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496896" y="5540250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9417" y="514390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382788" y="4862661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518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--soft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3031"/>
            <a:ext cx="10422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--soft c5547….0e6</a:t>
            </a:r>
            <a:br>
              <a:rPr lang="en-US" altLang="ko-KR" sz="1600" b="1" dirty="0"/>
            </a:br>
            <a:r>
              <a:rPr lang="en-US" altLang="ko-KR" sz="1600" b="1" dirty="0">
                <a:solidFill>
                  <a:srgbClr val="FF0000"/>
                </a:solidFill>
              </a:rPr>
              <a:t>Working tree </a:t>
            </a:r>
            <a:r>
              <a:rPr lang="ko-KR" altLang="en-US" sz="1600" b="1" dirty="0">
                <a:solidFill>
                  <a:srgbClr val="FF0000"/>
                </a:solidFill>
              </a:rPr>
              <a:t>와 </a:t>
            </a:r>
            <a:r>
              <a:rPr lang="en-US" altLang="ko-KR" sz="1600" b="1" dirty="0">
                <a:solidFill>
                  <a:srgbClr val="FF0000"/>
                </a:solidFill>
              </a:rPr>
              <a:t>Index</a:t>
            </a:r>
            <a:r>
              <a:rPr lang="ko-KR" altLang="en-US" sz="1600" b="1" dirty="0">
                <a:solidFill>
                  <a:srgbClr val="FF0000"/>
                </a:solidFill>
              </a:rPr>
              <a:t>는 보존 시키고 </a:t>
            </a:r>
            <a:r>
              <a:rPr lang="en-US" altLang="ko-KR" sz="1600" b="1" dirty="0">
                <a:solidFill>
                  <a:srgbClr val="FF0000"/>
                </a:solidFill>
              </a:rPr>
              <a:t>Repository </a:t>
            </a:r>
            <a:r>
              <a:rPr lang="ko-KR" altLang="en-US" sz="1600" b="1" dirty="0">
                <a:solidFill>
                  <a:srgbClr val="FF0000"/>
                </a:solidFill>
              </a:rPr>
              <a:t>정보만 변경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3" name="오른쪽 화살표 22"/>
          <p:cNvSpPr/>
          <p:nvPr/>
        </p:nvSpPr>
        <p:spPr>
          <a:xfrm>
            <a:off x="5318764" y="2730607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6" y="2410247"/>
            <a:ext cx="4439977" cy="41575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36785" y="4015047"/>
            <a:ext cx="2671187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61035" y="6278880"/>
            <a:ext cx="2608439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2" idx="2"/>
          </p:cNvCxnSpPr>
          <p:nvPr/>
        </p:nvCxnSpPr>
        <p:spPr>
          <a:xfrm>
            <a:off x="2172382" y="4235213"/>
            <a:ext cx="1460284" cy="204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96" y="2410249"/>
            <a:ext cx="5029200" cy="28765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677" y="3259191"/>
            <a:ext cx="1617087" cy="34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54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</a:t>
            </a:r>
            <a:r>
              <a:rPr lang="ko-KR" altLang="en-US" b="1" dirty="0"/>
              <a:t> </a:t>
            </a:r>
            <a:r>
              <a:rPr lang="en-US" altLang="ko-KR" b="1" dirty="0"/>
              <a:t>–soft &lt;commit&gt;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7" y="2953583"/>
            <a:ext cx="359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--soft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8831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--mixed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3031"/>
            <a:ext cx="10422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--soft c5547….0e6</a:t>
            </a:r>
            <a:br>
              <a:rPr lang="en-US" altLang="ko-KR" sz="1600" b="1" dirty="0"/>
            </a:br>
            <a:r>
              <a:rPr lang="en-US" altLang="ko-KR" sz="1600" b="1" dirty="0" err="1">
                <a:solidFill>
                  <a:srgbClr val="FF0000"/>
                </a:solidFill>
              </a:rPr>
              <a:t>Woking</a:t>
            </a:r>
            <a:r>
              <a:rPr lang="en-US" altLang="ko-KR" sz="1600" b="1" dirty="0">
                <a:solidFill>
                  <a:srgbClr val="FF0000"/>
                </a:solidFill>
              </a:rPr>
              <a:t> tree</a:t>
            </a:r>
            <a:r>
              <a:rPr lang="ko-KR" altLang="en-US" sz="1600" b="1" dirty="0">
                <a:solidFill>
                  <a:srgbClr val="FF0000"/>
                </a:solidFill>
              </a:rPr>
              <a:t>는 보존하고 </a:t>
            </a:r>
            <a:r>
              <a:rPr lang="en-US" altLang="ko-KR" sz="1600" b="1" dirty="0">
                <a:solidFill>
                  <a:srgbClr val="FF0000"/>
                </a:solidFill>
              </a:rPr>
              <a:t>Index</a:t>
            </a:r>
            <a:r>
              <a:rPr lang="ko-KR" altLang="en-US" sz="1600" b="1" dirty="0">
                <a:solidFill>
                  <a:srgbClr val="FF0000"/>
                </a:solidFill>
              </a:rPr>
              <a:t>와 </a:t>
            </a:r>
            <a:r>
              <a:rPr lang="en-US" altLang="ko-KR" sz="1600" b="1" dirty="0">
                <a:solidFill>
                  <a:srgbClr val="FF0000"/>
                </a:solidFill>
              </a:rPr>
              <a:t>Repository</a:t>
            </a:r>
            <a:r>
              <a:rPr lang="ko-KR" altLang="en-US" sz="1600" b="1" dirty="0">
                <a:solidFill>
                  <a:srgbClr val="FF0000"/>
                </a:solidFill>
              </a:rPr>
              <a:t>를 이동 시킵니다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7" y="2410250"/>
            <a:ext cx="4330499" cy="392238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86661" y="3956857"/>
            <a:ext cx="2671187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53631" y="6106777"/>
            <a:ext cx="2608439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2222255" y="4177023"/>
            <a:ext cx="1443659" cy="19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화살표 26"/>
          <p:cNvSpPr/>
          <p:nvPr/>
        </p:nvSpPr>
        <p:spPr>
          <a:xfrm>
            <a:off x="5318764" y="2730607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29" y="2289878"/>
            <a:ext cx="4933951" cy="28479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917" y="3345149"/>
            <a:ext cx="1617087" cy="34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917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--mixed &lt;commit&gt;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7" y="2953583"/>
            <a:ext cx="38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--mixed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1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Git – </a:t>
            </a:r>
            <a:r>
              <a:rPr lang="ko-KR" altLang="en-US" dirty="0"/>
              <a:t>파일의 상태 확인하기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어떤 파일도 추가</a:t>
            </a:r>
            <a:r>
              <a:rPr lang="en-US" altLang="ko-KR" sz="1600" dirty="0"/>
              <a:t>/</a:t>
            </a:r>
            <a:r>
              <a:rPr lang="ko-KR" altLang="en-US" sz="1600" dirty="0"/>
              <a:t>수정 하지 않은 상황에 </a:t>
            </a:r>
            <a:r>
              <a:rPr lang="en-US" altLang="ko-KR" sz="1600" dirty="0"/>
              <a:t>$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명령어를 실행하면 다음과 같은 화면이 나온다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위의 내용은 파일을 하나도 추가</a:t>
            </a:r>
            <a:r>
              <a:rPr lang="en-US" altLang="ko-KR" sz="1600" dirty="0"/>
              <a:t>/</a:t>
            </a:r>
            <a:r>
              <a:rPr lang="ko-KR" altLang="en-US" sz="1600" dirty="0"/>
              <a:t>수정하지 않았다는 것을 말해준다</a:t>
            </a:r>
            <a:r>
              <a:rPr lang="en-US" altLang="ko-KR" sz="1600" dirty="0"/>
              <a:t>. Tracked</a:t>
            </a:r>
            <a:r>
              <a:rPr lang="ko-KR" altLang="en-US" sz="1600" dirty="0"/>
              <a:t>나 </a:t>
            </a:r>
            <a:r>
              <a:rPr lang="en-US" altLang="ko-KR" sz="1600" dirty="0"/>
              <a:t>Modified </a:t>
            </a:r>
            <a:r>
              <a:rPr lang="ko-KR" altLang="en-US" sz="1600" dirty="0"/>
              <a:t>상태인 파일이 없다는 의미다</a:t>
            </a:r>
            <a:r>
              <a:rPr lang="en-US" altLang="ko-KR" sz="1600" dirty="0"/>
              <a:t>. Untracked </a:t>
            </a:r>
            <a:r>
              <a:rPr lang="ko-KR" altLang="en-US" sz="1600" dirty="0"/>
              <a:t>파일은 아직 없어서 목록에 나타나지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현재 작업 중인 </a:t>
            </a:r>
            <a:r>
              <a:rPr lang="en-US" altLang="ko-KR" sz="1600" dirty="0"/>
              <a:t>Branch</a:t>
            </a:r>
            <a:r>
              <a:rPr lang="ko-KR" altLang="en-US" sz="1600" dirty="0"/>
              <a:t>를 알려준다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 </a:t>
            </a:r>
            <a:r>
              <a:rPr lang="en-US" altLang="ko-KR" sz="1600" dirty="0"/>
              <a:t>Branch</a:t>
            </a:r>
            <a:r>
              <a:rPr lang="ko-KR" altLang="en-US" sz="1600" dirty="0"/>
              <a:t>가 </a:t>
            </a:r>
            <a:r>
              <a:rPr lang="en-US" altLang="ko-KR" sz="1600" dirty="0"/>
              <a:t>master</a:t>
            </a:r>
            <a:r>
              <a:rPr lang="ko-KR" altLang="en-US" sz="1600" dirty="0"/>
              <a:t>이기 때문에 현재 </a:t>
            </a:r>
            <a:r>
              <a:rPr lang="en-US" altLang="ko-KR" sz="1600" dirty="0"/>
              <a:t>master</a:t>
            </a:r>
            <a:r>
              <a:rPr lang="ko-KR" altLang="en-US" sz="1600" dirty="0"/>
              <a:t>로 나오는 것이다</a:t>
            </a:r>
            <a:r>
              <a:rPr lang="en-US" altLang="ko-KR" sz="1600" dirty="0"/>
              <a:t>.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79" y="2059017"/>
            <a:ext cx="4295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088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--hard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5"/>
            <a:ext cx="10422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c5547….0e6</a:t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rgbClr val="FF0000"/>
                </a:solidFill>
              </a:rPr>
              <a:t>커</a:t>
            </a:r>
            <a:r>
              <a:rPr lang="en-US" altLang="ko-KR" sz="1600" b="1" dirty="0">
                <a:solidFill>
                  <a:srgbClr val="FF0000"/>
                </a:solidFill>
              </a:rPr>
              <a:t>Working Tree, Index, Repository </a:t>
            </a:r>
            <a:r>
              <a:rPr lang="ko-KR" altLang="en-US" sz="1600" b="1" dirty="0">
                <a:solidFill>
                  <a:srgbClr val="FF0000"/>
                </a:solidFill>
              </a:rPr>
              <a:t>모두 변경합니다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1600" b="1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cxnSp>
        <p:nvCxnSpPr>
          <p:cNvPr id="16" name="꺾인 연결선 15"/>
          <p:cNvCxnSpPr>
            <a:stCxn id="5" idx="3"/>
            <a:endCxn id="7" idx="3"/>
          </p:cNvCxnSpPr>
          <p:nvPr/>
        </p:nvCxnSpPr>
        <p:spPr>
          <a:xfrm>
            <a:off x="4962701" y="3013295"/>
            <a:ext cx="11231" cy="1585715"/>
          </a:xfrm>
          <a:prstGeom prst="bentConnector3">
            <a:avLst>
              <a:gd name="adj1" fmla="val 21356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>
            <a:off x="5586154" y="2765316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7" y="2606535"/>
            <a:ext cx="4173280" cy="39325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2756" y="2576811"/>
            <a:ext cx="4729941" cy="8729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987" y="4211936"/>
            <a:ext cx="4729941" cy="7741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95" y="2239837"/>
            <a:ext cx="4905375" cy="28860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962" y="3543303"/>
            <a:ext cx="2181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801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--hard &lt;commit&gt;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[3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9" y="2953583"/>
            <a:ext cx="36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--hard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4232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b="1" dirty="0"/>
              <a:t>원하는 시점으로 돌아가기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1"/>
            <a:ext cx="104227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</a:t>
            </a:r>
            <a:r>
              <a:rPr lang="ko-KR" altLang="en-US" sz="1600" dirty="0"/>
              <a:t>명령어로 과거의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시점으로 돌아간 후 다시 원하는 시점으로 돌아갈 수 있을까</a:t>
            </a:r>
            <a:r>
              <a:rPr lang="en-US" altLang="ko-KR" sz="1600" dirty="0"/>
              <a:t>?</a:t>
            </a:r>
          </a:p>
          <a:p>
            <a:pPr marL="342891" indent="-342891">
              <a:buAutoNum type="arabicPeriod"/>
            </a:pPr>
            <a:r>
              <a:rPr lang="en-US" altLang="ko-KR" sz="1600" dirty="0"/>
              <a:t>Git </a:t>
            </a:r>
            <a:r>
              <a:rPr lang="ko-KR" altLang="en-US" sz="1600" dirty="0"/>
              <a:t>은 이력을 삭제하지 않는다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r>
              <a:rPr lang="ko-KR" altLang="en-US" sz="1600" dirty="0"/>
              <a:t>방법 </a:t>
            </a:r>
            <a:r>
              <a:rPr lang="en-US" altLang="ko-KR" sz="1600" dirty="0"/>
              <a:t>1. </a:t>
            </a:r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ORIG_HEAD -&gt; </a:t>
            </a:r>
            <a:r>
              <a:rPr lang="ko-KR" altLang="en-US" sz="1600" dirty="0"/>
              <a:t>위험한 명령을 하기 전에 현재 </a:t>
            </a:r>
            <a:r>
              <a:rPr lang="en-US" altLang="ko-KR" sz="1600" dirty="0"/>
              <a:t>Branch</a:t>
            </a:r>
            <a:r>
              <a:rPr lang="ko-KR" altLang="en-US" sz="1600" dirty="0"/>
              <a:t>에 </a:t>
            </a:r>
            <a:r>
              <a:rPr lang="en-US" altLang="ko-KR" sz="1600" dirty="0"/>
              <a:t>HEAD</a:t>
            </a:r>
            <a:r>
              <a:rPr lang="ko-KR" altLang="en-US" sz="1600" dirty="0"/>
              <a:t>가 가리키고 있는 </a:t>
            </a:r>
            <a:r>
              <a:rPr lang="en-US" altLang="ko-KR" sz="1600" dirty="0"/>
              <a:t>Commit</a:t>
            </a:r>
            <a:r>
              <a:rPr lang="ko-KR" altLang="en-US" sz="1600" dirty="0"/>
              <a:t> 정보를 </a:t>
            </a:r>
            <a:r>
              <a:rPr lang="en-US" altLang="ko-KR" sz="1600" dirty="0"/>
              <a:t>ORIG_HEAD</a:t>
            </a:r>
            <a:r>
              <a:rPr lang="ko-KR" altLang="en-US" sz="1600" dirty="0"/>
              <a:t>에 보관한다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방법 </a:t>
            </a:r>
            <a:r>
              <a:rPr lang="en-US" altLang="ko-KR" sz="1600" dirty="0"/>
              <a:t>2. </a:t>
            </a:r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reflog</a:t>
            </a:r>
            <a:r>
              <a:rPr lang="en-US" altLang="ko-KR" sz="1600" dirty="0"/>
              <a:t> </a:t>
            </a:r>
            <a:r>
              <a:rPr lang="ko-KR" altLang="en-US" sz="1600" dirty="0"/>
              <a:t>로 확인 후 </a:t>
            </a:r>
            <a:r>
              <a:rPr lang="en-US" altLang="ko-KR" sz="1600" dirty="0"/>
              <a:t>reset</a:t>
            </a:r>
            <a:r>
              <a:rPr lang="ko-KR" altLang="en-US" sz="1600" dirty="0"/>
              <a:t>으로 돌아가기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&lt;</a:t>
            </a:r>
            <a:r>
              <a:rPr lang="ko-KR" altLang="en-US" sz="1600" dirty="0" err="1"/>
              <a:t>돌아가려하는</a:t>
            </a:r>
            <a:r>
              <a:rPr lang="ko-KR" altLang="en-US" sz="1600" dirty="0"/>
              <a:t>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시점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5" y="3673794"/>
            <a:ext cx="7094371" cy="25108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9865" y="5386911"/>
            <a:ext cx="555480" cy="151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30286" y="5386906"/>
            <a:ext cx="681644" cy="151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927605" y="5538400"/>
            <a:ext cx="2272795" cy="746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10633" y="5538397"/>
            <a:ext cx="1769608" cy="74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678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316" y="1542968"/>
            <a:ext cx="4998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Branch</a:t>
            </a:r>
            <a:r>
              <a:rPr lang="ko-KR" altLang="en-US" dirty="0"/>
              <a:t>는 언제 사용할까요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6" y="2231622"/>
            <a:ext cx="3001469" cy="13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272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92434" y="1952271"/>
            <a:ext cx="7952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  <a:endParaRPr lang="en-US" altLang="ko-KR" dirty="0"/>
          </a:p>
        </p:txBody>
      </p:sp>
      <p:sp>
        <p:nvSpPr>
          <p:cNvPr id="98" name="TextBox 97"/>
          <p:cNvSpPr txBox="1"/>
          <p:nvPr/>
        </p:nvSpPr>
        <p:spPr>
          <a:xfrm>
            <a:off x="1610286" y="1368645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99" name="직선 화살표 연결선 98"/>
          <p:cNvCxnSpPr>
            <a:stCxn id="98" idx="2"/>
            <a:endCxn id="84" idx="0"/>
          </p:cNvCxnSpPr>
          <p:nvPr/>
        </p:nvCxnSpPr>
        <p:spPr>
          <a:xfrm flipH="1">
            <a:off x="2000539" y="1737977"/>
            <a:ext cx="4054" cy="214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8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92434" y="1952271"/>
            <a:ext cx="7952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</a:p>
          <a:p>
            <a:endParaRPr lang="en-US" altLang="ko-KR" b="1" dirty="0"/>
          </a:p>
          <a:p>
            <a:r>
              <a:rPr lang="en-US" altLang="ko-KR" b="1" dirty="0"/>
              <a:t>3. iss53</a:t>
            </a:r>
            <a:r>
              <a:rPr lang="ko-KR" altLang="en-US" b="1" dirty="0"/>
              <a:t> </a:t>
            </a:r>
            <a:r>
              <a:rPr lang="en-US" altLang="ko-KR" b="1" dirty="0"/>
              <a:t>branch</a:t>
            </a:r>
            <a:r>
              <a:rPr lang="ko-KR" altLang="en-US" b="1" dirty="0"/>
              <a:t>로 </a:t>
            </a:r>
            <a:r>
              <a:rPr lang="en-US" altLang="ko-KR" b="1" dirty="0"/>
              <a:t>checkout </a:t>
            </a:r>
            <a:r>
              <a:rPr lang="ko-KR" altLang="en-US" b="1" dirty="0"/>
              <a:t>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iss53</a:t>
            </a:r>
            <a:endParaRPr lang="en-US" altLang="ko-KR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12" idx="0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6232" y="503752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flipV="1">
            <a:off x="2000539" y="4783094"/>
            <a:ext cx="0" cy="254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0286" y="1368645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>
            <a:off x="2000539" y="1737977"/>
            <a:ext cx="4054" cy="214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5" name="직선 화살표 연결선 94"/>
          <p:cNvCxnSpPr>
            <a:stCxn id="94" idx="0"/>
            <a:endCxn id="81" idx="2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06232" y="503752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0"/>
            <a:endCxn id="94" idx="2"/>
          </p:cNvCxnSpPr>
          <p:nvPr/>
        </p:nvCxnSpPr>
        <p:spPr>
          <a:xfrm flipV="1">
            <a:off x="2000539" y="4783094"/>
            <a:ext cx="0" cy="254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92434" y="1952271"/>
            <a:ext cx="79524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</a:p>
          <a:p>
            <a:endParaRPr lang="en-US" altLang="ko-KR" b="1" dirty="0"/>
          </a:p>
          <a:p>
            <a:r>
              <a:rPr lang="en-US" altLang="ko-KR" dirty="0"/>
              <a:t>3. iss53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checkout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iss53</a:t>
            </a:r>
          </a:p>
          <a:p>
            <a:endParaRPr lang="en-US" altLang="ko-KR" b="1" dirty="0"/>
          </a:p>
          <a:p>
            <a:r>
              <a:rPr lang="en-US" altLang="ko-KR" dirty="0"/>
              <a:t>4. </a:t>
            </a:r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개의 명령어를 한번에 실행 시키는 명령어는 아래와 같다</a:t>
            </a:r>
            <a:endParaRPr lang="en-US" altLang="ko-KR" dirty="0"/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–b iss53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7877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58555" y="1785217"/>
            <a:ext cx="81783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en-US" altLang="ko-KR" dirty="0"/>
              <a:t>Checkout</a:t>
            </a:r>
            <a:r>
              <a:rPr lang="ko-KR" altLang="en-US" dirty="0"/>
              <a:t>했기 때문에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HEAD</a:t>
            </a:r>
            <a:r>
              <a:rPr lang="ko-KR" altLang="en-US" dirty="0"/>
              <a:t>는 </a:t>
            </a: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ko-KR" altLang="en-US" dirty="0" err="1"/>
              <a:t>가르킴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뭔 일을 하고 </a:t>
            </a:r>
            <a:r>
              <a:rPr lang="en-US" altLang="ko-KR" dirty="0"/>
              <a:t>commit</a:t>
            </a:r>
            <a:r>
              <a:rPr lang="ko-KR" altLang="en-US" dirty="0"/>
              <a:t>을 진행하면 </a:t>
            </a:r>
            <a:r>
              <a:rPr lang="en-US" altLang="ko-KR" dirty="0"/>
              <a:t>iss53 branch</a:t>
            </a:r>
            <a:r>
              <a:rPr lang="ko-KR" altLang="en-US" dirty="0"/>
              <a:t>가 앞으로 진행한다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vim aimir-web-login.txt   OTP</a:t>
            </a:r>
            <a:r>
              <a:rPr lang="ko-KR" altLang="en-US" dirty="0"/>
              <a:t>로그인 소스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aimir-web-login.txt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“added </a:t>
            </a:r>
            <a:r>
              <a:rPr lang="en-US" altLang="ko-KR" dirty="0" err="1"/>
              <a:t>otp</a:t>
            </a:r>
            <a:r>
              <a:rPr lang="en-US" altLang="ko-KR" dirty="0"/>
              <a:t> login logic”</a:t>
            </a:r>
          </a:p>
          <a:p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522317" y="1785217"/>
            <a:ext cx="2272823" cy="3454589"/>
            <a:chOff x="245876" y="1952271"/>
            <a:chExt cx="2272823" cy="3454589"/>
          </a:xfrm>
        </p:grpSpPr>
        <p:grpSp>
          <p:nvGrpSpPr>
            <p:cNvPr id="2" name="그룹 1"/>
            <p:cNvGrpSpPr/>
            <p:nvPr/>
          </p:nvGrpSpPr>
          <p:grpSpPr>
            <a:xfrm>
              <a:off x="245876" y="1952271"/>
              <a:ext cx="2272823" cy="2830823"/>
              <a:chOff x="245876" y="1952271"/>
              <a:chExt cx="2272823" cy="2830823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245876" y="3141750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>
                <a:off x="1042597" y="3391068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모서리가 둥근 직사각형 80"/>
              <p:cNvSpPr/>
              <p:nvPr/>
            </p:nvSpPr>
            <p:spPr>
              <a:xfrm>
                <a:off x="1602179" y="3141749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482379" y="1952271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85" name="직선 화살표 연결선 84"/>
              <p:cNvCxnSpPr>
                <a:stCxn id="84" idx="2"/>
                <a:endCxn id="81" idx="0"/>
              </p:cNvCxnSpPr>
              <p:nvPr/>
            </p:nvCxnSpPr>
            <p:spPr>
              <a:xfrm>
                <a:off x="2000539" y="2544453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1482379" y="4190912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95" name="직선 화살표 연결선 94"/>
              <p:cNvCxnSpPr>
                <a:stCxn id="94" idx="0"/>
                <a:endCxn id="81" idx="2"/>
              </p:cNvCxnSpPr>
              <p:nvPr/>
            </p:nvCxnSpPr>
            <p:spPr>
              <a:xfrm flipV="1">
                <a:off x="2000539" y="3640388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606232" y="5037528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0"/>
            </p:cNvCxnSpPr>
            <p:nvPr/>
          </p:nvCxnSpPr>
          <p:spPr>
            <a:xfrm flipV="1">
              <a:off x="2000539" y="4783094"/>
              <a:ext cx="0" cy="254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8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22317" y="1785217"/>
            <a:ext cx="3622652" cy="3444639"/>
            <a:chOff x="4325507" y="3640388"/>
            <a:chExt cx="3622652" cy="3444639"/>
          </a:xfrm>
        </p:grpSpPr>
        <p:grpSp>
          <p:nvGrpSpPr>
            <p:cNvPr id="3" name="그룹 2"/>
            <p:cNvGrpSpPr/>
            <p:nvPr/>
          </p:nvGrpSpPr>
          <p:grpSpPr>
            <a:xfrm>
              <a:off x="4325507" y="3640388"/>
              <a:ext cx="3622652" cy="2831788"/>
              <a:chOff x="4038459" y="3802843"/>
              <a:chExt cx="3622652" cy="2831788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4038459" y="4992322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H="1">
                <a:off x="4835180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모서리가 둥근 직사각형 12"/>
              <p:cNvSpPr/>
              <p:nvPr/>
            </p:nvSpPr>
            <p:spPr>
              <a:xfrm>
                <a:off x="5394762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274962" y="3802843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5" name="직선 화살표 연결선 14"/>
              <p:cNvCxnSpPr>
                <a:stCxn id="14" idx="2"/>
                <a:endCxn id="13" idx="0"/>
              </p:cNvCxnSpPr>
              <p:nvPr/>
            </p:nvCxnSpPr>
            <p:spPr>
              <a:xfrm>
                <a:off x="5793122" y="4395025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6624791" y="6042449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7" name="직선 화살표 연결선 16"/>
              <p:cNvCxnSpPr>
                <a:stCxn id="16" idx="0"/>
              </p:cNvCxnSpPr>
              <p:nvPr/>
            </p:nvCxnSpPr>
            <p:spPr>
              <a:xfrm flipV="1">
                <a:off x="7142951" y="5491925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191483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모서리가 둥근 직사각형 19"/>
              <p:cNvSpPr/>
              <p:nvPr/>
            </p:nvSpPr>
            <p:spPr>
              <a:xfrm>
                <a:off x="6751065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C2</a:t>
                </a:r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046220" y="6715695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stCxn id="26" idx="0"/>
            </p:cNvCxnSpPr>
            <p:nvPr/>
          </p:nvCxnSpPr>
          <p:spPr>
            <a:xfrm flipV="1">
              <a:off x="7440527" y="6461261"/>
              <a:ext cx="0" cy="254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58555" y="1785217"/>
            <a:ext cx="81783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en-US" altLang="ko-KR" dirty="0"/>
              <a:t>Checkout</a:t>
            </a:r>
            <a:r>
              <a:rPr lang="ko-KR" altLang="en-US" dirty="0"/>
              <a:t>했기 때문에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HEAD</a:t>
            </a:r>
            <a:r>
              <a:rPr lang="ko-KR" altLang="en-US" dirty="0"/>
              <a:t>는 </a:t>
            </a: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ko-KR" altLang="en-US" dirty="0" err="1"/>
              <a:t>가르킴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뭔 일을 하고 </a:t>
            </a:r>
            <a:r>
              <a:rPr lang="en-US" altLang="ko-KR" dirty="0"/>
              <a:t>commit</a:t>
            </a:r>
            <a:r>
              <a:rPr lang="ko-KR" altLang="en-US" dirty="0"/>
              <a:t>을 진행하면 </a:t>
            </a:r>
            <a:r>
              <a:rPr lang="en-US" altLang="ko-KR" dirty="0"/>
              <a:t>iss53 branch</a:t>
            </a:r>
            <a:r>
              <a:rPr lang="ko-KR" altLang="en-US" dirty="0"/>
              <a:t>가 앞으로 진행한다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vim aimir-web-login.txt   OTP</a:t>
            </a:r>
            <a:r>
              <a:rPr lang="ko-KR" altLang="en-US" dirty="0"/>
              <a:t>로그인 소스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aimir-web-login.txt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“added </a:t>
            </a:r>
            <a:r>
              <a:rPr lang="en-US" altLang="ko-KR" dirty="0" err="1"/>
              <a:t>otp</a:t>
            </a:r>
            <a:r>
              <a:rPr lang="en-US" altLang="ko-KR" dirty="0"/>
              <a:t> login logic”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38874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02333" y="2003558"/>
            <a:ext cx="3622652" cy="3526177"/>
            <a:chOff x="202333" y="2003558"/>
            <a:chExt cx="3622652" cy="3526177"/>
          </a:xfrm>
        </p:grpSpPr>
        <p:grpSp>
          <p:nvGrpSpPr>
            <p:cNvPr id="32" name="그룹 31"/>
            <p:cNvGrpSpPr/>
            <p:nvPr/>
          </p:nvGrpSpPr>
          <p:grpSpPr>
            <a:xfrm>
              <a:off x="202333" y="2003558"/>
              <a:ext cx="3622652" cy="2831788"/>
              <a:chOff x="4038459" y="3802843"/>
              <a:chExt cx="3622652" cy="283178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4038459" y="4992322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 flipH="1">
                <a:off x="4835180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모서리가 둥근 직사각형 36"/>
              <p:cNvSpPr/>
              <p:nvPr/>
            </p:nvSpPr>
            <p:spPr>
              <a:xfrm>
                <a:off x="5394762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274962" y="3802843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9" name="직선 화살표 연결선 38"/>
              <p:cNvCxnSpPr>
                <a:stCxn id="38" idx="2"/>
                <a:endCxn id="37" idx="0"/>
              </p:cNvCxnSpPr>
              <p:nvPr/>
            </p:nvCxnSpPr>
            <p:spPr>
              <a:xfrm>
                <a:off x="5793122" y="4395025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6624791" y="6042449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1" name="직선 화살표 연결선 40"/>
              <p:cNvCxnSpPr>
                <a:stCxn id="40" idx="0"/>
              </p:cNvCxnSpPr>
              <p:nvPr/>
            </p:nvCxnSpPr>
            <p:spPr>
              <a:xfrm flipV="1">
                <a:off x="7142951" y="5491925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191483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모서리가 둥근 직사각형 42"/>
              <p:cNvSpPr/>
              <p:nvPr/>
            </p:nvSpPr>
            <p:spPr>
              <a:xfrm>
                <a:off x="6751065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C2</a:t>
                </a:r>
                <a:endParaRPr lang="ko-KR" alt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923046" y="5160403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45" name="직선 화살표 연결선 44"/>
            <p:cNvCxnSpPr>
              <a:endCxn id="40" idx="2"/>
            </p:cNvCxnSpPr>
            <p:nvPr/>
          </p:nvCxnSpPr>
          <p:spPr>
            <a:xfrm flipV="1">
              <a:off x="3306825" y="4835346"/>
              <a:ext cx="0" cy="3250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049287" y="1299255"/>
            <a:ext cx="82798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60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3692</TotalTime>
  <Words>8247</Words>
  <Application>Microsoft Office PowerPoint</Application>
  <PresentationFormat>와이드스크린</PresentationFormat>
  <Paragraphs>1820</Paragraphs>
  <Slides>116</Slides>
  <Notes>87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116</vt:i4>
      </vt:variant>
    </vt:vector>
  </HeadingPairs>
  <TitlesOfParts>
    <vt:vector size="119" baseType="lpstr">
      <vt:lpstr>맑은 고딕</vt:lpstr>
      <vt:lpstr>Arial</vt:lpstr>
      <vt:lpstr>Office 테마</vt:lpstr>
      <vt:lpstr>Git from the hell</vt:lpstr>
      <vt:lpstr>흐름 및 용어정리</vt:lpstr>
      <vt:lpstr>Git 설정</vt:lpstr>
      <vt:lpstr>Git – 예제 순서</vt:lpstr>
      <vt:lpstr>Git - Install</vt:lpstr>
      <vt:lpstr>Git – 최초 설정</vt:lpstr>
      <vt:lpstr>Git – 저장소 만들기</vt:lpstr>
      <vt:lpstr>Git 버전 관리 시작 하기</vt:lpstr>
      <vt:lpstr>Git – 파일의 상태 확인하기</vt:lpstr>
      <vt:lpstr>Git – 파일을 새로 추적하기</vt:lpstr>
      <vt:lpstr>Git – 파일을 새로 추적하기</vt:lpstr>
      <vt:lpstr>4. Git – 파일을 새로 추적하기</vt:lpstr>
      <vt:lpstr>4. Git – 변경사항 커밋하기</vt:lpstr>
      <vt:lpstr>4. Git – log </vt:lpstr>
      <vt:lpstr>4. Git – 원격 저장소 (remote repository)</vt:lpstr>
      <vt:lpstr>4. Git – 원격 저장소 만들기</vt:lpstr>
      <vt:lpstr>4. Git – 원격 저장소 만들기</vt:lpstr>
      <vt:lpstr>4. Git – 원격 저장소 만들기</vt:lpstr>
      <vt:lpstr>4. Git – 원격 저장소 만들기</vt:lpstr>
      <vt:lpstr>PowerPoint 프레젠테이션</vt:lpstr>
      <vt:lpstr>4. Git – 원격 저장소 만들기</vt:lpstr>
      <vt:lpstr>4. Git – 원격 저장소 만들기</vt:lpstr>
      <vt:lpstr>4. Git – 원격 저장소 만들기</vt:lpstr>
      <vt:lpstr>4. Git – 원격 저장소 설정변경</vt:lpstr>
      <vt:lpstr>4. Git – 원격 저장소 만들기</vt:lpstr>
      <vt:lpstr>4. Git – 원격 저장소 만들기</vt:lpstr>
      <vt:lpstr>Remote Repository Clone</vt:lpstr>
      <vt:lpstr>4. Git – Remote Repository Clone (1)</vt:lpstr>
      <vt:lpstr>4. Git – 원격 저장소 복제하기</vt:lpstr>
      <vt:lpstr>4. Git – 원격 저장소 복제하기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Branch</vt:lpstr>
      <vt:lpstr>4. Git – Branch를 사용해야 할 이유</vt:lpstr>
      <vt:lpstr>4. Git – Branch 관리 전략</vt:lpstr>
      <vt:lpstr>4. Git – GitHub Flow 따라하기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Remote Repository Merge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Git – Branch 관리 전략</vt:lpstr>
      <vt:lpstr>4. Git – reset, revert</vt:lpstr>
      <vt:lpstr>4. Git - $ git reset --soft &lt;commit&gt;</vt:lpstr>
      <vt:lpstr>4. Git – $ git reset –soft &lt;commit&gt;</vt:lpstr>
      <vt:lpstr>4. Git - $ git reset --mixed &lt;commit&gt;</vt:lpstr>
      <vt:lpstr>4. Git - $ git reset --mixed &lt;commit&gt;</vt:lpstr>
      <vt:lpstr>4. Git - $ git reset --hard &lt;commit&gt;</vt:lpstr>
      <vt:lpstr>4. Git - $ git reset --hard &lt;commit&gt;</vt:lpstr>
      <vt:lpstr>4. Git – 원하는 시점으로 돌아가기</vt:lpstr>
      <vt:lpstr>4. Git – Branch</vt:lpstr>
      <vt:lpstr>4. Git – Branch + Merge (1)</vt:lpstr>
      <vt:lpstr>4. Git – Branch + Merge (1)</vt:lpstr>
      <vt:lpstr>4. Git – Branch + Merge (1)</vt:lpstr>
      <vt:lpstr>4. Git – Merge</vt:lpstr>
      <vt:lpstr>4. Git – Merge</vt:lpstr>
      <vt:lpstr>4. Git – Merge</vt:lpstr>
      <vt:lpstr>4. Git – Merge</vt:lpstr>
      <vt:lpstr>4. Git – Merge</vt:lpstr>
      <vt:lpstr>4. Git – Merge (Fast-forward)</vt:lpstr>
      <vt:lpstr>4. Git – Merge (Fast-forward)</vt:lpstr>
      <vt:lpstr>4. Git – Merge (Fast-forward)</vt:lpstr>
      <vt:lpstr>4. Git – Merge (Fast-forward)</vt:lpstr>
      <vt:lpstr>4. Git – Merge (3-Way Merge)</vt:lpstr>
      <vt:lpstr>4. Git – Merge (3-Way Merge)</vt:lpstr>
      <vt:lpstr>4. Git – Merge (3-Way Merge)</vt:lpstr>
      <vt:lpstr>4. Git – 삭제한 iss53 branch 다시 살리기</vt:lpstr>
      <vt:lpstr>4. Git – 삭제한 branch 다시 살리기</vt:lpstr>
      <vt:lpstr>4. Git – 삭제한 branch 다시 살리기</vt:lpstr>
      <vt:lpstr>4. Git – 삭제한 branch 다시 살리기</vt:lpstr>
      <vt:lpstr>4. Git – Branch 관리 전략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from the hell</dc:title>
  <dc:creator>Shin SungIn</dc:creator>
  <cp:lastModifiedBy>ssi</cp:lastModifiedBy>
  <cp:revision>796</cp:revision>
  <dcterms:created xsi:type="dcterms:W3CDTF">2018-07-03T00:41:49Z</dcterms:created>
  <dcterms:modified xsi:type="dcterms:W3CDTF">2018-07-10T16:59:41Z</dcterms:modified>
</cp:coreProperties>
</file>