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8"/>
  </p:notesMasterIdLst>
  <p:sldIdLst>
    <p:sldId id="256" r:id="rId2"/>
    <p:sldId id="258" r:id="rId3"/>
    <p:sldId id="257" r:id="rId4"/>
    <p:sldId id="277" r:id="rId5"/>
    <p:sldId id="260" r:id="rId6"/>
    <p:sldId id="367" r:id="rId7"/>
    <p:sldId id="262" r:id="rId8"/>
    <p:sldId id="261" r:id="rId9"/>
    <p:sldId id="263" r:id="rId10"/>
    <p:sldId id="264" r:id="rId11"/>
    <p:sldId id="267" r:id="rId12"/>
    <p:sldId id="269" r:id="rId13"/>
    <p:sldId id="265" r:id="rId14"/>
    <p:sldId id="272" r:id="rId15"/>
    <p:sldId id="316" r:id="rId16"/>
    <p:sldId id="317" r:id="rId17"/>
    <p:sldId id="318" r:id="rId18"/>
    <p:sldId id="319" r:id="rId19"/>
    <p:sldId id="320" r:id="rId20"/>
    <p:sldId id="321" r:id="rId21"/>
    <p:sldId id="323" r:id="rId22"/>
    <p:sldId id="324" r:id="rId23"/>
    <p:sldId id="325" r:id="rId24"/>
    <p:sldId id="326" r:id="rId25"/>
    <p:sldId id="327" r:id="rId26"/>
    <p:sldId id="328" r:id="rId27"/>
    <p:sldId id="329" r:id="rId28"/>
    <p:sldId id="330" r:id="rId29"/>
    <p:sldId id="331" r:id="rId30"/>
    <p:sldId id="332" r:id="rId31"/>
    <p:sldId id="333" r:id="rId32"/>
    <p:sldId id="334" r:id="rId33"/>
    <p:sldId id="335" r:id="rId34"/>
    <p:sldId id="336" r:id="rId35"/>
    <p:sldId id="337" r:id="rId36"/>
    <p:sldId id="338" r:id="rId37"/>
    <p:sldId id="339" r:id="rId38"/>
    <p:sldId id="340" r:id="rId39"/>
    <p:sldId id="342" r:id="rId40"/>
    <p:sldId id="345" r:id="rId41"/>
    <p:sldId id="346" r:id="rId42"/>
    <p:sldId id="347" r:id="rId43"/>
    <p:sldId id="348" r:id="rId44"/>
    <p:sldId id="350" r:id="rId45"/>
    <p:sldId id="349" r:id="rId46"/>
    <p:sldId id="351" r:id="rId47"/>
    <p:sldId id="352" r:id="rId48"/>
    <p:sldId id="353" r:id="rId49"/>
    <p:sldId id="354" r:id="rId50"/>
    <p:sldId id="355" r:id="rId51"/>
    <p:sldId id="356" r:id="rId52"/>
    <p:sldId id="357" r:id="rId53"/>
    <p:sldId id="358" r:id="rId54"/>
    <p:sldId id="359" r:id="rId55"/>
    <p:sldId id="360" r:id="rId56"/>
    <p:sldId id="361" r:id="rId57"/>
    <p:sldId id="362" r:id="rId58"/>
    <p:sldId id="363" r:id="rId59"/>
    <p:sldId id="364" r:id="rId60"/>
    <p:sldId id="365" r:id="rId61"/>
    <p:sldId id="366" r:id="rId62"/>
    <p:sldId id="343" r:id="rId63"/>
    <p:sldId id="344" r:id="rId64"/>
    <p:sldId id="341" r:id="rId65"/>
    <p:sldId id="273" r:id="rId66"/>
    <p:sldId id="275" r:id="rId67"/>
    <p:sldId id="279" r:id="rId68"/>
    <p:sldId id="276" r:id="rId69"/>
    <p:sldId id="280" r:id="rId70"/>
    <p:sldId id="274" r:id="rId71"/>
    <p:sldId id="278" r:id="rId72"/>
    <p:sldId id="281" r:id="rId73"/>
    <p:sldId id="298" r:id="rId74"/>
    <p:sldId id="295" r:id="rId75"/>
    <p:sldId id="315" r:id="rId76"/>
    <p:sldId id="304" r:id="rId77"/>
    <p:sldId id="299" r:id="rId78"/>
    <p:sldId id="305" r:id="rId79"/>
    <p:sldId id="296" r:id="rId80"/>
    <p:sldId id="306" r:id="rId81"/>
    <p:sldId id="307" r:id="rId82"/>
    <p:sldId id="300" r:id="rId83"/>
    <p:sldId id="301" r:id="rId84"/>
    <p:sldId id="302" r:id="rId85"/>
    <p:sldId id="303" r:id="rId86"/>
    <p:sldId id="308" r:id="rId87"/>
    <p:sldId id="309" r:id="rId88"/>
    <p:sldId id="310" r:id="rId89"/>
    <p:sldId id="311" r:id="rId90"/>
    <p:sldId id="312" r:id="rId91"/>
    <p:sldId id="313" r:id="rId92"/>
    <p:sldId id="314" r:id="rId93"/>
    <p:sldId id="289" r:id="rId94"/>
    <p:sldId id="290" r:id="rId95"/>
    <p:sldId id="291" r:id="rId96"/>
    <p:sldId id="259" r:id="rId9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95" autoAdjust="0"/>
    <p:restoredTop sz="69919" autoAdjust="0"/>
  </p:normalViewPr>
  <p:slideViewPr>
    <p:cSldViewPr snapToGrid="0">
      <p:cViewPr>
        <p:scale>
          <a:sx n="66" d="100"/>
          <a:sy n="66" d="100"/>
        </p:scale>
        <p:origin x="1818" y="390"/>
      </p:cViewPr>
      <p:guideLst/>
    </p:cSldViewPr>
  </p:slideViewPr>
  <p:notesTextViewPr>
    <p:cViewPr>
      <p:scale>
        <a:sx n="1" d="1"/>
        <a:sy n="1" d="1"/>
      </p:scale>
      <p:origin x="0" y="-1008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019FB-5FF0-4303-AF0F-F88EC9CF5BBB}" type="datetimeFigureOut">
              <a:rPr lang="ko-KR" altLang="en-US" smtClean="0"/>
              <a:t>2018-07-10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702920-52FE-4743-A3BA-5B87CBDA82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133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구글 트랜드로 알아본 버전 관리시스템 인기도 입니다</a:t>
            </a:r>
            <a:r>
              <a:rPr lang="en-US" altLang="ko-KR" dirty="0"/>
              <a:t>. 2013</a:t>
            </a:r>
            <a:r>
              <a:rPr lang="ko-KR" altLang="en-US" dirty="0"/>
              <a:t>년 </a:t>
            </a:r>
            <a:r>
              <a:rPr lang="en-US" altLang="ko-KR" dirty="0"/>
              <a:t>11</a:t>
            </a:r>
            <a:r>
              <a:rPr lang="ko-KR" altLang="en-US" dirty="0"/>
              <a:t>월 이후로 </a:t>
            </a:r>
            <a:r>
              <a:rPr lang="en-US" altLang="ko-KR" dirty="0" err="1"/>
              <a:t>svn</a:t>
            </a:r>
            <a:r>
              <a:rPr lang="en-US" altLang="ko-KR" dirty="0"/>
              <a:t> </a:t>
            </a:r>
            <a:r>
              <a:rPr lang="ko-KR" altLang="en-US" dirty="0"/>
              <a:t>검색 양을 </a:t>
            </a:r>
            <a:r>
              <a:rPr lang="en-US" altLang="ko-KR" dirty="0" err="1"/>
              <a:t>git</a:t>
            </a:r>
            <a:r>
              <a:rPr lang="ko-KR" altLang="en-US" dirty="0"/>
              <a:t>이 넘어 서는 곡선을 보실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02920-52FE-4743-A3BA-5B87CBDA825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6633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방금</a:t>
            </a:r>
            <a:r>
              <a:rPr lang="ko-KR" altLang="en-US" baseline="0" dirty="0"/>
              <a:t> 전 </a:t>
            </a:r>
            <a:r>
              <a:rPr lang="en-US" altLang="ko-KR" baseline="0" dirty="0" err="1"/>
              <a:t>git</a:t>
            </a:r>
            <a:r>
              <a:rPr lang="en-US" altLang="ko-KR" baseline="0" dirty="0"/>
              <a:t> add </a:t>
            </a:r>
            <a:r>
              <a:rPr lang="ko-KR" altLang="en-US" baseline="0" dirty="0"/>
              <a:t>명령어를 통해 </a:t>
            </a:r>
            <a:r>
              <a:rPr lang="en-US" altLang="ko-KR" baseline="0" dirty="0"/>
              <a:t>Working Directory</a:t>
            </a:r>
            <a:r>
              <a:rPr lang="ko-KR" altLang="en-US" baseline="0" dirty="0"/>
              <a:t>에 있던 </a:t>
            </a:r>
            <a:r>
              <a:rPr lang="en-US" altLang="ko-KR" baseline="0" dirty="0"/>
              <a:t>diary.txt</a:t>
            </a:r>
            <a:r>
              <a:rPr lang="ko-KR" altLang="en-US" baseline="0" dirty="0"/>
              <a:t>파일은 </a:t>
            </a:r>
            <a:r>
              <a:rPr lang="en-US" altLang="ko-KR" baseline="0" dirty="0"/>
              <a:t>Staging Area</a:t>
            </a:r>
            <a:r>
              <a:rPr lang="ko-KR" altLang="en-US" baseline="0" dirty="0"/>
              <a:t>에 </a:t>
            </a:r>
            <a:r>
              <a:rPr lang="ko-KR" altLang="en-US" baseline="0" dirty="0" err="1"/>
              <a:t>반영이되어</a:t>
            </a:r>
            <a:r>
              <a:rPr lang="ko-KR" altLang="en-US" baseline="0" dirty="0"/>
              <a:t> </a:t>
            </a:r>
            <a:r>
              <a:rPr lang="en-US" altLang="ko-KR" baseline="0" dirty="0"/>
              <a:t>Modified </a:t>
            </a:r>
            <a:r>
              <a:rPr lang="ko-KR" altLang="en-US" baseline="0" dirty="0"/>
              <a:t>상태에서 </a:t>
            </a:r>
            <a:r>
              <a:rPr lang="en-US" altLang="ko-KR" baseline="0" dirty="0"/>
              <a:t>Staged </a:t>
            </a:r>
            <a:r>
              <a:rPr lang="ko-KR" altLang="en-US" baseline="0" dirty="0"/>
              <a:t>상태로 변경된 것입니다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02920-52FE-4743-A3BA-5B87CBDA825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1654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이제 </a:t>
            </a:r>
            <a:r>
              <a:rPr lang="en-US" altLang="ko-KR" dirty="0"/>
              <a:t>Staging Area</a:t>
            </a:r>
            <a:r>
              <a:rPr lang="ko-KR" altLang="en-US" dirty="0"/>
              <a:t>에 등록 된 파일을 </a:t>
            </a:r>
            <a:r>
              <a:rPr lang="en-US" altLang="ko-KR" dirty="0"/>
              <a:t>commit </a:t>
            </a:r>
            <a:r>
              <a:rPr lang="ko-KR" altLang="en-US" dirty="0"/>
              <a:t>명령어를 통해 </a:t>
            </a:r>
            <a:r>
              <a:rPr lang="ko-KR" altLang="en-US" dirty="0" err="1"/>
              <a:t>커밋을</a:t>
            </a:r>
            <a:r>
              <a:rPr lang="ko-KR" altLang="en-US" dirty="0"/>
              <a:t> 진행할 것입니다</a:t>
            </a:r>
            <a:r>
              <a:rPr lang="en-US" altLang="ko-KR" dirty="0"/>
              <a:t>. </a:t>
            </a:r>
            <a:r>
              <a:rPr lang="en-US" altLang="ko-KR" dirty="0" err="1"/>
              <a:t>Unstaged</a:t>
            </a:r>
            <a:r>
              <a:rPr lang="en-US" altLang="ko-KR" dirty="0"/>
              <a:t> </a:t>
            </a:r>
            <a:r>
              <a:rPr lang="ko-KR" altLang="en-US" dirty="0"/>
              <a:t>상태의 파일은 </a:t>
            </a:r>
            <a:r>
              <a:rPr lang="ko-KR" altLang="en-US" dirty="0" err="1"/>
              <a:t>커밋되지</a:t>
            </a:r>
            <a:r>
              <a:rPr lang="ko-KR" altLang="en-US" dirty="0"/>
              <a:t> </a:t>
            </a:r>
            <a:r>
              <a:rPr lang="ko-KR" altLang="en-US" dirty="0" err="1"/>
              <a:t>않는것을</a:t>
            </a:r>
            <a:r>
              <a:rPr lang="ko-KR" altLang="en-US" dirty="0"/>
              <a:t> 기억해야 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Git</a:t>
            </a:r>
            <a:r>
              <a:rPr lang="ko-KR" altLang="en-US" dirty="0"/>
              <a:t>은 생성하거나 수정하고 나서 </a:t>
            </a:r>
            <a:r>
              <a:rPr lang="en-US" altLang="ko-KR" dirty="0" err="1"/>
              <a:t>git</a:t>
            </a:r>
            <a:r>
              <a:rPr lang="en-US" altLang="ko-KR" dirty="0"/>
              <a:t> add </a:t>
            </a:r>
            <a:r>
              <a:rPr lang="ko-KR" altLang="en-US" dirty="0"/>
              <a:t>명령어로 추가하지 않은 파일은 커밋하지 않습니다</a:t>
            </a:r>
            <a:r>
              <a:rPr lang="en-US" altLang="ko-KR" dirty="0"/>
              <a:t>. </a:t>
            </a:r>
            <a:r>
              <a:rPr lang="ko-KR" altLang="en-US" dirty="0"/>
              <a:t>그 파일은 그냥 </a:t>
            </a:r>
            <a:r>
              <a:rPr lang="en-US" altLang="ko-KR" dirty="0"/>
              <a:t>Modified</a:t>
            </a:r>
            <a:r>
              <a:rPr lang="en-US" altLang="ko-KR" baseline="0" dirty="0"/>
              <a:t> </a:t>
            </a:r>
            <a:r>
              <a:rPr lang="ko-KR" altLang="en-US" baseline="0" dirty="0"/>
              <a:t>상태로 남아있는 것입니다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그래서 </a:t>
            </a:r>
            <a:r>
              <a:rPr lang="ko-KR" altLang="en-US" baseline="0" dirty="0" err="1"/>
              <a:t>커밋</a:t>
            </a:r>
            <a:r>
              <a:rPr lang="ko-KR" altLang="en-US" baseline="0" dirty="0"/>
              <a:t> 전에 </a:t>
            </a:r>
            <a:r>
              <a:rPr lang="en-US" altLang="ko-KR" baseline="0" dirty="0" err="1"/>
              <a:t>git</a:t>
            </a:r>
            <a:r>
              <a:rPr lang="en-US" altLang="ko-KR" baseline="0" dirty="0"/>
              <a:t> status </a:t>
            </a:r>
            <a:r>
              <a:rPr lang="ko-KR" altLang="en-US" baseline="0" dirty="0"/>
              <a:t>명령어로 모든 파일이 </a:t>
            </a:r>
            <a:r>
              <a:rPr lang="en-US" altLang="ko-KR" baseline="0" dirty="0"/>
              <a:t>Staged </a:t>
            </a:r>
            <a:r>
              <a:rPr lang="ko-KR" altLang="en-US" baseline="0" dirty="0"/>
              <a:t>상태인지 확인 후 </a:t>
            </a:r>
            <a:r>
              <a:rPr lang="en-US" altLang="ko-KR" baseline="0" dirty="0"/>
              <a:t>commit</a:t>
            </a:r>
            <a:r>
              <a:rPr lang="ko-KR" altLang="en-US" baseline="0" dirty="0"/>
              <a:t>을 진행해야 합니다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 err="1"/>
              <a:t>커밋이</a:t>
            </a:r>
            <a:r>
              <a:rPr lang="ko-KR" altLang="en-US" baseline="0" dirty="0"/>
              <a:t> 끝나고 나면 </a:t>
            </a:r>
            <a:r>
              <a:rPr lang="en-US" altLang="ko-KR" baseline="0" dirty="0"/>
              <a:t>$ </a:t>
            </a:r>
            <a:r>
              <a:rPr lang="en-US" altLang="ko-KR" baseline="0" dirty="0" err="1"/>
              <a:t>git</a:t>
            </a:r>
            <a:r>
              <a:rPr lang="en-US" altLang="ko-KR" baseline="0" dirty="0"/>
              <a:t> log </a:t>
            </a:r>
            <a:r>
              <a:rPr lang="ko-KR" altLang="en-US" baseline="0" dirty="0"/>
              <a:t>명령어를 통해 </a:t>
            </a:r>
            <a:r>
              <a:rPr lang="en-US" altLang="ko-KR" baseline="0" dirty="0"/>
              <a:t>commit </a:t>
            </a:r>
            <a:r>
              <a:rPr lang="ko-KR" altLang="en-US" baseline="0" dirty="0"/>
              <a:t>이력을 확인 할 수 있습니다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02920-52FE-4743-A3BA-5B87CBDA825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2230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간단한 테스트를 위해 </a:t>
            </a:r>
            <a:r>
              <a:rPr lang="en-US" altLang="ko-KR" dirty="0"/>
              <a:t>5</a:t>
            </a:r>
            <a:r>
              <a:rPr lang="ko-KR" altLang="en-US" dirty="0"/>
              <a:t>일 치의 일기를 작성해서 일마다 </a:t>
            </a:r>
            <a:r>
              <a:rPr lang="en-US" altLang="ko-KR" dirty="0"/>
              <a:t>commit </a:t>
            </a:r>
            <a:r>
              <a:rPr lang="ko-KR" altLang="en-US" dirty="0"/>
              <a:t>시키겠습니다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총 </a:t>
            </a:r>
            <a:r>
              <a:rPr lang="en-US" altLang="ko-KR" dirty="0"/>
              <a:t>5</a:t>
            </a:r>
            <a:r>
              <a:rPr lang="ko-KR" altLang="en-US" dirty="0"/>
              <a:t>개의 </a:t>
            </a:r>
            <a:r>
              <a:rPr lang="en-US" altLang="ko-KR" dirty="0"/>
              <a:t>commit </a:t>
            </a:r>
            <a:r>
              <a:rPr lang="ko-KR" altLang="en-US" dirty="0"/>
              <a:t>이력이 남았고 </a:t>
            </a:r>
            <a:r>
              <a:rPr lang="en-US" altLang="ko-KR" dirty="0"/>
              <a:t>5</a:t>
            </a:r>
            <a:r>
              <a:rPr lang="ko-KR" altLang="en-US" dirty="0"/>
              <a:t>일차 일기가 해당 </a:t>
            </a:r>
            <a:r>
              <a:rPr lang="en-US" altLang="ko-KR" dirty="0"/>
              <a:t>Master </a:t>
            </a:r>
            <a:r>
              <a:rPr lang="ko-KR" altLang="en-US" dirty="0" err="1"/>
              <a:t>브랜치에서</a:t>
            </a:r>
            <a:r>
              <a:rPr lang="ko-KR" altLang="en-US" dirty="0"/>
              <a:t> 최신 </a:t>
            </a:r>
            <a:r>
              <a:rPr lang="en-US" altLang="ko-KR" dirty="0"/>
              <a:t>Commit</a:t>
            </a:r>
            <a:r>
              <a:rPr lang="ko-KR" altLang="en-US" dirty="0"/>
              <a:t>이다 라는 의미로 </a:t>
            </a:r>
            <a:r>
              <a:rPr lang="en-US" altLang="ko-KR" dirty="0"/>
              <a:t>HEAD</a:t>
            </a:r>
            <a:r>
              <a:rPr lang="ko-KR" altLang="en-US" dirty="0"/>
              <a:t>가 </a:t>
            </a:r>
            <a:r>
              <a:rPr lang="en-US" altLang="ko-KR" dirty="0"/>
              <a:t>master</a:t>
            </a:r>
            <a:r>
              <a:rPr lang="ko-KR" altLang="en-US" dirty="0"/>
              <a:t>를 </a:t>
            </a:r>
            <a:r>
              <a:rPr lang="ko-KR" altLang="en-US" dirty="0" err="1"/>
              <a:t>가르키고</a:t>
            </a:r>
            <a:r>
              <a:rPr lang="ko-KR" altLang="en-US" dirty="0"/>
              <a:t> 있는 것을 확인 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02920-52FE-4743-A3BA-5B87CBDA825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3596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앞에서 작성한 </a:t>
            </a:r>
            <a:r>
              <a:rPr lang="en-US" altLang="ko-KR" dirty="0"/>
              <a:t>5</a:t>
            </a:r>
            <a:r>
              <a:rPr lang="ko-KR" altLang="en-US" dirty="0"/>
              <a:t>개의 </a:t>
            </a:r>
            <a:r>
              <a:rPr lang="en-US" altLang="ko-KR" dirty="0"/>
              <a:t>commit </a:t>
            </a:r>
            <a:r>
              <a:rPr lang="ko-KR" altLang="en-US" dirty="0"/>
              <a:t>이력을 가진 </a:t>
            </a:r>
            <a:r>
              <a:rPr lang="en-US" altLang="ko-KR" dirty="0"/>
              <a:t>diary</a:t>
            </a:r>
            <a:r>
              <a:rPr lang="ko-KR" altLang="en-US" dirty="0"/>
              <a:t>를 누군가와 함께 사용하기 위해 </a:t>
            </a:r>
            <a:r>
              <a:rPr lang="en-US" altLang="ko-KR" dirty="0"/>
              <a:t>Remote Repository</a:t>
            </a:r>
            <a:r>
              <a:rPr lang="ko-KR" altLang="en-US" dirty="0"/>
              <a:t>로 올려보겠습니다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현재 </a:t>
            </a:r>
            <a:r>
              <a:rPr lang="ko-KR" altLang="en-US" dirty="0" err="1"/>
              <a:t>누리텔레콤에서</a:t>
            </a:r>
            <a:r>
              <a:rPr lang="ko-KR" altLang="en-US" dirty="0"/>
              <a:t> </a:t>
            </a:r>
            <a:r>
              <a:rPr lang="en-US" altLang="ko-KR" dirty="0"/>
              <a:t>Bitbucket</a:t>
            </a:r>
            <a:r>
              <a:rPr lang="ko-KR" altLang="en-US" dirty="0"/>
              <a:t>을 사용하고 있기 때문에 </a:t>
            </a:r>
            <a:r>
              <a:rPr lang="en-US" altLang="ko-KR" dirty="0"/>
              <a:t>Bitbucket</a:t>
            </a:r>
            <a:r>
              <a:rPr lang="ko-KR" altLang="en-US" dirty="0"/>
              <a:t>에 제 계정의 </a:t>
            </a:r>
            <a:r>
              <a:rPr lang="en-US" altLang="ko-KR" dirty="0"/>
              <a:t>Repository</a:t>
            </a:r>
            <a:r>
              <a:rPr lang="ko-KR" altLang="en-US" dirty="0"/>
              <a:t>를 사용하겠습니다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02920-52FE-4743-A3BA-5B87CBDA825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8559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Bitbucket</a:t>
            </a:r>
            <a:r>
              <a:rPr lang="ko-KR" altLang="en-US" dirty="0"/>
              <a:t>에 로그인을 하면 다음과 같은 화면을 볼 수 있습니다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우측 </a:t>
            </a:r>
            <a:r>
              <a:rPr lang="en-US" altLang="ko-KR" dirty="0"/>
              <a:t>Repositories</a:t>
            </a:r>
            <a:r>
              <a:rPr lang="ko-KR" altLang="en-US" dirty="0"/>
              <a:t>에는 공용 저장소를 볼 수 있습니다</a:t>
            </a:r>
            <a:r>
              <a:rPr lang="en-US" altLang="ko-KR" dirty="0"/>
              <a:t>. </a:t>
            </a:r>
            <a:r>
              <a:rPr lang="ko-KR" altLang="en-US" dirty="0"/>
              <a:t>실제 프로젝트를 진행한다면 해당 </a:t>
            </a:r>
            <a:r>
              <a:rPr lang="en-US" altLang="ko-KR" dirty="0"/>
              <a:t>Repositories</a:t>
            </a:r>
            <a:r>
              <a:rPr lang="ko-KR" altLang="en-US" dirty="0"/>
              <a:t>에서 프로젝트를 </a:t>
            </a:r>
            <a:r>
              <a:rPr lang="en-US" altLang="ko-KR" dirty="0"/>
              <a:t>clone</a:t>
            </a:r>
            <a:r>
              <a:rPr lang="ko-KR" altLang="en-US" dirty="0"/>
              <a:t>해서 사용합니다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하지만 지금은 직접 프로젝트를 올리는 테스트를 진행하기 위해 </a:t>
            </a:r>
            <a:r>
              <a:rPr lang="en-US" altLang="ko-KR" dirty="0"/>
              <a:t>Bitbucket</a:t>
            </a:r>
            <a:r>
              <a:rPr lang="ko-KR" altLang="en-US" dirty="0"/>
              <a:t>에서 지원하는 개인 </a:t>
            </a:r>
            <a:r>
              <a:rPr lang="en-US" altLang="ko-KR" dirty="0"/>
              <a:t>Repository</a:t>
            </a:r>
            <a:r>
              <a:rPr lang="ko-KR" altLang="en-US" dirty="0"/>
              <a:t>를 사용하겠습니다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1. Bitbucket</a:t>
            </a:r>
            <a:r>
              <a:rPr lang="ko-KR" altLang="en-US" dirty="0"/>
              <a:t> 로그인 후 우측 상단의 아이콘 클릭 후 </a:t>
            </a:r>
            <a:r>
              <a:rPr lang="en-US" altLang="ko-KR" dirty="0"/>
              <a:t>View </a:t>
            </a:r>
            <a:r>
              <a:rPr lang="en-US" altLang="ko-KR" dirty="0" err="1"/>
              <a:t>profil</a:t>
            </a:r>
            <a:r>
              <a:rPr lang="ko-KR" altLang="en-US" dirty="0"/>
              <a:t>을 클릭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02920-52FE-4743-A3BA-5B87CBDA825B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06489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개인 사용자 정보와 저장소 만들기</a:t>
            </a:r>
            <a:r>
              <a:rPr lang="en-US" altLang="ko-KR" dirty="0"/>
              <a:t>, </a:t>
            </a:r>
            <a:r>
              <a:rPr lang="ko-KR" altLang="en-US" dirty="0"/>
              <a:t>저장소 </a:t>
            </a:r>
            <a:r>
              <a:rPr lang="en-US" altLang="ko-KR" dirty="0"/>
              <a:t>Import, </a:t>
            </a:r>
            <a:r>
              <a:rPr lang="ko-KR" altLang="en-US" dirty="0"/>
              <a:t>계정 관리 기능들이 나오고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하단에 </a:t>
            </a:r>
            <a:r>
              <a:rPr lang="en-US" altLang="ko-KR" dirty="0" err="1"/>
              <a:t>Repositorys</a:t>
            </a:r>
            <a:r>
              <a:rPr lang="ko-KR" altLang="en-US" dirty="0"/>
              <a:t>로 개인 저장소 목록이 나옵니다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여기서 </a:t>
            </a:r>
            <a:r>
              <a:rPr lang="en-US" altLang="ko-KR" dirty="0"/>
              <a:t>Create repository </a:t>
            </a:r>
            <a:r>
              <a:rPr lang="ko-KR" altLang="en-US" dirty="0"/>
              <a:t>버튼을 클릭해서 원격 저장소를 만들어 보겠습니다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02920-52FE-4743-A3BA-5B87CBDA825B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0279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사용하려는 저장소 이름을 입력합니다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여기서는 일기장을 올릴 예정이기 때문에 </a:t>
            </a:r>
            <a:r>
              <a:rPr lang="en-US" altLang="ko-KR" dirty="0"/>
              <a:t>diary</a:t>
            </a:r>
            <a:r>
              <a:rPr lang="ko-KR" altLang="en-US" dirty="0"/>
              <a:t>라는 저장소를 생성하겠습니다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02920-52FE-4743-A3BA-5B87CBDA825B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7742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Diary</a:t>
            </a:r>
            <a:r>
              <a:rPr lang="ko-KR" altLang="en-US" dirty="0"/>
              <a:t>라는 이름의 원격 저장소가 생성 되었습니다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해당 저장소는 아직 아무것도 없기 때문에 비어 있는 상태입니다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웹 페이지에 나와있는 설명을 자세히 보겠습니다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02920-52FE-4743-A3BA-5B87CBDA825B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3004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빈 저장소가 있다는 메시지와 함께 친절하게 어떻게 저장소를 사용해야 할 지 모든 설명이 나와있습니다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 smtClean="0"/>
              <a:t>조금 전 설명 드린 </a:t>
            </a:r>
            <a:r>
              <a:rPr lang="en-US" altLang="ko-KR" dirty="0" err="1"/>
              <a:t>git</a:t>
            </a:r>
            <a:r>
              <a:rPr lang="en-US" altLang="ko-KR" dirty="0"/>
              <a:t> config </a:t>
            </a:r>
            <a:r>
              <a:rPr lang="ko-KR" altLang="en-US" dirty="0"/>
              <a:t>내용도 나와있습니다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클릭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가장 첫번째에 </a:t>
            </a:r>
            <a:r>
              <a:rPr lang="en-US" altLang="ko-KR" dirty="0" err="1"/>
              <a:t>git</a:t>
            </a:r>
            <a:r>
              <a:rPr lang="en-US" altLang="ko-KR" dirty="0"/>
              <a:t> clone</a:t>
            </a:r>
            <a:r>
              <a:rPr lang="ko-KR" altLang="en-US" dirty="0"/>
              <a:t> 명령어로 시작되는 라인을 보실 수 있습니다</a:t>
            </a:r>
            <a:r>
              <a:rPr lang="en-US" altLang="ko-KR" dirty="0"/>
              <a:t>. </a:t>
            </a:r>
            <a:r>
              <a:rPr lang="ko-KR" altLang="en-US" dirty="0"/>
              <a:t>이 명령어는 </a:t>
            </a:r>
            <a:r>
              <a:rPr lang="en-US" altLang="ko-KR" dirty="0"/>
              <a:t>Remote Repository</a:t>
            </a:r>
            <a:r>
              <a:rPr lang="ko-KR" altLang="en-US" dirty="0"/>
              <a:t>에 올라온 파일이 존재 할 때 해당 저장소를 </a:t>
            </a:r>
            <a:r>
              <a:rPr lang="en-US" altLang="ko-KR" dirty="0"/>
              <a:t>Local Repository</a:t>
            </a:r>
            <a:r>
              <a:rPr lang="ko-KR" altLang="en-US" dirty="0"/>
              <a:t>에 </a:t>
            </a:r>
            <a:r>
              <a:rPr lang="ko-KR" altLang="en-US" dirty="0" err="1" smtClean="0"/>
              <a:t>복제시키는</a:t>
            </a:r>
            <a:r>
              <a:rPr lang="ko-KR" altLang="en-US" dirty="0" smtClean="0"/>
              <a:t> </a:t>
            </a:r>
            <a:r>
              <a:rPr lang="ko-KR" altLang="en-US" dirty="0"/>
              <a:t>명령어 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클릭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두번째 명령어 모음은 프로젝트 소스는 다 준비가 되었으나 </a:t>
            </a:r>
            <a:r>
              <a:rPr lang="en-US" altLang="ko-KR" dirty="0"/>
              <a:t>Local Repository </a:t>
            </a:r>
            <a:r>
              <a:rPr lang="ko-KR" altLang="en-US" dirty="0"/>
              <a:t>구성을 </a:t>
            </a:r>
            <a:r>
              <a:rPr lang="ko-KR" altLang="en-US" dirty="0" err="1"/>
              <a:t>안했을</a:t>
            </a:r>
            <a:r>
              <a:rPr lang="ko-KR" altLang="en-US" dirty="0"/>
              <a:t> 때 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en-US" altLang="ko-KR" dirty="0" err="1"/>
              <a:t>init</a:t>
            </a:r>
            <a:r>
              <a:rPr lang="en-US" altLang="ko-KR" dirty="0"/>
              <a:t> </a:t>
            </a:r>
            <a:r>
              <a:rPr lang="ko-KR" altLang="en-US" dirty="0"/>
              <a:t>명령어로 로컬 저장소를 생성하고 </a:t>
            </a:r>
            <a:r>
              <a:rPr lang="en-US" altLang="ko-KR" dirty="0"/>
              <a:t>commit </a:t>
            </a:r>
            <a:r>
              <a:rPr lang="ko-KR" altLang="en-US" dirty="0"/>
              <a:t>후 </a:t>
            </a:r>
            <a:r>
              <a:rPr lang="en-US" altLang="ko-KR" dirty="0"/>
              <a:t>remote </a:t>
            </a:r>
            <a:r>
              <a:rPr lang="ko-KR" altLang="en-US" dirty="0"/>
              <a:t>저장소를 지정하고 </a:t>
            </a:r>
            <a:r>
              <a:rPr lang="en-US" altLang="ko-KR" dirty="0"/>
              <a:t>push </a:t>
            </a:r>
            <a:r>
              <a:rPr lang="ko-KR" altLang="en-US" dirty="0"/>
              <a:t>시키라는 내용입니다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클릭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세번째 명령어 모음은 이미 다른 </a:t>
            </a:r>
            <a:r>
              <a:rPr lang="en-US" altLang="ko-KR" dirty="0"/>
              <a:t>Remote Repository</a:t>
            </a:r>
            <a:r>
              <a:rPr lang="ko-KR" altLang="en-US" dirty="0"/>
              <a:t>를 사용하고 </a:t>
            </a:r>
            <a:r>
              <a:rPr lang="ko-KR" altLang="en-US" dirty="0" err="1"/>
              <a:t>있는경우</a:t>
            </a:r>
            <a:r>
              <a:rPr lang="ko-KR" altLang="en-US" dirty="0"/>
              <a:t> </a:t>
            </a:r>
            <a:r>
              <a:rPr lang="en-US" altLang="ko-KR" dirty="0" err="1"/>
              <a:t>git</a:t>
            </a:r>
            <a:r>
              <a:rPr lang="en-US" altLang="ko-KR" dirty="0"/>
              <a:t> remote set-</a:t>
            </a:r>
            <a:r>
              <a:rPr lang="en-US" altLang="ko-KR" dirty="0" err="1"/>
              <a:t>url</a:t>
            </a:r>
            <a:r>
              <a:rPr lang="en-US" altLang="ko-KR" dirty="0"/>
              <a:t> </a:t>
            </a:r>
            <a:r>
              <a:rPr lang="ko-KR" altLang="en-US" dirty="0"/>
              <a:t>명령어를 사용해서 </a:t>
            </a:r>
            <a:r>
              <a:rPr lang="en-US" altLang="ko-KR" dirty="0"/>
              <a:t>origin</a:t>
            </a:r>
            <a:r>
              <a:rPr lang="ko-KR" altLang="en-US" dirty="0"/>
              <a:t>의 </a:t>
            </a:r>
            <a:r>
              <a:rPr lang="en-US" altLang="ko-KR" dirty="0"/>
              <a:t>remote </a:t>
            </a:r>
            <a:r>
              <a:rPr lang="ko-KR" altLang="en-US" dirty="0"/>
              <a:t>경로를 변경시키고 </a:t>
            </a:r>
            <a:r>
              <a:rPr lang="en-US" altLang="ko-KR" dirty="0"/>
              <a:t>push</a:t>
            </a:r>
            <a:r>
              <a:rPr lang="ko-KR" altLang="en-US" dirty="0"/>
              <a:t>시키는 명령어 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일단 지금은 로컬 저장소에 만들어 놨던 </a:t>
            </a:r>
            <a:r>
              <a:rPr lang="en-US" altLang="ko-KR" dirty="0"/>
              <a:t>5</a:t>
            </a:r>
            <a:r>
              <a:rPr lang="ko-KR" altLang="en-US" dirty="0" err="1"/>
              <a:t>일짜리</a:t>
            </a:r>
            <a:r>
              <a:rPr lang="ko-KR" altLang="en-US" dirty="0"/>
              <a:t> 일기를 올리려 </a:t>
            </a:r>
            <a:r>
              <a:rPr lang="ko-KR" altLang="en-US" dirty="0" err="1"/>
              <a:t>헀고</a:t>
            </a:r>
            <a:r>
              <a:rPr lang="en-US" altLang="ko-KR" dirty="0"/>
              <a:t>, remote </a:t>
            </a:r>
            <a:r>
              <a:rPr lang="ko-KR" altLang="en-US" dirty="0"/>
              <a:t>저장소 경로가 저장되어 있지 않기 때문에 </a:t>
            </a:r>
            <a:r>
              <a:rPr lang="en-US" altLang="ko-KR" dirty="0" err="1"/>
              <a:t>git</a:t>
            </a:r>
            <a:r>
              <a:rPr lang="en-US" altLang="ko-KR" dirty="0"/>
              <a:t> remote add </a:t>
            </a:r>
            <a:r>
              <a:rPr lang="ko-KR" altLang="en-US" dirty="0"/>
              <a:t>명령어를 사용하는 </a:t>
            </a:r>
            <a:r>
              <a:rPr lang="en-US" altLang="ko-KR" dirty="0"/>
              <a:t>2</a:t>
            </a:r>
            <a:r>
              <a:rPr lang="ko-KR" altLang="en-US" dirty="0"/>
              <a:t>번째 명령어를 보겠습니다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클릭</a:t>
            </a:r>
            <a:r>
              <a:rPr lang="en-US" altLang="ko-KR" dirty="0"/>
              <a:t>) </a:t>
            </a:r>
            <a:r>
              <a:rPr lang="ko-KR" altLang="en-US" dirty="0"/>
              <a:t>다음페이지</a:t>
            </a:r>
            <a:r>
              <a:rPr lang="en-US" altLang="ko-KR" dirty="0"/>
              <a:t>!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02920-52FE-4743-A3BA-5B87CBDA825B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5571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Local Repository </a:t>
            </a:r>
            <a:r>
              <a:rPr lang="ko-KR" altLang="en-US" dirty="0"/>
              <a:t>경로로 가서 다음 명령어를 실행시킵니다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 err="1"/>
              <a:t>git</a:t>
            </a:r>
            <a:r>
              <a:rPr lang="en-US" altLang="ko-KR" dirty="0"/>
              <a:t> remote add origin https://tlstjddls123@git-n.nuritelecom.com/scm/~tlstjddls123/diary.git</a:t>
            </a:r>
          </a:p>
          <a:p>
            <a:endParaRPr lang="en-US" altLang="ko-KR" dirty="0"/>
          </a:p>
          <a:p>
            <a:r>
              <a:rPr lang="en-US" altLang="ko-KR" dirty="0"/>
              <a:t>Remote </a:t>
            </a:r>
            <a:r>
              <a:rPr lang="ko-KR" altLang="en-US" dirty="0" smtClean="0"/>
              <a:t>저장소를 </a:t>
            </a:r>
            <a:r>
              <a:rPr lang="ko-KR" altLang="en-US" dirty="0"/>
              <a:t>지정해주는 명령어 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그 후 </a:t>
            </a:r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push –u origin master </a:t>
            </a:r>
            <a:r>
              <a:rPr lang="ko-KR" altLang="en-US" dirty="0"/>
              <a:t>명령어로 </a:t>
            </a:r>
            <a:r>
              <a:rPr lang="en-US" altLang="ko-KR" dirty="0"/>
              <a:t>Local Repository </a:t>
            </a:r>
            <a:r>
              <a:rPr lang="ko-KR" altLang="en-US" dirty="0"/>
              <a:t>저장소를 </a:t>
            </a:r>
            <a:r>
              <a:rPr lang="en-US" altLang="ko-KR" dirty="0"/>
              <a:t>Remote Repository</a:t>
            </a:r>
            <a:r>
              <a:rPr lang="ko-KR" altLang="en-US" dirty="0"/>
              <a:t>로 </a:t>
            </a:r>
            <a:r>
              <a:rPr lang="en-US" altLang="ko-KR" dirty="0"/>
              <a:t>Push </a:t>
            </a:r>
            <a:r>
              <a:rPr lang="ko-KR" altLang="en-US" dirty="0"/>
              <a:t>시킵니다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클릭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02920-52FE-4743-A3BA-5B87CBDA825B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1651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앞서 과장님이 설명한 내용과 동일한 내용이지만 앞으로 진행 할 내용에 꼭 필요한 내용이기에 다시 한번 더 말씀 드리겠습니다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Working Directory</a:t>
            </a:r>
            <a:r>
              <a:rPr lang="ko-KR" altLang="en-US" dirty="0"/>
              <a:t>는 </a:t>
            </a:r>
            <a:r>
              <a:rPr lang="en-US" altLang="ko-KR" dirty="0"/>
              <a:t>Working Tree </a:t>
            </a:r>
            <a:r>
              <a:rPr lang="ko-KR" altLang="en-US" dirty="0"/>
              <a:t>또는 </a:t>
            </a:r>
            <a:r>
              <a:rPr lang="en-US" altLang="ko-KR" dirty="0"/>
              <a:t>Working copy </a:t>
            </a:r>
            <a:r>
              <a:rPr lang="ko-KR" altLang="en-US" dirty="0"/>
              <a:t>라고도 불립니다</a:t>
            </a:r>
            <a:r>
              <a:rPr lang="en-US" altLang="ko-KR" dirty="0"/>
              <a:t>. </a:t>
            </a:r>
            <a:r>
              <a:rPr lang="ko-KR" altLang="en-US" dirty="0"/>
              <a:t>이 </a:t>
            </a:r>
            <a:r>
              <a:rPr lang="en-US" altLang="ko-KR" dirty="0"/>
              <a:t>PPT</a:t>
            </a:r>
            <a:r>
              <a:rPr lang="ko-KR" altLang="en-US" dirty="0"/>
              <a:t>에서는 </a:t>
            </a:r>
            <a:r>
              <a:rPr lang="en-US" altLang="ko-KR" dirty="0"/>
              <a:t>Working Directory</a:t>
            </a:r>
            <a:r>
              <a:rPr lang="ko-KR" altLang="en-US" dirty="0"/>
              <a:t>로 통일 하겠습니다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그리고 </a:t>
            </a:r>
            <a:r>
              <a:rPr lang="en-US" altLang="ko-KR" dirty="0"/>
              <a:t>Working Directory</a:t>
            </a:r>
            <a:r>
              <a:rPr lang="ko-KR" altLang="en-US" dirty="0"/>
              <a:t>에서 추가 또는 수정 한 파일을 </a:t>
            </a:r>
            <a:r>
              <a:rPr lang="en-US" altLang="ko-KR" dirty="0"/>
              <a:t>Local Repository</a:t>
            </a:r>
            <a:r>
              <a:rPr lang="ko-KR" altLang="en-US" dirty="0"/>
              <a:t>에 </a:t>
            </a:r>
            <a:r>
              <a:rPr lang="en-US" altLang="ko-KR" dirty="0"/>
              <a:t>commit </a:t>
            </a:r>
            <a:r>
              <a:rPr lang="ko-KR" altLang="en-US" dirty="0"/>
              <a:t>시킬 대상을 지정하는 영역인 </a:t>
            </a:r>
            <a:r>
              <a:rPr lang="en-US" altLang="ko-KR" dirty="0"/>
              <a:t>Staging Area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Staging Area</a:t>
            </a:r>
            <a:r>
              <a:rPr lang="ko-KR" altLang="en-US" dirty="0"/>
              <a:t>도 동일하게 </a:t>
            </a:r>
            <a:r>
              <a:rPr lang="en-US" altLang="ko-KR" dirty="0"/>
              <a:t>Index </a:t>
            </a:r>
            <a:r>
              <a:rPr lang="ko-KR" altLang="en-US" dirty="0"/>
              <a:t>또는 </a:t>
            </a:r>
            <a:r>
              <a:rPr lang="en-US" altLang="ko-KR" dirty="0"/>
              <a:t>Cache</a:t>
            </a:r>
            <a:r>
              <a:rPr lang="ko-KR" altLang="en-US" dirty="0"/>
              <a:t>라고도 부르는데요</a:t>
            </a:r>
            <a:r>
              <a:rPr lang="en-US" altLang="ko-KR" dirty="0"/>
              <a:t>, </a:t>
            </a:r>
            <a:r>
              <a:rPr lang="ko-KR" altLang="en-US" dirty="0"/>
              <a:t>요즘은 </a:t>
            </a:r>
            <a:r>
              <a:rPr lang="en-US" altLang="ko-KR" dirty="0"/>
              <a:t>Staging Area</a:t>
            </a:r>
            <a:r>
              <a:rPr lang="ko-KR" altLang="en-US" dirty="0"/>
              <a:t>로 입지를 굳혀가고 있다고 합니다</a:t>
            </a:r>
            <a:r>
              <a:rPr lang="en-US" altLang="ko-KR" dirty="0"/>
              <a:t>. </a:t>
            </a:r>
            <a:r>
              <a:rPr lang="ko-KR" altLang="en-US" dirty="0"/>
              <a:t>그래서 여기서도 </a:t>
            </a:r>
            <a:r>
              <a:rPr lang="en-US" altLang="ko-KR" dirty="0"/>
              <a:t>Staging Area</a:t>
            </a:r>
            <a:r>
              <a:rPr lang="ko-KR" altLang="en-US" dirty="0"/>
              <a:t>로 칭하겠습니다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마지막으로 </a:t>
            </a:r>
            <a:r>
              <a:rPr lang="en-US" altLang="ko-KR" dirty="0"/>
              <a:t>Local</a:t>
            </a:r>
            <a:r>
              <a:rPr lang="ko-KR" altLang="en-US" dirty="0"/>
              <a:t> </a:t>
            </a:r>
            <a:r>
              <a:rPr lang="en-US" altLang="ko-KR" dirty="0"/>
              <a:t>Repository</a:t>
            </a:r>
            <a:r>
              <a:rPr lang="ko-KR" altLang="en-US" dirty="0"/>
              <a:t>가 있습니다</a:t>
            </a:r>
            <a:r>
              <a:rPr lang="en-US" altLang="ko-KR" dirty="0"/>
              <a:t>. </a:t>
            </a:r>
            <a:r>
              <a:rPr lang="ko-KR" altLang="en-US" dirty="0"/>
              <a:t>파일의 변경 이력이 저장되는 공간 입니다</a:t>
            </a:r>
            <a:r>
              <a:rPr lang="en-US" altLang="ko-KR" dirty="0"/>
              <a:t>. History</a:t>
            </a:r>
            <a:r>
              <a:rPr lang="ko-KR" altLang="en-US" dirty="0"/>
              <a:t>라고도 불리고 </a:t>
            </a:r>
            <a:r>
              <a:rPr lang="en-US" altLang="ko-KR" dirty="0"/>
              <a:t>tree</a:t>
            </a:r>
            <a:r>
              <a:rPr lang="ko-KR" altLang="en-US" dirty="0"/>
              <a:t>라고도 불리며 여기서는 </a:t>
            </a:r>
            <a:r>
              <a:rPr lang="en-US" altLang="ko-KR" dirty="0"/>
              <a:t>Local Repository</a:t>
            </a:r>
            <a:r>
              <a:rPr lang="ko-KR" altLang="en-US" dirty="0"/>
              <a:t>라고 칭하겠습니다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02920-52FE-4743-A3BA-5B87CBDA825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85828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다음과 같이 </a:t>
            </a:r>
            <a:r>
              <a:rPr lang="en-US" altLang="ko-KR" dirty="0"/>
              <a:t>Remote </a:t>
            </a:r>
            <a:r>
              <a:rPr lang="ko-KR" altLang="en-US" dirty="0"/>
              <a:t>저장소 계정과 패스워드를 입력하여 인증 절차를 진행합니다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클릭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02920-52FE-4743-A3BA-5B87CBDA825B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23835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push </a:t>
            </a:r>
            <a:r>
              <a:rPr lang="ko-KR" altLang="en-US" dirty="0" err="1"/>
              <a:t>실행시</a:t>
            </a:r>
            <a:r>
              <a:rPr lang="ko-KR" altLang="en-US" dirty="0"/>
              <a:t> </a:t>
            </a:r>
            <a:r>
              <a:rPr lang="en-US" altLang="ko-KR" dirty="0"/>
              <a:t>Push rejected </a:t>
            </a:r>
            <a:r>
              <a:rPr lang="ko-KR" altLang="en-US" dirty="0"/>
              <a:t>메시지와 </a:t>
            </a:r>
            <a:r>
              <a:rPr lang="en-US" altLang="ko-KR" dirty="0"/>
              <a:t>No JIRA Issue found in commit message. </a:t>
            </a:r>
            <a:r>
              <a:rPr lang="ko-KR" altLang="en-US" dirty="0"/>
              <a:t>메시지가 발생할 수 있습니다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이 메시지는 현재 사용하는 </a:t>
            </a:r>
            <a:r>
              <a:rPr lang="en-US" altLang="ko-KR" dirty="0"/>
              <a:t>Bitbucket</a:t>
            </a:r>
            <a:r>
              <a:rPr lang="ko-KR" altLang="en-US" dirty="0"/>
              <a:t>은 </a:t>
            </a:r>
            <a:r>
              <a:rPr lang="en-US" altLang="ko-KR" dirty="0"/>
              <a:t>JIRA</a:t>
            </a:r>
            <a:r>
              <a:rPr lang="ko-KR" altLang="en-US" dirty="0"/>
              <a:t>와 연동되어 있기 때문에 </a:t>
            </a:r>
            <a:r>
              <a:rPr lang="en-US" altLang="ko-KR" dirty="0"/>
              <a:t>Default </a:t>
            </a:r>
            <a:r>
              <a:rPr lang="ko-KR" altLang="en-US" dirty="0"/>
              <a:t>설정은 </a:t>
            </a:r>
            <a:r>
              <a:rPr lang="en-US" altLang="ko-KR" dirty="0"/>
              <a:t>JIRA</a:t>
            </a:r>
            <a:r>
              <a:rPr lang="ko-KR" altLang="en-US" dirty="0"/>
              <a:t>에 등록된 이슈가 존재할 때만 </a:t>
            </a:r>
            <a:r>
              <a:rPr lang="en-US" altLang="ko-KR" dirty="0"/>
              <a:t>Push</a:t>
            </a:r>
            <a:r>
              <a:rPr lang="ko-KR" altLang="en-US" dirty="0"/>
              <a:t>를 할 수 있도록 설정이 되어 있기 때문에 발생하는 문제입니다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지금은 해당 옵션을 끄고 진행하지만 실제 팀 프로젝트에서는 이슈가 등록 된 후 해당 이슈의 </a:t>
            </a:r>
            <a:r>
              <a:rPr lang="en-US" altLang="ko-KR" dirty="0"/>
              <a:t>KEY</a:t>
            </a:r>
            <a:r>
              <a:rPr lang="ko-KR" altLang="en-US" dirty="0"/>
              <a:t>값을 </a:t>
            </a:r>
            <a:r>
              <a:rPr lang="en-US" altLang="ko-KR" dirty="0"/>
              <a:t>COMMIT </a:t>
            </a:r>
            <a:r>
              <a:rPr lang="ko-KR" altLang="en-US" dirty="0"/>
              <a:t>내용에 반드시 포함 시켜야만 </a:t>
            </a:r>
            <a:r>
              <a:rPr lang="en-US" altLang="ko-KR" dirty="0"/>
              <a:t>Remote Repository</a:t>
            </a:r>
            <a:r>
              <a:rPr lang="ko-KR" altLang="en-US" dirty="0"/>
              <a:t>에 작업 내역을 </a:t>
            </a:r>
            <a:r>
              <a:rPr lang="en-US" altLang="ko-KR" dirty="0"/>
              <a:t>Push</a:t>
            </a:r>
            <a:r>
              <a:rPr lang="ko-KR" altLang="en-US" dirty="0"/>
              <a:t>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원활한 테스트 진행을 위해 해당 옵션을 끄겠습니다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클릭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02920-52FE-4743-A3BA-5B87CBDA825B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30028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클릭</a:t>
            </a:r>
            <a:r>
              <a:rPr lang="en-US" altLang="ko-KR" dirty="0" smtClean="0"/>
              <a:t>)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좌측 </a:t>
            </a:r>
            <a:r>
              <a:rPr lang="ko-KR" altLang="en-US" dirty="0"/>
              <a:t>톱니바퀴를 클릭 후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클릭</a:t>
            </a:r>
            <a:r>
              <a:rPr lang="en-US" altLang="ko-KR" dirty="0" smtClean="0"/>
              <a:t>) 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Hooks </a:t>
            </a:r>
            <a:r>
              <a:rPr lang="ko-KR" altLang="en-US" dirty="0"/>
              <a:t>로 들어갑니다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클릭</a:t>
            </a:r>
            <a:r>
              <a:rPr lang="en-US" altLang="ko-KR" dirty="0" smtClean="0"/>
              <a:t>) 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Yet </a:t>
            </a:r>
            <a:r>
              <a:rPr lang="en-US" altLang="ko-KR" dirty="0"/>
              <a:t>Another Commit Checker</a:t>
            </a:r>
            <a:r>
              <a:rPr lang="ko-KR" altLang="en-US" dirty="0"/>
              <a:t>의 </a:t>
            </a:r>
            <a:r>
              <a:rPr lang="en-US" altLang="ko-KR" dirty="0"/>
              <a:t>Enabled</a:t>
            </a:r>
            <a:r>
              <a:rPr lang="ko-KR" altLang="en-US" dirty="0"/>
              <a:t>를 체크합니다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클릭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02920-52FE-4743-A3BA-5B87CBDA825B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5055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다시 </a:t>
            </a:r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push –u origin master </a:t>
            </a:r>
            <a:r>
              <a:rPr lang="ko-KR" altLang="en-US" dirty="0"/>
              <a:t>명령어를 실행하면 </a:t>
            </a:r>
            <a:r>
              <a:rPr lang="en-US" altLang="ko-KR" dirty="0"/>
              <a:t>Remote Repository</a:t>
            </a:r>
            <a:r>
              <a:rPr lang="ko-KR" altLang="en-US" dirty="0"/>
              <a:t>에 </a:t>
            </a:r>
            <a:r>
              <a:rPr lang="en-US" altLang="ko-KR" dirty="0"/>
              <a:t>Push</a:t>
            </a:r>
            <a:r>
              <a:rPr lang="ko-KR" altLang="en-US" dirty="0"/>
              <a:t>가 완료 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               -u</a:t>
            </a:r>
            <a:r>
              <a:rPr lang="ko-KR" altLang="en-US" dirty="0"/>
              <a:t> </a:t>
            </a:r>
            <a:r>
              <a:rPr lang="en-US" altLang="ko-KR" dirty="0"/>
              <a:t>= --set-upstream</a:t>
            </a:r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클릭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02920-52FE-4743-A3BA-5B87CBDA825B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61492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이제 좌측의 </a:t>
            </a:r>
            <a:r>
              <a:rPr lang="en-US" altLang="ko-KR" dirty="0"/>
              <a:t>Source </a:t>
            </a:r>
            <a:r>
              <a:rPr lang="ko-KR" altLang="en-US" dirty="0"/>
              <a:t>보기 탭을 클릭하면 이전에 있던 명령어 페이지 대신 </a:t>
            </a:r>
            <a:r>
              <a:rPr lang="en-US" altLang="ko-KR" dirty="0"/>
              <a:t>diary.txt</a:t>
            </a:r>
            <a:r>
              <a:rPr lang="ko-KR" altLang="en-US" dirty="0"/>
              <a:t>를 볼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02920-52FE-4743-A3BA-5B87CBDA825B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60127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프로젝트 진행을 위해 </a:t>
            </a:r>
            <a:r>
              <a:rPr lang="en-US" altLang="ko-KR" dirty="0"/>
              <a:t>Remote Repository</a:t>
            </a:r>
            <a:r>
              <a:rPr lang="ko-KR" altLang="en-US" dirty="0"/>
              <a:t>에서 작업중인 </a:t>
            </a:r>
            <a:r>
              <a:rPr lang="en-US" altLang="ko-KR" dirty="0" err="1"/>
              <a:t>aimir</a:t>
            </a:r>
            <a:r>
              <a:rPr lang="en-US" altLang="ko-KR" dirty="0"/>
              <a:t>-web </a:t>
            </a:r>
            <a:r>
              <a:rPr lang="ko-KR" altLang="en-US" dirty="0"/>
              <a:t>프로젝트를 </a:t>
            </a:r>
            <a:r>
              <a:rPr lang="en-US" altLang="ko-KR" dirty="0"/>
              <a:t>Local Repository</a:t>
            </a:r>
            <a:r>
              <a:rPr lang="ko-KR" altLang="en-US" dirty="0"/>
              <a:t>에 복제를 하려합니다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Aimir</a:t>
            </a:r>
            <a:r>
              <a:rPr lang="en-US" altLang="ko-KR" dirty="0"/>
              <a:t>-web </a:t>
            </a:r>
            <a:r>
              <a:rPr lang="ko-KR" altLang="en-US" dirty="0"/>
              <a:t>프로젝트에 들어가면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클릭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02920-52FE-4743-A3BA-5B87CBDA825B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4478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해당 저장소에 있는 소스를 확인할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그리고 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클릭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02920-52FE-4743-A3BA-5B87CBDA825B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0893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좌측 메뉴의 다운로드 버튼을 클릭하면 프로젝트를 복제할 수 있는 </a:t>
            </a:r>
            <a:r>
              <a:rPr lang="en-US" altLang="ko-KR" dirty="0"/>
              <a:t>URL</a:t>
            </a:r>
            <a:r>
              <a:rPr lang="ko-KR" altLang="en-US" dirty="0"/>
              <a:t>을 제공합니다</a:t>
            </a:r>
            <a:r>
              <a:rPr lang="en-US" altLang="ko-KR" dirty="0"/>
              <a:t>. </a:t>
            </a:r>
            <a:r>
              <a:rPr lang="ko-KR" altLang="en-US" dirty="0"/>
              <a:t>해당 </a:t>
            </a:r>
            <a:r>
              <a:rPr lang="en-US" altLang="ko-KR" dirty="0" err="1"/>
              <a:t>url</a:t>
            </a:r>
            <a:r>
              <a:rPr lang="ko-KR" altLang="en-US" dirty="0"/>
              <a:t>을 복사합니다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클릭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02920-52FE-4743-A3BA-5B87CBDA825B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471573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이클립스 실행 후 우측 상단의 </a:t>
            </a:r>
            <a:r>
              <a:rPr lang="en-US" altLang="ko-KR" dirty="0"/>
              <a:t>Open Perspective </a:t>
            </a:r>
            <a:r>
              <a:rPr lang="ko-KR" altLang="en-US" dirty="0"/>
              <a:t>클릭 하고 </a:t>
            </a:r>
            <a:r>
              <a:rPr lang="en-US" altLang="ko-KR" dirty="0"/>
              <a:t>Git </a:t>
            </a:r>
            <a:r>
              <a:rPr lang="ko-KR" altLang="en-US" dirty="0"/>
              <a:t>선택 후 </a:t>
            </a:r>
            <a:r>
              <a:rPr lang="en-US" altLang="ko-KR" dirty="0"/>
              <a:t>Open </a:t>
            </a:r>
            <a:r>
              <a:rPr lang="ko-KR" altLang="en-US" dirty="0"/>
              <a:t>시킨다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클릭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02920-52FE-4743-A3BA-5B87CBDA825B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93046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우측 상단을 보면 </a:t>
            </a:r>
            <a:r>
              <a:rPr lang="en-US" altLang="ko-KR" dirty="0"/>
              <a:t>Git </a:t>
            </a:r>
            <a:r>
              <a:rPr lang="ko-KR" altLang="en-US" dirty="0"/>
              <a:t>메뉴가 선택된 것을 확인 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그리고 좌측 </a:t>
            </a:r>
            <a:r>
              <a:rPr lang="en-US" altLang="ko-KR" dirty="0"/>
              <a:t>Git Repositories</a:t>
            </a:r>
            <a:r>
              <a:rPr lang="ko-KR" altLang="en-US" dirty="0"/>
              <a:t>를 보면</a:t>
            </a:r>
            <a:r>
              <a:rPr lang="en-US" altLang="ko-KR" dirty="0"/>
              <a:t> Local Repository</a:t>
            </a:r>
            <a:r>
              <a:rPr lang="ko-KR" altLang="en-US" dirty="0"/>
              <a:t>를 불러올지</a:t>
            </a:r>
            <a:r>
              <a:rPr lang="en-US" altLang="ko-KR" dirty="0"/>
              <a:t> Clone </a:t>
            </a:r>
            <a:r>
              <a:rPr lang="ko-KR" altLang="en-US" dirty="0"/>
              <a:t>해서 가져올지</a:t>
            </a:r>
            <a:r>
              <a:rPr lang="en-US" altLang="ko-KR" dirty="0"/>
              <a:t>, </a:t>
            </a:r>
            <a:r>
              <a:rPr lang="ko-KR" altLang="en-US" dirty="0"/>
              <a:t>새로운 </a:t>
            </a:r>
            <a:r>
              <a:rPr lang="en-US" altLang="ko-KR" dirty="0"/>
              <a:t>Local Repository</a:t>
            </a:r>
            <a:r>
              <a:rPr lang="ko-KR" altLang="en-US" dirty="0"/>
              <a:t>를 생성할지 메뉴를 선택 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여기선</a:t>
            </a:r>
            <a:r>
              <a:rPr lang="ko-KR" altLang="en-US" dirty="0"/>
              <a:t> </a:t>
            </a:r>
            <a:r>
              <a:rPr lang="en-US" altLang="ko-KR" dirty="0"/>
              <a:t>clone</a:t>
            </a:r>
            <a:r>
              <a:rPr lang="ko-KR" altLang="en-US" dirty="0"/>
              <a:t>을 선택하겠습니다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클릭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상단의 메뉴도 동일한 기능의 메뉴입니다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클릭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클릭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02920-52FE-4743-A3BA-5B87CBDA825B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8114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이제 </a:t>
            </a:r>
            <a:r>
              <a:rPr lang="en-US" altLang="ko-KR" dirty="0" err="1"/>
              <a:t>git</a:t>
            </a:r>
            <a:r>
              <a:rPr lang="ko-KR" altLang="en-US" dirty="0"/>
              <a:t>을 개인 </a:t>
            </a:r>
            <a:r>
              <a:rPr lang="en-US" altLang="ko-KR" dirty="0"/>
              <a:t>pc</a:t>
            </a:r>
            <a:r>
              <a:rPr lang="ko-KR" altLang="en-US" dirty="0"/>
              <a:t>에 설치하도록 하겠습니다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공식 문서를 참조하셔서 설치를 진행하시면 되고</a:t>
            </a:r>
            <a:r>
              <a:rPr lang="en-US" altLang="ko-KR" dirty="0"/>
              <a:t>, </a:t>
            </a:r>
            <a:r>
              <a:rPr lang="ko-KR" altLang="en-US" dirty="0"/>
              <a:t>아래 그림과 같이 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명령어 </a:t>
            </a:r>
            <a:r>
              <a:rPr lang="ko-KR" altLang="en-US" dirty="0" smtClean="0"/>
              <a:t>실행 시 </a:t>
            </a:r>
            <a:r>
              <a:rPr lang="ko-KR" altLang="en-US" dirty="0"/>
              <a:t>결과가 같게 나오면 설치에 성공 </a:t>
            </a:r>
            <a:r>
              <a:rPr lang="ko-KR" altLang="en-US" dirty="0" smtClean="0"/>
              <a:t>하신 겁니다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02920-52FE-4743-A3BA-5B87CBDA825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04064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[Clone a Git Repository] </a:t>
            </a:r>
            <a:r>
              <a:rPr lang="ko-KR" altLang="en-US" dirty="0"/>
              <a:t>메뉴를 선택하면 다음과 같은 창이 뜹니다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이제 </a:t>
            </a:r>
            <a:r>
              <a:rPr lang="en-US" altLang="ko-KR" dirty="0"/>
              <a:t>Bitbucket</a:t>
            </a:r>
            <a:r>
              <a:rPr lang="ko-KR" altLang="en-US" dirty="0"/>
              <a:t>에서 카피한 </a:t>
            </a:r>
            <a:r>
              <a:rPr lang="en-US" altLang="ko-KR" dirty="0"/>
              <a:t>URI</a:t>
            </a:r>
            <a:r>
              <a:rPr lang="ko-KR" altLang="en-US" dirty="0"/>
              <a:t>를 입력하면 </a:t>
            </a:r>
            <a:r>
              <a:rPr lang="en-US" altLang="ko-KR" dirty="0"/>
              <a:t>HOST, Repository path</a:t>
            </a:r>
            <a:r>
              <a:rPr lang="ko-KR" altLang="en-US" dirty="0"/>
              <a:t>가 자동으로 입력이 되고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Authentication</a:t>
            </a:r>
            <a:r>
              <a:rPr lang="ko-KR" altLang="en-US" dirty="0"/>
              <a:t>란에 </a:t>
            </a:r>
            <a:r>
              <a:rPr lang="en-US" altLang="ko-KR" dirty="0"/>
              <a:t>User</a:t>
            </a:r>
            <a:r>
              <a:rPr lang="ko-KR" altLang="en-US" dirty="0"/>
              <a:t>와 </a:t>
            </a:r>
            <a:r>
              <a:rPr lang="en-US" altLang="ko-KR" dirty="0"/>
              <a:t>Password</a:t>
            </a:r>
            <a:r>
              <a:rPr lang="ko-KR" altLang="en-US" dirty="0"/>
              <a:t>를 입력해줍니다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모두 입력 후 </a:t>
            </a:r>
            <a:r>
              <a:rPr lang="en-US" altLang="ko-KR" dirty="0"/>
              <a:t>Next</a:t>
            </a:r>
            <a:r>
              <a:rPr lang="ko-KR" altLang="en-US" dirty="0"/>
              <a:t>를 클릭합니다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클릭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02920-52FE-4743-A3BA-5B87CBDA825B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072786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 화면은 </a:t>
            </a:r>
            <a:r>
              <a:rPr lang="en-US" altLang="ko-KR" dirty="0"/>
              <a:t>Clone</a:t>
            </a:r>
            <a:r>
              <a:rPr lang="ko-KR" altLang="en-US" dirty="0"/>
              <a:t>해 올 </a:t>
            </a:r>
            <a:r>
              <a:rPr lang="en-US" altLang="ko-KR" dirty="0"/>
              <a:t>Branch</a:t>
            </a:r>
            <a:r>
              <a:rPr lang="ko-KR" altLang="en-US" dirty="0"/>
              <a:t>를 선택하는 화면 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필요로 하는 </a:t>
            </a:r>
            <a:r>
              <a:rPr lang="en-US" altLang="ko-KR" dirty="0"/>
              <a:t>Branch</a:t>
            </a:r>
            <a:r>
              <a:rPr lang="ko-KR" altLang="en-US" dirty="0"/>
              <a:t>를 선택 후 </a:t>
            </a:r>
            <a:r>
              <a:rPr lang="en-US" altLang="ko-KR" dirty="0"/>
              <a:t>Next</a:t>
            </a:r>
            <a:r>
              <a:rPr lang="ko-KR" altLang="en-US" dirty="0"/>
              <a:t>를 클릭합니다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클릭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02920-52FE-4743-A3BA-5B87CBDA825B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010889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프로젝트의 경로를 입력하고 </a:t>
            </a:r>
            <a:r>
              <a:rPr lang="en-US" altLang="ko-KR" dirty="0"/>
              <a:t>Remote name</a:t>
            </a:r>
            <a:r>
              <a:rPr lang="ko-KR" altLang="en-US" dirty="0"/>
              <a:t>을 입력합니다</a:t>
            </a:r>
            <a:r>
              <a:rPr lang="en-US" altLang="ko-KR" dirty="0"/>
              <a:t>. Default</a:t>
            </a:r>
            <a:r>
              <a:rPr lang="ko-KR" altLang="en-US" dirty="0"/>
              <a:t>로 </a:t>
            </a:r>
            <a:r>
              <a:rPr lang="en-US" altLang="ko-KR" dirty="0"/>
              <a:t>origin</a:t>
            </a:r>
            <a:r>
              <a:rPr lang="ko-KR" altLang="en-US" dirty="0"/>
              <a:t>을 사용하며 필요시 이름을 변경하여 사용할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모두 완료되면 </a:t>
            </a:r>
            <a:r>
              <a:rPr lang="en-US" altLang="ko-KR" dirty="0"/>
              <a:t>Finish</a:t>
            </a:r>
            <a:r>
              <a:rPr lang="ko-KR" altLang="en-US" dirty="0"/>
              <a:t>를 클릭합니다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클릭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02920-52FE-4743-A3BA-5B87CBDA825B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22424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완료 후 </a:t>
            </a:r>
            <a:r>
              <a:rPr lang="en-US" altLang="ko-KR" dirty="0"/>
              <a:t>Git Repositories</a:t>
            </a:r>
            <a:r>
              <a:rPr lang="ko-KR" altLang="en-US" dirty="0"/>
              <a:t>를 확인하면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Aimir</a:t>
            </a:r>
            <a:r>
              <a:rPr lang="en-US" altLang="ko-KR" dirty="0"/>
              <a:t>-web [master] </a:t>
            </a:r>
            <a:r>
              <a:rPr lang="ko-KR" altLang="en-US" dirty="0"/>
              <a:t>라는 저장소가 생성된 것을 확인 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여기서 </a:t>
            </a:r>
            <a:r>
              <a:rPr lang="en-US" altLang="ko-KR" dirty="0" err="1"/>
              <a:t>aimir</a:t>
            </a:r>
            <a:r>
              <a:rPr lang="en-US" altLang="ko-KR" dirty="0"/>
              <a:t>-web</a:t>
            </a:r>
            <a:r>
              <a:rPr lang="ko-KR" altLang="en-US" dirty="0"/>
              <a:t>은 </a:t>
            </a:r>
            <a:r>
              <a:rPr lang="en-US" altLang="ko-KR" dirty="0"/>
              <a:t>Remote Repository</a:t>
            </a:r>
            <a:r>
              <a:rPr lang="ko-KR" altLang="en-US" dirty="0"/>
              <a:t>에 있던 </a:t>
            </a:r>
            <a:r>
              <a:rPr lang="en-US" altLang="ko-KR" dirty="0"/>
              <a:t>Repository</a:t>
            </a:r>
            <a:r>
              <a:rPr lang="ko-KR" altLang="en-US" dirty="0"/>
              <a:t>의 이름이고 </a:t>
            </a:r>
            <a:r>
              <a:rPr lang="en-US" altLang="ko-KR" dirty="0"/>
              <a:t>[master]</a:t>
            </a:r>
            <a:r>
              <a:rPr lang="ko-KR" altLang="en-US" dirty="0"/>
              <a:t>는 현재 </a:t>
            </a:r>
            <a:r>
              <a:rPr lang="en-US" altLang="ko-KR" dirty="0"/>
              <a:t>HEAD</a:t>
            </a:r>
            <a:r>
              <a:rPr lang="ko-KR" altLang="en-US" dirty="0"/>
              <a:t>가 </a:t>
            </a:r>
            <a:r>
              <a:rPr lang="ko-KR" altLang="en-US" dirty="0" err="1"/>
              <a:t>가르키고</a:t>
            </a:r>
            <a:r>
              <a:rPr lang="ko-KR" altLang="en-US" dirty="0"/>
              <a:t> 있는 </a:t>
            </a:r>
            <a:r>
              <a:rPr lang="en-US" altLang="ko-KR" dirty="0"/>
              <a:t>Branch 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이제</a:t>
            </a:r>
            <a:r>
              <a:rPr lang="en-US" altLang="ko-KR" dirty="0"/>
              <a:t>, Git Clone</a:t>
            </a:r>
            <a:r>
              <a:rPr lang="ko-KR" altLang="en-US" dirty="0"/>
              <a:t>을 통해서 </a:t>
            </a:r>
            <a:r>
              <a:rPr lang="en-US" altLang="ko-KR" dirty="0"/>
              <a:t>Repository</a:t>
            </a:r>
            <a:r>
              <a:rPr lang="ko-KR" altLang="en-US" dirty="0"/>
              <a:t>를 복제하긴 했는데</a:t>
            </a:r>
            <a:r>
              <a:rPr lang="en-US" altLang="ko-KR" dirty="0"/>
              <a:t>, </a:t>
            </a:r>
            <a:r>
              <a:rPr lang="ko-KR" altLang="en-US" dirty="0"/>
              <a:t>이클립스의 </a:t>
            </a:r>
            <a:r>
              <a:rPr lang="en-US" altLang="ko-KR" dirty="0"/>
              <a:t>Project Explorer</a:t>
            </a:r>
            <a:r>
              <a:rPr lang="ko-KR" altLang="en-US" dirty="0"/>
              <a:t>에는 프로젝트가 없습니다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클릭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02920-52FE-4743-A3BA-5B87CBDA825B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654724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이때 </a:t>
            </a:r>
            <a:r>
              <a:rPr lang="en-US" altLang="ko-KR" dirty="0"/>
              <a:t>Working Tree</a:t>
            </a:r>
            <a:r>
              <a:rPr lang="ko-KR" altLang="en-US" dirty="0"/>
              <a:t>를 </a:t>
            </a:r>
            <a:r>
              <a:rPr lang="ko-KR" altLang="en-US" dirty="0" err="1"/>
              <a:t>우클릭</a:t>
            </a:r>
            <a:r>
              <a:rPr lang="ko-KR" altLang="en-US" dirty="0"/>
              <a:t> 후 </a:t>
            </a:r>
            <a:r>
              <a:rPr lang="en-US" altLang="ko-KR" dirty="0"/>
              <a:t>Import Projects… </a:t>
            </a:r>
            <a:r>
              <a:rPr lang="ko-KR" altLang="en-US" dirty="0"/>
              <a:t>를 클릭하고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클릭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Import</a:t>
            </a:r>
            <a:r>
              <a:rPr lang="ko-KR" altLang="en-US" dirty="0"/>
              <a:t>할 프로젝트를 선택 후 </a:t>
            </a:r>
            <a:r>
              <a:rPr lang="en-US" altLang="ko-KR" dirty="0"/>
              <a:t>Finish</a:t>
            </a:r>
            <a:r>
              <a:rPr lang="ko-KR" altLang="en-US" dirty="0"/>
              <a:t>를 누르면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클릭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Project Explorer</a:t>
            </a:r>
            <a:r>
              <a:rPr lang="ko-KR" altLang="en-US" dirty="0"/>
              <a:t>에 프로젝트가 생성된 것을 확인할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클릭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02920-52FE-4743-A3BA-5B87CBDA825B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26809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여기까지 완료가 되면 현재 버전의 상태는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Remote Repository</a:t>
            </a:r>
            <a:r>
              <a:rPr lang="ko-KR" altLang="en-US" dirty="0"/>
              <a:t>와 </a:t>
            </a:r>
            <a:r>
              <a:rPr lang="en-US" altLang="ko-KR" dirty="0"/>
              <a:t>Local Repository</a:t>
            </a:r>
            <a:r>
              <a:rPr lang="ko-KR" altLang="en-US" dirty="0"/>
              <a:t>가 동일한 상태 입니다</a:t>
            </a:r>
            <a:r>
              <a:rPr lang="en-US" altLang="ko-KR" dirty="0" smtClean="0"/>
              <a:t>. SVN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Checkout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명령어로 프로젝트 내려 받기를 진행 한 것과 동일합니다</a:t>
            </a:r>
            <a:r>
              <a:rPr lang="en-US" altLang="ko-KR" baseline="0" dirty="0" smtClean="0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다음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02920-52FE-4743-A3BA-5B87CBDA825B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81722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프로젝트에 </a:t>
            </a:r>
            <a:r>
              <a:rPr lang="en-US" altLang="ko-KR" dirty="0"/>
              <a:t>UserController.java</a:t>
            </a:r>
            <a:r>
              <a:rPr lang="ko-KR" altLang="en-US" dirty="0"/>
              <a:t> 클래스에는 사용자추가</a:t>
            </a:r>
            <a:r>
              <a:rPr lang="en-US" altLang="ko-KR" dirty="0"/>
              <a:t>, </a:t>
            </a:r>
            <a:r>
              <a:rPr lang="ko-KR" altLang="en-US" dirty="0"/>
              <a:t>상세보기</a:t>
            </a:r>
            <a:r>
              <a:rPr lang="en-US" altLang="ko-KR" dirty="0"/>
              <a:t>, </a:t>
            </a:r>
            <a:r>
              <a:rPr lang="ko-KR" altLang="en-US" dirty="0"/>
              <a:t>수정</a:t>
            </a:r>
            <a:r>
              <a:rPr lang="en-US" altLang="ko-KR" dirty="0"/>
              <a:t>, </a:t>
            </a:r>
            <a:r>
              <a:rPr lang="ko-KR" altLang="en-US" dirty="0"/>
              <a:t>리스트 조회 기능이 구현 되어있다고 가정합니다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branch</a:t>
            </a:r>
            <a:r>
              <a:rPr lang="ko-KR" altLang="en-US" dirty="0"/>
              <a:t>의 장점을 살리기 위해 </a:t>
            </a:r>
            <a:r>
              <a:rPr lang="en-US" altLang="ko-KR" dirty="0"/>
              <a:t>master branch</a:t>
            </a:r>
            <a:r>
              <a:rPr lang="ko-KR" altLang="en-US" dirty="0"/>
              <a:t>는 보존하며 </a:t>
            </a:r>
            <a:r>
              <a:rPr lang="en-US" altLang="ko-KR" dirty="0"/>
              <a:t>develop branch </a:t>
            </a:r>
            <a:r>
              <a:rPr lang="ko-KR" altLang="en-US" dirty="0"/>
              <a:t>를 생성하여 기능 개발은 </a:t>
            </a:r>
            <a:r>
              <a:rPr lang="en-US" altLang="ko-KR" dirty="0"/>
              <a:t>develop branch </a:t>
            </a:r>
            <a:r>
              <a:rPr lang="ko-KR" altLang="en-US" dirty="0"/>
              <a:t>에서만 개발 하고</a:t>
            </a:r>
            <a:r>
              <a:rPr lang="en-US" altLang="ko-KR" dirty="0"/>
              <a:t>, </a:t>
            </a:r>
          </a:p>
          <a:p>
            <a:endParaRPr lang="en-US" altLang="ko-KR" dirty="0"/>
          </a:p>
          <a:p>
            <a:r>
              <a:rPr lang="ko-KR" altLang="en-US" dirty="0"/>
              <a:t>개발이 완료 되면 </a:t>
            </a:r>
            <a:r>
              <a:rPr lang="en-US" altLang="ko-KR" dirty="0"/>
              <a:t>master branch</a:t>
            </a:r>
            <a:r>
              <a:rPr lang="ko-KR" altLang="en-US" dirty="0"/>
              <a:t>에 </a:t>
            </a:r>
            <a:r>
              <a:rPr lang="en-US" altLang="ko-KR" dirty="0"/>
              <a:t>develop branch</a:t>
            </a:r>
            <a:r>
              <a:rPr lang="ko-KR" altLang="en-US" dirty="0"/>
              <a:t>를 </a:t>
            </a:r>
            <a:r>
              <a:rPr lang="en-US" altLang="ko-KR" dirty="0" smtClean="0"/>
              <a:t>merge </a:t>
            </a:r>
            <a:r>
              <a:rPr lang="ko-KR" altLang="en-US" dirty="0" smtClean="0"/>
              <a:t>명령어를 통해 소스를 병합</a:t>
            </a:r>
            <a:r>
              <a:rPr lang="en-US" altLang="ko-KR" dirty="0" smtClean="0"/>
              <a:t> </a:t>
            </a:r>
            <a:r>
              <a:rPr lang="ko-KR" altLang="en-US" dirty="0"/>
              <a:t>시키고</a:t>
            </a:r>
            <a:r>
              <a:rPr lang="en-US" altLang="ko-KR" dirty="0"/>
              <a:t>, </a:t>
            </a:r>
            <a:r>
              <a:rPr lang="ko-KR" altLang="en-US" dirty="0"/>
              <a:t>해당 </a:t>
            </a:r>
            <a:r>
              <a:rPr lang="en-US" altLang="ko-KR" dirty="0"/>
              <a:t>master branch</a:t>
            </a:r>
            <a:r>
              <a:rPr lang="ko-KR" altLang="en-US" dirty="0"/>
              <a:t>를 </a:t>
            </a:r>
            <a:r>
              <a:rPr lang="en-US" altLang="ko-KR" dirty="0"/>
              <a:t>Remote Repository</a:t>
            </a:r>
            <a:r>
              <a:rPr lang="ko-KR" altLang="en-US" dirty="0"/>
              <a:t>에 </a:t>
            </a:r>
            <a:r>
              <a:rPr lang="en-US" altLang="ko-KR" dirty="0"/>
              <a:t>push</a:t>
            </a:r>
            <a:r>
              <a:rPr lang="ko-KR" altLang="en-US" dirty="0"/>
              <a:t>를 시키는 흐름으로 진행 하겠습니다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02920-52FE-4743-A3BA-5B87CBDA825B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54004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유명한 </a:t>
            </a:r>
            <a:r>
              <a:rPr lang="en-US" altLang="ko-KR" dirty="0" smtClean="0"/>
              <a:t>Branch </a:t>
            </a:r>
            <a:r>
              <a:rPr lang="ko-KR" altLang="en-US" dirty="0" smtClean="0"/>
              <a:t>관리 전략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가지를 찾아 왔습니다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가장 처음 나온 </a:t>
            </a:r>
            <a:r>
              <a:rPr lang="en-US" altLang="ko-KR" dirty="0" smtClean="0"/>
              <a:t>Git Flow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가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그림 상으로 봤을 때 아주 복잡한 흐름으로 확인 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나머지 </a:t>
            </a:r>
            <a:r>
              <a:rPr lang="en-US" altLang="ko-KR" baseline="0" dirty="0" smtClean="0"/>
              <a:t>GitHub Flow</a:t>
            </a:r>
            <a:r>
              <a:rPr lang="ko-KR" altLang="en-US" baseline="0" dirty="0" smtClean="0"/>
              <a:t>와 </a:t>
            </a:r>
            <a:r>
              <a:rPr lang="en-US" altLang="ko-KR" baseline="0" dirty="0" err="1" smtClean="0"/>
              <a:t>GitLab</a:t>
            </a:r>
            <a:r>
              <a:rPr lang="en-US" altLang="ko-KR" baseline="0" dirty="0" smtClean="0"/>
              <a:t> Flow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Git Flow</a:t>
            </a:r>
            <a:r>
              <a:rPr lang="ko-KR" altLang="en-US" baseline="0" dirty="0" smtClean="0"/>
              <a:t>의 복잡성을 줄이고자 만들어진 전략입니다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최근 배달의 민족을 운영하는 우아한 형제들에서는 </a:t>
            </a:r>
            <a:r>
              <a:rPr lang="en-US" altLang="ko-KR" baseline="0" dirty="0" smtClean="0"/>
              <a:t>2~3</a:t>
            </a:r>
            <a:r>
              <a:rPr lang="ko-KR" altLang="en-US" baseline="0" dirty="0" smtClean="0"/>
              <a:t>명 정도 개발자가 있을 </a:t>
            </a:r>
            <a:r>
              <a:rPr lang="ko-KR" altLang="en-US" baseline="0" dirty="0" err="1" smtClean="0"/>
              <a:t>떄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GitHub Flow</a:t>
            </a:r>
            <a:r>
              <a:rPr lang="ko-KR" altLang="en-US" baseline="0" dirty="0" smtClean="0"/>
              <a:t>를 사용하다가 인원이 늘어나고 프로젝트 관리가 복잡해 지면서 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Git Flow</a:t>
            </a:r>
            <a:r>
              <a:rPr lang="ko-KR" altLang="en-US" baseline="0" dirty="0" smtClean="0"/>
              <a:t>로 관리 전략을 변경 한 사례가 있습니다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그래서 여기서도 그나마 조금 간단한 </a:t>
            </a:r>
            <a:r>
              <a:rPr lang="en-US" altLang="ko-KR" baseline="0" dirty="0" err="1" smtClean="0"/>
              <a:t>Github</a:t>
            </a:r>
            <a:r>
              <a:rPr lang="en-US" altLang="ko-KR" baseline="0" dirty="0" smtClean="0"/>
              <a:t> Flow</a:t>
            </a:r>
            <a:r>
              <a:rPr lang="ko-KR" altLang="en-US" baseline="0" dirty="0" smtClean="0"/>
              <a:t>로 맛보기를 한 후 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Git Flow </a:t>
            </a:r>
            <a:r>
              <a:rPr lang="ko-KR" altLang="en-US" baseline="0" dirty="0" smtClean="0"/>
              <a:t>까지 간단한 프로젝트로 전체 흐름을 보도록 하겠습니다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(</a:t>
            </a:r>
            <a:r>
              <a:rPr lang="ko-KR" altLang="en-US" baseline="0" dirty="0" smtClean="0"/>
              <a:t>클릭</a:t>
            </a:r>
            <a:r>
              <a:rPr lang="en-US" altLang="ko-KR" baseline="0" dirty="0" smtClean="0"/>
              <a:t>)</a:t>
            </a:r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02920-52FE-4743-A3BA-5B87CBDA825B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481659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 smtClean="0"/>
              <a:t>GitHub Flow</a:t>
            </a:r>
            <a:r>
              <a:rPr lang="ko-KR" altLang="en-US" baseline="0" dirty="0" smtClean="0"/>
              <a:t>를 기반으로 설명하겠습니다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여기서 파란색 점은 </a:t>
            </a:r>
            <a:r>
              <a:rPr lang="en-US" altLang="ko-KR" baseline="0" dirty="0" smtClean="0"/>
              <a:t>master branch</a:t>
            </a:r>
            <a:r>
              <a:rPr lang="ko-KR" altLang="en-US" baseline="0" dirty="0" smtClean="0"/>
              <a:t>로써 실제 운영 소스입니다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err="1" smtClean="0"/>
              <a:t>첫번</a:t>
            </a:r>
            <a:r>
              <a:rPr lang="ko-KR" altLang="en-US" baseline="0" dirty="0" smtClean="0"/>
              <a:t> 째 이슈가 발생하고 해결 후 </a:t>
            </a:r>
            <a:r>
              <a:rPr lang="en-US" altLang="ko-KR" baseline="0" dirty="0" smtClean="0"/>
              <a:t>master</a:t>
            </a:r>
            <a:r>
              <a:rPr lang="ko-KR" altLang="en-US" baseline="0" dirty="0" smtClean="0"/>
              <a:t> 에 병합하고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해당 이슈에 대한 소스는 병합되어 </a:t>
            </a:r>
            <a:r>
              <a:rPr lang="en-US" altLang="ko-KR" baseline="0" dirty="0" smtClean="0"/>
              <a:t>branch </a:t>
            </a:r>
            <a:r>
              <a:rPr lang="ko-KR" altLang="en-US" baseline="0" dirty="0" smtClean="0"/>
              <a:t>가 필요 없어지기 때문에 제거합니다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다음 이슈도 똑같이 처리합니다</a:t>
            </a:r>
            <a:r>
              <a:rPr lang="en-US" altLang="ko-KR" baseline="0" dirty="0" smtClean="0"/>
              <a:t>.  </a:t>
            </a:r>
            <a:r>
              <a:rPr lang="ko-KR" altLang="en-US" baseline="0" dirty="0" smtClean="0"/>
              <a:t>이슈 발생시 </a:t>
            </a:r>
            <a:r>
              <a:rPr lang="en-US" altLang="ko-KR" baseline="0" dirty="0" smtClean="0"/>
              <a:t>Branch </a:t>
            </a:r>
            <a:r>
              <a:rPr lang="ko-KR" altLang="en-US" baseline="0" dirty="0" smtClean="0"/>
              <a:t>생성 </a:t>
            </a:r>
            <a:r>
              <a:rPr lang="en-US" altLang="ko-KR" baseline="0" dirty="0" smtClean="0"/>
              <a:t>-&gt; </a:t>
            </a:r>
            <a:r>
              <a:rPr lang="ko-KR" altLang="en-US" baseline="0" dirty="0" smtClean="0"/>
              <a:t>개발 </a:t>
            </a:r>
            <a:r>
              <a:rPr lang="en-US" altLang="ko-KR" baseline="0" dirty="0" smtClean="0"/>
              <a:t>-&gt; merge (</a:t>
            </a:r>
            <a:r>
              <a:rPr lang="ko-KR" altLang="en-US" baseline="0" dirty="0" smtClean="0"/>
              <a:t>병합</a:t>
            </a:r>
            <a:r>
              <a:rPr lang="en-US" altLang="ko-KR" baseline="0" dirty="0" smtClean="0"/>
              <a:t>) -&gt; </a:t>
            </a:r>
            <a:r>
              <a:rPr lang="ko-KR" altLang="en-US" baseline="0" dirty="0" smtClean="0"/>
              <a:t>다시 생성하고 개발하고 </a:t>
            </a:r>
            <a:r>
              <a:rPr lang="en-US" altLang="ko-KR" baseline="0" dirty="0" smtClean="0"/>
              <a:t>merge </a:t>
            </a:r>
            <a:r>
              <a:rPr lang="ko-KR" altLang="en-US" baseline="0" dirty="0" smtClean="0"/>
              <a:t>를 반복합니다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이 </a:t>
            </a:r>
            <a:r>
              <a:rPr lang="en-US" altLang="ko-KR" baseline="0" dirty="0" smtClean="0"/>
              <a:t>GitHub Flow</a:t>
            </a:r>
            <a:r>
              <a:rPr lang="ko-KR" altLang="en-US" baseline="0" dirty="0" smtClean="0"/>
              <a:t>는 단순합니다</a:t>
            </a:r>
            <a:r>
              <a:rPr lang="en-US" altLang="ko-KR" baseline="0" dirty="0" smtClean="0"/>
              <a:t>. Master branch</a:t>
            </a:r>
            <a:r>
              <a:rPr lang="ko-KR" altLang="en-US" baseline="0" dirty="0" smtClean="0"/>
              <a:t>를 메인 으로 다른 어떤 </a:t>
            </a:r>
            <a:r>
              <a:rPr lang="en-US" altLang="ko-KR" baseline="0" dirty="0" smtClean="0"/>
              <a:t>branch</a:t>
            </a:r>
            <a:r>
              <a:rPr lang="ko-KR" altLang="en-US" baseline="0" dirty="0" smtClean="0"/>
              <a:t>도 남아있지 않기때문에 소수의 인원이 작업하고 버전 별 </a:t>
            </a:r>
            <a:r>
              <a:rPr lang="en-US" altLang="ko-KR" baseline="0" dirty="0" smtClean="0"/>
              <a:t>branch</a:t>
            </a:r>
            <a:r>
              <a:rPr lang="ko-KR" altLang="en-US" baseline="0" dirty="0" smtClean="0"/>
              <a:t> 를 관리 안해도 된다면 적합한 관리 방식입니다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(</a:t>
            </a:r>
            <a:r>
              <a:rPr lang="ko-KR" altLang="en-US" baseline="0" dirty="0" smtClean="0"/>
              <a:t>클릭</a:t>
            </a:r>
            <a:r>
              <a:rPr lang="en-US" altLang="ko-KR" baseline="0" dirty="0" smtClean="0"/>
              <a:t>)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입사한지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주일 된 대리가 업무 파악도 하지 않은 채 소스를 보더니 </a:t>
            </a:r>
            <a:r>
              <a:rPr lang="en-US" altLang="ko-KR" baseline="0" dirty="0" smtClean="0"/>
              <a:t>‘</a:t>
            </a:r>
            <a:r>
              <a:rPr lang="ko-KR" altLang="en-US" baseline="0" dirty="0" smtClean="0"/>
              <a:t>이걸 왜 이렇게 </a:t>
            </a:r>
            <a:r>
              <a:rPr lang="ko-KR" altLang="en-US" baseline="0" dirty="0" err="1" smtClean="0"/>
              <a:t>짠거야</a:t>
            </a:r>
            <a:r>
              <a:rPr lang="en-US" altLang="ko-KR" baseline="0" dirty="0" smtClean="0"/>
              <a:t>?’ </a:t>
            </a:r>
            <a:r>
              <a:rPr lang="ko-KR" altLang="en-US" baseline="0" dirty="0" smtClean="0"/>
              <a:t>하면서 운영 소스에 </a:t>
            </a:r>
            <a:r>
              <a:rPr lang="en-US" altLang="ko-KR" baseline="0" dirty="0" smtClean="0"/>
              <a:t>commit </a:t>
            </a:r>
            <a:r>
              <a:rPr lang="ko-KR" altLang="en-US" baseline="0" dirty="0" smtClean="0"/>
              <a:t>을 했습니다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당연히 이런 경우는 </a:t>
            </a:r>
            <a:r>
              <a:rPr lang="ko-KR" altLang="en-US" baseline="0" dirty="0" err="1" smtClean="0"/>
              <a:t>없겠찌지</a:t>
            </a:r>
            <a:r>
              <a:rPr lang="en-US" altLang="ko-KR" baseline="0" dirty="0" smtClean="0"/>
              <a:t/>
            </a:r>
            <a:br>
              <a:rPr lang="en-US" altLang="ko-KR" baseline="0" dirty="0" smtClean="0"/>
            </a:br>
            <a:r>
              <a:rPr lang="en-US" altLang="ko-KR" baseline="0" dirty="0" smtClean="0"/>
              <a:t/>
            </a:r>
            <a:br>
              <a:rPr lang="en-US" altLang="ko-KR" baseline="0" dirty="0" smtClean="0"/>
            </a:br>
            <a:r>
              <a:rPr lang="ko-KR" altLang="en-US" baseline="0" dirty="0" smtClean="0"/>
              <a:t> 협업을 할 것이기에 관리자와 개발자 구조로 설명을 드리겠습니다</a:t>
            </a:r>
            <a:r>
              <a:rPr lang="en-US" altLang="ko-KR" baseline="0" dirty="0" smtClean="0"/>
              <a:t>.  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최초 개발 이슈가 발생하면 관리자는 이슈를 인지하고 현재 운영중인 </a:t>
            </a:r>
            <a:r>
              <a:rPr lang="en-US" altLang="ko-KR" baseline="0" dirty="0" smtClean="0"/>
              <a:t>master branch </a:t>
            </a:r>
            <a:r>
              <a:rPr lang="ko-KR" altLang="en-US" baseline="0" dirty="0" smtClean="0"/>
              <a:t>에서 개발용 </a:t>
            </a:r>
            <a:r>
              <a:rPr lang="en-US" altLang="ko-KR" baseline="0" dirty="0" smtClean="0"/>
              <a:t>branch </a:t>
            </a:r>
            <a:r>
              <a:rPr lang="ko-KR" altLang="en-US" baseline="0" dirty="0" smtClean="0"/>
              <a:t>를 생성합니다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여기에선 </a:t>
            </a:r>
            <a:r>
              <a:rPr lang="en-US" altLang="ko-KR" baseline="0" dirty="0" smtClean="0"/>
              <a:t>develop branch </a:t>
            </a:r>
            <a:r>
              <a:rPr lang="ko-KR" altLang="en-US" baseline="0" dirty="0" smtClean="0"/>
              <a:t>라고 하겠습니다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개발 기능을 나누어 여러 사람이 한번에 작업을 해야하는 경우 </a:t>
            </a:r>
            <a:r>
              <a:rPr lang="en-US" altLang="ko-KR" baseline="0" dirty="0" smtClean="0"/>
              <a:t>develop-user-update, develop-user-delete </a:t>
            </a:r>
            <a:r>
              <a:rPr lang="ko-KR" altLang="en-US" baseline="0" dirty="0" smtClean="0"/>
              <a:t>등 여러 </a:t>
            </a:r>
            <a:r>
              <a:rPr lang="ko-KR" altLang="en-US" baseline="0" dirty="0" err="1" smtClean="0"/>
              <a:t>브랜치를</a:t>
            </a:r>
            <a:r>
              <a:rPr lang="ko-KR" altLang="en-US" baseline="0" dirty="0" smtClean="0"/>
              <a:t> 생성시켜 한번에 진행 할 수 있습니다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Command </a:t>
            </a:r>
            <a:r>
              <a:rPr lang="ko-KR" altLang="en-US" baseline="0" dirty="0" smtClean="0"/>
              <a:t>명령어로 보면 다음과 같지만 </a:t>
            </a:r>
            <a:r>
              <a:rPr lang="en-US" altLang="ko-KR" baseline="0" dirty="0" err="1" smtClean="0"/>
              <a:t>Bitbucket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서버에 </a:t>
            </a:r>
            <a:r>
              <a:rPr lang="en-US" altLang="ko-KR" baseline="0" dirty="0" smtClean="0"/>
              <a:t>SSH</a:t>
            </a:r>
            <a:r>
              <a:rPr lang="ko-KR" altLang="en-US" baseline="0" dirty="0" smtClean="0"/>
              <a:t>로 붙어서 명령어로 직접 작업할 일이 거이 없기에 </a:t>
            </a:r>
            <a:r>
              <a:rPr lang="en-US" altLang="ko-KR" baseline="0" dirty="0" err="1" smtClean="0"/>
              <a:t>Bitbucket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사이트에서 생성하는 방법을 설명하겠습니다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그리고 생성된 </a:t>
            </a:r>
            <a:r>
              <a:rPr lang="en-US" altLang="ko-KR" baseline="0" dirty="0" smtClean="0"/>
              <a:t>develop branch</a:t>
            </a:r>
            <a:r>
              <a:rPr lang="ko-KR" altLang="en-US" baseline="0" dirty="0" smtClean="0"/>
              <a:t>를 개발자가 개인 </a:t>
            </a:r>
            <a:r>
              <a:rPr lang="en-US" altLang="ko-KR" baseline="0" dirty="0" smtClean="0"/>
              <a:t>Local </a:t>
            </a:r>
            <a:r>
              <a:rPr lang="ko-KR" altLang="en-US" baseline="0" dirty="0" smtClean="0"/>
              <a:t>에 </a:t>
            </a:r>
            <a:r>
              <a:rPr lang="en-US" altLang="ko-KR" baseline="0" dirty="0" smtClean="0"/>
              <a:t>Clone </a:t>
            </a:r>
            <a:r>
              <a:rPr lang="ko-KR" altLang="en-US" baseline="0" dirty="0" smtClean="0"/>
              <a:t>시켜서 개발을 진행합니다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개발이 완료되면 개발자는 </a:t>
            </a:r>
            <a:r>
              <a:rPr lang="en-US" altLang="ko-KR" baseline="0" dirty="0" smtClean="0"/>
              <a:t>Remote Repository</a:t>
            </a:r>
            <a:r>
              <a:rPr lang="ko-KR" altLang="en-US" baseline="0" dirty="0" smtClean="0"/>
              <a:t>에 작업한 </a:t>
            </a:r>
            <a:r>
              <a:rPr lang="en-US" altLang="ko-KR" baseline="0" dirty="0" smtClean="0"/>
              <a:t>develop branch </a:t>
            </a:r>
            <a:r>
              <a:rPr lang="ko-KR" altLang="en-US" baseline="0" dirty="0" smtClean="0"/>
              <a:t>를 </a:t>
            </a:r>
            <a:r>
              <a:rPr lang="en-US" altLang="ko-KR" baseline="0" dirty="0" smtClean="0"/>
              <a:t>push</a:t>
            </a:r>
            <a:r>
              <a:rPr lang="ko-KR" altLang="en-US" baseline="0" dirty="0" smtClean="0"/>
              <a:t>를 시키고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관리자에게 완료 보고를 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그리고 관리자는 해당 </a:t>
            </a:r>
            <a:r>
              <a:rPr lang="en-US" altLang="ko-KR" baseline="0" dirty="0" smtClean="0"/>
              <a:t>branch </a:t>
            </a:r>
            <a:r>
              <a:rPr lang="ko-KR" altLang="en-US" baseline="0" dirty="0" smtClean="0"/>
              <a:t>의 변경 이력 확인 및 소스코드 검토 후 </a:t>
            </a:r>
            <a:r>
              <a:rPr lang="en-US" altLang="ko-KR" baseline="0" dirty="0" smtClean="0"/>
              <a:t>master branch </a:t>
            </a:r>
            <a:r>
              <a:rPr lang="ko-KR" altLang="en-US" baseline="0" dirty="0" smtClean="0"/>
              <a:t>에 </a:t>
            </a:r>
            <a:r>
              <a:rPr lang="en-US" altLang="ko-KR" baseline="0" dirty="0" smtClean="0"/>
              <a:t>merge </a:t>
            </a:r>
            <a:r>
              <a:rPr lang="ko-KR" altLang="en-US" baseline="0" dirty="0" smtClean="0"/>
              <a:t>즉 병합 작업을 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이때 대부분 개발하는 개발자가 </a:t>
            </a:r>
            <a:r>
              <a:rPr lang="ko-KR" altLang="en-US" baseline="0" dirty="0" err="1" smtClean="0"/>
              <a:t>여러명일</a:t>
            </a:r>
            <a:r>
              <a:rPr lang="ko-KR" altLang="en-US" baseline="0" dirty="0" smtClean="0"/>
              <a:t> 수 있기 때문에 </a:t>
            </a:r>
            <a:r>
              <a:rPr lang="en-US" altLang="ko-KR" baseline="0" dirty="0" smtClean="0"/>
              <a:t>master branch </a:t>
            </a:r>
            <a:r>
              <a:rPr lang="ko-KR" altLang="en-US" baseline="0" dirty="0" smtClean="0"/>
              <a:t>병합 작업 시 </a:t>
            </a:r>
            <a:r>
              <a:rPr lang="en-US" altLang="ko-KR" baseline="0" dirty="0" err="1" smtClean="0"/>
              <a:t>comflict</a:t>
            </a:r>
            <a:r>
              <a:rPr lang="en-US" altLang="ko-KR" baseline="0" dirty="0" smtClean="0"/>
              <a:t> (</a:t>
            </a:r>
            <a:r>
              <a:rPr lang="ko-KR" altLang="en-US" baseline="0" dirty="0" smtClean="0"/>
              <a:t>충돌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이 발생 할 수 있기 때문에 병합 시에 관리자와 개발자가 같이 참석하여 병합을 진행해야 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(</a:t>
            </a:r>
            <a:r>
              <a:rPr lang="ko-KR" altLang="en-US" baseline="0" dirty="0" smtClean="0"/>
              <a:t>클릭</a:t>
            </a:r>
            <a:r>
              <a:rPr lang="en-US" altLang="ko-KR" baseline="0" dirty="0" smtClean="0"/>
              <a:t>)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02920-52FE-4743-A3BA-5B87CBDA825B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18775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smtClean="0"/>
              <a:t>첫번째 로 관리자가 이슈를 확인하고 기능 개발용 </a:t>
            </a:r>
            <a:r>
              <a:rPr lang="en-US" altLang="ko-KR" baseline="0" dirty="0" smtClean="0"/>
              <a:t>feature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branch </a:t>
            </a:r>
            <a:r>
              <a:rPr lang="ko-KR" altLang="en-US" baseline="0" dirty="0" smtClean="0"/>
              <a:t>를 생성 후 해당 개발자에게 권한을 부여하는 부분을 설명 하겠습니다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(</a:t>
            </a:r>
            <a:r>
              <a:rPr lang="ko-KR" altLang="en-US" baseline="0" dirty="0" smtClean="0"/>
              <a:t>클릭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02920-52FE-4743-A3BA-5B87CBDA825B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92612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이제 </a:t>
            </a:r>
            <a:r>
              <a:rPr lang="en-US" altLang="ko-KR" dirty="0" err="1"/>
              <a:t>git</a:t>
            </a:r>
            <a:r>
              <a:rPr lang="ko-KR" altLang="en-US" dirty="0"/>
              <a:t>을 개인 </a:t>
            </a:r>
            <a:r>
              <a:rPr lang="en-US" altLang="ko-KR" dirty="0"/>
              <a:t>pc</a:t>
            </a:r>
            <a:r>
              <a:rPr lang="ko-KR" altLang="en-US" dirty="0"/>
              <a:t>에 설치하도록 하겠습니다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공식 문서를 참조하셔서 설치를 진행하시면 되고</a:t>
            </a:r>
            <a:r>
              <a:rPr lang="en-US" altLang="ko-KR" dirty="0"/>
              <a:t>, </a:t>
            </a:r>
            <a:r>
              <a:rPr lang="ko-KR" altLang="en-US" dirty="0"/>
              <a:t>아래 그림과 같이 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명령어 </a:t>
            </a:r>
            <a:r>
              <a:rPr lang="ko-KR" altLang="en-US" dirty="0" smtClean="0"/>
              <a:t>실행 시 </a:t>
            </a:r>
            <a:r>
              <a:rPr lang="ko-KR" altLang="en-US" dirty="0"/>
              <a:t>결과가 같게 나오면 설치에 성공 </a:t>
            </a:r>
            <a:r>
              <a:rPr lang="ko-KR" altLang="en-US" dirty="0" smtClean="0"/>
              <a:t>하신 겁니다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02920-52FE-4743-A3BA-5B87CBDA825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735526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smtClean="0"/>
              <a:t>관리자는 </a:t>
            </a:r>
            <a:r>
              <a:rPr lang="en-US" altLang="ko-KR" baseline="0" dirty="0" err="1" smtClean="0"/>
              <a:t>Bitbucket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의 계정으로 접속 후 이슈가 발생한 프로젝트 </a:t>
            </a:r>
            <a:r>
              <a:rPr lang="en-US" altLang="ko-KR" baseline="0" dirty="0" smtClean="0"/>
              <a:t>Repository</a:t>
            </a:r>
            <a:r>
              <a:rPr lang="ko-KR" altLang="en-US" baseline="0" dirty="0" smtClean="0"/>
              <a:t>로 들어갑니다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이번엔 </a:t>
            </a:r>
            <a:r>
              <a:rPr lang="en-US" altLang="ko-KR" baseline="0" dirty="0" err="1" smtClean="0"/>
              <a:t>aimir</a:t>
            </a:r>
            <a:r>
              <a:rPr lang="en-US" altLang="ko-KR" baseline="0" dirty="0" smtClean="0"/>
              <a:t>-web </a:t>
            </a:r>
            <a:r>
              <a:rPr lang="ko-KR" altLang="en-US" baseline="0" dirty="0" smtClean="0"/>
              <a:t>프로젝트에서 이슈가 발생했다고 가정 하겠습니다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err="1" smtClean="0"/>
              <a:t>Aimir</a:t>
            </a:r>
            <a:r>
              <a:rPr lang="en-US" altLang="ko-KR" baseline="0" dirty="0" smtClean="0"/>
              <a:t>-web </a:t>
            </a:r>
            <a:r>
              <a:rPr lang="en-US" altLang="ko-KR" baseline="0" dirty="0" err="1" smtClean="0"/>
              <a:t>repositor</a:t>
            </a:r>
            <a:r>
              <a:rPr lang="ko-KR" altLang="en-US" baseline="0" dirty="0" smtClean="0"/>
              <a:t>로 들어가서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(</a:t>
            </a:r>
            <a:r>
              <a:rPr lang="ko-KR" altLang="en-US" baseline="0" dirty="0" smtClean="0"/>
              <a:t>클릭</a:t>
            </a:r>
            <a:r>
              <a:rPr lang="en-US" altLang="ko-KR" baseline="0" dirty="0" smtClean="0"/>
              <a:t>)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master branch</a:t>
            </a:r>
            <a:r>
              <a:rPr lang="ko-KR" altLang="en-US" baseline="0" dirty="0" smtClean="0"/>
              <a:t>를 기준으로 </a:t>
            </a:r>
            <a:r>
              <a:rPr lang="en-US" altLang="ko-KR" baseline="0" dirty="0" smtClean="0"/>
              <a:t>feature branch</a:t>
            </a:r>
            <a:r>
              <a:rPr lang="ko-KR" altLang="en-US" baseline="0" dirty="0" smtClean="0"/>
              <a:t>를 생성합니다</a:t>
            </a:r>
            <a:r>
              <a:rPr lang="en-US" altLang="ko-KR" baseline="0" dirty="0" smtClean="0"/>
              <a:t>.  Create branch from here </a:t>
            </a:r>
            <a:r>
              <a:rPr lang="ko-KR" altLang="en-US" baseline="0" dirty="0" smtClean="0"/>
              <a:t>을 클릭하면 다음과 같은 화면이 나옵니다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(</a:t>
            </a:r>
            <a:r>
              <a:rPr lang="ko-KR" altLang="en-US" baseline="0" dirty="0" smtClean="0"/>
              <a:t>클릭</a:t>
            </a:r>
            <a:r>
              <a:rPr lang="en-US" altLang="ko-KR" baseline="0" dirty="0" smtClean="0"/>
              <a:t>)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Repository</a:t>
            </a:r>
            <a:r>
              <a:rPr lang="ko-KR" altLang="en-US" baseline="0" dirty="0" smtClean="0"/>
              <a:t>를 설정하고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Branch Type</a:t>
            </a:r>
            <a:r>
              <a:rPr lang="ko-KR" altLang="en-US" baseline="0" dirty="0" smtClean="0"/>
              <a:t>은 일단 </a:t>
            </a:r>
            <a:r>
              <a:rPr lang="en-US" altLang="ko-KR" baseline="0" dirty="0" smtClean="0"/>
              <a:t>Custom</a:t>
            </a:r>
            <a:r>
              <a:rPr lang="ko-KR" altLang="en-US" baseline="0" dirty="0" smtClean="0"/>
              <a:t>으로 둡니다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그리고 </a:t>
            </a:r>
            <a:r>
              <a:rPr lang="en-US" altLang="ko-KR" baseline="0" dirty="0" smtClean="0"/>
              <a:t>Branch From</a:t>
            </a:r>
            <a:r>
              <a:rPr lang="ko-KR" altLang="en-US" baseline="0" dirty="0" smtClean="0"/>
              <a:t> 은 어떤 </a:t>
            </a:r>
            <a:r>
              <a:rPr lang="ko-KR" altLang="en-US" baseline="0" dirty="0" err="1" smtClean="0"/>
              <a:t>브랜치를</a:t>
            </a:r>
            <a:r>
              <a:rPr lang="ko-KR" altLang="en-US" baseline="0" dirty="0" smtClean="0"/>
              <a:t> 기준으로 새로운 분기를 </a:t>
            </a:r>
            <a:r>
              <a:rPr lang="ko-KR" altLang="en-US" baseline="0" dirty="0" err="1" smtClean="0"/>
              <a:t>만들것이냐를</a:t>
            </a:r>
            <a:r>
              <a:rPr lang="ko-KR" altLang="en-US" baseline="0" dirty="0" smtClean="0"/>
              <a:t> 선택하는 것입니다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Branch </a:t>
            </a:r>
            <a:r>
              <a:rPr lang="ko-KR" altLang="en-US" baseline="0" dirty="0" smtClean="0"/>
              <a:t>이름을 지정하고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Create Branch</a:t>
            </a:r>
            <a:r>
              <a:rPr lang="ko-KR" altLang="en-US" baseline="0" dirty="0" smtClean="0"/>
              <a:t>를 생성하면 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(</a:t>
            </a:r>
            <a:r>
              <a:rPr lang="ko-KR" altLang="en-US" baseline="0" dirty="0" smtClean="0"/>
              <a:t>클릭</a:t>
            </a:r>
            <a:r>
              <a:rPr lang="en-US" altLang="ko-KR" baseline="0" dirty="0" smtClean="0"/>
              <a:t>)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방금 생성한 </a:t>
            </a:r>
            <a:r>
              <a:rPr lang="en-US" altLang="ko-KR" baseline="0" dirty="0" smtClean="0"/>
              <a:t>feature/user-update </a:t>
            </a:r>
            <a:r>
              <a:rPr lang="ko-KR" altLang="en-US" baseline="0" dirty="0" err="1" smtClean="0"/>
              <a:t>브랜치가</a:t>
            </a:r>
            <a:r>
              <a:rPr lang="ko-KR" altLang="en-US" baseline="0" dirty="0" smtClean="0"/>
              <a:t> 생성된 것을 확인 할 수 있습니다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02920-52FE-4743-A3BA-5B87CBDA825B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89206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smtClean="0"/>
              <a:t>이제 생성한 </a:t>
            </a:r>
            <a:r>
              <a:rPr lang="en-US" altLang="ko-KR" baseline="0" dirty="0" smtClean="0"/>
              <a:t>feature/user-update branch</a:t>
            </a:r>
            <a:r>
              <a:rPr lang="ko-KR" altLang="en-US" baseline="0" dirty="0" smtClean="0"/>
              <a:t> 에서 개발을 진행할 개발자에게 권한을 부여해 보겠습니다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en-US" altLang="ko-KR" baseline="0" dirty="0" err="1" smtClean="0"/>
              <a:t>Bitbucket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사이트 좌측 </a:t>
            </a:r>
            <a:r>
              <a:rPr lang="ko-KR" altLang="en-US" baseline="0" dirty="0" err="1" smtClean="0"/>
              <a:t>메뉴바에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Settings</a:t>
            </a:r>
            <a:r>
              <a:rPr lang="ko-KR" altLang="en-US" baseline="0" dirty="0" smtClean="0"/>
              <a:t>를 클릭합니다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Branch permission </a:t>
            </a:r>
            <a:r>
              <a:rPr lang="ko-KR" altLang="en-US" baseline="0" dirty="0" smtClean="0"/>
              <a:t>을 클릭하면 다음과 같은 화면이 뜹니다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(</a:t>
            </a:r>
            <a:r>
              <a:rPr lang="ko-KR" altLang="en-US" baseline="0" dirty="0" smtClean="0"/>
              <a:t>클릭</a:t>
            </a:r>
            <a:r>
              <a:rPr lang="en-US" altLang="ko-KR" baseline="0" dirty="0" smtClean="0"/>
              <a:t>)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Permission</a:t>
            </a:r>
            <a:r>
              <a:rPr lang="ko-KR" altLang="en-US" baseline="0" dirty="0" smtClean="0"/>
              <a:t>을 적용 할 </a:t>
            </a:r>
            <a:r>
              <a:rPr lang="en-US" altLang="ko-KR" baseline="0" dirty="0" smtClean="0"/>
              <a:t>Branch</a:t>
            </a:r>
            <a:r>
              <a:rPr lang="ko-KR" altLang="en-US" baseline="0" dirty="0" smtClean="0"/>
              <a:t>를 선택하고 제한 사항을 부여하는데  모든 변경 사항에 대해 제한을 부여하고 사용자를 입력하면 해당 사용자만 제외 대상이 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02920-52FE-4743-A3BA-5B87CBDA825B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716780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smtClean="0"/>
              <a:t>제한 사항에 대한 설명입니다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원하는 제한사항을 체크 후 제한 사항에서 제외할 그룹 또는 사용자를 입력하시면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해당 제한 사상에 제외 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02920-52FE-4743-A3BA-5B87CBDA825B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545582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 smtClean="0"/>
              <a:t>Feature/user-update branch</a:t>
            </a:r>
            <a:r>
              <a:rPr lang="ko-KR" altLang="en-US" baseline="0" dirty="0" smtClean="0"/>
              <a:t>에 모든 변경 사항에 제한이 생겼고 </a:t>
            </a:r>
            <a:r>
              <a:rPr lang="en-US" altLang="ko-KR" baseline="0" dirty="0" smtClean="0"/>
              <a:t>‘</a:t>
            </a:r>
            <a:r>
              <a:rPr lang="ko-KR" altLang="en-US" baseline="0" dirty="0" smtClean="0"/>
              <a:t>신성인</a:t>
            </a:r>
            <a:r>
              <a:rPr lang="en-US" altLang="ko-KR" baseline="0" dirty="0" smtClean="0"/>
              <a:t>’ </a:t>
            </a:r>
            <a:r>
              <a:rPr lang="ko-KR" altLang="en-US" baseline="0" dirty="0" smtClean="0"/>
              <a:t>이라는 사용자만 제외 사항에 추가된 것을 확인 할 수 있습니다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다른 사용자들은 해당 </a:t>
            </a:r>
            <a:r>
              <a:rPr lang="ko-KR" altLang="en-US" baseline="0" dirty="0" err="1" smtClean="0"/>
              <a:t>브랜치를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read</a:t>
            </a:r>
            <a:r>
              <a:rPr lang="ko-KR" altLang="en-US" baseline="0" dirty="0" smtClean="0"/>
              <a:t>할 수 있는 권한은 있지만 </a:t>
            </a:r>
            <a:r>
              <a:rPr lang="ko-KR" altLang="en-US" baseline="0" dirty="0" err="1" smtClean="0"/>
              <a:t>브랜치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clone </a:t>
            </a:r>
            <a:r>
              <a:rPr lang="ko-KR" altLang="en-US" baseline="0" dirty="0" smtClean="0"/>
              <a:t>후 수정을 진행하고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리모트로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push</a:t>
            </a:r>
            <a:r>
              <a:rPr lang="ko-KR" altLang="en-US" baseline="0" dirty="0" smtClean="0"/>
              <a:t>를 시도하면 다음과 같은 알림이 발생하면서 </a:t>
            </a:r>
            <a:r>
              <a:rPr lang="en-US" altLang="ko-KR" baseline="0" dirty="0" smtClean="0"/>
              <a:t>push </a:t>
            </a:r>
            <a:r>
              <a:rPr lang="ko-KR" altLang="en-US" baseline="0" dirty="0" smtClean="0"/>
              <a:t>가 반려됩니다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(</a:t>
            </a:r>
            <a:r>
              <a:rPr lang="ko-KR" altLang="en-US" baseline="0" dirty="0" smtClean="0"/>
              <a:t>클릭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02920-52FE-4743-A3BA-5B87CBDA825B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17631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 smtClean="0"/>
              <a:t>Feature/user-update branch</a:t>
            </a:r>
            <a:r>
              <a:rPr lang="ko-KR" altLang="en-US" baseline="0" dirty="0" smtClean="0"/>
              <a:t>에 모든 변경 사항에 제한이 생겼고 </a:t>
            </a:r>
            <a:r>
              <a:rPr lang="en-US" altLang="ko-KR" baseline="0" dirty="0" smtClean="0"/>
              <a:t>‘</a:t>
            </a:r>
            <a:r>
              <a:rPr lang="ko-KR" altLang="en-US" baseline="0" dirty="0" smtClean="0"/>
              <a:t>신성인</a:t>
            </a:r>
            <a:r>
              <a:rPr lang="en-US" altLang="ko-KR" baseline="0" dirty="0" smtClean="0"/>
              <a:t>’ </a:t>
            </a:r>
            <a:r>
              <a:rPr lang="ko-KR" altLang="en-US" baseline="0" dirty="0" smtClean="0"/>
              <a:t>이라는 사용자만 제외 사항에 추가된 것을 확인 할 수 있습니다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다른 사용자들은 해당 </a:t>
            </a:r>
            <a:r>
              <a:rPr lang="ko-KR" altLang="en-US" baseline="0" dirty="0" err="1" smtClean="0"/>
              <a:t>브랜치를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read</a:t>
            </a:r>
            <a:r>
              <a:rPr lang="ko-KR" altLang="en-US" baseline="0" dirty="0" smtClean="0"/>
              <a:t>할 수 있는 권한은 있지만 </a:t>
            </a:r>
            <a:r>
              <a:rPr lang="ko-KR" altLang="en-US" baseline="0" dirty="0" err="1" smtClean="0"/>
              <a:t>브랜치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clone </a:t>
            </a:r>
            <a:r>
              <a:rPr lang="ko-KR" altLang="en-US" baseline="0" dirty="0" smtClean="0"/>
              <a:t>후 수정을 진행하고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리모트로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push</a:t>
            </a:r>
            <a:r>
              <a:rPr lang="ko-KR" altLang="en-US" baseline="0" dirty="0" smtClean="0"/>
              <a:t>를 시도하면 다음과 같은 알림이 발생하면서 </a:t>
            </a:r>
            <a:r>
              <a:rPr lang="en-US" altLang="ko-KR" baseline="0" dirty="0" smtClean="0"/>
              <a:t>push </a:t>
            </a:r>
            <a:r>
              <a:rPr lang="ko-KR" altLang="en-US" baseline="0" dirty="0" smtClean="0"/>
              <a:t>가 반려됩니다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(</a:t>
            </a:r>
            <a:r>
              <a:rPr lang="ko-KR" altLang="en-US" baseline="0" dirty="0" smtClean="0"/>
              <a:t>클릭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02920-52FE-4743-A3BA-5B87CBDA825B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780808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 smtClean="0"/>
              <a:t>Feature/user-update </a:t>
            </a:r>
            <a:r>
              <a:rPr lang="ko-KR" altLang="en-US" baseline="0" dirty="0" smtClean="0"/>
              <a:t>가 </a:t>
            </a:r>
            <a:r>
              <a:rPr lang="en-US" altLang="ko-KR" baseline="0" dirty="0" smtClean="0"/>
              <a:t>read-only </a:t>
            </a:r>
            <a:r>
              <a:rPr lang="ko-KR" altLang="en-US" baseline="0" dirty="0" smtClean="0"/>
              <a:t>라고 나오고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Pull Request </a:t>
            </a:r>
            <a:r>
              <a:rPr lang="ko-KR" altLang="en-US" baseline="0" dirty="0" smtClean="0"/>
              <a:t>요청을 통해서만 수정 요청이 가능하며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해당 </a:t>
            </a:r>
            <a:r>
              <a:rPr lang="en-US" altLang="ko-KR" baseline="0" dirty="0" smtClean="0"/>
              <a:t>Branch </a:t>
            </a:r>
            <a:r>
              <a:rPr lang="ko-KR" altLang="en-US" baseline="0" dirty="0" smtClean="0"/>
              <a:t>의 권한 설정을 프로젝트 관리자에게 확인하라는 메시지가 나옵니다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여기에서 </a:t>
            </a:r>
            <a:r>
              <a:rPr lang="en-US" altLang="ko-KR" baseline="0" dirty="0" smtClean="0"/>
              <a:t>Pull Request </a:t>
            </a:r>
            <a:r>
              <a:rPr lang="ko-KR" altLang="en-US" baseline="0" dirty="0" smtClean="0"/>
              <a:t>란 오픈소스 진영에서 많이 사용이 되는데요</a:t>
            </a:r>
            <a:r>
              <a:rPr lang="en-US" altLang="ko-KR" baseline="0" dirty="0" smtClean="0"/>
              <a:t>, 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간단한 예를 들면 해당 프로젝트에 참여하지 않은 제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자가 </a:t>
            </a:r>
            <a:r>
              <a:rPr lang="en-US" altLang="ko-KR" baseline="0" dirty="0" smtClean="0"/>
              <a:t>master branch</a:t>
            </a:r>
            <a:r>
              <a:rPr lang="ko-KR" altLang="en-US" baseline="0" dirty="0" smtClean="0"/>
              <a:t>를 </a:t>
            </a:r>
            <a:r>
              <a:rPr lang="en-US" altLang="ko-KR" baseline="0" dirty="0" smtClean="0"/>
              <a:t>fork </a:t>
            </a:r>
            <a:r>
              <a:rPr lang="ko-KR" altLang="en-US" baseline="0" dirty="0" smtClean="0"/>
              <a:t>시켜서 자신이 마음에 </a:t>
            </a:r>
            <a:r>
              <a:rPr lang="ko-KR" altLang="en-US" baseline="0" dirty="0" err="1" smtClean="0"/>
              <a:t>안드는</a:t>
            </a:r>
            <a:r>
              <a:rPr lang="ko-KR" altLang="en-US" baseline="0" dirty="0" smtClean="0"/>
              <a:t> 부분을 수정하고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(</a:t>
            </a:r>
            <a:r>
              <a:rPr lang="ko-KR" altLang="en-US" baseline="0" dirty="0" smtClean="0"/>
              <a:t>클릭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02920-52FE-4743-A3BA-5B87CBDA825B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01711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smtClean="0"/>
              <a:t>이제 관리자가 </a:t>
            </a:r>
            <a:r>
              <a:rPr lang="en-US" altLang="ko-KR" baseline="0" dirty="0" smtClean="0"/>
              <a:t>branch </a:t>
            </a:r>
            <a:r>
              <a:rPr lang="ko-KR" altLang="en-US" baseline="0" dirty="0" smtClean="0"/>
              <a:t>생성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권한 부여를 끝낸 후 개발자에게 작업을 진행하라 지시를 할 것입니다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일단 해당 </a:t>
            </a:r>
            <a:r>
              <a:rPr lang="en-US" altLang="ko-KR" baseline="0" dirty="0" smtClean="0"/>
              <a:t>branch </a:t>
            </a:r>
            <a:r>
              <a:rPr lang="ko-KR" altLang="en-US" baseline="0" dirty="0" smtClean="0"/>
              <a:t>를 </a:t>
            </a:r>
            <a:r>
              <a:rPr lang="en-US" altLang="ko-KR" baseline="0" dirty="0" smtClean="0"/>
              <a:t>clone </a:t>
            </a:r>
            <a:r>
              <a:rPr lang="ko-KR" altLang="en-US" baseline="0" dirty="0" smtClean="0"/>
              <a:t>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설명은 앞서 진행한 </a:t>
            </a:r>
            <a:r>
              <a:rPr lang="en-US" altLang="ko-KR" baseline="0" dirty="0" smtClean="0"/>
              <a:t>clone</a:t>
            </a:r>
            <a:r>
              <a:rPr lang="ko-KR" altLang="en-US" baseline="0" dirty="0" smtClean="0"/>
              <a:t>과 동일하기 때문에 생략하겠습니다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(</a:t>
            </a:r>
            <a:r>
              <a:rPr lang="ko-KR" altLang="en-US" baseline="0" dirty="0" smtClean="0"/>
              <a:t>클릭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02920-52FE-4743-A3BA-5B87CBDA825B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50217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smtClean="0"/>
              <a:t>이제 관리자가 </a:t>
            </a:r>
            <a:r>
              <a:rPr lang="en-US" altLang="ko-KR" baseline="0" dirty="0" smtClean="0"/>
              <a:t>branch </a:t>
            </a:r>
            <a:r>
              <a:rPr lang="ko-KR" altLang="en-US" baseline="0" dirty="0" smtClean="0"/>
              <a:t>생성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권한 부여를 끝낸 후 개발자에게 작업을 진행하라 지시를 할 것입니다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일단 해당 </a:t>
            </a:r>
            <a:r>
              <a:rPr lang="en-US" altLang="ko-KR" baseline="0" dirty="0" smtClean="0"/>
              <a:t>branch </a:t>
            </a:r>
            <a:r>
              <a:rPr lang="ko-KR" altLang="en-US" baseline="0" dirty="0" smtClean="0"/>
              <a:t>를 </a:t>
            </a:r>
            <a:r>
              <a:rPr lang="en-US" altLang="ko-KR" baseline="0" dirty="0" smtClean="0"/>
              <a:t>clone </a:t>
            </a:r>
            <a:r>
              <a:rPr lang="ko-KR" altLang="en-US" baseline="0" dirty="0" smtClean="0"/>
              <a:t>합니다</a:t>
            </a:r>
            <a:r>
              <a:rPr lang="en-US" altLang="ko-KR" baseline="0" dirty="0" smtClean="0"/>
              <a:t>. Working Tree </a:t>
            </a:r>
            <a:r>
              <a:rPr lang="ko-KR" altLang="en-US" baseline="0" dirty="0" err="1" smtClean="0"/>
              <a:t>우클릭</a:t>
            </a:r>
            <a:r>
              <a:rPr lang="ko-KR" altLang="en-US" baseline="0" dirty="0" smtClean="0"/>
              <a:t> 후 </a:t>
            </a:r>
            <a:r>
              <a:rPr lang="en-US" altLang="ko-KR" baseline="0" dirty="0" smtClean="0"/>
              <a:t>Import Project</a:t>
            </a:r>
            <a:r>
              <a:rPr lang="ko-KR" altLang="en-US" baseline="0" dirty="0" smtClean="0"/>
              <a:t>로 </a:t>
            </a:r>
            <a:r>
              <a:rPr lang="en-US" altLang="ko-KR" baseline="0" dirty="0" smtClean="0"/>
              <a:t>Eclipse Project</a:t>
            </a:r>
            <a:r>
              <a:rPr lang="ko-KR" altLang="en-US" baseline="0" dirty="0" smtClean="0"/>
              <a:t>에 프로젝트로 등록된 것을 확인 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(</a:t>
            </a:r>
            <a:r>
              <a:rPr lang="ko-KR" altLang="en-US" baseline="0" dirty="0" smtClean="0"/>
              <a:t>클릭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02920-52FE-4743-A3BA-5B87CBDA825B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53379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smtClean="0"/>
              <a:t>프로젝트 </a:t>
            </a:r>
            <a:r>
              <a:rPr lang="en-US" altLang="ko-KR" baseline="0" dirty="0" smtClean="0"/>
              <a:t>Clone </a:t>
            </a:r>
            <a:r>
              <a:rPr lang="ko-KR" altLang="en-US" baseline="0" dirty="0" smtClean="0"/>
              <a:t>이 완료 되었습니다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해당 프로젝트에는 </a:t>
            </a:r>
            <a:r>
              <a:rPr lang="en-US" altLang="ko-KR" baseline="0" dirty="0" smtClean="0"/>
              <a:t>UserController.java </a:t>
            </a:r>
            <a:r>
              <a:rPr lang="ko-KR" altLang="en-US" baseline="0" dirty="0" smtClean="0"/>
              <a:t>클래스가 존재하고 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사용자 추가 기능과 상세보기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정보 수정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리스트 조회 기능이 정의 되어 있습니다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Clone </a:t>
            </a:r>
            <a:r>
              <a:rPr lang="ko-KR" altLang="en-US" baseline="0" dirty="0" smtClean="0"/>
              <a:t>받은 </a:t>
            </a:r>
            <a:r>
              <a:rPr lang="en-US" altLang="ko-KR" baseline="0" dirty="0" smtClean="0"/>
              <a:t>Branch</a:t>
            </a:r>
            <a:r>
              <a:rPr lang="ko-KR" altLang="en-US" baseline="0" dirty="0" smtClean="0"/>
              <a:t>의 이름이 </a:t>
            </a:r>
            <a:r>
              <a:rPr lang="en-US" altLang="ko-KR" baseline="0" dirty="0" smtClean="0"/>
              <a:t>feature/user-update </a:t>
            </a:r>
            <a:r>
              <a:rPr lang="ko-KR" altLang="en-US" baseline="0" dirty="0" smtClean="0"/>
              <a:t>였기 때문에 사용자 정보를 수정하는 </a:t>
            </a:r>
            <a:r>
              <a:rPr lang="en-US" altLang="ko-KR" baseline="0" dirty="0" err="1" smtClean="0"/>
              <a:t>modifiUser</a:t>
            </a:r>
            <a:r>
              <a:rPr lang="en-US" altLang="ko-KR" baseline="0" dirty="0" smtClean="0"/>
              <a:t>() </a:t>
            </a:r>
            <a:r>
              <a:rPr lang="ko-KR" altLang="en-US" baseline="0" dirty="0" smtClean="0"/>
              <a:t>에 기능을 구현하겠습니다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02920-52FE-4743-A3BA-5B87CBDA825B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42261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smtClean="0"/>
              <a:t>사용자 정보 수정 이슈에 맞춰 </a:t>
            </a:r>
            <a:r>
              <a:rPr lang="en-US" altLang="ko-KR" baseline="0" dirty="0" err="1" smtClean="0"/>
              <a:t>modifyUser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함수에 기능을 구현했습니다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이제 이슈의 요구 조건을 </a:t>
            </a:r>
            <a:r>
              <a:rPr lang="ko-KR" altLang="en-US" baseline="0" dirty="0" err="1" smtClean="0"/>
              <a:t>완성했으므로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Remote repository</a:t>
            </a:r>
            <a:r>
              <a:rPr lang="ko-KR" altLang="en-US" baseline="0" dirty="0" smtClean="0"/>
              <a:t>의 </a:t>
            </a:r>
            <a:r>
              <a:rPr lang="en-US" altLang="ko-KR" baseline="0" dirty="0" smtClean="0"/>
              <a:t> feature/user-update Branch</a:t>
            </a:r>
            <a:r>
              <a:rPr lang="ko-KR" altLang="en-US" baseline="0" dirty="0" smtClean="0"/>
              <a:t>에 반영을 하면 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err="1" smtClean="0"/>
              <a:t>ProjectExplorer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를 보시면 물음표가 붙어있는 것과 </a:t>
            </a:r>
            <a:r>
              <a:rPr lang="en-US" altLang="ko-KR" baseline="0" dirty="0" smtClean="0"/>
              <a:t>S</a:t>
            </a:r>
            <a:r>
              <a:rPr lang="ko-KR" altLang="en-US" baseline="0" dirty="0" smtClean="0"/>
              <a:t>표시가 붙어있는 것을 확인 할 수 있습니다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물음표는 새로 생긴 파일을 의미하며 </a:t>
            </a:r>
            <a:r>
              <a:rPr lang="en-US" altLang="ko-KR" baseline="0" dirty="0" smtClean="0"/>
              <a:t>S</a:t>
            </a:r>
            <a:r>
              <a:rPr lang="ko-KR" altLang="en-US" baseline="0" dirty="0" smtClean="0"/>
              <a:t>는 기존에 버전 관리를 하고 있었으며 현재 </a:t>
            </a:r>
            <a:r>
              <a:rPr lang="en-US" altLang="ko-KR" baseline="0" dirty="0" smtClean="0"/>
              <a:t>Staging Area </a:t>
            </a:r>
            <a:r>
              <a:rPr lang="ko-KR" altLang="en-US" baseline="0" dirty="0" smtClean="0"/>
              <a:t>에 반영되지 않은 수정된 파일이라는 것을 의미합니다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(</a:t>
            </a:r>
            <a:r>
              <a:rPr lang="ko-KR" altLang="en-US" baseline="0" dirty="0" smtClean="0"/>
              <a:t>클릭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02920-52FE-4743-A3BA-5B87CBDA825B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9807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을 설치하고</a:t>
            </a:r>
            <a:r>
              <a:rPr lang="ko-KR" altLang="en-US" baseline="0" dirty="0"/>
              <a:t> 나면 사용 환경을 설정해 주어야 한다</a:t>
            </a:r>
            <a:r>
              <a:rPr lang="en-US" altLang="ko-KR" baseline="0" dirty="0"/>
              <a:t>. </a:t>
            </a:r>
          </a:p>
          <a:p>
            <a:endParaRPr lang="en-US" altLang="ko-KR" baseline="0" dirty="0"/>
          </a:p>
          <a:p>
            <a:r>
              <a:rPr lang="en-US" altLang="ko-KR" baseline="0" dirty="0"/>
              <a:t>Git </a:t>
            </a:r>
            <a:r>
              <a:rPr lang="en-US" altLang="ko-KR" baseline="0" dirty="0" err="1"/>
              <a:t>config</a:t>
            </a:r>
            <a:r>
              <a:rPr lang="en-US" altLang="ko-KR" baseline="0" dirty="0"/>
              <a:t> </a:t>
            </a:r>
            <a:r>
              <a:rPr lang="ko-KR" altLang="en-US" baseline="0" dirty="0"/>
              <a:t>명령어를 통해 커밋하는 사용자의 정보 </a:t>
            </a:r>
            <a:r>
              <a:rPr lang="en-US" altLang="ko-KR" baseline="0" dirty="0"/>
              <a:t>user.name</a:t>
            </a:r>
            <a:r>
              <a:rPr lang="ko-KR" altLang="en-US" baseline="0" dirty="0"/>
              <a:t>과 </a:t>
            </a:r>
            <a:r>
              <a:rPr lang="en-US" altLang="ko-KR" baseline="0" dirty="0" err="1"/>
              <a:t>user.email</a:t>
            </a:r>
            <a:r>
              <a:rPr lang="en-US" altLang="ko-KR" baseline="0" dirty="0"/>
              <a:t> </a:t>
            </a:r>
            <a:r>
              <a:rPr lang="ko-KR" altLang="en-US" baseline="0" dirty="0"/>
              <a:t>정보를 입력합니다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이 정보는 사용자가 </a:t>
            </a:r>
            <a:r>
              <a:rPr lang="en-US" altLang="ko-KR" baseline="0" dirty="0"/>
              <a:t>commit</a:t>
            </a:r>
            <a:r>
              <a:rPr lang="ko-KR" altLang="en-US" baseline="0" dirty="0"/>
              <a:t>을 할 때 마다 정보가 입력되기 때문에 사용자 자신의 정보를 입력 하시길 바랍니다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만약 프로젝트 별 다른 사용자의 정보를 사용하고 싶다면 </a:t>
            </a:r>
            <a:r>
              <a:rPr lang="en-US" altLang="ko-KR" baseline="0" dirty="0"/>
              <a:t>–global </a:t>
            </a:r>
            <a:r>
              <a:rPr lang="ko-KR" altLang="en-US" baseline="0" dirty="0"/>
              <a:t>옵션을 제거하고 프로젝트별로 </a:t>
            </a:r>
            <a:r>
              <a:rPr lang="en-US" altLang="ko-KR" baseline="0" dirty="0" err="1"/>
              <a:t>git</a:t>
            </a:r>
            <a:r>
              <a:rPr lang="en-US" altLang="ko-KR" baseline="0" dirty="0"/>
              <a:t> </a:t>
            </a:r>
            <a:r>
              <a:rPr lang="en-US" altLang="ko-KR" baseline="0" dirty="0" err="1"/>
              <a:t>config</a:t>
            </a:r>
            <a:r>
              <a:rPr lang="en-US" altLang="ko-KR" baseline="0" dirty="0"/>
              <a:t> </a:t>
            </a:r>
            <a:r>
              <a:rPr lang="ko-KR" altLang="en-US" baseline="0" dirty="0"/>
              <a:t>명령어를 실행하여 지정해줄 수 있습니다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02920-52FE-4743-A3BA-5B87CBDA825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08773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smtClean="0"/>
              <a:t>이제 개발을 완료한 프로젝트를 </a:t>
            </a:r>
            <a:r>
              <a:rPr lang="ko-KR" altLang="en-US" baseline="0" dirty="0" err="1" smtClean="0"/>
              <a:t>우클릭</a:t>
            </a:r>
            <a:r>
              <a:rPr lang="ko-KR" altLang="en-US" baseline="0" dirty="0" smtClean="0"/>
              <a:t> 해서 </a:t>
            </a:r>
            <a:r>
              <a:rPr lang="en-US" altLang="ko-KR" baseline="0" dirty="0" smtClean="0"/>
              <a:t>Team</a:t>
            </a:r>
            <a:r>
              <a:rPr lang="ko-KR" altLang="en-US" baseline="0" dirty="0" smtClean="0"/>
              <a:t>을 열어보면 여러가지 기능들이 나열 되 있습니다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가장 위에 </a:t>
            </a:r>
            <a:r>
              <a:rPr lang="en-US" altLang="ko-KR" baseline="0" dirty="0" smtClean="0"/>
              <a:t>Commit</a:t>
            </a:r>
            <a:r>
              <a:rPr lang="ko-KR" altLang="en-US" baseline="0" dirty="0" smtClean="0"/>
              <a:t>을 눌러서 변경 내역을 </a:t>
            </a:r>
            <a:r>
              <a:rPr lang="en-US" altLang="ko-KR" baseline="0" dirty="0" smtClean="0"/>
              <a:t>Staging Area</a:t>
            </a:r>
            <a:r>
              <a:rPr lang="ko-KR" altLang="en-US" baseline="0" dirty="0" smtClean="0"/>
              <a:t>에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추가하고</a:t>
            </a:r>
            <a:r>
              <a:rPr lang="en-US" altLang="ko-KR" baseline="0" dirty="0" smtClean="0"/>
              <a:t>, Commit</a:t>
            </a:r>
            <a:r>
              <a:rPr lang="ko-KR" altLang="en-US" baseline="0" dirty="0" smtClean="0"/>
              <a:t>만 하거나 </a:t>
            </a:r>
            <a:r>
              <a:rPr lang="en-US" altLang="ko-KR" baseline="0" dirty="0" smtClean="0"/>
              <a:t>Commit &amp; Push</a:t>
            </a:r>
            <a:r>
              <a:rPr lang="ko-KR" altLang="en-US" baseline="0" dirty="0" smtClean="0"/>
              <a:t>를 할 수 있는데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여기서는 </a:t>
            </a:r>
            <a:r>
              <a:rPr lang="en-US" altLang="ko-KR" baseline="0" dirty="0" smtClean="0"/>
              <a:t>Synchronize Workspace</a:t>
            </a:r>
            <a:r>
              <a:rPr lang="ko-KR" altLang="en-US" baseline="0" dirty="0" smtClean="0"/>
              <a:t>로 들어가서 보겠습니다</a:t>
            </a:r>
            <a:r>
              <a:rPr lang="en-US" altLang="ko-KR" baseline="0" dirty="0" smtClean="0"/>
              <a:t>.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(</a:t>
            </a:r>
            <a:r>
              <a:rPr lang="ko-KR" altLang="en-US" baseline="0" dirty="0" smtClean="0"/>
              <a:t>클릭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02920-52FE-4743-A3BA-5B87CBDA825B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16114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smtClean="0"/>
              <a:t>다음과 같은 화면이 나옵니다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(</a:t>
            </a:r>
            <a:r>
              <a:rPr lang="ko-KR" altLang="en-US" baseline="0" dirty="0" smtClean="0"/>
              <a:t>클릭</a:t>
            </a:r>
            <a:r>
              <a:rPr lang="en-US" altLang="ko-KR" baseline="0" dirty="0" smtClean="0"/>
              <a:t>)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좌측 상단에 </a:t>
            </a:r>
            <a:r>
              <a:rPr lang="en-US" altLang="ko-KR" baseline="0" dirty="0" smtClean="0"/>
              <a:t>Synchronize </a:t>
            </a:r>
            <a:r>
              <a:rPr lang="ko-KR" altLang="en-US" baseline="0" dirty="0" smtClean="0"/>
              <a:t>탭을 보면 프로젝트에서 수정된 내역을 보여줍니다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UserController.java</a:t>
            </a:r>
            <a:r>
              <a:rPr lang="ko-KR" altLang="en-US" baseline="0" dirty="0" smtClean="0"/>
              <a:t>를 더블 클릭 해보겠습니다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(</a:t>
            </a:r>
            <a:r>
              <a:rPr lang="ko-KR" altLang="en-US" baseline="0" dirty="0" smtClean="0"/>
              <a:t>클릭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02920-52FE-4743-A3BA-5B87CBDA825B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31629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 smtClean="0"/>
              <a:t>UserController.java </a:t>
            </a:r>
            <a:r>
              <a:rPr lang="ko-KR" altLang="en-US" baseline="0" dirty="0" smtClean="0"/>
              <a:t>파일은 새로 생성된 파일이 아니라 원격 저장소에서 받아온 후 </a:t>
            </a:r>
            <a:r>
              <a:rPr lang="en-US" altLang="ko-KR" baseline="0" dirty="0" err="1" smtClean="0"/>
              <a:t>modifyUser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기능을 구현하기 위해 수정된 파일입니다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그래서 수정한 상태의 파일과</a:t>
            </a:r>
            <a:r>
              <a:rPr lang="en-US" altLang="ko-KR" baseline="0" dirty="0" smtClean="0"/>
              <a:t>, Remote Repository</a:t>
            </a:r>
            <a:r>
              <a:rPr lang="ko-KR" altLang="en-US" baseline="0" dirty="0" smtClean="0"/>
              <a:t>에 있는 원본 파일을 비교하여 보여 주면서 어떤 코드가 변경 되었는지 확인할 수 있습니다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(</a:t>
            </a:r>
            <a:r>
              <a:rPr lang="ko-KR" altLang="en-US" baseline="0" dirty="0" smtClean="0"/>
              <a:t>클릭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02920-52FE-4743-A3BA-5B87CBDA825B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79638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 smtClean="0"/>
              <a:t>Remote Repository</a:t>
            </a:r>
            <a:r>
              <a:rPr lang="ko-KR" altLang="en-US" baseline="0" dirty="0" smtClean="0"/>
              <a:t>에는 존재하지 않는 </a:t>
            </a:r>
            <a:r>
              <a:rPr lang="en-US" altLang="ko-KR" baseline="0" dirty="0" err="1" smtClean="0"/>
              <a:t>UserDAO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파일 같은 경우 새로운 파일이기 때문에 해당 파일의 내용만 보여줍니다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(</a:t>
            </a:r>
            <a:r>
              <a:rPr lang="ko-KR" altLang="en-US" baseline="0" dirty="0" smtClean="0"/>
              <a:t>클릭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02920-52FE-4743-A3BA-5B87CBDA825B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41059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smtClean="0"/>
              <a:t>자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이제 </a:t>
            </a:r>
            <a:r>
              <a:rPr lang="en-US" altLang="ko-KR" baseline="0" dirty="0" smtClean="0"/>
              <a:t>Local Repository </a:t>
            </a:r>
            <a:r>
              <a:rPr lang="ko-KR" altLang="en-US" baseline="0" dirty="0" smtClean="0"/>
              <a:t>에서 작업한 내역을 </a:t>
            </a:r>
            <a:r>
              <a:rPr lang="en-US" altLang="ko-KR" baseline="0" dirty="0" smtClean="0"/>
              <a:t>Remote Repository</a:t>
            </a:r>
            <a:r>
              <a:rPr lang="ko-KR" altLang="en-US" baseline="0" dirty="0" smtClean="0"/>
              <a:t>로 </a:t>
            </a:r>
            <a:r>
              <a:rPr lang="en-US" altLang="ko-KR" baseline="0" dirty="0" smtClean="0"/>
              <a:t>push </a:t>
            </a:r>
            <a:r>
              <a:rPr lang="ko-KR" altLang="en-US" baseline="0" dirty="0" smtClean="0"/>
              <a:t>하기 위한 절차를 설명 하겠습니다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아직 로컬의 변경 내역을 </a:t>
            </a:r>
            <a:r>
              <a:rPr lang="en-US" altLang="ko-KR" baseline="0" dirty="0" smtClean="0"/>
              <a:t>Commit </a:t>
            </a:r>
            <a:r>
              <a:rPr lang="ko-KR" altLang="en-US" baseline="0" dirty="0" smtClean="0"/>
              <a:t>시키지 않았기 때문에 </a:t>
            </a:r>
            <a:r>
              <a:rPr lang="en-US" altLang="ko-KR" baseline="0" dirty="0" smtClean="0"/>
              <a:t>Commit</a:t>
            </a:r>
            <a:r>
              <a:rPr lang="ko-KR" altLang="en-US" baseline="0" dirty="0" smtClean="0"/>
              <a:t>부터 시켜야 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만약 위의 </a:t>
            </a:r>
            <a:r>
              <a:rPr lang="en-US" altLang="ko-KR" baseline="0" dirty="0" smtClean="0"/>
              <a:t>Git Staging Tab</a:t>
            </a:r>
            <a:r>
              <a:rPr lang="ko-KR" altLang="en-US" baseline="0" dirty="0" smtClean="0"/>
              <a:t>이 보이지 않을 경우 </a:t>
            </a:r>
            <a:r>
              <a:rPr lang="en-US" altLang="ko-KR" baseline="0" dirty="0" smtClean="0"/>
              <a:t>Windows -&gt; show view -&gt; other -&gt; </a:t>
            </a:r>
            <a:r>
              <a:rPr lang="en-US" altLang="ko-KR" baseline="0" dirty="0" err="1" smtClean="0"/>
              <a:t>git</a:t>
            </a:r>
            <a:r>
              <a:rPr lang="en-US" altLang="ko-KR" baseline="0" dirty="0" smtClean="0"/>
              <a:t> -&gt; Git Staging </a:t>
            </a:r>
            <a:r>
              <a:rPr lang="ko-KR" altLang="en-US" baseline="0" dirty="0" smtClean="0"/>
              <a:t>을 클릭하시면 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(</a:t>
            </a:r>
            <a:r>
              <a:rPr lang="ko-KR" altLang="en-US" baseline="0" dirty="0" smtClean="0"/>
              <a:t>클릭</a:t>
            </a:r>
            <a:r>
              <a:rPr lang="en-US" altLang="ko-KR" baseline="0" dirty="0" smtClean="0"/>
              <a:t>)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직전에 작업한 파일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개가 </a:t>
            </a:r>
            <a:r>
              <a:rPr lang="en-US" altLang="ko-KR" baseline="0" dirty="0" err="1" smtClean="0"/>
              <a:t>Unstaged</a:t>
            </a:r>
            <a:r>
              <a:rPr lang="en-US" altLang="ko-KR" baseline="0" dirty="0" smtClean="0"/>
              <a:t> Changes</a:t>
            </a:r>
            <a:r>
              <a:rPr lang="ko-KR" altLang="en-US" baseline="0" dirty="0" smtClean="0"/>
              <a:t>에 있는 것을 확인 할 수 있습니다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해당 영역에 있는 파일들은 수정이 된 상태이지만 </a:t>
            </a:r>
            <a:r>
              <a:rPr lang="en-US" altLang="ko-KR" baseline="0" dirty="0" smtClean="0"/>
              <a:t>Commit </a:t>
            </a:r>
            <a:r>
              <a:rPr lang="ko-KR" altLang="en-US" baseline="0" dirty="0" smtClean="0"/>
              <a:t>시에 반영이 되지 않는 상태임을 뜻합니다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그렇다면 </a:t>
            </a:r>
            <a:r>
              <a:rPr lang="ko-KR" altLang="en-US" baseline="0" dirty="0" err="1" smtClean="0"/>
              <a:t>커밋에</a:t>
            </a:r>
            <a:r>
              <a:rPr lang="ko-KR" altLang="en-US" baseline="0" dirty="0" smtClean="0"/>
              <a:t> 반영시키려면 어떻게 해야 할까요</a:t>
            </a:r>
            <a:r>
              <a:rPr lang="en-US" altLang="ko-KR" baseline="0" dirty="0" smtClean="0"/>
              <a:t>?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바로 </a:t>
            </a:r>
            <a:r>
              <a:rPr lang="en-US" altLang="ko-KR" baseline="0" dirty="0" smtClean="0"/>
              <a:t>$ </a:t>
            </a:r>
            <a:r>
              <a:rPr lang="en-US" altLang="ko-KR" baseline="0" dirty="0" err="1" smtClean="0"/>
              <a:t>git</a:t>
            </a:r>
            <a:r>
              <a:rPr lang="en-US" altLang="ko-KR" baseline="0" dirty="0" smtClean="0"/>
              <a:t> add </a:t>
            </a:r>
            <a:r>
              <a:rPr lang="ko-KR" altLang="en-US" baseline="0" dirty="0" smtClean="0"/>
              <a:t>명령어를 사용해서 </a:t>
            </a:r>
            <a:r>
              <a:rPr lang="en-US" altLang="ko-KR" baseline="0" dirty="0" smtClean="0"/>
              <a:t>Commit </a:t>
            </a:r>
            <a:r>
              <a:rPr lang="ko-KR" altLang="en-US" baseline="0" dirty="0" smtClean="0"/>
              <a:t>에 반영될 파일을 </a:t>
            </a:r>
            <a:r>
              <a:rPr lang="en-US" altLang="ko-KR" baseline="0" dirty="0" smtClean="0"/>
              <a:t>Staged </a:t>
            </a:r>
            <a:r>
              <a:rPr lang="ko-KR" altLang="en-US" baseline="0" dirty="0" smtClean="0"/>
              <a:t>상태로 바꿔주는 것입니다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(</a:t>
            </a:r>
            <a:r>
              <a:rPr lang="ko-KR" altLang="en-US" baseline="0" dirty="0" smtClean="0"/>
              <a:t>클릭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02920-52FE-4743-A3BA-5B87CBDA825B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86234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위의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개의 파일은 현재 </a:t>
            </a:r>
            <a:r>
              <a:rPr lang="en-US" altLang="ko-KR" dirty="0" smtClean="0"/>
              <a:t>Working Directory</a:t>
            </a:r>
            <a:r>
              <a:rPr lang="ko-KR" altLang="en-US" dirty="0" smtClean="0"/>
              <a:t>에서 작성만 된 </a:t>
            </a:r>
            <a:r>
              <a:rPr lang="en-US" altLang="ko-KR" dirty="0" smtClean="0"/>
              <a:t>Modified </a:t>
            </a:r>
            <a:r>
              <a:rPr lang="ko-KR" altLang="en-US" dirty="0" smtClean="0"/>
              <a:t>상태의 파일이고 </a:t>
            </a:r>
            <a:r>
              <a:rPr lang="en-US" altLang="ko-KR" dirty="0" smtClean="0"/>
              <a:t>Commit</a:t>
            </a:r>
            <a:r>
              <a:rPr lang="ko-KR" altLang="en-US" dirty="0" smtClean="0"/>
              <a:t>에 반영되지 않는 파일 들입니다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이제 이 파일을 </a:t>
            </a:r>
            <a:r>
              <a:rPr lang="en-US" altLang="ko-KR" dirty="0" smtClean="0"/>
              <a:t>Staging</a:t>
            </a:r>
            <a:r>
              <a:rPr lang="en-US" altLang="ko-KR" baseline="0" dirty="0" smtClean="0"/>
              <a:t> Area</a:t>
            </a:r>
            <a:r>
              <a:rPr lang="ko-KR" altLang="en-US" baseline="0" dirty="0" smtClean="0"/>
              <a:t>로 이동 시키겠습니다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만약 명령어로 진행을 하고싶다면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클릭</a:t>
            </a:r>
            <a:r>
              <a:rPr lang="en-US" altLang="ko-KR" baseline="0" dirty="0" smtClean="0"/>
              <a:t>) $ </a:t>
            </a:r>
            <a:r>
              <a:rPr lang="en-US" altLang="ko-KR" baseline="0" dirty="0" err="1" smtClean="0"/>
              <a:t>git</a:t>
            </a:r>
            <a:r>
              <a:rPr lang="en-US" altLang="ko-KR" baseline="0" dirty="0" smtClean="0"/>
              <a:t> add . </a:t>
            </a:r>
            <a:r>
              <a:rPr lang="ko-KR" altLang="en-US" baseline="0" dirty="0" smtClean="0"/>
              <a:t>명령어를 사용해서 반영 시킬 수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저기에 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은 작업한 모든 파일을 </a:t>
            </a:r>
            <a:r>
              <a:rPr lang="ko-KR" altLang="en-US" baseline="0" dirty="0" err="1" smtClean="0"/>
              <a:t>스테이징에</a:t>
            </a:r>
            <a:r>
              <a:rPr lang="ko-KR" altLang="en-US" baseline="0" dirty="0" smtClean="0"/>
              <a:t> 올리겠다는 의미 입니다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하지만 이클립스에서는 간단하게 명령어를 대신 해줄 </a:t>
            </a:r>
            <a:r>
              <a:rPr lang="en-US" altLang="ko-KR" baseline="0" dirty="0" smtClean="0"/>
              <a:t>GUI</a:t>
            </a:r>
            <a:r>
              <a:rPr lang="ko-KR" altLang="en-US" baseline="0" dirty="0" smtClean="0"/>
              <a:t>가 있으니 편하게 진행하겠습니다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02920-52FE-4743-A3BA-5B87CBDA825B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99900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smtClean="0"/>
              <a:t>이클립스에서 </a:t>
            </a:r>
            <a:r>
              <a:rPr lang="en-US" altLang="ko-KR" baseline="0" dirty="0" err="1" smtClean="0"/>
              <a:t>git</a:t>
            </a:r>
            <a:r>
              <a:rPr lang="en-US" altLang="ko-KR" baseline="0" dirty="0" smtClean="0"/>
              <a:t> add </a:t>
            </a:r>
            <a:r>
              <a:rPr lang="ko-KR" altLang="en-US" baseline="0" dirty="0" smtClean="0"/>
              <a:t>명령어를 실행시켜주는 방법은 다음과 같습니다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첫번째 </a:t>
            </a:r>
            <a:r>
              <a:rPr lang="en-US" altLang="ko-KR" dirty="0" smtClean="0"/>
              <a:t>Staging Area</a:t>
            </a:r>
            <a:r>
              <a:rPr lang="ko-KR" altLang="en-US" dirty="0" smtClean="0"/>
              <a:t>에 등록 할 파일을 선택 후 </a:t>
            </a:r>
            <a:r>
              <a:rPr lang="en-US" altLang="ko-KR" dirty="0" smtClean="0"/>
              <a:t>Drag &amp; Drop </a:t>
            </a:r>
            <a:r>
              <a:rPr lang="ko-KR" altLang="en-US" dirty="0" smtClean="0"/>
              <a:t>시킨다</a:t>
            </a:r>
            <a:r>
              <a:rPr lang="en-US" altLang="ko-KR" dirty="0" smtClean="0"/>
              <a:t>.</a:t>
            </a:r>
          </a:p>
          <a:p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두번째 </a:t>
            </a:r>
            <a:r>
              <a:rPr lang="en-US" altLang="ko-KR" dirty="0" smtClean="0"/>
              <a:t>2</a:t>
            </a:r>
            <a:r>
              <a:rPr lang="ko-KR" altLang="en-US" dirty="0" smtClean="0"/>
              <a:t>번 아이콘을 클릭한다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 + </a:t>
            </a:r>
            <a:r>
              <a:rPr lang="ko-KR" altLang="en-US" dirty="0" smtClean="0"/>
              <a:t>하나가 들어간 아이콘은 선택된 파일만 </a:t>
            </a:r>
            <a:r>
              <a:rPr lang="en-US" altLang="ko-KR" dirty="0" smtClean="0"/>
              <a:t>Staged </a:t>
            </a:r>
            <a:r>
              <a:rPr lang="ko-KR" altLang="en-US" dirty="0" smtClean="0"/>
              <a:t>시키고 </a:t>
            </a:r>
            <a:r>
              <a:rPr lang="en-US" altLang="ko-KR" dirty="0" smtClean="0"/>
              <a:t>++</a:t>
            </a:r>
            <a:r>
              <a:rPr lang="ko-KR" altLang="en-US" dirty="0" smtClean="0"/>
              <a:t>는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Unstaged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파일을 모드 </a:t>
            </a:r>
            <a:r>
              <a:rPr lang="en-US" altLang="ko-KR" dirty="0" smtClean="0"/>
              <a:t>Staged</a:t>
            </a:r>
            <a:r>
              <a:rPr lang="ko-KR" altLang="en-US" dirty="0" smtClean="0"/>
              <a:t>로 바꿉니다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(</a:t>
            </a:r>
            <a:r>
              <a:rPr lang="ko-KR" altLang="en-US" baseline="0" dirty="0" smtClean="0"/>
              <a:t>클릭</a:t>
            </a:r>
            <a:r>
              <a:rPr lang="en-US" altLang="ko-KR" baseline="0" dirty="0" smtClean="0"/>
              <a:t>)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이제 수정된 파일이 모두 </a:t>
            </a:r>
            <a:r>
              <a:rPr lang="en-US" altLang="ko-KR" baseline="0" dirty="0" smtClean="0"/>
              <a:t>Staging Area</a:t>
            </a:r>
            <a:r>
              <a:rPr lang="ko-KR" altLang="en-US" baseline="0" dirty="0" smtClean="0"/>
              <a:t>에 올라간 상태가 됐습니다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(</a:t>
            </a:r>
            <a:r>
              <a:rPr lang="ko-KR" altLang="en-US" baseline="0" dirty="0" smtClean="0"/>
              <a:t>클릭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02920-52FE-4743-A3BA-5B87CBDA825B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544313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smtClean="0"/>
              <a:t>작업한 파일이 </a:t>
            </a:r>
            <a:r>
              <a:rPr lang="en-US" altLang="ko-KR" baseline="0" dirty="0" smtClean="0"/>
              <a:t>Staging </a:t>
            </a:r>
            <a:r>
              <a:rPr lang="ko-KR" altLang="en-US" baseline="0" dirty="0" smtClean="0"/>
              <a:t>영역에 올라 갔으므로 </a:t>
            </a:r>
            <a:r>
              <a:rPr lang="en-US" altLang="ko-KR" baseline="0" dirty="0" smtClean="0"/>
              <a:t>Commit </a:t>
            </a:r>
            <a:r>
              <a:rPr lang="ko-KR" altLang="en-US" baseline="0" dirty="0" smtClean="0"/>
              <a:t>시 해당 </a:t>
            </a:r>
            <a:r>
              <a:rPr lang="en-US" altLang="ko-KR" baseline="0" dirty="0" smtClean="0"/>
              <a:t>Local Repository</a:t>
            </a:r>
            <a:r>
              <a:rPr lang="ko-KR" altLang="en-US" baseline="0" dirty="0" smtClean="0"/>
              <a:t>에 이력이 반영됩니다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(</a:t>
            </a:r>
            <a:r>
              <a:rPr lang="ko-KR" altLang="en-US" baseline="0" dirty="0" smtClean="0"/>
              <a:t>클릭</a:t>
            </a:r>
            <a:r>
              <a:rPr lang="en-US" altLang="ko-KR" baseline="0" dirty="0" smtClean="0"/>
              <a:t>)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Commit </a:t>
            </a:r>
            <a:r>
              <a:rPr lang="ko-KR" altLang="en-US" baseline="0" dirty="0" smtClean="0"/>
              <a:t>시 </a:t>
            </a:r>
            <a:r>
              <a:rPr lang="en-US" altLang="ko-KR" baseline="0" dirty="0" smtClean="0"/>
              <a:t>commit message</a:t>
            </a:r>
            <a:r>
              <a:rPr lang="ko-KR" altLang="en-US" baseline="0" dirty="0" smtClean="0"/>
              <a:t>가 필요하기 때문에 메시지를 작성하고 너무 자세히 적을 필요는 없지만 어떤 작업을 했는지 명확히 작성하는 것이 좋습니다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(</a:t>
            </a:r>
            <a:r>
              <a:rPr lang="ko-KR" altLang="en-US" baseline="0" dirty="0" smtClean="0"/>
              <a:t>클릭</a:t>
            </a:r>
            <a:r>
              <a:rPr lang="en-US" altLang="ko-KR" baseline="0" dirty="0" smtClean="0"/>
              <a:t>)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이제 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(</a:t>
            </a:r>
            <a:r>
              <a:rPr lang="ko-KR" altLang="en-US" baseline="0" dirty="0" smtClean="0"/>
              <a:t>클릭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 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Commit </a:t>
            </a:r>
            <a:r>
              <a:rPr lang="ko-KR" altLang="en-US" baseline="0" dirty="0" smtClean="0"/>
              <a:t>과</a:t>
            </a:r>
            <a:r>
              <a:rPr lang="en-US" altLang="ko-KR" baseline="0" dirty="0" smtClean="0"/>
              <a:t> Push</a:t>
            </a:r>
            <a:r>
              <a:rPr lang="ko-KR" altLang="en-US" baseline="0" dirty="0" smtClean="0"/>
              <a:t>를 같이 할 것인지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(</a:t>
            </a:r>
            <a:r>
              <a:rPr lang="ko-KR" altLang="en-US" baseline="0" dirty="0" smtClean="0"/>
              <a:t>클릭</a:t>
            </a:r>
            <a:r>
              <a:rPr lang="en-US" altLang="ko-KR" baseline="0" dirty="0" smtClean="0"/>
              <a:t>)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Commit</a:t>
            </a:r>
            <a:r>
              <a:rPr lang="ko-KR" altLang="en-US" baseline="0" dirty="0" smtClean="0"/>
              <a:t>만 진행할 것인지 선택을 하면 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(</a:t>
            </a:r>
            <a:r>
              <a:rPr lang="ko-KR" altLang="en-US" baseline="0" dirty="0" smtClean="0"/>
              <a:t>클릭</a:t>
            </a:r>
            <a:r>
              <a:rPr lang="en-US" altLang="ko-KR" baseline="0" dirty="0" smtClean="0"/>
              <a:t>)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Commit</a:t>
            </a:r>
            <a:r>
              <a:rPr lang="ko-KR" altLang="en-US" baseline="0" dirty="0" smtClean="0"/>
              <a:t>을 하면 </a:t>
            </a:r>
            <a:r>
              <a:rPr lang="en-US" altLang="ko-KR" baseline="0" dirty="0" smtClean="0"/>
              <a:t>$ </a:t>
            </a:r>
            <a:r>
              <a:rPr lang="en-US" altLang="ko-KR" baseline="0" dirty="0" err="1" smtClean="0"/>
              <a:t>git</a:t>
            </a:r>
            <a:r>
              <a:rPr lang="en-US" altLang="ko-KR" baseline="0" dirty="0" smtClean="0"/>
              <a:t> commit -m “</a:t>
            </a:r>
            <a:r>
              <a:rPr lang="ko-KR" altLang="en-US" baseline="0" dirty="0" smtClean="0"/>
              <a:t>위에 작성한 </a:t>
            </a:r>
            <a:r>
              <a:rPr lang="ko-KR" altLang="en-US" baseline="0" dirty="0" err="1" smtClean="0"/>
              <a:t>커밋</a:t>
            </a:r>
            <a:r>
              <a:rPr lang="ko-KR" altLang="en-US" baseline="0" dirty="0" smtClean="0"/>
              <a:t> 메시지</a:t>
            </a:r>
            <a:r>
              <a:rPr lang="en-US" altLang="ko-KR" baseline="0" dirty="0" smtClean="0"/>
              <a:t>” </a:t>
            </a:r>
            <a:r>
              <a:rPr lang="ko-KR" altLang="en-US" baseline="0" dirty="0" smtClean="0"/>
              <a:t>명령어가 실행 되는 것이고</a:t>
            </a:r>
            <a:r>
              <a:rPr lang="en-US" altLang="ko-KR" baseline="0" dirty="0" smtClean="0"/>
              <a:t>, 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(</a:t>
            </a:r>
            <a:r>
              <a:rPr lang="ko-KR" altLang="en-US" baseline="0" dirty="0" smtClean="0"/>
              <a:t>클릭</a:t>
            </a:r>
            <a:r>
              <a:rPr lang="en-US" altLang="ko-KR" baseline="0" dirty="0" smtClean="0"/>
              <a:t>)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Commit and push</a:t>
            </a:r>
            <a:r>
              <a:rPr lang="ko-KR" altLang="en-US" baseline="0" dirty="0" smtClean="0"/>
              <a:t>를 하면 </a:t>
            </a:r>
            <a:r>
              <a:rPr lang="en-US" altLang="ko-KR" baseline="0" dirty="0" smtClean="0"/>
              <a:t>commit </a:t>
            </a:r>
            <a:r>
              <a:rPr lang="ko-KR" altLang="en-US" baseline="0" dirty="0" smtClean="0"/>
              <a:t>명령어 실행 후 </a:t>
            </a:r>
            <a:r>
              <a:rPr lang="en-US" altLang="ko-KR" baseline="0" dirty="0" smtClean="0"/>
              <a:t>push </a:t>
            </a:r>
            <a:r>
              <a:rPr lang="ko-KR" altLang="en-US" baseline="0" dirty="0" smtClean="0"/>
              <a:t>명령어가 같이 실행되는 것입니다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우리는 원격지에 </a:t>
            </a:r>
            <a:r>
              <a:rPr lang="en-US" altLang="ko-KR" baseline="0" dirty="0" smtClean="0"/>
              <a:t>push</a:t>
            </a:r>
            <a:r>
              <a:rPr lang="ko-KR" altLang="en-US" baseline="0" dirty="0" smtClean="0"/>
              <a:t>도 함께하길 바랬기 때문에 </a:t>
            </a:r>
            <a:r>
              <a:rPr lang="en-US" altLang="ko-KR" baseline="0" dirty="0" smtClean="0"/>
              <a:t>Commit and push</a:t>
            </a:r>
            <a:r>
              <a:rPr lang="ko-KR" altLang="en-US" baseline="0" dirty="0" smtClean="0"/>
              <a:t>를 실행하겠습니다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(</a:t>
            </a:r>
            <a:r>
              <a:rPr lang="ko-KR" altLang="en-US" baseline="0" dirty="0" smtClean="0"/>
              <a:t>클릭</a:t>
            </a:r>
            <a:r>
              <a:rPr lang="en-US" altLang="ko-KR" baseline="0" dirty="0" smtClean="0"/>
              <a:t>)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02920-52FE-4743-A3BA-5B87CBDA825B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12631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 smtClean="0"/>
              <a:t>Push</a:t>
            </a:r>
            <a:r>
              <a:rPr lang="ko-KR" altLang="en-US" baseline="0" dirty="0" smtClean="0"/>
              <a:t>가 끝나면 </a:t>
            </a:r>
            <a:r>
              <a:rPr lang="en-US" altLang="ko-KR" baseline="0" dirty="0" smtClean="0"/>
              <a:t>Remote </a:t>
            </a:r>
            <a:r>
              <a:rPr lang="ko-KR" altLang="en-US" baseline="0" dirty="0" smtClean="0"/>
              <a:t>저장소에 반영이 잘 되었는지 확인 하겠습니다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한번에 변경된 이력을 확인 하려 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(</a:t>
            </a:r>
            <a:r>
              <a:rPr lang="ko-KR" altLang="en-US" baseline="0" dirty="0" smtClean="0"/>
              <a:t>클릭</a:t>
            </a:r>
            <a:r>
              <a:rPr lang="en-US" altLang="ko-KR" baseline="0" dirty="0" smtClean="0"/>
              <a:t>) 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Filter </a:t>
            </a:r>
            <a:r>
              <a:rPr lang="ko-KR" altLang="en-US" baseline="0" dirty="0" smtClean="0"/>
              <a:t>로 전체 이력을 보니 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(</a:t>
            </a:r>
            <a:r>
              <a:rPr lang="ko-KR" altLang="en-US" baseline="0" dirty="0" smtClean="0"/>
              <a:t>클릭</a:t>
            </a:r>
            <a:r>
              <a:rPr lang="en-US" altLang="ko-KR" baseline="0" dirty="0" smtClean="0"/>
              <a:t>)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방금 작업해서 </a:t>
            </a:r>
            <a:r>
              <a:rPr lang="en-US" altLang="ko-KR" baseline="0" dirty="0" smtClean="0"/>
              <a:t>Push</a:t>
            </a:r>
            <a:r>
              <a:rPr lang="ko-KR" altLang="en-US" baseline="0" dirty="0" smtClean="0"/>
              <a:t>한 내역이 정상적으로 반영 되어 있음을 확인 할 수 있습니다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02920-52FE-4743-A3BA-5B87CBDA825B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52022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smtClean="0"/>
              <a:t>이제 위의 단계를 완료 했고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개발을 했으니 반영을 해야하니 </a:t>
            </a:r>
            <a:r>
              <a:rPr lang="en-US" altLang="ko-KR" baseline="0" dirty="0" smtClean="0"/>
              <a:t>master branch</a:t>
            </a:r>
            <a:r>
              <a:rPr lang="ko-KR" altLang="en-US" baseline="0" dirty="0" smtClean="0"/>
              <a:t>에 반영 할 차례 입니다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(</a:t>
            </a:r>
            <a:r>
              <a:rPr lang="ko-KR" altLang="en-US" baseline="0" dirty="0" smtClean="0"/>
              <a:t>클릭</a:t>
            </a:r>
            <a:r>
              <a:rPr lang="en-US" altLang="ko-KR" baseline="0" dirty="0" smtClean="0"/>
              <a:t>)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이때 </a:t>
            </a:r>
            <a:r>
              <a:rPr lang="en-US" altLang="ko-KR" baseline="0" dirty="0" smtClean="0"/>
              <a:t>Merge </a:t>
            </a:r>
            <a:r>
              <a:rPr lang="ko-KR" altLang="en-US" baseline="0" dirty="0" smtClean="0"/>
              <a:t>작업을 하려면 관리자의 권한이 필요하고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현재 개발한 </a:t>
            </a:r>
            <a:r>
              <a:rPr lang="en-US" altLang="ko-KR" baseline="0" dirty="0" smtClean="0"/>
              <a:t>feature/user-update </a:t>
            </a:r>
            <a:r>
              <a:rPr lang="ko-KR" altLang="en-US" baseline="0" dirty="0" smtClean="0"/>
              <a:t>변경 내역이 </a:t>
            </a:r>
            <a:r>
              <a:rPr lang="en-US" altLang="ko-KR" baseline="0" dirty="0" smtClean="0"/>
              <a:t>master branch</a:t>
            </a:r>
            <a:r>
              <a:rPr lang="ko-KR" altLang="en-US" baseline="0" dirty="0" smtClean="0"/>
              <a:t>와 충돌이 날 일이 전혀 없다는 확신을 할 수 없기 때문에 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Merge </a:t>
            </a:r>
            <a:r>
              <a:rPr lang="ko-KR" altLang="en-US" baseline="0" dirty="0" smtClean="0"/>
              <a:t>하는 날은 관리자와 개발자가 같이 </a:t>
            </a:r>
            <a:r>
              <a:rPr lang="en-US" altLang="ko-KR" baseline="0" dirty="0" smtClean="0"/>
              <a:t>Merge</a:t>
            </a:r>
            <a:r>
              <a:rPr lang="ko-KR" altLang="en-US" baseline="0" dirty="0" smtClean="0"/>
              <a:t>를 진행하는 것이 좋습니다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02920-52FE-4743-A3BA-5B87CBDA825B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04962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저장소를 만드는 방법은 </a:t>
            </a:r>
            <a:r>
              <a:rPr lang="en-US" altLang="ko-KR" dirty="0"/>
              <a:t>2</a:t>
            </a:r>
            <a:r>
              <a:rPr lang="ko-KR" altLang="en-US" dirty="0"/>
              <a:t>가지가 있습니다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첫번째</a:t>
            </a:r>
            <a:r>
              <a:rPr lang="en-US" altLang="ko-KR" dirty="0"/>
              <a:t> </a:t>
            </a:r>
            <a:r>
              <a:rPr lang="ko-KR" altLang="en-US" dirty="0"/>
              <a:t>기존 프로젝트를 </a:t>
            </a:r>
            <a:r>
              <a:rPr lang="en-US" altLang="ko-KR" dirty="0"/>
              <a:t>Git</a:t>
            </a:r>
            <a:r>
              <a:rPr lang="en-US" altLang="ko-KR" baseline="0" dirty="0"/>
              <a:t> </a:t>
            </a:r>
            <a:r>
              <a:rPr lang="ko-KR" altLang="en-US" baseline="0" dirty="0"/>
              <a:t>저장소로 만드는 방법</a:t>
            </a:r>
            <a:endParaRPr lang="en-US" altLang="ko-KR" baseline="0" dirty="0"/>
          </a:p>
          <a:p>
            <a:r>
              <a:rPr lang="ko-KR" altLang="en-US" baseline="0" dirty="0"/>
              <a:t>두번째 </a:t>
            </a:r>
            <a:r>
              <a:rPr lang="en-US" altLang="ko-KR" baseline="0" dirty="0"/>
              <a:t>Remote </a:t>
            </a:r>
            <a:r>
              <a:rPr lang="en-US" altLang="ko-KR" baseline="0" dirty="0" err="1"/>
              <a:t>Reposirory</a:t>
            </a:r>
            <a:r>
              <a:rPr lang="ko-KR" altLang="en-US" baseline="0" dirty="0"/>
              <a:t>를 </a:t>
            </a:r>
            <a:r>
              <a:rPr lang="en-US" altLang="ko-KR" baseline="0" dirty="0"/>
              <a:t>Clone</a:t>
            </a:r>
            <a:r>
              <a:rPr lang="ko-KR" altLang="en-US" baseline="0" dirty="0"/>
              <a:t>하는 방법이 있습니다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지금은 첫번째 방법으로 진행을 하겠습니다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기존 프로젝트를 </a:t>
            </a:r>
            <a:r>
              <a:rPr lang="en-US" altLang="ko-KR" baseline="0" dirty="0"/>
              <a:t>Git</a:t>
            </a:r>
            <a:r>
              <a:rPr lang="ko-KR" altLang="en-US" baseline="0" dirty="0"/>
              <a:t>으로 관리하고 싶을 때 프로젝트의 디렉토리로 이동해서 </a:t>
            </a:r>
            <a:r>
              <a:rPr lang="en-US" altLang="ko-KR" baseline="0" dirty="0" err="1"/>
              <a:t>git</a:t>
            </a:r>
            <a:r>
              <a:rPr lang="en-US" altLang="ko-KR" baseline="0" dirty="0"/>
              <a:t> </a:t>
            </a:r>
            <a:r>
              <a:rPr lang="en-US" altLang="ko-KR" baseline="0" dirty="0" err="1"/>
              <a:t>init</a:t>
            </a:r>
            <a:r>
              <a:rPr lang="en-US" altLang="ko-KR" baseline="0" dirty="0"/>
              <a:t> </a:t>
            </a:r>
            <a:r>
              <a:rPr lang="ko-KR" altLang="en-US" baseline="0" dirty="0"/>
              <a:t>명령어를 실행합니다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명령은 </a:t>
            </a:r>
            <a:r>
              <a:rPr lang="en-US" altLang="ko-KR" dirty="0"/>
              <a:t>.</a:t>
            </a:r>
            <a:r>
              <a:rPr lang="en-US" altLang="ko-KR" dirty="0" err="1"/>
              <a:t>git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이라는 하위 디렉토리를 만듭니다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명령만으로는 아직 프로젝트의 어떤 파일도 관리하지 않습니다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02920-52FE-4743-A3BA-5B87CBDA825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77238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전 페이지에서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flow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그림이 영어로 되어있었는데 간단하게 한글로 다시 정리해봤습니다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가장 위에 네모 박스로 있는 </a:t>
            </a:r>
            <a:r>
              <a:rPr lang="en-US" altLang="ko-KR" baseline="0" dirty="0" smtClean="0"/>
              <a:t>feature, develop, release, hotfix, </a:t>
            </a:r>
            <a:r>
              <a:rPr lang="en-US" altLang="ko-KR" baseline="0" dirty="0" err="1" smtClean="0"/>
              <a:t>maste</a:t>
            </a:r>
            <a:r>
              <a:rPr lang="ko-KR" altLang="en-US" baseline="0" dirty="0" smtClean="0"/>
              <a:t>는 각각의 역할이 다른 </a:t>
            </a:r>
            <a:r>
              <a:rPr lang="en-US" altLang="ko-KR" baseline="0" dirty="0" smtClean="0"/>
              <a:t>branch </a:t>
            </a:r>
            <a:r>
              <a:rPr lang="ko-KR" altLang="en-US" baseline="0" dirty="0" smtClean="0"/>
              <a:t>입니다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(</a:t>
            </a:r>
            <a:r>
              <a:rPr lang="ko-KR" altLang="en-US" baseline="0" dirty="0" smtClean="0"/>
              <a:t>클릭</a:t>
            </a:r>
            <a:r>
              <a:rPr lang="en-US" altLang="ko-KR" baseline="0" dirty="0" smtClean="0"/>
              <a:t>)</a:t>
            </a:r>
          </a:p>
          <a:p>
            <a:endParaRPr lang="en-US" altLang="ko-KR" baseline="0" dirty="0" smtClean="0"/>
          </a:p>
          <a:p>
            <a:r>
              <a:rPr lang="ko-KR" altLang="en-US" dirty="0" smtClean="0"/>
              <a:t>여기에서 </a:t>
            </a:r>
            <a:r>
              <a:rPr lang="en-US" altLang="ko-KR" dirty="0" smtClean="0"/>
              <a:t>master branch </a:t>
            </a:r>
            <a:r>
              <a:rPr lang="ko-KR" altLang="en-US" dirty="0" smtClean="0"/>
              <a:t>가 실제 운영되는 </a:t>
            </a:r>
            <a:r>
              <a:rPr lang="en-US" altLang="ko-KR" dirty="0" smtClean="0"/>
              <a:t>branch </a:t>
            </a:r>
            <a:r>
              <a:rPr lang="ko-KR" altLang="en-US" dirty="0" smtClean="0"/>
              <a:t>이고</a:t>
            </a:r>
            <a:r>
              <a:rPr lang="en-US" altLang="ko-KR" dirty="0" smtClean="0"/>
              <a:t>,  develop branch</a:t>
            </a:r>
            <a:r>
              <a:rPr lang="ko-KR" altLang="en-US" baseline="0" dirty="0" smtClean="0"/>
              <a:t> 가 개발 전용 </a:t>
            </a:r>
            <a:r>
              <a:rPr lang="en-US" altLang="ko-KR" baseline="0" dirty="0" smtClean="0"/>
              <a:t>branch </a:t>
            </a:r>
            <a:r>
              <a:rPr lang="ko-KR" altLang="en-US" baseline="0" dirty="0" smtClean="0"/>
              <a:t>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운영 소스와 개발 소스가 분리되어 관리하는 정책입니다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Master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develop branch</a:t>
            </a:r>
            <a:r>
              <a:rPr lang="ko-KR" altLang="en-US" baseline="0" dirty="0" smtClean="0"/>
              <a:t>는 삭제되지 않고 끝까지 유지됩니다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Release branch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develop branch </a:t>
            </a:r>
            <a:r>
              <a:rPr lang="ko-KR" altLang="en-US" baseline="0" dirty="0" smtClean="0"/>
              <a:t>에서 개발이 완료된 소스를 실제 </a:t>
            </a:r>
            <a:r>
              <a:rPr lang="en-US" altLang="ko-KR" baseline="0" dirty="0" smtClean="0"/>
              <a:t>master branch</a:t>
            </a:r>
            <a:r>
              <a:rPr lang="ko-KR" altLang="en-US" baseline="0" dirty="0" smtClean="0"/>
              <a:t>에 반영하기에 분기하는 </a:t>
            </a:r>
            <a:r>
              <a:rPr lang="en-US" altLang="ko-KR" baseline="0" dirty="0" smtClean="0"/>
              <a:t>branch </a:t>
            </a:r>
            <a:r>
              <a:rPr lang="ko-KR" altLang="en-US" baseline="0" dirty="0" smtClean="0"/>
              <a:t>입니다</a:t>
            </a:r>
            <a:r>
              <a:rPr lang="en-US" altLang="ko-KR" baseline="0" dirty="0" smtClean="0"/>
              <a:t>. Release branch</a:t>
            </a:r>
            <a:r>
              <a:rPr lang="ko-KR" altLang="en-US" baseline="0" dirty="0" smtClean="0"/>
              <a:t>에서 간단한 버그 확인 후 수정하고 </a:t>
            </a:r>
            <a:r>
              <a:rPr lang="en-US" altLang="ko-KR" baseline="0" dirty="0" smtClean="0"/>
              <a:t>develop branch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master branch</a:t>
            </a:r>
            <a:r>
              <a:rPr lang="ko-KR" altLang="en-US" baseline="0" dirty="0" smtClean="0"/>
              <a:t>로 반영을 하게 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Release branch </a:t>
            </a:r>
            <a:r>
              <a:rPr lang="ko-KR" altLang="en-US" baseline="0" dirty="0" smtClean="0"/>
              <a:t>도 상황에 따라 버전 별로 유지를 시킬 수도 있고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버전 별 </a:t>
            </a:r>
            <a:r>
              <a:rPr lang="en-US" altLang="ko-KR" baseline="0" dirty="0" smtClean="0"/>
              <a:t>Branch</a:t>
            </a:r>
            <a:r>
              <a:rPr lang="ko-KR" altLang="en-US" baseline="0" dirty="0" smtClean="0"/>
              <a:t>로 관리 할 필요 없다 하면 지워도 되는 </a:t>
            </a:r>
            <a:r>
              <a:rPr lang="en-US" altLang="ko-KR" baseline="0" dirty="0" smtClean="0"/>
              <a:t>branch </a:t>
            </a:r>
            <a:r>
              <a:rPr lang="ko-KR" altLang="en-US" baseline="0" dirty="0" smtClean="0"/>
              <a:t>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운영을 어떻게 할지는 선택 사항입니다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(</a:t>
            </a:r>
            <a:r>
              <a:rPr lang="ko-KR" altLang="en-US" baseline="0" dirty="0" smtClean="0"/>
              <a:t>클릭</a:t>
            </a:r>
            <a:r>
              <a:rPr lang="en-US" altLang="ko-KR" baseline="0" dirty="0" smtClean="0"/>
              <a:t>)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이제 나머지 </a:t>
            </a:r>
            <a:r>
              <a:rPr lang="en-US" altLang="ko-KR" baseline="0" dirty="0" smtClean="0"/>
              <a:t>feature 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hotfix branch</a:t>
            </a:r>
            <a:r>
              <a:rPr lang="ko-KR" altLang="en-US" baseline="0" dirty="0" smtClean="0"/>
              <a:t> 가 남았습니다</a:t>
            </a:r>
            <a:r>
              <a:rPr lang="en-US" altLang="ko-KR" baseline="0" dirty="0" smtClean="0"/>
              <a:t>. Feature branch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develop branch</a:t>
            </a:r>
            <a:r>
              <a:rPr lang="ko-KR" altLang="en-US" baseline="0" dirty="0" smtClean="0"/>
              <a:t> 에서 분기되는 </a:t>
            </a:r>
            <a:r>
              <a:rPr lang="en-US" altLang="ko-KR" baseline="0" dirty="0" smtClean="0"/>
              <a:t>branch </a:t>
            </a:r>
            <a:r>
              <a:rPr lang="ko-KR" altLang="en-US" baseline="0" dirty="0" smtClean="0"/>
              <a:t>로 개발 시 기능별 </a:t>
            </a:r>
            <a:r>
              <a:rPr lang="en-US" altLang="ko-KR" baseline="0" dirty="0" smtClean="0"/>
              <a:t>feature branch </a:t>
            </a:r>
            <a:r>
              <a:rPr lang="ko-KR" altLang="en-US" baseline="0" dirty="0" smtClean="0"/>
              <a:t>를 생성시켜 진행하고</a:t>
            </a:r>
            <a:r>
              <a:rPr lang="en-US" altLang="ko-KR" baseline="0" dirty="0" smtClean="0"/>
              <a:t>, 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기능 개발 완료 시 다시 </a:t>
            </a:r>
            <a:r>
              <a:rPr lang="en-US" altLang="ko-KR" baseline="0" dirty="0" smtClean="0"/>
              <a:t>develop branch</a:t>
            </a:r>
            <a:r>
              <a:rPr lang="ko-KR" altLang="en-US" baseline="0" dirty="0" smtClean="0"/>
              <a:t> 에 </a:t>
            </a:r>
            <a:r>
              <a:rPr lang="en-US" altLang="ko-KR" baseline="0" dirty="0" smtClean="0"/>
              <a:t>merge </a:t>
            </a:r>
            <a:r>
              <a:rPr lang="ko-KR" altLang="en-US" baseline="0" dirty="0" smtClean="0"/>
              <a:t>시킨 후 삭제시키는 </a:t>
            </a:r>
            <a:r>
              <a:rPr lang="en-US" altLang="ko-KR" baseline="0" dirty="0" smtClean="0"/>
              <a:t>branch </a:t>
            </a:r>
            <a:r>
              <a:rPr lang="ko-KR" altLang="en-US" baseline="0" dirty="0" smtClean="0"/>
              <a:t>입니다</a:t>
            </a:r>
            <a:r>
              <a:rPr lang="en-US" altLang="ko-KR" baseline="0" dirty="0" smtClean="0"/>
              <a:t>. </a:t>
            </a:r>
            <a:r>
              <a:rPr lang="en-US" altLang="ko-KR" baseline="0" dirty="0" err="1" smtClean="0"/>
              <a:t>LifeCycle</a:t>
            </a:r>
            <a:r>
              <a:rPr lang="ko-KR" altLang="en-US" baseline="0" dirty="0" smtClean="0"/>
              <a:t>이 </a:t>
            </a:r>
            <a:r>
              <a:rPr lang="ko-KR" altLang="en-US" baseline="0" dirty="0" err="1" smtClean="0"/>
              <a:t>짧은편에</a:t>
            </a:r>
            <a:r>
              <a:rPr lang="ko-KR" altLang="en-US" baseline="0" dirty="0" smtClean="0"/>
              <a:t> 속하는 </a:t>
            </a:r>
            <a:r>
              <a:rPr lang="en-US" altLang="ko-KR" baseline="0" dirty="0" smtClean="0"/>
              <a:t>branch </a:t>
            </a:r>
            <a:r>
              <a:rPr lang="ko-KR" altLang="en-US" baseline="0" dirty="0" smtClean="0"/>
              <a:t>입니다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Hotfix branch</a:t>
            </a:r>
            <a:r>
              <a:rPr lang="ko-KR" altLang="en-US" baseline="0" dirty="0" smtClean="0"/>
              <a:t>는 운영되고 있는 </a:t>
            </a:r>
            <a:r>
              <a:rPr lang="en-US" altLang="ko-KR" baseline="0" dirty="0" smtClean="0"/>
              <a:t>master branch</a:t>
            </a:r>
            <a:r>
              <a:rPr lang="ko-KR" altLang="en-US" baseline="0" dirty="0" smtClean="0"/>
              <a:t> 에서 긴급하게 수정할 사항이 생겼을 때 처리하기 위한 </a:t>
            </a:r>
            <a:r>
              <a:rPr lang="en-US" altLang="ko-KR" baseline="0" dirty="0" smtClean="0"/>
              <a:t>branch </a:t>
            </a:r>
            <a:r>
              <a:rPr lang="ko-KR" altLang="en-US" baseline="0" dirty="0" smtClean="0"/>
              <a:t>입니다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크리티컬한</a:t>
            </a:r>
            <a:r>
              <a:rPr lang="ko-KR" altLang="en-US" baseline="0" dirty="0" smtClean="0"/>
              <a:t> 버그가 발생 했다거나 사용자가 급하게 반영을 요구하는 경우 사용 할 수 있습니다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Hotfix branch </a:t>
            </a:r>
            <a:r>
              <a:rPr lang="ko-KR" altLang="en-US" baseline="0" dirty="0" smtClean="0"/>
              <a:t>도 </a:t>
            </a:r>
            <a:r>
              <a:rPr lang="en-US" altLang="ko-KR" baseline="0" dirty="0" smtClean="0"/>
              <a:t>Feature branch</a:t>
            </a:r>
            <a:r>
              <a:rPr lang="ko-KR" altLang="en-US" baseline="0" dirty="0" smtClean="0"/>
              <a:t>와 동일하게 해당 이슈가 종료되면 삭제가 되지만 </a:t>
            </a:r>
            <a:r>
              <a:rPr lang="en-US" altLang="ko-KR" baseline="0" dirty="0" smtClean="0"/>
              <a:t>hotfix </a:t>
            </a:r>
            <a:r>
              <a:rPr lang="ko-KR" altLang="en-US" baseline="0" dirty="0" smtClean="0"/>
              <a:t>에서 처리된 내용은 </a:t>
            </a:r>
            <a:r>
              <a:rPr lang="en-US" altLang="ko-KR" baseline="0" dirty="0" smtClean="0"/>
              <a:t>develop branch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master branch</a:t>
            </a:r>
            <a:r>
              <a:rPr lang="ko-KR" altLang="en-US" baseline="0" dirty="0" smtClean="0"/>
              <a:t> 에 모두 반영 후 삭제 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02920-52FE-4743-A3BA-5B87CBDA825B}" type="slidenum">
              <a:rPr lang="ko-KR" altLang="en-US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399816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프로젝트에 </a:t>
            </a:r>
            <a:r>
              <a:rPr lang="en-US" altLang="ko-KR" dirty="0"/>
              <a:t>UserController.java</a:t>
            </a:r>
            <a:r>
              <a:rPr lang="ko-KR" altLang="en-US" dirty="0"/>
              <a:t> 클래스에는 사용자추가</a:t>
            </a:r>
            <a:r>
              <a:rPr lang="en-US" altLang="ko-KR" dirty="0"/>
              <a:t>, </a:t>
            </a:r>
            <a:r>
              <a:rPr lang="ko-KR" altLang="en-US" dirty="0"/>
              <a:t>상세보기</a:t>
            </a:r>
            <a:r>
              <a:rPr lang="en-US" altLang="ko-KR" dirty="0"/>
              <a:t>, </a:t>
            </a:r>
            <a:r>
              <a:rPr lang="ko-KR" altLang="en-US" dirty="0"/>
              <a:t>수정</a:t>
            </a:r>
            <a:r>
              <a:rPr lang="en-US" altLang="ko-KR" dirty="0"/>
              <a:t>, </a:t>
            </a:r>
            <a:r>
              <a:rPr lang="ko-KR" altLang="en-US" dirty="0"/>
              <a:t>리스트 조회 기능이 구현 되어있다고 가정합니다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branch</a:t>
            </a:r>
            <a:r>
              <a:rPr lang="ko-KR" altLang="en-US" dirty="0"/>
              <a:t>의 장점을 살리기 위해 </a:t>
            </a:r>
            <a:r>
              <a:rPr lang="en-US" altLang="ko-KR" dirty="0"/>
              <a:t>master branch</a:t>
            </a:r>
            <a:r>
              <a:rPr lang="ko-KR" altLang="en-US" dirty="0"/>
              <a:t>는 보존하며 </a:t>
            </a:r>
            <a:r>
              <a:rPr lang="en-US" altLang="ko-KR" dirty="0"/>
              <a:t>develop branch </a:t>
            </a:r>
            <a:r>
              <a:rPr lang="ko-KR" altLang="en-US" dirty="0"/>
              <a:t>를 생성하여 기능 개발은 </a:t>
            </a:r>
            <a:r>
              <a:rPr lang="en-US" altLang="ko-KR" dirty="0"/>
              <a:t>develop branch </a:t>
            </a:r>
            <a:r>
              <a:rPr lang="ko-KR" altLang="en-US" dirty="0"/>
              <a:t>에서만 개발 하고</a:t>
            </a:r>
            <a:r>
              <a:rPr lang="en-US" altLang="ko-KR" dirty="0"/>
              <a:t>, </a:t>
            </a:r>
          </a:p>
          <a:p>
            <a:endParaRPr lang="en-US" altLang="ko-KR" dirty="0"/>
          </a:p>
          <a:p>
            <a:r>
              <a:rPr lang="ko-KR" altLang="en-US" dirty="0"/>
              <a:t>개발이 완료 되면 </a:t>
            </a:r>
            <a:r>
              <a:rPr lang="en-US" altLang="ko-KR" dirty="0"/>
              <a:t>master branch</a:t>
            </a:r>
            <a:r>
              <a:rPr lang="ko-KR" altLang="en-US" dirty="0"/>
              <a:t>에 </a:t>
            </a:r>
            <a:r>
              <a:rPr lang="en-US" altLang="ko-KR" dirty="0"/>
              <a:t>develop branch</a:t>
            </a:r>
            <a:r>
              <a:rPr lang="ko-KR" altLang="en-US" dirty="0"/>
              <a:t>를 </a:t>
            </a:r>
            <a:r>
              <a:rPr lang="en-US" altLang="ko-KR" dirty="0" smtClean="0"/>
              <a:t>merge </a:t>
            </a:r>
            <a:r>
              <a:rPr lang="ko-KR" altLang="en-US" dirty="0" smtClean="0"/>
              <a:t>명령어를 통해 소스를 병합</a:t>
            </a:r>
            <a:r>
              <a:rPr lang="en-US" altLang="ko-KR" dirty="0" smtClean="0"/>
              <a:t> </a:t>
            </a:r>
            <a:r>
              <a:rPr lang="ko-KR" altLang="en-US" dirty="0"/>
              <a:t>시키고</a:t>
            </a:r>
            <a:r>
              <a:rPr lang="en-US" altLang="ko-KR" dirty="0"/>
              <a:t>, </a:t>
            </a:r>
            <a:r>
              <a:rPr lang="ko-KR" altLang="en-US" dirty="0"/>
              <a:t>해당 </a:t>
            </a:r>
            <a:r>
              <a:rPr lang="en-US" altLang="ko-KR" dirty="0"/>
              <a:t>master branch</a:t>
            </a:r>
            <a:r>
              <a:rPr lang="ko-KR" altLang="en-US" dirty="0"/>
              <a:t>를 </a:t>
            </a:r>
            <a:r>
              <a:rPr lang="en-US" altLang="ko-KR" dirty="0"/>
              <a:t>Remote Repository</a:t>
            </a:r>
            <a:r>
              <a:rPr lang="ko-KR" altLang="en-US" dirty="0"/>
              <a:t>에 </a:t>
            </a:r>
            <a:r>
              <a:rPr lang="en-US" altLang="ko-KR" dirty="0"/>
              <a:t>push</a:t>
            </a:r>
            <a:r>
              <a:rPr lang="ko-KR" altLang="en-US" dirty="0"/>
              <a:t>를 시키는 흐름으로 진행 하겠습니다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02920-52FE-4743-A3BA-5B87CBDA825B}" type="slidenum">
              <a:rPr lang="ko-KR" altLang="en-US" smtClean="0"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57167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02920-52FE-4743-A3BA-5B87CBDA825B}" type="slidenum">
              <a:rPr lang="ko-KR" altLang="en-US" smtClean="0"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80317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02920-52FE-4743-A3BA-5B87CBDA825B}" type="slidenum">
              <a:rPr lang="ko-KR" altLang="en-US" smtClean="0"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906939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02920-52FE-4743-A3BA-5B87CBDA825B}" type="slidenum">
              <a:rPr lang="ko-KR" altLang="en-US" smtClean="0"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19640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모든 버전 관리 시스템은 </a:t>
            </a:r>
            <a:r>
              <a:rPr lang="ko-KR" altLang="en-US" dirty="0" err="1"/>
              <a:t>브랜치를</a:t>
            </a:r>
            <a:r>
              <a:rPr lang="ko-KR" altLang="en-US" dirty="0"/>
              <a:t> 지원합니다</a:t>
            </a:r>
            <a:r>
              <a:rPr lang="en-US" altLang="ko-KR" dirty="0"/>
              <a:t>. </a:t>
            </a:r>
            <a:r>
              <a:rPr lang="ko-KR" altLang="en-US" dirty="0"/>
              <a:t>우리는 개발을 </a:t>
            </a:r>
            <a:r>
              <a:rPr lang="ko-KR" altLang="en-US" dirty="0" err="1"/>
              <a:t>하다보면</a:t>
            </a:r>
            <a:r>
              <a:rPr lang="ko-KR" altLang="en-US" dirty="0"/>
              <a:t> 프로젝트를 여러 개로 복사해야 할 일이 생기는데요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프로젝트를 통째로 복사 </a:t>
            </a:r>
            <a:r>
              <a:rPr lang="ko-KR" altLang="en-US" dirty="0" err="1"/>
              <a:t>하고나서</a:t>
            </a:r>
            <a:r>
              <a:rPr lang="ko-KR" altLang="en-US" dirty="0"/>
              <a:t> 원본 코드와 상관없이</a:t>
            </a:r>
            <a:r>
              <a:rPr lang="ko-KR" altLang="en-US" baseline="0" dirty="0"/>
              <a:t> 독립적으로 개발을 진행할 수 있는데 이렇게 독립적으로 개발하기 위해 만드는 것이 </a:t>
            </a:r>
            <a:r>
              <a:rPr lang="ko-KR" altLang="en-US" baseline="0" dirty="0" err="1"/>
              <a:t>브랜치</a:t>
            </a:r>
            <a:r>
              <a:rPr lang="ko-KR" altLang="en-US" baseline="0" dirty="0"/>
              <a:t> 입니다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02920-52FE-4743-A3BA-5B87CBDA825B}" type="slidenum">
              <a:rPr lang="ko-KR" altLang="en-US" smtClean="0"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50586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02920-52FE-4743-A3BA-5B87CBDA825B}" type="slidenum">
              <a:rPr lang="ko-KR" altLang="en-US" smtClean="0"/>
              <a:t>85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21582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02920-52FE-4743-A3BA-5B87CBDA825B}" type="slidenum">
              <a:rPr lang="ko-KR" altLang="en-US" smtClean="0"/>
              <a:t>94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5947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Git status </a:t>
            </a:r>
            <a:r>
              <a:rPr lang="ko-KR" altLang="en-US" dirty="0"/>
              <a:t>명령어를 사용하면 파일의 상태를 알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현재 저장소를 만든 후 아무 작업도 진행하지 않았기 때문에</a:t>
            </a:r>
            <a:r>
              <a:rPr lang="ko-KR" altLang="en-US" baseline="0" dirty="0"/>
              <a:t> 다음과 같이 커밋할 내역이 없다 </a:t>
            </a:r>
            <a:r>
              <a:rPr lang="ko-KR" altLang="en-US" baseline="0" dirty="0" err="1"/>
              <a:t>라고</a:t>
            </a:r>
            <a:r>
              <a:rPr lang="ko-KR" altLang="en-US" baseline="0" dirty="0"/>
              <a:t> 표시되며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ko-KR" altLang="en-US" baseline="0" dirty="0"/>
              <a:t>파일을 만들거나 복사 후 </a:t>
            </a:r>
            <a:r>
              <a:rPr lang="en-US" altLang="ko-KR" baseline="0" dirty="0" err="1"/>
              <a:t>git</a:t>
            </a:r>
            <a:r>
              <a:rPr lang="en-US" altLang="ko-KR" baseline="0" dirty="0"/>
              <a:t> add </a:t>
            </a:r>
            <a:r>
              <a:rPr lang="ko-KR" altLang="en-US" baseline="0" dirty="0"/>
              <a:t>명령어를 사용하라고 권유 메시지가 나옵니다</a:t>
            </a:r>
            <a:r>
              <a:rPr lang="en-US" altLang="ko-KR" baseline="0" dirty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02920-52FE-4743-A3BA-5B87CBDA825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1757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새로운 파일을 관리하기 위해 </a:t>
            </a:r>
            <a:r>
              <a:rPr lang="en-US" altLang="ko-KR" dirty="0"/>
              <a:t>diary.txt </a:t>
            </a:r>
            <a:r>
              <a:rPr lang="ko-KR" altLang="en-US" dirty="0"/>
              <a:t>파일을 생성시키겠습니다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여기서</a:t>
            </a:r>
            <a:r>
              <a:rPr lang="ko-KR" altLang="en-US" baseline="0" dirty="0"/>
              <a:t> 파일의 내용은 </a:t>
            </a:r>
            <a:r>
              <a:rPr lang="ko-KR" altLang="en-US" baseline="0" dirty="0" err="1"/>
              <a:t>일기지만</a:t>
            </a:r>
            <a:r>
              <a:rPr lang="ko-KR" altLang="en-US" baseline="0" dirty="0"/>
              <a:t> 각자 </a:t>
            </a:r>
            <a:r>
              <a:rPr lang="ko-KR" altLang="en-US" baseline="0" dirty="0" err="1"/>
              <a:t>버전관리</a:t>
            </a:r>
            <a:r>
              <a:rPr lang="ko-KR" altLang="en-US" baseline="0" dirty="0"/>
              <a:t> 할 소스코드로 생각하시길 바랍니다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파일 생성 후 </a:t>
            </a:r>
            <a:r>
              <a:rPr lang="en-US" altLang="ko-KR" baseline="0" dirty="0"/>
              <a:t>1</a:t>
            </a:r>
            <a:r>
              <a:rPr lang="ko-KR" altLang="en-US" baseline="0" dirty="0"/>
              <a:t>일차 일기를 작성하겠습니다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그리고 </a:t>
            </a:r>
            <a:r>
              <a:rPr lang="en-US" altLang="ko-KR" baseline="0" dirty="0" err="1"/>
              <a:t>git</a:t>
            </a:r>
            <a:r>
              <a:rPr lang="en-US" altLang="ko-KR" baseline="0" dirty="0"/>
              <a:t> status </a:t>
            </a:r>
            <a:r>
              <a:rPr lang="ko-KR" altLang="en-US" baseline="0" dirty="0"/>
              <a:t>명령어를 사용해 파일의 상태를 보니  </a:t>
            </a:r>
            <a:r>
              <a:rPr lang="en-US" altLang="ko-KR" baseline="0" dirty="0"/>
              <a:t>diary.txt </a:t>
            </a:r>
            <a:r>
              <a:rPr lang="ko-KR" altLang="en-US" baseline="0" dirty="0"/>
              <a:t>파일이 추적중인 파일이 아니라 나오고 </a:t>
            </a:r>
            <a:r>
              <a:rPr lang="en-US" altLang="ko-KR" baseline="0" dirty="0" err="1"/>
              <a:t>git</a:t>
            </a:r>
            <a:r>
              <a:rPr lang="en-US" altLang="ko-KR" baseline="0" dirty="0"/>
              <a:t> add </a:t>
            </a:r>
            <a:r>
              <a:rPr lang="ko-KR" altLang="en-US" baseline="0" dirty="0"/>
              <a:t>명령어를 통해 </a:t>
            </a:r>
            <a:r>
              <a:rPr lang="en-US" altLang="ko-KR" baseline="0" dirty="0"/>
              <a:t>commit </a:t>
            </a:r>
            <a:r>
              <a:rPr lang="ko-KR" altLang="en-US" baseline="0" dirty="0"/>
              <a:t>될 내역에 포함 시키라고 나옵니다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여기서 </a:t>
            </a:r>
            <a:r>
              <a:rPr lang="en-US" altLang="ko-KR" baseline="0" dirty="0" err="1"/>
              <a:t>git</a:t>
            </a:r>
            <a:r>
              <a:rPr lang="en-US" altLang="ko-KR" baseline="0" dirty="0"/>
              <a:t> add </a:t>
            </a:r>
            <a:r>
              <a:rPr lang="ko-KR" altLang="en-US" baseline="0" dirty="0"/>
              <a:t>명령어를 사용하지 않고 </a:t>
            </a:r>
            <a:r>
              <a:rPr lang="en-US" altLang="ko-KR" baseline="0" dirty="0" err="1"/>
              <a:t>commi</a:t>
            </a:r>
            <a:r>
              <a:rPr lang="ko-KR" altLang="en-US" baseline="0" dirty="0"/>
              <a:t>을 시도하면 해당 </a:t>
            </a:r>
            <a:r>
              <a:rPr lang="en-US" altLang="ko-KR" baseline="0" dirty="0"/>
              <a:t>diary.txt</a:t>
            </a:r>
            <a:r>
              <a:rPr lang="ko-KR" altLang="en-US" baseline="0" dirty="0"/>
              <a:t>파일은 </a:t>
            </a:r>
            <a:r>
              <a:rPr lang="en-US" altLang="ko-KR" baseline="0" dirty="0"/>
              <a:t>commit</a:t>
            </a:r>
            <a:r>
              <a:rPr lang="ko-KR" altLang="en-US" baseline="0" dirty="0"/>
              <a:t>이 되지 않습니다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02920-52FE-4743-A3BA-5B87CBDA825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7581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이제 파일을 </a:t>
            </a:r>
            <a:r>
              <a:rPr lang="en-US" altLang="ko-KR" dirty="0"/>
              <a:t>commit</a:t>
            </a:r>
            <a:r>
              <a:rPr lang="ko-KR" altLang="en-US" dirty="0"/>
              <a:t>이 될 대상에 추가해보겠습니다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$</a:t>
            </a:r>
            <a:r>
              <a:rPr lang="en-US" altLang="ko-KR" baseline="0" dirty="0"/>
              <a:t> </a:t>
            </a:r>
            <a:r>
              <a:rPr lang="en-US" altLang="ko-KR" baseline="0" dirty="0" err="1"/>
              <a:t>git</a:t>
            </a:r>
            <a:r>
              <a:rPr lang="en-US" altLang="ko-KR" baseline="0" dirty="0"/>
              <a:t> add diary.txt </a:t>
            </a:r>
            <a:r>
              <a:rPr lang="ko-KR" altLang="en-US" baseline="0" dirty="0"/>
              <a:t>명령어를 실행하면  </a:t>
            </a:r>
            <a:r>
              <a:rPr lang="en-US" altLang="ko-KR" baseline="0" dirty="0"/>
              <a:t>diary </a:t>
            </a:r>
            <a:r>
              <a:rPr lang="ko-KR" altLang="en-US" baseline="0" dirty="0"/>
              <a:t>파일이 </a:t>
            </a:r>
            <a:r>
              <a:rPr lang="en-US" altLang="ko-KR" baseline="0" dirty="0"/>
              <a:t>Modified </a:t>
            </a:r>
            <a:r>
              <a:rPr lang="ko-KR" altLang="en-US" baseline="0" dirty="0"/>
              <a:t>상태에서 </a:t>
            </a:r>
            <a:r>
              <a:rPr lang="en-US" altLang="ko-KR" baseline="0" dirty="0"/>
              <a:t>Staged </a:t>
            </a:r>
            <a:r>
              <a:rPr lang="ko-KR" altLang="en-US" baseline="0" dirty="0"/>
              <a:t>상태로 변경된 것을 확인할 수 있습니다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en-US" altLang="ko-KR" baseline="0" dirty="0" err="1"/>
              <a:t>Unstage</a:t>
            </a:r>
            <a:r>
              <a:rPr lang="en-US" altLang="ko-KR" baseline="0" dirty="0"/>
              <a:t> </a:t>
            </a:r>
            <a:r>
              <a:rPr lang="ko-KR" altLang="en-US" baseline="0" dirty="0"/>
              <a:t>시키려면 </a:t>
            </a:r>
            <a:r>
              <a:rPr lang="en-US" altLang="ko-KR" baseline="0" dirty="0" err="1"/>
              <a:t>git</a:t>
            </a:r>
            <a:r>
              <a:rPr lang="en-US" altLang="ko-KR" baseline="0" dirty="0"/>
              <a:t> </a:t>
            </a:r>
            <a:r>
              <a:rPr lang="en-US" altLang="ko-KR" baseline="0" dirty="0" err="1"/>
              <a:t>rm</a:t>
            </a:r>
            <a:r>
              <a:rPr lang="en-US" altLang="ko-KR" baseline="0" dirty="0"/>
              <a:t> –cached </a:t>
            </a:r>
            <a:r>
              <a:rPr lang="ko-KR" altLang="en-US" baseline="0" dirty="0"/>
              <a:t>명령어를 사용하라는 메시지를 보여줍니다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02920-52FE-4743-A3BA-5B87CBDA825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805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4392-12F3-4843-BE8F-B1F504526455}" type="datetimeFigureOut">
              <a:rPr lang="ko-KR" altLang="en-US" smtClean="0"/>
              <a:t>2018-07-10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08C4-6BFE-4C41-B406-89498E2DD1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1963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4392-12F3-4843-BE8F-B1F504526455}" type="datetimeFigureOut">
              <a:rPr lang="ko-KR" altLang="en-US" smtClean="0"/>
              <a:t>2018-07-10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08C4-6BFE-4C41-B406-89498E2DD1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93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4392-12F3-4843-BE8F-B1F504526455}" type="datetimeFigureOut">
              <a:rPr lang="ko-KR" altLang="en-US" smtClean="0"/>
              <a:t>2018-07-10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08C4-6BFE-4C41-B406-89498E2DD1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2325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4392-12F3-4843-BE8F-B1F504526455}" type="datetimeFigureOut">
              <a:rPr lang="ko-KR" altLang="en-US" smtClean="0"/>
              <a:t>2018-07-10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08C4-6BFE-4C41-B406-89498E2DD1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82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4392-12F3-4843-BE8F-B1F504526455}" type="datetimeFigureOut">
              <a:rPr lang="ko-KR" altLang="en-US" smtClean="0"/>
              <a:t>2018-07-10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08C4-6BFE-4C41-B406-89498E2DD1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706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4392-12F3-4843-BE8F-B1F504526455}" type="datetimeFigureOut">
              <a:rPr lang="ko-KR" altLang="en-US" smtClean="0"/>
              <a:t>2018-07-10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08C4-6BFE-4C41-B406-89498E2DD1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3882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4392-12F3-4843-BE8F-B1F504526455}" type="datetimeFigureOut">
              <a:rPr lang="ko-KR" altLang="en-US" smtClean="0"/>
              <a:t>2018-07-10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08C4-6BFE-4C41-B406-89498E2DD1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134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4392-12F3-4843-BE8F-B1F504526455}" type="datetimeFigureOut">
              <a:rPr lang="ko-KR" altLang="en-US" smtClean="0"/>
              <a:t>2018-07-10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08C4-6BFE-4C41-B406-89498E2DD1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9120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4392-12F3-4843-BE8F-B1F504526455}" type="datetimeFigureOut">
              <a:rPr lang="ko-KR" altLang="en-US" smtClean="0"/>
              <a:t>2018-07-10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08C4-6BFE-4C41-B406-89498E2DD1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4124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4392-12F3-4843-BE8F-B1F504526455}" type="datetimeFigureOut">
              <a:rPr lang="ko-KR" altLang="en-US" smtClean="0"/>
              <a:t>2018-07-10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08C4-6BFE-4C41-B406-89498E2DD1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5786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4392-12F3-4843-BE8F-B1F504526455}" type="datetimeFigureOut">
              <a:rPr lang="ko-KR" altLang="en-US" smtClean="0"/>
              <a:t>2018-07-10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08C4-6BFE-4C41-B406-89498E2DD1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536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94392-12F3-4843-BE8F-B1F504526455}" type="datetimeFigureOut">
              <a:rPr lang="ko-KR" altLang="en-US" smtClean="0"/>
              <a:t>2018-07-10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108C4-6BFE-4C41-B406-89498E2DD1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477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book/ko/v1/&#49884;&#51089;&#54616;&#44592;-Git-&#49444;&#52824;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5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8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book/ko/v1/&#49884;&#51089;&#54616;&#44592;-Git-&#52572;&#52488;-&#49444;&#51221;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2402381"/>
            <a:ext cx="9144000" cy="1107585"/>
          </a:xfrm>
        </p:spPr>
        <p:txBody>
          <a:bodyPr/>
          <a:lstStyle/>
          <a:p>
            <a:r>
              <a:rPr lang="en-US" altLang="ko-KR" dirty="0"/>
              <a:t>Git from the hell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9044252" y="5353396"/>
            <a:ext cx="3147753" cy="756459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ko-KR" altLang="en-US" dirty="0"/>
              <a:t>소속 </a:t>
            </a:r>
            <a:r>
              <a:rPr lang="en-US" altLang="ko-KR" dirty="0"/>
              <a:t>: </a:t>
            </a:r>
            <a:r>
              <a:rPr lang="ko-KR" altLang="en-US" dirty="0"/>
              <a:t>응용서비스팀</a:t>
            </a:r>
            <a:endParaRPr lang="en-US" altLang="ko-KR" dirty="0"/>
          </a:p>
          <a:p>
            <a:pPr algn="l"/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/>
              <a:t>신 성 인 대리</a:t>
            </a:r>
          </a:p>
        </p:txBody>
      </p:sp>
    </p:spTree>
    <p:extLst>
      <p:ext uri="{BB962C8B-B14F-4D97-AF65-F5344CB8AC3E}">
        <p14:creationId xmlns:p14="http://schemas.microsoft.com/office/powerpoint/2010/main" val="401631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en-US" altLang="ko-KR" dirty="0"/>
              <a:t>4. Git – </a:t>
            </a:r>
            <a:r>
              <a:rPr lang="ko-KR" altLang="en-US" dirty="0"/>
              <a:t>파일을 새로 추적하기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15146" y="1354975"/>
            <a:ext cx="1042277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buAutoNum type="arabicPeriod"/>
            </a:pPr>
            <a:endParaRPr lang="en-US" altLang="ko-KR" sz="1600" dirty="0"/>
          </a:p>
          <a:p>
            <a:pPr marL="342891" indent="-342891">
              <a:buAutoNum type="arabicPeriod"/>
            </a:pPr>
            <a:r>
              <a:rPr lang="en-US" altLang="ko-KR" sz="1600" dirty="0"/>
              <a:t>diary.txt </a:t>
            </a:r>
            <a:r>
              <a:rPr lang="ko-KR" altLang="en-US" sz="1600" dirty="0"/>
              <a:t>파일을 추가 후 일기를 작성한다</a:t>
            </a:r>
            <a:r>
              <a:rPr lang="en-US" altLang="ko-KR" sz="1600" dirty="0"/>
              <a:t>. </a:t>
            </a:r>
            <a:br>
              <a:rPr lang="en-US" altLang="ko-KR" sz="1600" dirty="0"/>
            </a:br>
            <a:r>
              <a:rPr lang="en-US" altLang="ko-KR" sz="1600" dirty="0"/>
              <a:t>(</a:t>
            </a:r>
            <a:r>
              <a:rPr lang="ko-KR" altLang="en-US" sz="1600" dirty="0"/>
              <a:t>여기서 일기는 버전 관리 할 소스코드로 생각하길 바랍니다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  <a:r>
              <a:rPr lang="en-US" altLang="ko-KR" sz="1600" dirty="0"/>
              <a:t>)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2. $ </a:t>
            </a:r>
            <a:r>
              <a:rPr lang="en-US" altLang="ko-KR" sz="1600" dirty="0" err="1"/>
              <a:t>git</a:t>
            </a:r>
            <a:r>
              <a:rPr lang="en-US" altLang="ko-KR" sz="1600" dirty="0"/>
              <a:t> status </a:t>
            </a:r>
            <a:r>
              <a:rPr lang="ko-KR" altLang="en-US" sz="1600" dirty="0"/>
              <a:t>확인</a:t>
            </a:r>
            <a:endParaRPr lang="en-US" altLang="ko-KR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8389" y="2173997"/>
            <a:ext cx="2762251" cy="12858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132" y="2225661"/>
            <a:ext cx="5800725" cy="1057275"/>
          </a:xfrm>
          <a:prstGeom prst="rect">
            <a:avLst/>
          </a:prstGeom>
        </p:spPr>
      </p:pic>
      <p:sp>
        <p:nvSpPr>
          <p:cNvPr id="5" name="오른쪽 화살표 4"/>
          <p:cNvSpPr/>
          <p:nvPr/>
        </p:nvSpPr>
        <p:spPr>
          <a:xfrm>
            <a:off x="6633556" y="2600806"/>
            <a:ext cx="442133" cy="4322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604" y="3942005"/>
            <a:ext cx="5114925" cy="16764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33557" y="4721325"/>
            <a:ext cx="3419475" cy="123825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510857" y="4209376"/>
            <a:ext cx="43540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3. </a:t>
            </a:r>
            <a:r>
              <a:rPr lang="ko-KR" altLang="en-US" sz="1600" dirty="0"/>
              <a:t>관리대상 파일 추가하지 않고 </a:t>
            </a:r>
            <a:r>
              <a:rPr lang="en-US" altLang="ko-KR" sz="1600" dirty="0"/>
              <a:t>commit </a:t>
            </a:r>
            <a:r>
              <a:rPr lang="ko-KR" altLang="en-US" sz="1600" dirty="0"/>
              <a:t>시도</a:t>
            </a:r>
          </a:p>
        </p:txBody>
      </p:sp>
    </p:spTree>
    <p:extLst>
      <p:ext uri="{BB962C8B-B14F-4D97-AF65-F5344CB8AC3E}">
        <p14:creationId xmlns:p14="http://schemas.microsoft.com/office/powerpoint/2010/main" val="3345334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en-US" altLang="ko-KR" dirty="0"/>
              <a:t>4. Git – </a:t>
            </a:r>
            <a:r>
              <a:rPr lang="ko-KR" altLang="en-US" dirty="0"/>
              <a:t>파일을 새로 추적하기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15146" y="1354975"/>
            <a:ext cx="10422775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buAutoNum type="arabicPeriod"/>
            </a:pPr>
            <a:endParaRPr lang="en-US" altLang="ko-KR" sz="1600" dirty="0"/>
          </a:p>
          <a:p>
            <a:pPr marL="342891" indent="-342891">
              <a:buAutoNum type="arabicPeriod"/>
            </a:pPr>
            <a:r>
              <a:rPr lang="ko-KR" altLang="en-US" sz="1600" dirty="0"/>
              <a:t>파일을 추적 대상에 추가하기</a:t>
            </a:r>
            <a:endParaRPr lang="en-US" altLang="ko-KR" sz="1600" dirty="0"/>
          </a:p>
          <a:p>
            <a:pPr marL="342891" indent="-342891">
              <a:buAutoNum type="arabicPeriod"/>
            </a:pPr>
            <a:endParaRPr lang="en-US" altLang="ko-KR" sz="1600" dirty="0"/>
          </a:p>
          <a:p>
            <a:pPr marL="342891" indent="-342891">
              <a:buAutoNum type="arabicPeriod"/>
            </a:pPr>
            <a:r>
              <a:rPr lang="en-US" altLang="ko-KR" sz="1600" dirty="0"/>
              <a:t>Git add </a:t>
            </a:r>
            <a:r>
              <a:rPr lang="ko-KR" altLang="en-US" sz="1600" dirty="0"/>
              <a:t>명령어로 파일을 새로 추적할 수 있다</a:t>
            </a:r>
            <a:r>
              <a:rPr lang="en-US" altLang="ko-KR" sz="1600" dirty="0"/>
              <a:t>.</a:t>
            </a:r>
            <a:r>
              <a:rPr lang="ko-KR" altLang="en-US" sz="1600" dirty="0"/>
              <a:t> 아래 명령어를 실행하면 </a:t>
            </a:r>
            <a:r>
              <a:rPr lang="en-US" altLang="ko-KR" sz="1600" dirty="0"/>
              <a:t>Git</a:t>
            </a:r>
            <a:r>
              <a:rPr lang="ko-KR" altLang="en-US" sz="1600" dirty="0"/>
              <a:t>은 </a:t>
            </a:r>
            <a:r>
              <a:rPr lang="en-US" altLang="ko-KR" sz="1600" dirty="0"/>
              <a:t>diary.txt </a:t>
            </a:r>
            <a:r>
              <a:rPr lang="ko-KR" altLang="en-US" sz="1600" dirty="0"/>
              <a:t>파일을 추적한다</a:t>
            </a:r>
            <a:r>
              <a:rPr lang="en-US" altLang="ko-KR" sz="1600" dirty="0"/>
              <a:t>.</a:t>
            </a:r>
          </a:p>
          <a:p>
            <a:pPr marL="342891" indent="-342891">
              <a:buAutoNum type="arabicPeriod"/>
            </a:pPr>
            <a:endParaRPr lang="en-US" altLang="ko-KR" sz="1600" dirty="0"/>
          </a:p>
          <a:p>
            <a:pPr marL="342891" indent="-342891">
              <a:buAutoNum type="arabicPeriod"/>
            </a:pPr>
            <a:endParaRPr lang="en-US" altLang="ko-KR" sz="1600" dirty="0"/>
          </a:p>
          <a:p>
            <a:pPr marL="342891" indent="-342891">
              <a:buAutoNum type="arabicPeriod"/>
            </a:pPr>
            <a:endParaRPr lang="en-US" altLang="ko-KR" sz="1600" dirty="0"/>
          </a:p>
          <a:p>
            <a:pPr marL="342891" indent="-342891">
              <a:buAutoNum type="arabicPeriod"/>
            </a:pPr>
            <a:r>
              <a:rPr lang="en-US" altLang="ko-KR" sz="1600" dirty="0" err="1"/>
              <a:t>git</a:t>
            </a:r>
            <a:r>
              <a:rPr lang="en-US" altLang="ko-KR" sz="1600" dirty="0"/>
              <a:t> status </a:t>
            </a:r>
            <a:r>
              <a:rPr lang="ko-KR" altLang="en-US" sz="1600" dirty="0"/>
              <a:t>명령어를 다시 실행하면 </a:t>
            </a:r>
            <a:r>
              <a:rPr lang="en-US" altLang="ko-KR" sz="1600" dirty="0"/>
              <a:t>diary.txt </a:t>
            </a:r>
            <a:r>
              <a:rPr lang="ko-KR" altLang="en-US" sz="1600" dirty="0"/>
              <a:t>파일이 </a:t>
            </a:r>
            <a:r>
              <a:rPr lang="en-US" altLang="ko-KR" sz="1600" dirty="0"/>
              <a:t>Tracked </a:t>
            </a:r>
            <a:r>
              <a:rPr lang="ko-KR" altLang="en-US" sz="1600" dirty="0"/>
              <a:t>상태이면서 </a:t>
            </a:r>
            <a:r>
              <a:rPr lang="en-US" altLang="ko-KR" sz="1600" dirty="0"/>
              <a:t>Staged </a:t>
            </a:r>
            <a:r>
              <a:rPr lang="ko-KR" altLang="en-US" sz="1600" dirty="0"/>
              <a:t>상태라는 것을 확인 할 수 있다</a:t>
            </a:r>
            <a:r>
              <a:rPr lang="en-US" altLang="ko-KR" sz="1600" dirty="0"/>
              <a:t>.</a:t>
            </a:r>
          </a:p>
          <a:p>
            <a:pPr marL="342891" indent="-342891">
              <a:buAutoNum type="arabicPeriod"/>
            </a:pPr>
            <a:endParaRPr lang="en-US" altLang="ko-KR" sz="1600" dirty="0"/>
          </a:p>
          <a:p>
            <a:pPr marL="342891" indent="-342891">
              <a:buAutoNum type="arabicPeriod"/>
            </a:pPr>
            <a:endParaRPr lang="en-US" altLang="ko-KR" sz="1600" dirty="0"/>
          </a:p>
          <a:p>
            <a:pPr marL="342891" indent="-342891">
              <a:buAutoNum type="arabicPeriod"/>
            </a:pPr>
            <a:endParaRPr lang="en-US" altLang="ko-KR" sz="1600" dirty="0"/>
          </a:p>
          <a:p>
            <a:pPr marL="342891" indent="-342891">
              <a:buAutoNum type="arabicPeriod"/>
            </a:pPr>
            <a:endParaRPr lang="en-US" altLang="ko-KR" sz="1600" dirty="0"/>
          </a:p>
          <a:p>
            <a:pPr marL="342891" indent="-342891">
              <a:buAutoNum type="arabicPeriod"/>
            </a:pPr>
            <a:endParaRPr lang="en-US" altLang="ko-KR" sz="1600" dirty="0"/>
          </a:p>
          <a:p>
            <a:pPr marL="342891" indent="-342891">
              <a:buAutoNum type="arabicPeriod"/>
            </a:pPr>
            <a:endParaRPr lang="en-US" altLang="ko-KR" sz="1600" dirty="0"/>
          </a:p>
          <a:p>
            <a:pPr marL="342891" indent="-342891">
              <a:buAutoNum type="arabicPeriod"/>
            </a:pPr>
            <a:endParaRPr lang="en-US" altLang="ko-KR" sz="1600" dirty="0"/>
          </a:p>
          <a:p>
            <a:pPr marL="342891" indent="-342891">
              <a:buAutoNum type="arabicPeriod"/>
            </a:pPr>
            <a:endParaRPr lang="en-US" altLang="ko-KR" sz="1600" dirty="0"/>
          </a:p>
          <a:p>
            <a:pPr marL="342891" indent="-342891">
              <a:buAutoNum type="arabicPeriod"/>
            </a:pPr>
            <a:r>
              <a:rPr lang="ko-KR" altLang="en-US" sz="1600" dirty="0"/>
              <a:t>이제 </a:t>
            </a:r>
            <a:r>
              <a:rPr lang="en-US" altLang="ko-KR" sz="1600" dirty="0"/>
              <a:t>diary.txt </a:t>
            </a:r>
            <a:r>
              <a:rPr lang="ko-KR" altLang="en-US" sz="1600" dirty="0"/>
              <a:t>파일은 </a:t>
            </a:r>
            <a:r>
              <a:rPr lang="en-US" altLang="ko-KR" sz="1600" dirty="0"/>
              <a:t>Staged </a:t>
            </a:r>
            <a:r>
              <a:rPr lang="ko-KR" altLang="en-US" sz="1600" dirty="0"/>
              <a:t>상태가 되었으며 </a:t>
            </a:r>
            <a:r>
              <a:rPr lang="en-US" altLang="ko-KR" sz="1600" dirty="0" err="1"/>
              <a:t>git</a:t>
            </a:r>
            <a:r>
              <a:rPr lang="en-US" altLang="ko-KR" sz="1600" dirty="0"/>
              <a:t> commit </a:t>
            </a:r>
            <a:r>
              <a:rPr lang="ko-KR" altLang="en-US" sz="1600" dirty="0"/>
              <a:t>명령어 실행 시 반영 대상이 됩니다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pPr marL="342891" indent="-342891">
              <a:buAutoNum type="arabicPeriod"/>
            </a:pPr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989220" y="2586575"/>
            <a:ext cx="218290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/>
              <a:t>$ </a:t>
            </a:r>
            <a:r>
              <a:rPr lang="en-US" altLang="ko-KR" b="1" dirty="0" err="1"/>
              <a:t>git</a:t>
            </a:r>
            <a:r>
              <a:rPr lang="en-US" altLang="ko-KR" b="1" dirty="0"/>
              <a:t> add diary.txt</a:t>
            </a:r>
            <a:endParaRPr lang="ko-KR" altLang="en-US" b="1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215" y="3434021"/>
            <a:ext cx="3124200" cy="1619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89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en-US" altLang="ko-KR" dirty="0"/>
              <a:t>4. Git – </a:t>
            </a:r>
            <a:r>
              <a:rPr lang="ko-KR" altLang="en-US" dirty="0"/>
              <a:t>파일을 새로 추적하기</a:t>
            </a:r>
            <a:endParaRPr lang="ko-KR" altLang="en-US" sz="54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688575" y="3067399"/>
            <a:ext cx="1454727" cy="104740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Working Directory</a:t>
            </a:r>
            <a:endParaRPr lang="ko-KR" altLang="en-US" dirty="0"/>
          </a:p>
        </p:txBody>
      </p:sp>
      <p:sp>
        <p:nvSpPr>
          <p:cNvPr id="7" name="한쪽 모서리가 잘린 사각형 6"/>
          <p:cNvSpPr/>
          <p:nvPr/>
        </p:nvSpPr>
        <p:spPr>
          <a:xfrm>
            <a:off x="3431771" y="3067399"/>
            <a:ext cx="1180408" cy="1047404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Staging</a:t>
            </a:r>
            <a:br>
              <a:rPr lang="en-US" altLang="ko-KR" dirty="0"/>
            </a:br>
            <a:r>
              <a:rPr lang="en-US" altLang="ko-KR" dirty="0"/>
              <a:t>Area</a:t>
            </a:r>
            <a:endParaRPr lang="ko-KR" altLang="en-US" dirty="0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2209801" y="3283527"/>
            <a:ext cx="11305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H="1">
            <a:off x="2209801" y="3948545"/>
            <a:ext cx="11305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086534" y="2913508"/>
            <a:ext cx="1345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$ </a:t>
            </a:r>
            <a:r>
              <a:rPr lang="en-US" altLang="ko-KR" sz="1400" dirty="0" err="1"/>
              <a:t>git</a:t>
            </a:r>
            <a:r>
              <a:rPr lang="en-US" altLang="ko-KR" sz="1400" dirty="0"/>
              <a:t> add [file]</a:t>
            </a:r>
            <a:endParaRPr lang="ko-KR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2126095" y="4114801"/>
            <a:ext cx="1259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$ </a:t>
            </a:r>
            <a:r>
              <a:rPr lang="en-US" altLang="ko-KR" sz="1400" dirty="0" err="1"/>
              <a:t>git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rm</a:t>
            </a:r>
            <a:r>
              <a:rPr lang="en-US" altLang="ko-KR" sz="1400" dirty="0"/>
              <a:t> [file]</a:t>
            </a:r>
            <a:endParaRPr lang="ko-KR" altLang="en-US" sz="1400" dirty="0"/>
          </a:p>
        </p:txBody>
      </p:sp>
      <p:sp>
        <p:nvSpPr>
          <p:cNvPr id="14" name="원통 13"/>
          <p:cNvSpPr/>
          <p:nvPr/>
        </p:nvSpPr>
        <p:spPr>
          <a:xfrm>
            <a:off x="5699763" y="2984269"/>
            <a:ext cx="1297588" cy="1213659"/>
          </a:xfrm>
          <a:prstGeom prst="ca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Local</a:t>
            </a:r>
            <a:br>
              <a:rPr lang="en-US" altLang="ko-KR" dirty="0"/>
            </a:br>
            <a:r>
              <a:rPr lang="en-US" altLang="ko-KR" dirty="0"/>
              <a:t>Repository</a:t>
            </a:r>
            <a:endParaRPr lang="ko-KR" altLang="en-US" dirty="0"/>
          </a:p>
        </p:txBody>
      </p:sp>
      <p:pic>
        <p:nvPicPr>
          <p:cNvPr id="15" name="Picture 4" descr="êµ¬ë¦ ìì´ì½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0509" y="2736380"/>
            <a:ext cx="1532313" cy="153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직선 화살표 연결선 15"/>
          <p:cNvCxnSpPr/>
          <p:nvPr/>
        </p:nvCxnSpPr>
        <p:spPr>
          <a:xfrm flipV="1">
            <a:off x="4702930" y="3591099"/>
            <a:ext cx="906087" cy="2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535451" y="3194756"/>
            <a:ext cx="12410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$ </a:t>
            </a:r>
            <a:r>
              <a:rPr lang="en-US" altLang="ko-KR" sz="1400" dirty="0" err="1"/>
              <a:t>git</a:t>
            </a:r>
            <a:r>
              <a:rPr lang="en-US" altLang="ko-KR" sz="1400" dirty="0"/>
              <a:t> commit</a:t>
            </a:r>
            <a:endParaRPr lang="ko-KR" altLang="en-US" sz="1400" dirty="0"/>
          </a:p>
        </p:txBody>
      </p:sp>
      <p:sp>
        <p:nvSpPr>
          <p:cNvPr id="18" name="원통 17"/>
          <p:cNvSpPr/>
          <p:nvPr/>
        </p:nvSpPr>
        <p:spPr>
          <a:xfrm>
            <a:off x="10308476" y="2736378"/>
            <a:ext cx="1458883" cy="169579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Remote</a:t>
            </a:r>
            <a:br>
              <a:rPr lang="en-US" altLang="ko-KR" dirty="0"/>
            </a:br>
            <a:r>
              <a:rPr lang="en-US" altLang="ko-KR" dirty="0"/>
              <a:t>Repository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588822" y="2913510"/>
            <a:ext cx="6526916" cy="15090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/>
          <p:nvPr/>
        </p:nvCxnSpPr>
        <p:spPr>
          <a:xfrm flipV="1">
            <a:off x="7115738" y="3067400"/>
            <a:ext cx="319274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205479" y="2673670"/>
            <a:ext cx="10182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$ </a:t>
            </a:r>
            <a:r>
              <a:rPr lang="en-US" altLang="ko-KR" sz="1400" dirty="0" err="1"/>
              <a:t>git</a:t>
            </a:r>
            <a:r>
              <a:rPr lang="en-US" altLang="ko-KR" sz="1400" dirty="0"/>
              <a:t> push</a:t>
            </a:r>
            <a:endParaRPr lang="ko-KR" altLang="en-US" sz="1400" dirty="0"/>
          </a:p>
        </p:txBody>
      </p:sp>
      <p:cxnSp>
        <p:nvCxnSpPr>
          <p:cNvPr id="22" name="직선 화살표 연결선 21"/>
          <p:cNvCxnSpPr/>
          <p:nvPr/>
        </p:nvCxnSpPr>
        <p:spPr>
          <a:xfrm flipH="1">
            <a:off x="7115738" y="4114800"/>
            <a:ext cx="31927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240102" y="4175319"/>
            <a:ext cx="10615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$ </a:t>
            </a:r>
            <a:r>
              <a:rPr lang="en-US" altLang="ko-KR" sz="1400" dirty="0" err="1"/>
              <a:t>git</a:t>
            </a:r>
            <a:r>
              <a:rPr lang="en-US" altLang="ko-KR" sz="1400" dirty="0"/>
              <a:t> pull</a:t>
            </a:r>
            <a:br>
              <a:rPr lang="en-US" altLang="ko-KR" sz="1400" dirty="0"/>
            </a:br>
            <a:r>
              <a:rPr lang="en-US" altLang="ko-KR" sz="1400" dirty="0"/>
              <a:t>$ </a:t>
            </a:r>
            <a:r>
              <a:rPr lang="en-US" altLang="ko-KR" sz="1400" dirty="0" err="1"/>
              <a:t>git</a:t>
            </a:r>
            <a:r>
              <a:rPr lang="en-US" altLang="ko-KR" sz="1400" dirty="0"/>
              <a:t> clone</a:t>
            </a:r>
            <a:endParaRPr lang="ko-KR" altLang="en-US" sz="1400" dirty="0"/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4005349" y="2481943"/>
            <a:ext cx="0" cy="49950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177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en-US" altLang="ko-KR" dirty="0"/>
              <a:t>4. Git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변경사항 커밋하기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5142" y="1312986"/>
            <a:ext cx="10422775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buAutoNum type="arabicPeriod"/>
            </a:pPr>
            <a:r>
              <a:rPr lang="en-US" altLang="ko-KR" sz="1600" dirty="0"/>
              <a:t>Commit </a:t>
            </a:r>
            <a:r>
              <a:rPr lang="ko-KR" altLang="en-US" sz="1600" dirty="0"/>
              <a:t>명령어 실행</a:t>
            </a:r>
            <a:endParaRPr lang="en-US" altLang="ko-KR" sz="1600" dirty="0"/>
          </a:p>
          <a:p>
            <a:pPr marL="342891" indent="-342891">
              <a:buAutoNum type="arabicPeriod"/>
            </a:pPr>
            <a:endParaRPr lang="en-US" altLang="ko-KR" sz="1600" dirty="0"/>
          </a:p>
          <a:p>
            <a:pPr marL="342891" indent="-342891">
              <a:buAutoNum type="arabicPeriod"/>
            </a:pPr>
            <a:endParaRPr lang="en-US" altLang="ko-KR" sz="1600" dirty="0"/>
          </a:p>
          <a:p>
            <a:pPr marL="342891" indent="-342891">
              <a:buAutoNum type="arabicPeriod"/>
            </a:pPr>
            <a:endParaRPr lang="en-US" altLang="ko-KR" sz="1600" dirty="0"/>
          </a:p>
          <a:p>
            <a:pPr marL="342891" indent="-342891">
              <a:buAutoNum type="arabicPeriod"/>
            </a:pPr>
            <a:endParaRPr lang="en-US" altLang="ko-KR" sz="1600" dirty="0"/>
          </a:p>
          <a:p>
            <a:pPr marL="342891" indent="-342891">
              <a:buAutoNum type="arabicPeriod"/>
            </a:pPr>
            <a:endParaRPr lang="en-US" altLang="ko-KR" sz="1600" dirty="0"/>
          </a:p>
          <a:p>
            <a:pPr marL="342891" indent="-342891">
              <a:buAutoNum type="arabicPeriod"/>
            </a:pPr>
            <a:endParaRPr lang="en-US" altLang="ko-KR" sz="1600" dirty="0"/>
          </a:p>
          <a:p>
            <a:pPr marL="342891" indent="-342891">
              <a:buAutoNum type="arabicPeriod"/>
            </a:pPr>
            <a:endParaRPr lang="en-US" altLang="ko-KR" sz="1600" dirty="0"/>
          </a:p>
          <a:p>
            <a:pPr marL="342891" indent="-342891">
              <a:buAutoNum type="arabicPeriod"/>
            </a:pPr>
            <a:r>
              <a:rPr lang="en-US" altLang="ko-KR" sz="1600" dirty="0"/>
              <a:t>Commit </a:t>
            </a:r>
            <a:r>
              <a:rPr lang="ko-KR" altLang="en-US" sz="1600" dirty="0"/>
              <a:t>이력 확인</a:t>
            </a:r>
            <a:endParaRPr lang="en-US" altLang="ko-KR" sz="1600" dirty="0"/>
          </a:p>
          <a:p>
            <a:pPr marL="342891" indent="-342891">
              <a:buAutoNum type="arabicPeriod"/>
            </a:pPr>
            <a:endParaRPr lang="en-US" altLang="ko-KR" sz="1600" dirty="0"/>
          </a:p>
          <a:p>
            <a:pPr marL="342891" indent="-342891">
              <a:buAutoNum type="arabicPeriod"/>
            </a:pPr>
            <a:endParaRPr lang="en-US" altLang="ko-KR" sz="1600" dirty="0"/>
          </a:p>
          <a:p>
            <a:pPr marL="342891" indent="-342891">
              <a:buAutoNum type="arabicPeriod"/>
            </a:pPr>
            <a:endParaRPr lang="en-US" altLang="ko-KR" sz="1600" dirty="0"/>
          </a:p>
          <a:p>
            <a:pPr marL="342891" indent="-342891">
              <a:buAutoNum type="arabicPeriod"/>
            </a:pPr>
            <a:endParaRPr lang="en-US" altLang="ko-KR" sz="1600" dirty="0"/>
          </a:p>
          <a:p>
            <a:pPr marL="342891" indent="-342891">
              <a:buAutoNum type="arabicPeriod"/>
            </a:pPr>
            <a:endParaRPr lang="en-US" altLang="ko-KR" sz="1600" dirty="0"/>
          </a:p>
          <a:p>
            <a:pPr marL="342891" indent="-342891">
              <a:buAutoNum type="arabicPeriod"/>
            </a:pPr>
            <a:endParaRPr lang="en-US" altLang="ko-KR" sz="1600" dirty="0"/>
          </a:p>
          <a:p>
            <a:pPr marL="342891" indent="-342891">
              <a:buAutoNum type="arabicPeriod"/>
            </a:pPr>
            <a:endParaRPr lang="en-US" altLang="ko-KR" sz="1600" dirty="0"/>
          </a:p>
          <a:p>
            <a:endParaRPr lang="en-US" altLang="ko-KR" sz="1600" dirty="0"/>
          </a:p>
          <a:p>
            <a:pPr marL="342891" indent="-342891">
              <a:buAutoNum type="arabicPeriod"/>
            </a:pPr>
            <a:endParaRPr lang="en-US" altLang="ko-KR" sz="1600" dirty="0"/>
          </a:p>
          <a:p>
            <a:pPr marL="342891" indent="-342891">
              <a:buAutoNum type="arabicPeriod"/>
            </a:pPr>
            <a:endParaRPr lang="en-US" altLang="ko-KR" sz="1600" dirty="0"/>
          </a:p>
          <a:p>
            <a:pPr marL="342891" indent="-342891">
              <a:buAutoNum type="arabicPeriod"/>
            </a:pPr>
            <a:endParaRPr lang="en-US" altLang="ko-KR" sz="1600" dirty="0"/>
          </a:p>
          <a:p>
            <a:pPr marL="342891" indent="-342891">
              <a:buAutoNum type="arabicPeriod"/>
            </a:pPr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pPr marL="342891" indent="-342891">
              <a:buFont typeface="+mj-lt"/>
              <a:buAutoNum type="arabicPeriod"/>
            </a:pPr>
            <a:endParaRPr lang="en-US" altLang="ko-KR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980905" y="1803861"/>
            <a:ext cx="32079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commit –m “</a:t>
            </a:r>
            <a:r>
              <a:rPr lang="ko-KR" altLang="en-US" dirty="0" err="1"/>
              <a:t>커밋</a:t>
            </a:r>
            <a:r>
              <a:rPr lang="ko-KR" altLang="en-US" dirty="0"/>
              <a:t> 내용</a:t>
            </a:r>
            <a:r>
              <a:rPr lang="en-US" altLang="ko-KR" dirty="0"/>
              <a:t>”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901" y="2431756"/>
            <a:ext cx="3448051" cy="6096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80901" y="3691301"/>
            <a:ext cx="10839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log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901" y="4248749"/>
            <a:ext cx="4295775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95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en-US" altLang="ko-KR" dirty="0"/>
              <a:t>4. Git – log 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4698" y="1702212"/>
            <a:ext cx="4371975" cy="41814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992" y="1014158"/>
            <a:ext cx="2661515" cy="5627716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732992" y="1446418"/>
            <a:ext cx="2661515" cy="9892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32992" y="2527073"/>
            <a:ext cx="2661515" cy="98921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32992" y="3623817"/>
            <a:ext cx="2661515" cy="989215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732992" y="4671755"/>
            <a:ext cx="2661515" cy="989215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732992" y="5756251"/>
            <a:ext cx="2661515" cy="989215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677597" y="4982100"/>
            <a:ext cx="3275215" cy="7741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>
            <a:stCxn id="2" idx="3"/>
            <a:endCxn id="16" idx="1"/>
          </p:cNvCxnSpPr>
          <p:nvPr/>
        </p:nvCxnSpPr>
        <p:spPr>
          <a:xfrm>
            <a:off x="3394507" y="1941025"/>
            <a:ext cx="2283088" cy="342815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5677597" y="4177149"/>
            <a:ext cx="3275215" cy="77415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5677597" y="3363785"/>
            <a:ext cx="3275215" cy="774153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5677597" y="2527073"/>
            <a:ext cx="3275215" cy="77415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5685910" y="1733314"/>
            <a:ext cx="3275215" cy="774153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/>
          <p:cNvCxnSpPr>
            <a:stCxn id="10" idx="3"/>
            <a:endCxn id="20" idx="1"/>
          </p:cNvCxnSpPr>
          <p:nvPr/>
        </p:nvCxnSpPr>
        <p:spPr>
          <a:xfrm>
            <a:off x="3394507" y="3021676"/>
            <a:ext cx="2283088" cy="1542547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endCxn id="21" idx="1"/>
          </p:cNvCxnSpPr>
          <p:nvPr/>
        </p:nvCxnSpPr>
        <p:spPr>
          <a:xfrm flipV="1">
            <a:off x="3394507" y="3750862"/>
            <a:ext cx="2283088" cy="421177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endCxn id="22" idx="1"/>
          </p:cNvCxnSpPr>
          <p:nvPr/>
        </p:nvCxnSpPr>
        <p:spPr>
          <a:xfrm flipV="1">
            <a:off x="3394507" y="2914149"/>
            <a:ext cx="2283088" cy="2266487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15" idx="3"/>
            <a:endCxn id="23" idx="1"/>
          </p:cNvCxnSpPr>
          <p:nvPr/>
        </p:nvCxnSpPr>
        <p:spPr>
          <a:xfrm flipV="1">
            <a:off x="3394510" y="2120390"/>
            <a:ext cx="2291401" cy="4130468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756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en-US" altLang="ko-KR" dirty="0"/>
              <a:t>4. Git – </a:t>
            </a:r>
            <a:r>
              <a:rPr lang="ko-KR" altLang="en-US" dirty="0"/>
              <a:t>원격 저장소 </a:t>
            </a:r>
            <a:r>
              <a:rPr lang="en-US" altLang="ko-KR" dirty="0"/>
              <a:t>(remote repository)</a:t>
            </a:r>
            <a:endParaRPr lang="ko-KR" altLang="en-US" dirty="0"/>
          </a:p>
        </p:txBody>
      </p:sp>
      <p:sp>
        <p:nvSpPr>
          <p:cNvPr id="26" name="모서리가 둥근 직사각형 5">
            <a:extLst>
              <a:ext uri="{FF2B5EF4-FFF2-40B4-BE49-F238E27FC236}">
                <a16:creationId xmlns:a16="http://schemas.microsoft.com/office/drawing/2014/main" id="{FD3F7B60-CBFE-46B8-8C6D-A885BA7ABE8C}"/>
              </a:ext>
            </a:extLst>
          </p:cNvPr>
          <p:cNvSpPr/>
          <p:nvPr/>
        </p:nvSpPr>
        <p:spPr>
          <a:xfrm>
            <a:off x="688575" y="3067399"/>
            <a:ext cx="1454727" cy="104740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Working Directory</a:t>
            </a:r>
            <a:endParaRPr lang="ko-KR" altLang="en-US" dirty="0"/>
          </a:p>
        </p:txBody>
      </p:sp>
      <p:sp>
        <p:nvSpPr>
          <p:cNvPr id="28" name="한쪽 모서리가 잘린 사각형 6">
            <a:extLst>
              <a:ext uri="{FF2B5EF4-FFF2-40B4-BE49-F238E27FC236}">
                <a16:creationId xmlns:a16="http://schemas.microsoft.com/office/drawing/2014/main" id="{CF8FC66A-D72F-4477-A171-10098135AAF6}"/>
              </a:ext>
            </a:extLst>
          </p:cNvPr>
          <p:cNvSpPr/>
          <p:nvPr/>
        </p:nvSpPr>
        <p:spPr>
          <a:xfrm>
            <a:off x="3431771" y="3067399"/>
            <a:ext cx="1180408" cy="1047404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Staging</a:t>
            </a:r>
            <a:br>
              <a:rPr lang="en-US" altLang="ko-KR" dirty="0"/>
            </a:br>
            <a:r>
              <a:rPr lang="en-US" altLang="ko-KR" dirty="0"/>
              <a:t>Area</a:t>
            </a:r>
            <a:endParaRPr lang="ko-KR" altLang="en-US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ABFC00D8-BD0C-42F1-B643-1A60A4AB7102}"/>
              </a:ext>
            </a:extLst>
          </p:cNvPr>
          <p:cNvCxnSpPr/>
          <p:nvPr/>
        </p:nvCxnSpPr>
        <p:spPr>
          <a:xfrm>
            <a:off x="2209801" y="3283527"/>
            <a:ext cx="11305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7BCB20F5-E5EF-4B60-BAF4-6C46D3C0D799}"/>
              </a:ext>
            </a:extLst>
          </p:cNvPr>
          <p:cNvCxnSpPr/>
          <p:nvPr/>
        </p:nvCxnSpPr>
        <p:spPr>
          <a:xfrm flipH="1">
            <a:off x="2209801" y="3948545"/>
            <a:ext cx="11305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F1D0800-8374-4E5C-B4B3-B58DAB6F4F8C}"/>
              </a:ext>
            </a:extLst>
          </p:cNvPr>
          <p:cNvSpPr txBox="1"/>
          <p:nvPr/>
        </p:nvSpPr>
        <p:spPr>
          <a:xfrm>
            <a:off x="2086534" y="2913508"/>
            <a:ext cx="1345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$ </a:t>
            </a:r>
            <a:r>
              <a:rPr lang="en-US" altLang="ko-KR" sz="1400" dirty="0" err="1"/>
              <a:t>git</a:t>
            </a:r>
            <a:r>
              <a:rPr lang="en-US" altLang="ko-KR" sz="1400" dirty="0"/>
              <a:t> add [file]</a:t>
            </a:r>
            <a:endParaRPr lang="ko-KR" altLang="en-US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2ACBE3A-C4D0-452E-83BE-828A755A85F3}"/>
              </a:ext>
            </a:extLst>
          </p:cNvPr>
          <p:cNvSpPr txBox="1"/>
          <p:nvPr/>
        </p:nvSpPr>
        <p:spPr>
          <a:xfrm>
            <a:off x="2126095" y="4114801"/>
            <a:ext cx="1259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$ </a:t>
            </a:r>
            <a:r>
              <a:rPr lang="en-US" altLang="ko-KR" sz="1400" dirty="0" err="1"/>
              <a:t>git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rm</a:t>
            </a:r>
            <a:r>
              <a:rPr lang="en-US" altLang="ko-KR" sz="1400" dirty="0"/>
              <a:t> [file]</a:t>
            </a:r>
            <a:endParaRPr lang="ko-KR" altLang="en-US" sz="1400" dirty="0"/>
          </a:p>
        </p:txBody>
      </p:sp>
      <p:sp>
        <p:nvSpPr>
          <p:cNvPr id="35" name="원통 13">
            <a:extLst>
              <a:ext uri="{FF2B5EF4-FFF2-40B4-BE49-F238E27FC236}">
                <a16:creationId xmlns:a16="http://schemas.microsoft.com/office/drawing/2014/main" id="{E5BE9316-EFDF-4ADC-A5AA-417BEB47450D}"/>
              </a:ext>
            </a:extLst>
          </p:cNvPr>
          <p:cNvSpPr/>
          <p:nvPr/>
        </p:nvSpPr>
        <p:spPr>
          <a:xfrm>
            <a:off x="5699763" y="2984269"/>
            <a:ext cx="1297588" cy="1213659"/>
          </a:xfrm>
          <a:prstGeom prst="ca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Local</a:t>
            </a:r>
            <a:br>
              <a:rPr lang="en-US" altLang="ko-KR" dirty="0"/>
            </a:br>
            <a:r>
              <a:rPr lang="en-US" altLang="ko-KR" dirty="0"/>
              <a:t>Repository</a:t>
            </a:r>
            <a:endParaRPr lang="ko-KR" altLang="en-US" dirty="0"/>
          </a:p>
        </p:txBody>
      </p:sp>
      <p:pic>
        <p:nvPicPr>
          <p:cNvPr id="36" name="Picture 4" descr="êµ¬ë¦ ìì´ì½ì ëí ì´ë¯¸ì§ ê²ìê²°ê³¼">
            <a:extLst>
              <a:ext uri="{FF2B5EF4-FFF2-40B4-BE49-F238E27FC236}">
                <a16:creationId xmlns:a16="http://schemas.microsoft.com/office/drawing/2014/main" id="{744D0D04-C34E-426C-ABCC-9D446233D2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0509" y="2736380"/>
            <a:ext cx="1532313" cy="153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D3D54CE2-AFD4-47CD-9A0D-4C25E35E638B}"/>
              </a:ext>
            </a:extLst>
          </p:cNvPr>
          <p:cNvCxnSpPr/>
          <p:nvPr/>
        </p:nvCxnSpPr>
        <p:spPr>
          <a:xfrm flipV="1">
            <a:off x="4702930" y="3591099"/>
            <a:ext cx="906087" cy="2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2D4906F-BA7F-4B0F-8AD8-CD9859D007A3}"/>
              </a:ext>
            </a:extLst>
          </p:cNvPr>
          <p:cNvSpPr txBox="1"/>
          <p:nvPr/>
        </p:nvSpPr>
        <p:spPr>
          <a:xfrm>
            <a:off x="4535451" y="3194756"/>
            <a:ext cx="12410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$ </a:t>
            </a:r>
            <a:r>
              <a:rPr lang="en-US" altLang="ko-KR" sz="1400" dirty="0" err="1"/>
              <a:t>git</a:t>
            </a:r>
            <a:r>
              <a:rPr lang="en-US" altLang="ko-KR" sz="1400" dirty="0"/>
              <a:t> commit</a:t>
            </a:r>
            <a:endParaRPr lang="ko-KR" altLang="en-US" sz="1400" dirty="0"/>
          </a:p>
        </p:txBody>
      </p:sp>
      <p:sp>
        <p:nvSpPr>
          <p:cNvPr id="39" name="원통 17">
            <a:extLst>
              <a:ext uri="{FF2B5EF4-FFF2-40B4-BE49-F238E27FC236}">
                <a16:creationId xmlns:a16="http://schemas.microsoft.com/office/drawing/2014/main" id="{39401F2C-3743-429E-9D54-4EFE0A5B495C}"/>
              </a:ext>
            </a:extLst>
          </p:cNvPr>
          <p:cNvSpPr/>
          <p:nvPr/>
        </p:nvSpPr>
        <p:spPr>
          <a:xfrm>
            <a:off x="10308476" y="2736378"/>
            <a:ext cx="1458883" cy="169579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Remote</a:t>
            </a:r>
            <a:br>
              <a:rPr lang="en-US" altLang="ko-KR" dirty="0"/>
            </a:br>
            <a:r>
              <a:rPr lang="en-US" altLang="ko-KR" dirty="0"/>
              <a:t>Repository</a:t>
            </a:r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FCB782D-D1A5-4C07-B68D-8DAE951EB330}"/>
              </a:ext>
            </a:extLst>
          </p:cNvPr>
          <p:cNvSpPr/>
          <p:nvPr/>
        </p:nvSpPr>
        <p:spPr>
          <a:xfrm>
            <a:off x="588822" y="2913510"/>
            <a:ext cx="6526916" cy="15090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82DA0D56-81D2-4B95-864A-4BAA040D9A90}"/>
              </a:ext>
            </a:extLst>
          </p:cNvPr>
          <p:cNvCxnSpPr/>
          <p:nvPr/>
        </p:nvCxnSpPr>
        <p:spPr>
          <a:xfrm flipV="1">
            <a:off x="7115738" y="3067400"/>
            <a:ext cx="319274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297C691-3EE0-49E8-AB68-D97806710CF3}"/>
              </a:ext>
            </a:extLst>
          </p:cNvPr>
          <p:cNvSpPr txBox="1"/>
          <p:nvPr/>
        </p:nvSpPr>
        <p:spPr>
          <a:xfrm>
            <a:off x="8205479" y="2673670"/>
            <a:ext cx="10182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$ </a:t>
            </a:r>
            <a:r>
              <a:rPr lang="en-US" altLang="ko-KR" sz="1400" dirty="0" err="1"/>
              <a:t>git</a:t>
            </a:r>
            <a:r>
              <a:rPr lang="en-US" altLang="ko-KR" sz="1400" dirty="0"/>
              <a:t> push</a:t>
            </a:r>
            <a:endParaRPr lang="ko-KR" altLang="en-US" sz="1400" dirty="0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0504F049-74BA-40CC-B348-44DFB2831BF0}"/>
              </a:ext>
            </a:extLst>
          </p:cNvPr>
          <p:cNvCxnSpPr/>
          <p:nvPr/>
        </p:nvCxnSpPr>
        <p:spPr>
          <a:xfrm flipH="1">
            <a:off x="7115738" y="4114800"/>
            <a:ext cx="31927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0D25591-5A8A-4AAE-BB77-EB97819D7ECB}"/>
              </a:ext>
            </a:extLst>
          </p:cNvPr>
          <p:cNvSpPr txBox="1"/>
          <p:nvPr/>
        </p:nvSpPr>
        <p:spPr>
          <a:xfrm>
            <a:off x="8240102" y="4175319"/>
            <a:ext cx="10615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$ </a:t>
            </a:r>
            <a:r>
              <a:rPr lang="en-US" altLang="ko-KR" sz="1400" dirty="0" err="1"/>
              <a:t>git</a:t>
            </a:r>
            <a:r>
              <a:rPr lang="en-US" altLang="ko-KR" sz="1400" dirty="0"/>
              <a:t> pull</a:t>
            </a:r>
            <a:br>
              <a:rPr lang="en-US" altLang="ko-KR" sz="1400" dirty="0"/>
            </a:br>
            <a:r>
              <a:rPr lang="en-US" altLang="ko-KR" sz="1400" dirty="0"/>
              <a:t>$ </a:t>
            </a:r>
            <a:r>
              <a:rPr lang="en-US" altLang="ko-KR" sz="1400" dirty="0" err="1"/>
              <a:t>git</a:t>
            </a:r>
            <a:r>
              <a:rPr lang="en-US" altLang="ko-KR" sz="1400" dirty="0"/>
              <a:t> clone</a:t>
            </a:r>
            <a:endParaRPr lang="ko-KR" altLang="en-US" sz="1400" dirty="0"/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AA33FCD3-A5BE-4147-A997-60D22F7968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3843" y="5162200"/>
            <a:ext cx="3429266" cy="663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89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en-US" altLang="ko-KR" dirty="0"/>
              <a:t>4. Git – </a:t>
            </a:r>
            <a:r>
              <a:rPr lang="ko-KR" altLang="en-US" dirty="0"/>
              <a:t>원격 저장소 만들기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A4DE38-9134-4701-9B77-881FBD297012}"/>
              </a:ext>
            </a:extLst>
          </p:cNvPr>
          <p:cNvSpPr txBox="1"/>
          <p:nvPr/>
        </p:nvSpPr>
        <p:spPr>
          <a:xfrm>
            <a:off x="522317" y="5161547"/>
            <a:ext cx="7337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Bitbucket</a:t>
            </a:r>
            <a:r>
              <a:rPr lang="ko-KR" altLang="en-US" dirty="0"/>
              <a:t>로그인 후 우측 상단의 아이콘 클릭 </a:t>
            </a:r>
            <a:r>
              <a:rPr lang="en-US" altLang="ko-KR" dirty="0"/>
              <a:t>-&gt; View profile </a:t>
            </a:r>
            <a:r>
              <a:rPr lang="ko-KR" altLang="en-US" dirty="0"/>
              <a:t>클릭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43BAAFF-F66D-480D-B1EA-E68D751336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27121"/>
            <a:ext cx="12192000" cy="3582758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700448A5-F46D-4F61-B56B-44A4746F66B8}"/>
              </a:ext>
            </a:extLst>
          </p:cNvPr>
          <p:cNvSpPr/>
          <p:nvPr/>
        </p:nvSpPr>
        <p:spPr>
          <a:xfrm>
            <a:off x="10741723" y="1114695"/>
            <a:ext cx="1399674" cy="15269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2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en-US" altLang="ko-KR" dirty="0"/>
              <a:t>4. Git – </a:t>
            </a:r>
            <a:r>
              <a:rPr lang="ko-KR" altLang="en-US" dirty="0"/>
              <a:t>원격 저장소 만들기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A4DE38-9134-4701-9B77-881FBD297012}"/>
              </a:ext>
            </a:extLst>
          </p:cNvPr>
          <p:cNvSpPr txBox="1"/>
          <p:nvPr/>
        </p:nvSpPr>
        <p:spPr>
          <a:xfrm>
            <a:off x="522317" y="5161547"/>
            <a:ext cx="2880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Create repository </a:t>
            </a:r>
            <a:r>
              <a:rPr lang="ko-KR" altLang="en-US" dirty="0"/>
              <a:t>클릭</a:t>
            </a:r>
            <a:endParaRPr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F8FFCDF-67FF-450A-B126-072B5B5D9E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27926"/>
            <a:ext cx="12192000" cy="2260671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700448A5-F46D-4F61-B56B-44A4746F66B8}"/>
              </a:ext>
            </a:extLst>
          </p:cNvPr>
          <p:cNvSpPr/>
          <p:nvPr/>
        </p:nvSpPr>
        <p:spPr>
          <a:xfrm>
            <a:off x="6711144" y="2755232"/>
            <a:ext cx="1061257" cy="3729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693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en-US" altLang="ko-KR" dirty="0"/>
              <a:t>4. Git – </a:t>
            </a:r>
            <a:r>
              <a:rPr lang="ko-KR" altLang="en-US" dirty="0"/>
              <a:t>원격 저장소 만들기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A4DE38-9134-4701-9B77-881FBD297012}"/>
              </a:ext>
            </a:extLst>
          </p:cNvPr>
          <p:cNvSpPr txBox="1"/>
          <p:nvPr/>
        </p:nvSpPr>
        <p:spPr>
          <a:xfrm>
            <a:off x="522317" y="5394011"/>
            <a:ext cx="5054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저장소 이름 입력 후 </a:t>
            </a:r>
            <a:r>
              <a:rPr lang="en-US" altLang="ko-KR" dirty="0"/>
              <a:t>Create repository </a:t>
            </a:r>
            <a:r>
              <a:rPr lang="ko-KR" altLang="en-US" dirty="0"/>
              <a:t>클릭</a:t>
            </a:r>
            <a:endParaRPr lang="en-US" altLang="ko-KR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00448A5-F46D-4F61-B56B-44A4746F66B8}"/>
              </a:ext>
            </a:extLst>
          </p:cNvPr>
          <p:cNvSpPr/>
          <p:nvPr/>
        </p:nvSpPr>
        <p:spPr>
          <a:xfrm>
            <a:off x="6711144" y="2755232"/>
            <a:ext cx="1061257" cy="3729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98F8B25-A8E0-4A9F-8230-7CAB73C024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12086"/>
            <a:ext cx="12192000" cy="3633827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7261CB0-BB51-4A56-83EA-9E0D139073F5}"/>
              </a:ext>
            </a:extLst>
          </p:cNvPr>
          <p:cNvSpPr/>
          <p:nvPr/>
        </p:nvSpPr>
        <p:spPr>
          <a:xfrm>
            <a:off x="5010679" y="3810000"/>
            <a:ext cx="1173552" cy="4010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8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en-US" altLang="ko-KR" dirty="0"/>
              <a:t>4. Git – </a:t>
            </a:r>
            <a:r>
              <a:rPr lang="ko-KR" altLang="en-US" dirty="0"/>
              <a:t>원격 저장소 만들기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A551461-5F6A-40D5-9067-0561ED0FDE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53754"/>
            <a:ext cx="12192000" cy="43504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F2ADACB-7BA1-449E-9D82-4CB0F3726CBA}"/>
              </a:ext>
            </a:extLst>
          </p:cNvPr>
          <p:cNvSpPr txBox="1"/>
          <p:nvPr/>
        </p:nvSpPr>
        <p:spPr>
          <a:xfrm>
            <a:off x="389969" y="5839180"/>
            <a:ext cx="2904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원격 저장소 생성 완료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9032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15146" y="1354980"/>
            <a:ext cx="104227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buAutoNum type="arabicPeriod"/>
            </a:pPr>
            <a:r>
              <a:rPr lang="en-US" altLang="ko-KR" dirty="0"/>
              <a:t>1111122</a:t>
            </a:r>
          </a:p>
          <a:p>
            <a:pPr marL="342891" indent="-342891">
              <a:buAutoNum type="arabicPeriod"/>
            </a:pPr>
            <a:r>
              <a:rPr lang="en-US" altLang="ko-KR" dirty="0"/>
              <a:t>222222</a:t>
            </a:r>
          </a:p>
          <a:p>
            <a:pPr marL="342891" indent="-342891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061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A03441C-AC2D-4883-ABB5-04A9228F4B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6710" y="26842"/>
            <a:ext cx="5975101" cy="6831157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20B6535E-87B6-4DB6-A135-16896E5C4CF8}"/>
              </a:ext>
            </a:extLst>
          </p:cNvPr>
          <p:cNvSpPr/>
          <p:nvPr/>
        </p:nvSpPr>
        <p:spPr>
          <a:xfrm>
            <a:off x="2977342" y="2550694"/>
            <a:ext cx="6094469" cy="10347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F1326FA-CEC8-4B78-99D5-DC90D0A7CAE8}"/>
              </a:ext>
            </a:extLst>
          </p:cNvPr>
          <p:cNvSpPr/>
          <p:nvPr/>
        </p:nvSpPr>
        <p:spPr>
          <a:xfrm>
            <a:off x="2977341" y="3677651"/>
            <a:ext cx="6094469" cy="18087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629038B-7D5F-4409-AB8D-7C13482F0F2C}"/>
              </a:ext>
            </a:extLst>
          </p:cNvPr>
          <p:cNvSpPr/>
          <p:nvPr/>
        </p:nvSpPr>
        <p:spPr>
          <a:xfrm>
            <a:off x="2977340" y="5578641"/>
            <a:ext cx="6094469" cy="11590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5196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en-US" altLang="ko-KR" dirty="0"/>
              <a:t>4. Git – </a:t>
            </a:r>
            <a:r>
              <a:rPr lang="ko-KR" altLang="en-US" dirty="0"/>
              <a:t>원격 저장소 만들기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2ADACB-7BA1-449E-9D82-4CB0F3726CBA}"/>
              </a:ext>
            </a:extLst>
          </p:cNvPr>
          <p:cNvSpPr txBox="1"/>
          <p:nvPr/>
        </p:nvSpPr>
        <p:spPr>
          <a:xfrm>
            <a:off x="1098416" y="4551801"/>
            <a:ext cx="104127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US" altLang="ko-KR" dirty="0"/>
              <a:t>Local Repository</a:t>
            </a:r>
            <a:r>
              <a:rPr lang="ko-KR" altLang="en-US" dirty="0"/>
              <a:t>에서 다음 명령어를 실행한다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remote add origin https://tlstjddls123@git-n.nuritelecom.com/scm/~tlstjddls123/diary.git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push –u origin master </a:t>
            </a:r>
            <a:r>
              <a:rPr lang="ko-KR" altLang="en-US" dirty="0"/>
              <a:t>로 </a:t>
            </a:r>
            <a:r>
              <a:rPr lang="en-US" altLang="ko-KR" dirty="0"/>
              <a:t>Local Repository </a:t>
            </a:r>
            <a:r>
              <a:rPr lang="ko-KR" altLang="en-US" dirty="0"/>
              <a:t>저장소를 </a:t>
            </a:r>
            <a:r>
              <a:rPr lang="en-US" altLang="ko-KR" dirty="0"/>
              <a:t>Remote Repository</a:t>
            </a:r>
            <a:r>
              <a:rPr lang="ko-KR" altLang="en-US" dirty="0"/>
              <a:t>로 </a:t>
            </a:r>
            <a:r>
              <a:rPr lang="en-US" altLang="ko-KR" dirty="0"/>
              <a:t>Push </a:t>
            </a:r>
            <a:r>
              <a:rPr lang="ko-KR" altLang="en-US" dirty="0"/>
              <a:t>시킨다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9FFB6B7-59D7-4B10-9616-99477B1118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415" y="1400175"/>
            <a:ext cx="9939501" cy="3050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98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en-US" altLang="ko-KR" dirty="0"/>
              <a:t>4. Git – </a:t>
            </a:r>
            <a:r>
              <a:rPr lang="ko-KR" altLang="en-US" dirty="0"/>
              <a:t>원격 저장소 만들기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7262C1F-68FC-4BEA-9B09-7363F9CD1C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662" y="823912"/>
            <a:ext cx="9972675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728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en-US" altLang="ko-KR" dirty="0"/>
              <a:t>4. Git – </a:t>
            </a:r>
            <a:r>
              <a:rPr lang="ko-KR" altLang="en-US" dirty="0"/>
              <a:t>원격 저장소 만들기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0A81275-93D3-4A24-BFB9-B4EFB0AB67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9791" y="1174502"/>
            <a:ext cx="8206461" cy="5193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57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en-US" altLang="ko-KR" dirty="0"/>
              <a:t>4. Git – </a:t>
            </a:r>
            <a:r>
              <a:rPr lang="ko-KR" altLang="en-US" dirty="0"/>
              <a:t>원격 저장소 설정변경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EF8E48C-AE79-492C-BB3A-8A20F550B8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51089"/>
            <a:ext cx="12192000" cy="331630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B1641818-5F67-4A87-897F-705A9AC67D4B}"/>
              </a:ext>
            </a:extLst>
          </p:cNvPr>
          <p:cNvSpPr/>
          <p:nvPr/>
        </p:nvSpPr>
        <p:spPr>
          <a:xfrm>
            <a:off x="-1" y="2326641"/>
            <a:ext cx="264161" cy="2235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6C743DE-BB98-4B2C-B00C-76A0A78FE5E7}"/>
              </a:ext>
            </a:extLst>
          </p:cNvPr>
          <p:cNvSpPr/>
          <p:nvPr/>
        </p:nvSpPr>
        <p:spPr>
          <a:xfrm>
            <a:off x="390236" y="3098801"/>
            <a:ext cx="1103284" cy="2336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AE11322-CE72-460A-8EA8-2BB2DD2571A1}"/>
              </a:ext>
            </a:extLst>
          </p:cNvPr>
          <p:cNvSpPr/>
          <p:nvPr/>
        </p:nvSpPr>
        <p:spPr>
          <a:xfrm>
            <a:off x="1670396" y="2992122"/>
            <a:ext cx="10430164" cy="4368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643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en-US" altLang="ko-KR" dirty="0"/>
              <a:t>4. Git – </a:t>
            </a:r>
            <a:r>
              <a:rPr lang="ko-KR" altLang="en-US" dirty="0"/>
              <a:t>원격 저장소 만들기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A64440D-68E2-4700-85B0-740F94EFA3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317" y="1354975"/>
            <a:ext cx="10826403" cy="3475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31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en-US" altLang="ko-KR" dirty="0"/>
              <a:t>4. Git – </a:t>
            </a:r>
            <a:r>
              <a:rPr lang="ko-KR" altLang="en-US" dirty="0"/>
              <a:t>원격 저장소 만들기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390B752-7560-4CFC-8688-952820F2E5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68837"/>
            <a:ext cx="12192000" cy="3520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773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en-US" altLang="ko-KR" dirty="0"/>
              <a:t>4. Git – </a:t>
            </a:r>
            <a:r>
              <a:rPr lang="ko-KR" altLang="en-US" dirty="0"/>
              <a:t>원격 저장소 복제하기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B20BCD3-577A-495C-869B-E13EF0926F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5154" y="1354976"/>
            <a:ext cx="8289925" cy="27706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722DA28-8154-4689-8C25-8CD0C0CA0754}"/>
              </a:ext>
            </a:extLst>
          </p:cNvPr>
          <p:cNvSpPr txBox="1"/>
          <p:nvPr/>
        </p:nvSpPr>
        <p:spPr>
          <a:xfrm>
            <a:off x="665878" y="4368921"/>
            <a:ext cx="86574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ko-KR" altLang="en-US" dirty="0"/>
              <a:t>프로젝트 진행을 위해</a:t>
            </a:r>
            <a:r>
              <a:rPr lang="en-US" altLang="ko-KR" dirty="0"/>
              <a:t>Remote</a:t>
            </a:r>
            <a:r>
              <a:rPr lang="ko-KR" altLang="en-US" dirty="0"/>
              <a:t> </a:t>
            </a:r>
            <a:r>
              <a:rPr lang="en-US" altLang="ko-KR" dirty="0"/>
              <a:t>Repository</a:t>
            </a:r>
            <a:r>
              <a:rPr lang="ko-KR" altLang="en-US" dirty="0"/>
              <a:t>에서 작업중인 </a:t>
            </a:r>
            <a:r>
              <a:rPr lang="en-US" altLang="ko-KR" dirty="0" err="1"/>
              <a:t>aimir</a:t>
            </a:r>
            <a:r>
              <a:rPr lang="en-US" altLang="ko-KR" dirty="0"/>
              <a:t>-web </a:t>
            </a:r>
            <a:r>
              <a:rPr lang="ko-KR" altLang="en-US" dirty="0"/>
              <a:t>프로젝트를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Local Repository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복제 하려한다</a:t>
            </a:r>
            <a:r>
              <a:rPr lang="en-US" altLang="ko-KR" dirty="0"/>
              <a:t>.</a:t>
            </a:r>
          </a:p>
          <a:p>
            <a:pPr marL="342900" indent="-342900">
              <a:buFontTx/>
              <a:buAutoNum type="arabicPeriod"/>
            </a:pPr>
            <a:endParaRPr lang="en-US" altLang="ko-KR" dirty="0"/>
          </a:p>
          <a:p>
            <a:pPr marL="342900" indent="-342900">
              <a:buFontTx/>
              <a:buAutoNum type="arabicPeriod"/>
            </a:pPr>
            <a:r>
              <a:rPr lang="en-US" altLang="ko-KR" dirty="0" err="1"/>
              <a:t>aimir</a:t>
            </a:r>
            <a:r>
              <a:rPr lang="en-US" altLang="ko-KR" dirty="0"/>
              <a:t>-web </a:t>
            </a:r>
            <a:r>
              <a:rPr lang="ko-KR" altLang="en-US" dirty="0"/>
              <a:t>프로젝트를 들어간다</a:t>
            </a:r>
            <a:r>
              <a:rPr lang="en-US" altLang="ko-KR" dirty="0"/>
              <a:t>.</a:t>
            </a:r>
          </a:p>
          <a:p>
            <a:pPr marL="342900" indent="-342900">
              <a:buFontTx/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79601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en-US" altLang="ko-KR" dirty="0"/>
              <a:t>4. Git – </a:t>
            </a:r>
            <a:r>
              <a:rPr lang="ko-KR" altLang="en-US" dirty="0"/>
              <a:t>원격 저장소 복제하기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22DA28-8154-4689-8C25-8CD0C0CA0754}"/>
              </a:ext>
            </a:extLst>
          </p:cNvPr>
          <p:cNvSpPr txBox="1"/>
          <p:nvPr/>
        </p:nvSpPr>
        <p:spPr>
          <a:xfrm>
            <a:off x="665878" y="4368921"/>
            <a:ext cx="55402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ko-KR" altLang="en-US" dirty="0"/>
              <a:t>해당 저장소에 있는 소스를 확인 할 수 있습니다</a:t>
            </a:r>
            <a:r>
              <a:rPr lang="en-US" altLang="ko-KR" dirty="0"/>
              <a:t>.</a:t>
            </a:r>
          </a:p>
          <a:p>
            <a:pPr marL="342900" indent="-342900">
              <a:buFontTx/>
              <a:buAutoNum type="arabicPeriod"/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6403D82-73DF-46E7-82B3-12C47FB010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54976"/>
            <a:ext cx="12192000" cy="228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11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en-US" altLang="ko-KR" dirty="0"/>
              <a:t>4. Git – </a:t>
            </a:r>
            <a:r>
              <a:rPr lang="ko-KR" altLang="en-US" dirty="0"/>
              <a:t>원격 저장소 복제하기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22DA28-8154-4689-8C25-8CD0C0CA0754}"/>
              </a:ext>
            </a:extLst>
          </p:cNvPr>
          <p:cNvSpPr txBox="1"/>
          <p:nvPr/>
        </p:nvSpPr>
        <p:spPr>
          <a:xfrm>
            <a:off x="522317" y="4944840"/>
            <a:ext cx="87976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ko-KR" altLang="en-US" dirty="0"/>
              <a:t>좌측 메뉴의         </a:t>
            </a:r>
            <a:r>
              <a:rPr lang="ko-KR" altLang="en-US" dirty="0" err="1"/>
              <a:t>를</a:t>
            </a:r>
            <a:r>
              <a:rPr lang="ko-KR" altLang="en-US" dirty="0"/>
              <a:t> 클릭하면 프로젝트를 </a:t>
            </a:r>
            <a:r>
              <a:rPr lang="en-US" altLang="ko-KR" dirty="0"/>
              <a:t>clone </a:t>
            </a:r>
            <a:r>
              <a:rPr lang="ko-KR" altLang="en-US" dirty="0"/>
              <a:t>할 수 있는 </a:t>
            </a:r>
            <a:r>
              <a:rPr lang="en-US" altLang="ko-KR" dirty="0"/>
              <a:t>URL</a:t>
            </a:r>
            <a:r>
              <a:rPr lang="ko-KR" altLang="en-US" dirty="0"/>
              <a:t>을 제공합니다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https://tlstjddls123@git-n.nuritelecom.com/scm/~tlstjddls123/aimir-web.git</a:t>
            </a:r>
            <a:br>
              <a:rPr lang="en-US" altLang="ko-KR" dirty="0"/>
            </a:br>
            <a:r>
              <a:rPr lang="ko-KR" altLang="en-US" dirty="0"/>
              <a:t> </a:t>
            </a:r>
            <a:endParaRPr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A2BD0A0-C906-439F-91A9-D845ABC907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66829"/>
            <a:ext cx="12192000" cy="342525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DA347EB-F634-4863-AB3F-22153BB70495}"/>
              </a:ext>
            </a:extLst>
          </p:cNvPr>
          <p:cNvSpPr/>
          <p:nvPr/>
        </p:nvSpPr>
        <p:spPr>
          <a:xfrm>
            <a:off x="-29326" y="1798321"/>
            <a:ext cx="2335645" cy="3251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9FF167E-2F39-4C70-8C92-C6A6C71B8C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5999" y="4976987"/>
            <a:ext cx="428625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528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en-US" altLang="ko-KR" dirty="0"/>
              <a:t>Trends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318" y="1138848"/>
            <a:ext cx="10982325" cy="49244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652212" y="6292736"/>
            <a:ext cx="18524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출처 </a:t>
            </a:r>
            <a:r>
              <a:rPr lang="en-US" altLang="ko-KR" sz="1400" dirty="0"/>
              <a:t>: google trends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4211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en-US" altLang="ko-KR" dirty="0"/>
              <a:t>4. Git – </a:t>
            </a:r>
            <a:r>
              <a:rPr lang="ko-KR" altLang="en-US" dirty="0"/>
              <a:t>이클립스로 </a:t>
            </a:r>
            <a:r>
              <a:rPr lang="en-US" altLang="ko-KR" dirty="0"/>
              <a:t>Clone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DC1C221-A168-4816-8AD1-54F990D599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70258"/>
            <a:ext cx="12192000" cy="471748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DA347EB-F634-4863-AB3F-22153BB70495}"/>
              </a:ext>
            </a:extLst>
          </p:cNvPr>
          <p:cNvSpPr/>
          <p:nvPr/>
        </p:nvSpPr>
        <p:spPr>
          <a:xfrm>
            <a:off x="11669683" y="1249680"/>
            <a:ext cx="298798" cy="2844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5D020D-52B0-4446-AE51-0FB53E7DA274}"/>
              </a:ext>
            </a:extLst>
          </p:cNvPr>
          <p:cNvSpPr txBox="1"/>
          <p:nvPr/>
        </p:nvSpPr>
        <p:spPr>
          <a:xfrm>
            <a:off x="11358379" y="88559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5B2C06-EE85-4E13-BD3A-1D648E70136D}"/>
              </a:ext>
            </a:extLst>
          </p:cNvPr>
          <p:cNvSpPr/>
          <p:nvPr/>
        </p:nvSpPr>
        <p:spPr>
          <a:xfrm>
            <a:off x="5075842" y="2422842"/>
            <a:ext cx="1883757" cy="3203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266AB3-4CDF-4275-9E19-CBE0B5993E09}"/>
              </a:ext>
            </a:extLst>
          </p:cNvPr>
          <p:cNvSpPr txBox="1"/>
          <p:nvPr/>
        </p:nvSpPr>
        <p:spPr>
          <a:xfrm>
            <a:off x="4693418" y="237386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8E32FB1-43FF-4B93-92A3-F927A42C2243}"/>
              </a:ext>
            </a:extLst>
          </p:cNvPr>
          <p:cNvSpPr/>
          <p:nvPr/>
        </p:nvSpPr>
        <p:spPr>
          <a:xfrm>
            <a:off x="5908963" y="3945113"/>
            <a:ext cx="634078" cy="3203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D58B6F-0C68-4CB7-8267-F783DE0AA112}"/>
              </a:ext>
            </a:extLst>
          </p:cNvPr>
          <p:cNvSpPr txBox="1"/>
          <p:nvPr/>
        </p:nvSpPr>
        <p:spPr>
          <a:xfrm>
            <a:off x="5624465" y="389613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5134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en-US" altLang="ko-KR" dirty="0"/>
              <a:t>4. Git – </a:t>
            </a:r>
            <a:r>
              <a:rPr lang="ko-KR" altLang="en-US" dirty="0"/>
              <a:t>이클립스로 </a:t>
            </a:r>
            <a:r>
              <a:rPr lang="en-US" altLang="ko-KR" dirty="0"/>
              <a:t>Clone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3269A50-76DB-40C0-9651-0FC7D9B449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31118"/>
            <a:ext cx="12192000" cy="419576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DEF3354-16DD-48C6-9171-419F38B52D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1761" y="2470943"/>
            <a:ext cx="2000250" cy="371475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7D873E7F-1C25-4024-821C-3FA8F41649B3}"/>
              </a:ext>
            </a:extLst>
          </p:cNvPr>
          <p:cNvSpPr/>
          <p:nvPr/>
        </p:nvSpPr>
        <p:spPr>
          <a:xfrm>
            <a:off x="11149965" y="1544320"/>
            <a:ext cx="1042035" cy="2844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6FC7BCEA-6AD0-4549-95F5-7F78D13CB0BA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10739120" y="1686560"/>
            <a:ext cx="410845" cy="7112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AA0F564-3C71-4C38-9C4A-29F7E65BC5A2}"/>
              </a:ext>
            </a:extLst>
          </p:cNvPr>
          <p:cNvSpPr/>
          <p:nvPr/>
        </p:nvSpPr>
        <p:spPr>
          <a:xfrm>
            <a:off x="822960" y="3992880"/>
            <a:ext cx="1005840" cy="1625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CACC30A-FED0-4C49-94E7-2222FF9DCCDA}"/>
              </a:ext>
            </a:extLst>
          </p:cNvPr>
          <p:cNvSpPr/>
          <p:nvPr/>
        </p:nvSpPr>
        <p:spPr>
          <a:xfrm>
            <a:off x="1828800" y="1747520"/>
            <a:ext cx="172720" cy="1625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720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en-US" altLang="ko-KR" dirty="0"/>
              <a:t>4. Git – </a:t>
            </a:r>
            <a:r>
              <a:rPr lang="ko-KR" altLang="en-US" dirty="0"/>
              <a:t>이클립스로 </a:t>
            </a:r>
            <a:r>
              <a:rPr lang="en-US" altLang="ko-KR" dirty="0"/>
              <a:t>Clone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8D815A1-655E-423A-95FF-2345072DD2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1817" y="1048397"/>
            <a:ext cx="4955223" cy="5227307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81502F4-9446-4EB8-BE52-4BF06CA8A033}"/>
              </a:ext>
            </a:extLst>
          </p:cNvPr>
          <p:cNvSpPr/>
          <p:nvPr/>
        </p:nvSpPr>
        <p:spPr>
          <a:xfrm>
            <a:off x="3204845" y="2089480"/>
            <a:ext cx="4760595" cy="1141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87BFA00-095B-4C73-B44D-68F5DBE831E8}"/>
              </a:ext>
            </a:extLst>
          </p:cNvPr>
          <p:cNvSpPr/>
          <p:nvPr/>
        </p:nvSpPr>
        <p:spPr>
          <a:xfrm>
            <a:off x="3204845" y="3945064"/>
            <a:ext cx="4760595" cy="1141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A3A8950-96CB-4686-A5B8-2D9E4EF592B4}"/>
              </a:ext>
            </a:extLst>
          </p:cNvPr>
          <p:cNvSpPr/>
          <p:nvPr/>
        </p:nvSpPr>
        <p:spPr>
          <a:xfrm>
            <a:off x="4832523" y="5760008"/>
            <a:ext cx="1497157" cy="4272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661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en-US" altLang="ko-KR" dirty="0"/>
              <a:t>4. Git – </a:t>
            </a:r>
            <a:r>
              <a:rPr lang="ko-KR" altLang="en-US" dirty="0"/>
              <a:t>이클립스로 </a:t>
            </a:r>
            <a:r>
              <a:rPr lang="en-US" altLang="ko-KR" dirty="0"/>
              <a:t>Clone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86F6069-B613-47D7-B806-5F3F2B242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8119" y="1098538"/>
            <a:ext cx="4807321" cy="5088686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81502F4-9446-4EB8-BE52-4BF06CA8A033}"/>
              </a:ext>
            </a:extLst>
          </p:cNvPr>
          <p:cNvSpPr/>
          <p:nvPr/>
        </p:nvSpPr>
        <p:spPr>
          <a:xfrm>
            <a:off x="3204845" y="2540000"/>
            <a:ext cx="4760595" cy="508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A3A8950-96CB-4686-A5B8-2D9E4EF592B4}"/>
              </a:ext>
            </a:extLst>
          </p:cNvPr>
          <p:cNvSpPr/>
          <p:nvPr/>
        </p:nvSpPr>
        <p:spPr>
          <a:xfrm>
            <a:off x="5019443" y="5748044"/>
            <a:ext cx="1076557" cy="3548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83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en-US" altLang="ko-KR" dirty="0"/>
              <a:t>4. Git – </a:t>
            </a:r>
            <a:r>
              <a:rPr lang="ko-KR" altLang="en-US" dirty="0"/>
              <a:t>이클립스로 </a:t>
            </a:r>
            <a:r>
              <a:rPr lang="en-US" altLang="ko-KR" dirty="0"/>
              <a:t>Clone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7906DC8-D748-49F6-95B1-3225B5DB64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4845" y="1056537"/>
            <a:ext cx="4921347" cy="520890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81502F4-9446-4EB8-BE52-4BF06CA8A033}"/>
              </a:ext>
            </a:extLst>
          </p:cNvPr>
          <p:cNvSpPr/>
          <p:nvPr/>
        </p:nvSpPr>
        <p:spPr>
          <a:xfrm>
            <a:off x="3204845" y="2255520"/>
            <a:ext cx="4760595" cy="508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A3A8950-96CB-4686-A5B8-2D9E4EF592B4}"/>
              </a:ext>
            </a:extLst>
          </p:cNvPr>
          <p:cNvSpPr/>
          <p:nvPr/>
        </p:nvSpPr>
        <p:spPr>
          <a:xfrm>
            <a:off x="6096000" y="5801463"/>
            <a:ext cx="1076557" cy="3548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9BB7B9B-4D77-4B19-BF54-B66D3EB3D96D}"/>
              </a:ext>
            </a:extLst>
          </p:cNvPr>
          <p:cNvSpPr/>
          <p:nvPr/>
        </p:nvSpPr>
        <p:spPr>
          <a:xfrm>
            <a:off x="3285220" y="3282644"/>
            <a:ext cx="4760595" cy="508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60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en-US" altLang="ko-KR" dirty="0"/>
              <a:t>4. Git – </a:t>
            </a:r>
            <a:r>
              <a:rPr lang="ko-KR" altLang="en-US" dirty="0"/>
              <a:t>이클립스로 </a:t>
            </a:r>
            <a:r>
              <a:rPr lang="en-US" altLang="ko-KR" dirty="0"/>
              <a:t>Clone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507569A-7EE1-4E88-8E6B-CA1E43A67F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0958" y="1228407"/>
            <a:ext cx="5038725" cy="42386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0F114E1-F833-41BE-AF9B-8D682BEFC1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843" y="1228407"/>
            <a:ext cx="5029200" cy="411480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9A3A8950-96CB-4686-A5B8-2D9E4EF592B4}"/>
              </a:ext>
            </a:extLst>
          </p:cNvPr>
          <p:cNvSpPr/>
          <p:nvPr/>
        </p:nvSpPr>
        <p:spPr>
          <a:xfrm>
            <a:off x="522317" y="2062582"/>
            <a:ext cx="1540163" cy="3554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049F260-ED10-4C81-9EFE-AB88C10F1008}"/>
              </a:ext>
            </a:extLst>
          </p:cNvPr>
          <p:cNvSpPr/>
          <p:nvPr/>
        </p:nvSpPr>
        <p:spPr>
          <a:xfrm>
            <a:off x="7939117" y="2062582"/>
            <a:ext cx="1540163" cy="3554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48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en-US" altLang="ko-KR" dirty="0"/>
              <a:t>4. Git – </a:t>
            </a:r>
            <a:r>
              <a:rPr lang="ko-KR" altLang="en-US" dirty="0"/>
              <a:t>이클립스로 </a:t>
            </a:r>
            <a:r>
              <a:rPr lang="en-US" altLang="ko-KR" dirty="0"/>
              <a:t>Clone</a:t>
            </a:r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BFB6C2FB-3A35-459A-BD11-5D3B24EDA591}"/>
              </a:ext>
            </a:extLst>
          </p:cNvPr>
          <p:cNvGrpSpPr/>
          <p:nvPr/>
        </p:nvGrpSpPr>
        <p:grpSpPr>
          <a:xfrm>
            <a:off x="228600" y="1757362"/>
            <a:ext cx="5867400" cy="3496311"/>
            <a:chOff x="228600" y="1757362"/>
            <a:chExt cx="5867400" cy="3496311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6BC96A8A-867E-403A-B0CB-95AD33BBA0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8600" y="1757362"/>
              <a:ext cx="5867400" cy="3343275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96C293C-D6AC-495B-A89F-63F90FF39763}"/>
                </a:ext>
              </a:extLst>
            </p:cNvPr>
            <p:cNvSpPr/>
            <p:nvPr/>
          </p:nvSpPr>
          <p:spPr>
            <a:xfrm>
              <a:off x="413097" y="3216696"/>
              <a:ext cx="5682903" cy="203697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AD38EEF0-7DA5-4B29-AAC3-67FE2CFF557E}"/>
              </a:ext>
            </a:extLst>
          </p:cNvPr>
          <p:cNvGrpSpPr/>
          <p:nvPr/>
        </p:nvGrpSpPr>
        <p:grpSpPr>
          <a:xfrm>
            <a:off x="2968193" y="1176674"/>
            <a:ext cx="6624608" cy="5027797"/>
            <a:chOff x="4205953" y="1125874"/>
            <a:chExt cx="6624608" cy="5027797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F3AC2539-1976-46B8-9BD3-50A49DC33E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05953" y="1125874"/>
              <a:ext cx="6624608" cy="5027797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7179E29-D985-4DD5-94B0-695B603B07A4}"/>
                </a:ext>
              </a:extLst>
            </p:cNvPr>
            <p:cNvSpPr/>
            <p:nvPr/>
          </p:nvSpPr>
          <p:spPr>
            <a:xfrm>
              <a:off x="8981440" y="5638800"/>
              <a:ext cx="1026160" cy="51487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25B8928E-137B-4F0B-81C3-8A8077516E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9228" y="1176674"/>
            <a:ext cx="5019675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877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en-US" altLang="ko-KR" dirty="0"/>
              <a:t>4. Git – </a:t>
            </a:r>
            <a:r>
              <a:rPr lang="ko-KR" altLang="en-US" dirty="0"/>
              <a:t>이클립스로 </a:t>
            </a:r>
            <a:r>
              <a:rPr lang="en-US" altLang="ko-KR" dirty="0"/>
              <a:t>Clone</a:t>
            </a:r>
            <a:endParaRPr lang="ko-KR" altLang="en-US" dirty="0"/>
          </a:p>
        </p:txBody>
      </p:sp>
      <p:sp>
        <p:nvSpPr>
          <p:cNvPr id="12" name="모서리가 둥근 직사각형 4">
            <a:extLst>
              <a:ext uri="{FF2B5EF4-FFF2-40B4-BE49-F238E27FC236}">
                <a16:creationId xmlns:a16="http://schemas.microsoft.com/office/drawing/2014/main" id="{8B8828EB-28E2-43C5-8F19-5FB8EEFB787C}"/>
              </a:ext>
            </a:extLst>
          </p:cNvPr>
          <p:cNvSpPr/>
          <p:nvPr/>
        </p:nvSpPr>
        <p:spPr>
          <a:xfrm>
            <a:off x="647011" y="2793079"/>
            <a:ext cx="1454727" cy="104740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Working Directory</a:t>
            </a:r>
            <a:endParaRPr lang="ko-KR" altLang="en-US" dirty="0"/>
          </a:p>
        </p:txBody>
      </p:sp>
      <p:sp>
        <p:nvSpPr>
          <p:cNvPr id="13" name="한쪽 모서리가 잘린 사각형 5">
            <a:extLst>
              <a:ext uri="{FF2B5EF4-FFF2-40B4-BE49-F238E27FC236}">
                <a16:creationId xmlns:a16="http://schemas.microsoft.com/office/drawing/2014/main" id="{2E4202E3-1CFB-44CF-A869-3813E04ADAE8}"/>
              </a:ext>
            </a:extLst>
          </p:cNvPr>
          <p:cNvSpPr/>
          <p:nvPr/>
        </p:nvSpPr>
        <p:spPr>
          <a:xfrm>
            <a:off x="3390207" y="2793079"/>
            <a:ext cx="1180408" cy="1047404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Staging Area</a:t>
            </a:r>
          </a:p>
        </p:txBody>
      </p:sp>
      <p:sp>
        <p:nvSpPr>
          <p:cNvPr id="18" name="원통 10">
            <a:extLst>
              <a:ext uri="{FF2B5EF4-FFF2-40B4-BE49-F238E27FC236}">
                <a16:creationId xmlns:a16="http://schemas.microsoft.com/office/drawing/2014/main" id="{C215ECF0-1D4D-4875-A4AE-CE949FA35B75}"/>
              </a:ext>
            </a:extLst>
          </p:cNvPr>
          <p:cNvSpPr/>
          <p:nvPr/>
        </p:nvSpPr>
        <p:spPr>
          <a:xfrm>
            <a:off x="5658197" y="2709949"/>
            <a:ext cx="1297587" cy="1213659"/>
          </a:xfrm>
          <a:prstGeom prst="ca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Local</a:t>
            </a:r>
            <a:br>
              <a:rPr lang="en-US" altLang="ko-KR" dirty="0"/>
            </a:br>
            <a:r>
              <a:rPr lang="en-US" altLang="ko-KR" dirty="0"/>
              <a:t>Repository</a:t>
            </a:r>
            <a:endParaRPr lang="ko-KR" altLang="en-US" dirty="0"/>
          </a:p>
        </p:txBody>
      </p:sp>
      <p:sp>
        <p:nvSpPr>
          <p:cNvPr id="22" name="원통 14">
            <a:extLst>
              <a:ext uri="{FF2B5EF4-FFF2-40B4-BE49-F238E27FC236}">
                <a16:creationId xmlns:a16="http://schemas.microsoft.com/office/drawing/2014/main" id="{BC473C24-5B30-4E1D-BA6A-8FFA2C0FB978}"/>
              </a:ext>
            </a:extLst>
          </p:cNvPr>
          <p:cNvSpPr/>
          <p:nvPr/>
        </p:nvSpPr>
        <p:spPr>
          <a:xfrm>
            <a:off x="10266912" y="2462058"/>
            <a:ext cx="1458883" cy="169579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Remote</a:t>
            </a:r>
            <a:br>
              <a:rPr lang="en-US" altLang="ko-KR" dirty="0"/>
            </a:br>
            <a:r>
              <a:rPr lang="en-US" altLang="ko-KR" dirty="0"/>
              <a:t>Repository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F7F15E6-DB7B-4E2C-B645-3346B2D8D384}"/>
              </a:ext>
            </a:extLst>
          </p:cNvPr>
          <p:cNvSpPr/>
          <p:nvPr/>
        </p:nvSpPr>
        <p:spPr>
          <a:xfrm>
            <a:off x="547258" y="2639190"/>
            <a:ext cx="6718068" cy="15090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A0B51F78-907D-4CC5-B7C7-0298FBC9F8D6}"/>
              </a:ext>
            </a:extLst>
          </p:cNvPr>
          <p:cNvCxnSpPr/>
          <p:nvPr/>
        </p:nvCxnSpPr>
        <p:spPr>
          <a:xfrm flipV="1">
            <a:off x="7265326" y="2793080"/>
            <a:ext cx="30015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045EC90A-4FD3-4D33-A10A-A47113DA0E8C}"/>
              </a:ext>
            </a:extLst>
          </p:cNvPr>
          <p:cNvCxnSpPr/>
          <p:nvPr/>
        </p:nvCxnSpPr>
        <p:spPr>
          <a:xfrm flipH="1">
            <a:off x="7265326" y="3840480"/>
            <a:ext cx="30015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45D1E5E-3153-42D0-B9DB-237DBAFC565B}"/>
              </a:ext>
            </a:extLst>
          </p:cNvPr>
          <p:cNvSpPr txBox="1"/>
          <p:nvPr/>
        </p:nvSpPr>
        <p:spPr>
          <a:xfrm>
            <a:off x="8198538" y="3900999"/>
            <a:ext cx="1061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$ </a:t>
            </a:r>
            <a:r>
              <a:rPr lang="en-US" altLang="ko-KR" sz="1400" dirty="0" err="1"/>
              <a:t>git</a:t>
            </a:r>
            <a:r>
              <a:rPr lang="en-US" altLang="ko-KR" sz="1400" dirty="0"/>
              <a:t> clone</a:t>
            </a:r>
            <a:endParaRPr lang="ko-KR" altLang="en-US" sz="1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C7EF816-ECD5-47A4-A4CC-384CBE861E19}"/>
              </a:ext>
            </a:extLst>
          </p:cNvPr>
          <p:cNvSpPr txBox="1"/>
          <p:nvPr/>
        </p:nvSpPr>
        <p:spPr>
          <a:xfrm>
            <a:off x="3477786" y="2300635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Local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31ED53-205D-49B7-AE25-54377A2F77A0}"/>
              </a:ext>
            </a:extLst>
          </p:cNvPr>
          <p:cNvSpPr txBox="1"/>
          <p:nvPr/>
        </p:nvSpPr>
        <p:spPr>
          <a:xfrm>
            <a:off x="547258" y="4703214"/>
            <a:ext cx="811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현재 </a:t>
            </a:r>
            <a:r>
              <a:rPr lang="en-US" altLang="ko-KR" dirty="0"/>
              <a:t>Remote Repository</a:t>
            </a:r>
            <a:r>
              <a:rPr lang="ko-KR" altLang="en-US" dirty="0"/>
              <a:t>의 버전과 </a:t>
            </a:r>
            <a:r>
              <a:rPr lang="en-US" altLang="ko-KR" dirty="0"/>
              <a:t>Local Repository</a:t>
            </a:r>
            <a:r>
              <a:rPr lang="ko-KR" altLang="en-US" dirty="0"/>
              <a:t>의 버전이 동일한 상태</a:t>
            </a: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FFDF005-CC46-4175-9F03-636071A1E11E}"/>
              </a:ext>
            </a:extLst>
          </p:cNvPr>
          <p:cNvCxnSpPr>
            <a:cxnSpLocks/>
          </p:cNvCxnSpPr>
          <p:nvPr/>
        </p:nvCxnSpPr>
        <p:spPr>
          <a:xfrm flipH="1">
            <a:off x="8328915" y="3114169"/>
            <a:ext cx="93113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5B5991EF-3C24-447D-86BB-254FA6A5D7DC}"/>
              </a:ext>
            </a:extLst>
          </p:cNvPr>
          <p:cNvCxnSpPr>
            <a:cxnSpLocks/>
          </p:cNvCxnSpPr>
          <p:nvPr/>
        </p:nvCxnSpPr>
        <p:spPr>
          <a:xfrm flipH="1">
            <a:off x="8328915" y="3530857"/>
            <a:ext cx="93113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341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6" y="29413"/>
            <a:ext cx="12858017" cy="1325563"/>
          </a:xfrm>
        </p:spPr>
        <p:txBody>
          <a:bodyPr/>
          <a:lstStyle/>
          <a:p>
            <a:r>
              <a:rPr lang="en-US" altLang="ko-KR" dirty="0"/>
              <a:t>4. Git </a:t>
            </a:r>
            <a:r>
              <a:rPr lang="en-US" altLang="ko-KR" dirty="0" smtClean="0"/>
              <a:t>– Branch</a:t>
            </a:r>
            <a:r>
              <a:rPr lang="ko-KR" altLang="en-US" dirty="0" smtClean="0"/>
              <a:t>를 사용해야 할 이유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E9562E-2B48-4C72-A57B-32E5649BC8DC}"/>
              </a:ext>
            </a:extLst>
          </p:cNvPr>
          <p:cNvSpPr txBox="1"/>
          <p:nvPr/>
        </p:nvSpPr>
        <p:spPr>
          <a:xfrm>
            <a:off x="639079" y="1354976"/>
            <a:ext cx="1061749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현재 운영중인 소스가 </a:t>
            </a:r>
            <a:r>
              <a:rPr lang="en-US" altLang="ko-KR" dirty="0" smtClean="0"/>
              <a:t>master branch </a:t>
            </a:r>
            <a:r>
              <a:rPr lang="ko-KR" altLang="en-US" dirty="0" smtClean="0"/>
              <a:t>에 있을 때 추가 개발 이슈가 생겨서 개발을 진행해야 할 경우 </a:t>
            </a:r>
            <a:r>
              <a:rPr lang="en-US" altLang="ko-KR" dirty="0" smtClean="0"/>
              <a:t>master branch </a:t>
            </a:r>
            <a:r>
              <a:rPr lang="ko-KR" altLang="en-US" dirty="0" smtClean="0"/>
              <a:t>에서 진행을 하면 새로운 배포 이슈가 발생했을 때 문제가 생길 수 있다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그래서</a:t>
            </a:r>
            <a:r>
              <a:rPr lang="en-US" altLang="ko-KR" dirty="0" smtClean="0"/>
              <a:t>, master branch</a:t>
            </a:r>
            <a:r>
              <a:rPr lang="ko-KR" altLang="en-US" dirty="0" smtClean="0"/>
              <a:t>의 소스는 운영할 수 있는 최신 소스로 유지하며 </a:t>
            </a:r>
            <a:r>
              <a:rPr lang="en-US" altLang="ko-KR" dirty="0" smtClean="0"/>
              <a:t>develop (</a:t>
            </a:r>
            <a:r>
              <a:rPr lang="ko-KR" altLang="en-US" dirty="0" smtClean="0"/>
              <a:t>이름은 자유</a:t>
            </a:r>
            <a:r>
              <a:rPr lang="en-US" altLang="ko-KR" dirty="0" smtClean="0"/>
              <a:t>) branch </a:t>
            </a:r>
            <a:r>
              <a:rPr lang="ko-KR" altLang="en-US" dirty="0" smtClean="0"/>
              <a:t>를 생성 시켜 추가 개발 건은 </a:t>
            </a:r>
            <a:r>
              <a:rPr lang="en-US" altLang="ko-KR" dirty="0" smtClean="0"/>
              <a:t>develop branch</a:t>
            </a:r>
            <a:r>
              <a:rPr lang="ko-KR" altLang="en-US" dirty="0" smtClean="0"/>
              <a:t>에서 진행을 하면 문제 없이 개발을 진행할 수 있다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그리고 운영중인 소스를 누구에게나 </a:t>
            </a:r>
            <a:r>
              <a:rPr lang="en-US" altLang="ko-KR" dirty="0" smtClean="0"/>
              <a:t>Read/Write</a:t>
            </a:r>
            <a:r>
              <a:rPr lang="ko-KR" altLang="en-US" dirty="0" smtClean="0"/>
              <a:t>할 수 있는 권한을 주게 되면 소스의 보안 이슈가 발생하기 때문에 특정 인원</a:t>
            </a:r>
            <a:r>
              <a:rPr lang="en-US" altLang="ko-KR" dirty="0" smtClean="0"/>
              <a:t>(</a:t>
            </a:r>
            <a:r>
              <a:rPr lang="ko-KR" altLang="en-US" dirty="0" smtClean="0"/>
              <a:t>관리자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에게만 </a:t>
            </a:r>
            <a:r>
              <a:rPr lang="en-US" altLang="ko-KR" dirty="0" smtClean="0"/>
              <a:t>R/W </a:t>
            </a:r>
            <a:r>
              <a:rPr lang="ko-KR" altLang="en-US" dirty="0" smtClean="0"/>
              <a:t>권한을 부여하고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다른 인원에게는 이슈가 생길 때 마다 새로운 </a:t>
            </a:r>
            <a:r>
              <a:rPr lang="en-US" altLang="ko-KR" dirty="0" smtClean="0"/>
              <a:t>Branch</a:t>
            </a:r>
            <a:r>
              <a:rPr lang="ko-KR" altLang="en-US" dirty="0" smtClean="0"/>
              <a:t>를 생성 시켜 해당 </a:t>
            </a:r>
            <a:r>
              <a:rPr lang="en-US" altLang="ko-KR" dirty="0" smtClean="0"/>
              <a:t>Branch</a:t>
            </a:r>
            <a:r>
              <a:rPr lang="ko-KR" altLang="en-US" dirty="0"/>
              <a:t> </a:t>
            </a:r>
            <a:r>
              <a:rPr lang="ko-KR" altLang="en-US" dirty="0" smtClean="0"/>
              <a:t>에만 </a:t>
            </a:r>
            <a:r>
              <a:rPr lang="en-US" altLang="ko-KR" dirty="0" smtClean="0"/>
              <a:t>R/W</a:t>
            </a:r>
            <a:r>
              <a:rPr lang="ko-KR" altLang="en-US" dirty="0" smtClean="0"/>
              <a:t>권한을 부여해서 작업하는 형태로 진행한다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이렇게 작업하면 운영중인 소스를 안전하게 관리 할 수 있으며 </a:t>
            </a:r>
            <a:r>
              <a:rPr lang="en-US" altLang="ko-KR" dirty="0" smtClean="0"/>
              <a:t>master 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develop branch</a:t>
            </a:r>
            <a:r>
              <a:rPr lang="ko-KR" altLang="en-US" dirty="0" smtClean="0"/>
              <a:t>를 병합 할 때 </a:t>
            </a:r>
            <a:r>
              <a:rPr lang="en-US" altLang="ko-KR" dirty="0" smtClean="0"/>
              <a:t>develop </a:t>
            </a:r>
            <a:r>
              <a:rPr lang="ko-KR" altLang="en-US" dirty="0" smtClean="0"/>
              <a:t>에서 개발 한 소스 코드의 품질을 프로젝트 관리자가 다시 한번 확인</a:t>
            </a:r>
            <a:r>
              <a:rPr lang="en-US" altLang="ko-KR" dirty="0" smtClean="0"/>
              <a:t> </a:t>
            </a:r>
            <a:r>
              <a:rPr lang="ko-KR" altLang="en-US" dirty="0" smtClean="0"/>
              <a:t>할 수 있어서 코드 품질 관리에 유리하다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24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en-US" altLang="ko-KR" dirty="0"/>
              <a:t>4. Git</a:t>
            </a:r>
            <a:r>
              <a:rPr lang="ko-KR" altLang="en-US" dirty="0"/>
              <a:t> </a:t>
            </a:r>
            <a:r>
              <a:rPr lang="en-US" altLang="ko-KR" dirty="0"/>
              <a:t>– Branch </a:t>
            </a:r>
            <a:r>
              <a:rPr lang="ko-KR" altLang="en-US" dirty="0"/>
              <a:t>관리 전략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100" y="1973284"/>
            <a:ext cx="3262929" cy="43776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1423467" y="1603952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Git flow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9489" y="1975014"/>
            <a:ext cx="3988883" cy="346970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8" name="TextBox 47"/>
          <p:cNvSpPr txBox="1"/>
          <p:nvPr/>
        </p:nvSpPr>
        <p:spPr>
          <a:xfrm>
            <a:off x="5233750" y="1603952"/>
            <a:ext cx="143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GitHub flow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2819" y="1973285"/>
            <a:ext cx="3658591" cy="40347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9" name="TextBox 48"/>
          <p:cNvSpPr txBox="1"/>
          <p:nvPr/>
        </p:nvSpPr>
        <p:spPr>
          <a:xfrm>
            <a:off x="9242205" y="1603952"/>
            <a:ext cx="137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GitLab</a:t>
            </a:r>
            <a:r>
              <a:rPr lang="en-US" altLang="ko-KR" dirty="0"/>
              <a:t> flow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75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흐름 및 용어정리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647011" y="2793079"/>
            <a:ext cx="1454727" cy="104740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Working Directory</a:t>
            </a:r>
            <a:endParaRPr lang="ko-KR" altLang="en-US" dirty="0"/>
          </a:p>
        </p:txBody>
      </p:sp>
      <p:sp>
        <p:nvSpPr>
          <p:cNvPr id="6" name="한쪽 모서리가 잘린 사각형 5"/>
          <p:cNvSpPr/>
          <p:nvPr/>
        </p:nvSpPr>
        <p:spPr>
          <a:xfrm>
            <a:off x="3390207" y="2793079"/>
            <a:ext cx="1180408" cy="1047404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Staging Area</a:t>
            </a: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2168237" y="3009207"/>
            <a:ext cx="11305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H="1">
            <a:off x="2168237" y="3674225"/>
            <a:ext cx="11305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044970" y="2639188"/>
            <a:ext cx="1345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$ </a:t>
            </a:r>
            <a:r>
              <a:rPr lang="en-US" altLang="ko-KR" sz="1400" dirty="0" err="1"/>
              <a:t>git</a:t>
            </a:r>
            <a:r>
              <a:rPr lang="en-US" altLang="ko-KR" sz="1400" dirty="0"/>
              <a:t> add [file]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2084531" y="3840481"/>
            <a:ext cx="1259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$ </a:t>
            </a:r>
            <a:r>
              <a:rPr lang="en-US" altLang="ko-KR" sz="1400" dirty="0" err="1"/>
              <a:t>git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rm</a:t>
            </a:r>
            <a:r>
              <a:rPr lang="en-US" altLang="ko-KR" sz="1400" dirty="0"/>
              <a:t> [file]</a:t>
            </a:r>
            <a:endParaRPr lang="ko-KR" altLang="en-US" sz="1400" dirty="0"/>
          </a:p>
        </p:txBody>
      </p:sp>
      <p:sp>
        <p:nvSpPr>
          <p:cNvPr id="11" name="원통 10"/>
          <p:cNvSpPr/>
          <p:nvPr/>
        </p:nvSpPr>
        <p:spPr>
          <a:xfrm>
            <a:off x="5658197" y="2709949"/>
            <a:ext cx="1297587" cy="1213659"/>
          </a:xfrm>
          <a:prstGeom prst="ca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Local</a:t>
            </a:r>
            <a:br>
              <a:rPr lang="en-US" altLang="ko-KR" dirty="0"/>
            </a:br>
            <a:r>
              <a:rPr lang="en-US" altLang="ko-KR" dirty="0"/>
              <a:t>Repository</a:t>
            </a:r>
            <a:endParaRPr lang="ko-KR" altLang="en-US" dirty="0"/>
          </a:p>
        </p:txBody>
      </p:sp>
      <p:pic>
        <p:nvPicPr>
          <p:cNvPr id="12" name="Picture 4" descr="êµ¬ë¦ ìì´ì½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8945" y="2462060"/>
            <a:ext cx="1532313" cy="153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직선 화살표 연결선 12"/>
          <p:cNvCxnSpPr/>
          <p:nvPr/>
        </p:nvCxnSpPr>
        <p:spPr>
          <a:xfrm flipV="1">
            <a:off x="4661366" y="3316779"/>
            <a:ext cx="906087" cy="2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493887" y="2920436"/>
            <a:ext cx="12410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$ </a:t>
            </a:r>
            <a:r>
              <a:rPr lang="en-US" altLang="ko-KR" sz="1400" dirty="0" err="1"/>
              <a:t>git</a:t>
            </a:r>
            <a:r>
              <a:rPr lang="en-US" altLang="ko-KR" sz="1400" dirty="0"/>
              <a:t> commit</a:t>
            </a:r>
            <a:endParaRPr lang="ko-KR" altLang="en-US" sz="1400" dirty="0"/>
          </a:p>
        </p:txBody>
      </p:sp>
      <p:sp>
        <p:nvSpPr>
          <p:cNvPr id="15" name="원통 14"/>
          <p:cNvSpPr/>
          <p:nvPr/>
        </p:nvSpPr>
        <p:spPr>
          <a:xfrm>
            <a:off x="10266912" y="2462058"/>
            <a:ext cx="1458883" cy="169579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Remote</a:t>
            </a:r>
            <a:br>
              <a:rPr lang="en-US" altLang="ko-KR" dirty="0"/>
            </a:br>
            <a:r>
              <a:rPr lang="en-US" altLang="ko-KR" dirty="0"/>
              <a:t>Repository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547258" y="2639190"/>
            <a:ext cx="6718068" cy="15090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/>
          <p:nvPr/>
        </p:nvCxnSpPr>
        <p:spPr>
          <a:xfrm flipV="1">
            <a:off x="7265326" y="2793080"/>
            <a:ext cx="30015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174271" y="2269855"/>
            <a:ext cx="15948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$ </a:t>
            </a:r>
            <a:r>
              <a:rPr lang="en-US" altLang="ko-KR" sz="1400" dirty="0" err="1"/>
              <a:t>git</a:t>
            </a:r>
            <a:r>
              <a:rPr lang="en-US" altLang="ko-KR" sz="1400" dirty="0"/>
              <a:t> push</a:t>
            </a:r>
          </a:p>
          <a:p>
            <a:r>
              <a:rPr lang="en-US" altLang="ko-KR" sz="1400" dirty="0"/>
              <a:t>$ </a:t>
            </a:r>
            <a:r>
              <a:rPr lang="en-US" altLang="ko-KR" sz="1400" dirty="0" err="1"/>
              <a:t>git</a:t>
            </a:r>
            <a:r>
              <a:rPr lang="en-US" altLang="ko-KR" sz="1400" dirty="0"/>
              <a:t> request-pull</a:t>
            </a:r>
            <a:endParaRPr lang="ko-KR" altLang="en-US" sz="1400" dirty="0"/>
          </a:p>
        </p:txBody>
      </p:sp>
      <p:cxnSp>
        <p:nvCxnSpPr>
          <p:cNvPr id="19" name="직선 화살표 연결선 18"/>
          <p:cNvCxnSpPr/>
          <p:nvPr/>
        </p:nvCxnSpPr>
        <p:spPr>
          <a:xfrm flipH="1">
            <a:off x="7265326" y="3840480"/>
            <a:ext cx="30015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198538" y="3900999"/>
            <a:ext cx="10615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$ </a:t>
            </a:r>
            <a:r>
              <a:rPr lang="en-US" altLang="ko-KR" sz="1400" dirty="0" err="1"/>
              <a:t>git</a:t>
            </a:r>
            <a:r>
              <a:rPr lang="en-US" altLang="ko-KR" sz="1400" dirty="0"/>
              <a:t> pull</a:t>
            </a:r>
            <a:br>
              <a:rPr lang="en-US" altLang="ko-KR" sz="1400" dirty="0"/>
            </a:br>
            <a:r>
              <a:rPr lang="en-US" altLang="ko-KR" sz="1400" dirty="0"/>
              <a:t>$ </a:t>
            </a:r>
            <a:r>
              <a:rPr lang="en-US" altLang="ko-KR" sz="1400" dirty="0" err="1"/>
              <a:t>git</a:t>
            </a:r>
            <a:r>
              <a:rPr lang="en-US" altLang="ko-KR" sz="1400" dirty="0"/>
              <a:t> clone</a:t>
            </a:r>
            <a:endParaRPr lang="ko-KR" altLang="en-US" sz="1400" dirty="0"/>
          </a:p>
        </p:txBody>
      </p:sp>
      <p:cxnSp>
        <p:nvCxnSpPr>
          <p:cNvPr id="22" name="직선 연결선 21"/>
          <p:cNvCxnSpPr/>
          <p:nvPr/>
        </p:nvCxnSpPr>
        <p:spPr>
          <a:xfrm>
            <a:off x="1080655" y="3840481"/>
            <a:ext cx="0" cy="42985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1546167" y="3840481"/>
            <a:ext cx="0" cy="42985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모서리가 둥근 직사각형 26"/>
          <p:cNvSpPr/>
          <p:nvPr/>
        </p:nvSpPr>
        <p:spPr>
          <a:xfrm>
            <a:off x="191193" y="4279333"/>
            <a:ext cx="2236123" cy="148139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Working Tree</a:t>
            </a:r>
          </a:p>
          <a:p>
            <a:pPr algn="ctr"/>
            <a:r>
              <a:rPr lang="en-US" altLang="ko-KR" dirty="0"/>
              <a:t>or</a:t>
            </a:r>
            <a:br>
              <a:rPr lang="en-US" altLang="ko-KR" dirty="0"/>
            </a:br>
            <a:r>
              <a:rPr lang="en-US" altLang="ko-KR" dirty="0"/>
              <a:t>Working copy</a:t>
            </a:r>
            <a:endParaRPr lang="ko-KR" altLang="en-US" dirty="0"/>
          </a:p>
        </p:txBody>
      </p:sp>
      <p:sp>
        <p:nvSpPr>
          <p:cNvPr id="28" name="한쪽 모서리가 잘린 사각형 27"/>
          <p:cNvSpPr/>
          <p:nvPr/>
        </p:nvSpPr>
        <p:spPr>
          <a:xfrm>
            <a:off x="3067401" y="4287643"/>
            <a:ext cx="1995055" cy="1473077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Index</a:t>
            </a:r>
          </a:p>
          <a:p>
            <a:pPr algn="ctr"/>
            <a:r>
              <a:rPr lang="en-US" altLang="ko-KR" dirty="0"/>
              <a:t>or</a:t>
            </a:r>
            <a:br>
              <a:rPr lang="en-US" altLang="ko-KR" dirty="0"/>
            </a:br>
            <a:r>
              <a:rPr lang="en-US" altLang="ko-KR" dirty="0"/>
              <a:t>Cache</a:t>
            </a:r>
            <a:endParaRPr lang="ko-KR" altLang="en-US" dirty="0"/>
          </a:p>
        </p:txBody>
      </p:sp>
      <p:cxnSp>
        <p:nvCxnSpPr>
          <p:cNvPr id="30" name="직선 연결선 29"/>
          <p:cNvCxnSpPr/>
          <p:nvPr/>
        </p:nvCxnSpPr>
        <p:spPr>
          <a:xfrm>
            <a:off x="3765664" y="3840481"/>
            <a:ext cx="0" cy="42985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4231177" y="3840481"/>
            <a:ext cx="0" cy="42985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원통 31"/>
          <p:cNvSpPr/>
          <p:nvPr/>
        </p:nvSpPr>
        <p:spPr>
          <a:xfrm>
            <a:off x="5669813" y="4270334"/>
            <a:ext cx="1297587" cy="1490388"/>
          </a:xfrm>
          <a:prstGeom prst="ca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History</a:t>
            </a:r>
          </a:p>
          <a:p>
            <a:pPr algn="ctr"/>
            <a:r>
              <a:rPr lang="en-US" altLang="ko-KR" dirty="0"/>
              <a:t>or</a:t>
            </a:r>
            <a:br>
              <a:rPr lang="en-US" altLang="ko-KR" dirty="0"/>
            </a:br>
            <a:r>
              <a:rPr lang="en-US" altLang="ko-KR" dirty="0"/>
              <a:t>tree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00222" y="1240599"/>
            <a:ext cx="59799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891" indent="-342891">
              <a:buAutoNum type="arabicPeriod"/>
            </a:pPr>
            <a:r>
              <a:rPr lang="en-US" altLang="ko-KR" dirty="0"/>
              <a:t>Working Directory = Working Tree = Working Copy</a:t>
            </a:r>
          </a:p>
          <a:p>
            <a:pPr marL="342891" indent="-342891">
              <a:buAutoNum type="arabicPeriod"/>
            </a:pPr>
            <a:r>
              <a:rPr lang="en-US" altLang="ko-KR" dirty="0"/>
              <a:t>Index = Staging Area = Cache</a:t>
            </a:r>
          </a:p>
          <a:p>
            <a:pPr marL="342891" indent="-342891">
              <a:buAutoNum type="arabicPeriod"/>
            </a:pPr>
            <a:r>
              <a:rPr lang="en-US" altLang="ko-KR" dirty="0"/>
              <a:t>Repository = History = Tree</a:t>
            </a:r>
            <a:endParaRPr lang="ko-KR" altLang="en-US" dirty="0"/>
          </a:p>
        </p:txBody>
      </p:sp>
      <p:cxnSp>
        <p:nvCxnSpPr>
          <p:cNvPr id="33" name="직선 연결선 32"/>
          <p:cNvCxnSpPr/>
          <p:nvPr/>
        </p:nvCxnSpPr>
        <p:spPr>
          <a:xfrm>
            <a:off x="6059977" y="3901002"/>
            <a:ext cx="0" cy="36933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6525491" y="3901002"/>
            <a:ext cx="0" cy="36933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그림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2217" y="4217226"/>
            <a:ext cx="2056641" cy="711914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3934" y="5095912"/>
            <a:ext cx="2173206" cy="771488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66253" y="6027741"/>
            <a:ext cx="3429266" cy="66313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E8924FE-D4A6-43BB-BB0D-7114F7CF9131}"/>
              </a:ext>
            </a:extLst>
          </p:cNvPr>
          <p:cNvSpPr txBox="1"/>
          <p:nvPr/>
        </p:nvSpPr>
        <p:spPr>
          <a:xfrm>
            <a:off x="3477786" y="2300635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Local</a:t>
            </a:r>
          </a:p>
        </p:txBody>
      </p:sp>
    </p:spTree>
    <p:extLst>
      <p:ext uri="{BB962C8B-B14F-4D97-AF65-F5344CB8AC3E}">
        <p14:creationId xmlns:p14="http://schemas.microsoft.com/office/powerpoint/2010/main" val="202625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en-US" altLang="ko-KR" dirty="0"/>
              <a:t>4. Git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en-US" altLang="ko-KR" dirty="0" smtClean="0"/>
              <a:t>GitHub Flow </a:t>
            </a:r>
            <a:r>
              <a:rPr lang="ko-KR" altLang="en-US" dirty="0" smtClean="0"/>
              <a:t>따라하기</a:t>
            </a:r>
            <a:endParaRPr lang="ko-KR" altLang="en-US" dirty="0"/>
          </a:p>
        </p:txBody>
      </p:sp>
      <p:cxnSp>
        <p:nvCxnSpPr>
          <p:cNvPr id="8" name="직선 화살표 연결선 7"/>
          <p:cNvCxnSpPr>
            <a:stCxn id="11" idx="3"/>
          </p:cNvCxnSpPr>
          <p:nvPr/>
        </p:nvCxnSpPr>
        <p:spPr>
          <a:xfrm>
            <a:off x="2200274" y="2881314"/>
            <a:ext cx="752476" cy="1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모서리가 둥근 직사각형 10"/>
          <p:cNvSpPr/>
          <p:nvPr/>
        </p:nvSpPr>
        <p:spPr>
          <a:xfrm>
            <a:off x="1066798" y="2564608"/>
            <a:ext cx="1133476" cy="63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개발 이슈 </a:t>
            </a:r>
            <a:endParaRPr lang="ko-KR" altLang="en-US" sz="1400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2952750" y="2314577"/>
            <a:ext cx="1981200" cy="113347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m</a:t>
            </a:r>
            <a:r>
              <a:rPr lang="en-US" altLang="ko-KR" sz="1400" dirty="0" smtClean="0"/>
              <a:t>aster </a:t>
            </a:r>
            <a:r>
              <a:rPr lang="en-US" altLang="ko-KR" sz="1400" dirty="0"/>
              <a:t>branch</a:t>
            </a:r>
            <a:r>
              <a:rPr lang="ko-KR" altLang="en-US" sz="1400" dirty="0"/>
              <a:t>에서 개발용 </a:t>
            </a:r>
            <a:r>
              <a:rPr lang="en-US" altLang="ko-KR" sz="1400" dirty="0"/>
              <a:t>develop branch </a:t>
            </a:r>
            <a:r>
              <a:rPr lang="ko-KR" altLang="en-US" sz="1400" dirty="0"/>
              <a:t>생성 후 개발자에게 </a:t>
            </a:r>
            <a:r>
              <a:rPr lang="en-US" altLang="ko-KR" sz="1400" dirty="0"/>
              <a:t>Read/Write </a:t>
            </a:r>
            <a:r>
              <a:rPr lang="ko-KR" altLang="en-US" sz="1400" dirty="0"/>
              <a:t>권한 부여</a:t>
            </a:r>
            <a:endParaRPr lang="ko-KR" altLang="en-US" sz="1400" dirty="0"/>
          </a:p>
        </p:txBody>
      </p:sp>
      <p:sp>
        <p:nvSpPr>
          <p:cNvPr id="14" name="직사각형 13"/>
          <p:cNvSpPr/>
          <p:nvPr/>
        </p:nvSpPr>
        <p:spPr>
          <a:xfrm>
            <a:off x="3486150" y="1993130"/>
            <a:ext cx="914400" cy="31670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관리자</a:t>
            </a:r>
            <a:endParaRPr lang="ko-KR" alt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2167492" y="3461126"/>
            <a:ext cx="337361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$ </a:t>
            </a:r>
            <a:r>
              <a:rPr lang="en-US" altLang="ko-KR" sz="1400" dirty="0" err="1" smtClean="0"/>
              <a:t>git</a:t>
            </a:r>
            <a:r>
              <a:rPr lang="en-US" altLang="ko-KR" sz="1400" dirty="0" smtClean="0"/>
              <a:t> checkout –b feature/user-update</a:t>
            </a:r>
          </a:p>
          <a:p>
            <a:r>
              <a:rPr lang="en-US" altLang="ko-KR" sz="1400" dirty="0"/>
              <a:t>$ </a:t>
            </a:r>
            <a:r>
              <a:rPr lang="en-US" altLang="ko-KR" sz="1400" dirty="0" err="1"/>
              <a:t>git</a:t>
            </a:r>
            <a:r>
              <a:rPr lang="en-US" altLang="ko-KR" sz="1400" dirty="0"/>
              <a:t> checkout –b </a:t>
            </a:r>
            <a:r>
              <a:rPr lang="en-US" altLang="ko-KR" sz="1400" dirty="0" smtClean="0"/>
              <a:t>feature/user-delete</a:t>
            </a:r>
          </a:p>
          <a:p>
            <a:r>
              <a:rPr lang="en-US" altLang="ko-KR" sz="1400" dirty="0"/>
              <a:t>$ </a:t>
            </a:r>
            <a:r>
              <a:rPr lang="en-US" altLang="ko-KR" sz="1400" dirty="0" err="1"/>
              <a:t>git</a:t>
            </a:r>
            <a:r>
              <a:rPr lang="en-US" altLang="ko-KR" sz="1400" dirty="0"/>
              <a:t> checkout –b </a:t>
            </a:r>
            <a:r>
              <a:rPr lang="en-US" altLang="ko-KR" sz="1400" dirty="0" smtClean="0"/>
              <a:t>feature</a:t>
            </a:r>
            <a:r>
              <a:rPr lang="en-US" altLang="ko-KR" sz="1400" dirty="0"/>
              <a:t>/</a:t>
            </a:r>
            <a:r>
              <a:rPr lang="en-US" altLang="ko-KR" sz="1400" dirty="0" smtClean="0"/>
              <a:t>*-*</a:t>
            </a:r>
            <a:endParaRPr lang="ko-KR" altLang="en-US" sz="1400" dirty="0"/>
          </a:p>
        </p:txBody>
      </p:sp>
      <p:cxnSp>
        <p:nvCxnSpPr>
          <p:cNvPr id="19" name="직선 화살표 연결선 18"/>
          <p:cNvCxnSpPr>
            <a:endCxn id="20" idx="1"/>
          </p:cNvCxnSpPr>
          <p:nvPr/>
        </p:nvCxnSpPr>
        <p:spPr>
          <a:xfrm flipV="1">
            <a:off x="4933950" y="2876550"/>
            <a:ext cx="746933" cy="4765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모서리가 둥근 직사각형 19"/>
          <p:cNvSpPr/>
          <p:nvPr/>
        </p:nvSpPr>
        <p:spPr>
          <a:xfrm>
            <a:off x="5680883" y="2309813"/>
            <a:ext cx="1981200" cy="113347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권한 부여 받은 </a:t>
            </a:r>
            <a:r>
              <a:rPr lang="en-US" altLang="ko-KR" sz="1400" dirty="0" smtClean="0"/>
              <a:t> branch</a:t>
            </a:r>
            <a:r>
              <a:rPr lang="ko-KR" altLang="en-US" sz="1400" dirty="0" smtClean="0"/>
              <a:t>를 개인 </a:t>
            </a:r>
            <a:r>
              <a:rPr lang="en-US" altLang="ko-KR" sz="1400" dirty="0" smtClean="0"/>
              <a:t>local</a:t>
            </a:r>
            <a:r>
              <a:rPr lang="ko-KR" altLang="en-US" sz="1400" dirty="0" smtClean="0"/>
              <a:t>에 </a:t>
            </a:r>
            <a:r>
              <a:rPr lang="en-US" altLang="ko-KR" sz="1400" dirty="0"/>
              <a:t>C</a:t>
            </a:r>
            <a:r>
              <a:rPr lang="en-US" altLang="ko-KR" sz="1400" dirty="0" smtClean="0"/>
              <a:t>lone</a:t>
            </a:r>
            <a:endParaRPr lang="ko-KR" altLang="en-US" sz="1400" dirty="0"/>
          </a:p>
        </p:txBody>
      </p:sp>
      <p:sp>
        <p:nvSpPr>
          <p:cNvPr id="21" name="직사각형 20"/>
          <p:cNvSpPr/>
          <p:nvPr/>
        </p:nvSpPr>
        <p:spPr>
          <a:xfrm>
            <a:off x="6214283" y="1988366"/>
            <a:ext cx="914400" cy="31670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개발자</a:t>
            </a:r>
            <a:endParaRPr lang="ko-KR" altLang="en-US" sz="1400" dirty="0"/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7662083" y="2876551"/>
            <a:ext cx="767542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042945" y="3421259"/>
            <a:ext cx="1257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$ </a:t>
            </a:r>
            <a:r>
              <a:rPr lang="en-US" altLang="ko-KR" sz="1400" dirty="0" err="1" smtClean="0"/>
              <a:t>git</a:t>
            </a:r>
            <a:r>
              <a:rPr lang="en-US" altLang="ko-KR" sz="1400" dirty="0" smtClean="0"/>
              <a:t> clone …</a:t>
            </a:r>
            <a:endParaRPr lang="ko-KR" altLang="en-US" sz="1400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8409016" y="2305073"/>
            <a:ext cx="1981200" cy="113347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개발 진행</a:t>
            </a:r>
            <a:endParaRPr lang="ko-KR" altLang="en-US" sz="1400" dirty="0"/>
          </a:p>
        </p:txBody>
      </p:sp>
      <p:sp>
        <p:nvSpPr>
          <p:cNvPr id="28" name="직사각형 27"/>
          <p:cNvSpPr/>
          <p:nvPr/>
        </p:nvSpPr>
        <p:spPr>
          <a:xfrm>
            <a:off x="8942416" y="1983626"/>
            <a:ext cx="914400" cy="31670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개발자</a:t>
            </a:r>
            <a:endParaRPr lang="ko-KR" altLang="en-US" sz="1400" dirty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8409016" y="4467248"/>
            <a:ext cx="1981200" cy="113347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개발 완료 시 </a:t>
            </a:r>
            <a:r>
              <a:rPr lang="en-US" altLang="ko-KR" sz="1400" dirty="0" smtClean="0"/>
              <a:t>Remote feature Branch </a:t>
            </a:r>
            <a:r>
              <a:rPr lang="ko-KR" altLang="en-US" sz="1400" dirty="0" smtClean="0"/>
              <a:t>에 </a:t>
            </a:r>
            <a:r>
              <a:rPr lang="en-US" altLang="ko-KR" sz="1400" dirty="0" smtClean="0"/>
              <a:t>push</a:t>
            </a:r>
            <a:endParaRPr lang="ko-KR" altLang="en-US" sz="1400" dirty="0"/>
          </a:p>
        </p:txBody>
      </p:sp>
      <p:sp>
        <p:nvSpPr>
          <p:cNvPr id="30" name="직사각형 29"/>
          <p:cNvSpPr/>
          <p:nvPr/>
        </p:nvSpPr>
        <p:spPr>
          <a:xfrm>
            <a:off x="8942416" y="4145801"/>
            <a:ext cx="914400" cy="31670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개발자</a:t>
            </a:r>
            <a:endParaRPr lang="ko-KR" alt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8792719" y="5600722"/>
            <a:ext cx="1213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$ </a:t>
            </a:r>
            <a:r>
              <a:rPr lang="en-US" altLang="ko-KR" sz="1400" dirty="0" err="1" smtClean="0"/>
              <a:t>git</a:t>
            </a:r>
            <a:r>
              <a:rPr lang="en-US" altLang="ko-KR" sz="1400" dirty="0" smtClean="0"/>
              <a:t> push …</a:t>
            </a:r>
            <a:endParaRPr lang="ko-KR" altLang="en-US" sz="1400" dirty="0"/>
          </a:p>
        </p:txBody>
      </p:sp>
      <p:cxnSp>
        <p:nvCxnSpPr>
          <p:cNvPr id="24" name="꺾인 연결선 23"/>
          <p:cNvCxnSpPr>
            <a:stCxn id="27" idx="3"/>
            <a:endCxn id="29" idx="3"/>
          </p:cNvCxnSpPr>
          <p:nvPr/>
        </p:nvCxnSpPr>
        <p:spPr>
          <a:xfrm>
            <a:off x="10390216" y="2871810"/>
            <a:ext cx="12700" cy="2162175"/>
          </a:xfrm>
          <a:prstGeom prst="bentConnector3">
            <a:avLst>
              <a:gd name="adj1" fmla="val 3450000"/>
            </a:avLst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모서리가 둥근 직사각형 36"/>
          <p:cNvSpPr/>
          <p:nvPr/>
        </p:nvSpPr>
        <p:spPr>
          <a:xfrm>
            <a:off x="5680883" y="4467248"/>
            <a:ext cx="1981200" cy="113347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feature branch </a:t>
            </a:r>
            <a:r>
              <a:rPr lang="ko-KR" altLang="en-US" sz="1400" dirty="0" smtClean="0"/>
              <a:t>의 변경 이력을 확인 후 </a:t>
            </a:r>
            <a:r>
              <a:rPr lang="en-US" altLang="ko-KR" sz="1400" dirty="0" smtClean="0"/>
              <a:t>Master Branch</a:t>
            </a:r>
            <a:r>
              <a:rPr lang="ko-KR" altLang="en-US" sz="1400" dirty="0" smtClean="0"/>
              <a:t>에 </a:t>
            </a:r>
            <a:r>
              <a:rPr lang="en-US" altLang="ko-KR" sz="1400" dirty="0" smtClean="0"/>
              <a:t>Merge</a:t>
            </a:r>
            <a:endParaRPr lang="ko-KR" altLang="en-US" sz="1400" dirty="0"/>
          </a:p>
        </p:txBody>
      </p:sp>
      <p:sp>
        <p:nvSpPr>
          <p:cNvPr id="38" name="직사각형 37"/>
          <p:cNvSpPr/>
          <p:nvPr/>
        </p:nvSpPr>
        <p:spPr>
          <a:xfrm>
            <a:off x="5889737" y="4145801"/>
            <a:ext cx="1610997" cy="31670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관리자 </a:t>
            </a:r>
            <a:r>
              <a:rPr lang="en-US" altLang="ko-KR" sz="1400" dirty="0" smtClean="0"/>
              <a:t>+ </a:t>
            </a:r>
            <a:r>
              <a:rPr lang="ko-KR" altLang="en-US" sz="1400" dirty="0" smtClean="0"/>
              <a:t>개발자</a:t>
            </a:r>
            <a:endParaRPr lang="ko-KR" altLang="en-US" sz="1400" dirty="0"/>
          </a:p>
        </p:txBody>
      </p:sp>
      <p:cxnSp>
        <p:nvCxnSpPr>
          <p:cNvPr id="39" name="직선 화살표 연결선 38"/>
          <p:cNvCxnSpPr>
            <a:stCxn id="29" idx="1"/>
            <a:endCxn id="37" idx="3"/>
          </p:cNvCxnSpPr>
          <p:nvPr/>
        </p:nvCxnSpPr>
        <p:spPr>
          <a:xfrm flipH="1">
            <a:off x="7662083" y="5033985"/>
            <a:ext cx="746933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그림 4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926" y="1265592"/>
            <a:ext cx="5664098" cy="492688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2560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4. Git</a:t>
            </a:r>
            <a:r>
              <a:rPr lang="ko-KR" altLang="en-US" sz="2800" dirty="0"/>
              <a:t> </a:t>
            </a:r>
            <a:r>
              <a:rPr lang="en-US" altLang="ko-KR" sz="2800" dirty="0"/>
              <a:t>– </a:t>
            </a:r>
            <a:r>
              <a:rPr lang="ko-KR" altLang="en-US" sz="2800" dirty="0" smtClean="0"/>
              <a:t>관리자 </a:t>
            </a:r>
            <a:r>
              <a:rPr lang="en-US" altLang="ko-KR" sz="2800" dirty="0" smtClean="0"/>
              <a:t>(branch </a:t>
            </a:r>
            <a:r>
              <a:rPr lang="ko-KR" altLang="en-US" sz="2800" dirty="0" smtClean="0"/>
              <a:t>생성 후 개발자에게 권한 부여</a:t>
            </a:r>
            <a:r>
              <a:rPr lang="en-US" altLang="ko-KR" sz="2800" dirty="0" smtClean="0"/>
              <a:t>)</a:t>
            </a:r>
            <a:endParaRPr lang="ko-KR" altLang="en-US" sz="2800" dirty="0"/>
          </a:p>
        </p:txBody>
      </p:sp>
      <p:cxnSp>
        <p:nvCxnSpPr>
          <p:cNvPr id="55" name="직선 화살표 연결선 54"/>
          <p:cNvCxnSpPr>
            <a:stCxn id="56" idx="3"/>
          </p:cNvCxnSpPr>
          <p:nvPr/>
        </p:nvCxnSpPr>
        <p:spPr>
          <a:xfrm>
            <a:off x="2352674" y="3033714"/>
            <a:ext cx="752476" cy="1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모서리가 둥근 직사각형 55"/>
          <p:cNvSpPr/>
          <p:nvPr/>
        </p:nvSpPr>
        <p:spPr>
          <a:xfrm>
            <a:off x="1219198" y="2717008"/>
            <a:ext cx="1133476" cy="63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개발 이슈 </a:t>
            </a:r>
            <a:endParaRPr lang="ko-KR" altLang="en-US" sz="1400" dirty="0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3105150" y="2466977"/>
            <a:ext cx="1981200" cy="113347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m</a:t>
            </a:r>
            <a:r>
              <a:rPr lang="en-US" altLang="ko-KR" sz="1400" dirty="0" smtClean="0"/>
              <a:t>aster </a:t>
            </a:r>
            <a:r>
              <a:rPr lang="en-US" altLang="ko-KR" sz="1400" dirty="0"/>
              <a:t>branch</a:t>
            </a:r>
            <a:r>
              <a:rPr lang="ko-KR" altLang="en-US" sz="1400" dirty="0"/>
              <a:t>에서 개발용 </a:t>
            </a:r>
            <a:r>
              <a:rPr lang="en-US" altLang="ko-KR" sz="1400" dirty="0"/>
              <a:t>develop branch </a:t>
            </a:r>
            <a:r>
              <a:rPr lang="ko-KR" altLang="en-US" sz="1400" dirty="0"/>
              <a:t>생성 후 개발자에게 </a:t>
            </a:r>
            <a:r>
              <a:rPr lang="en-US" altLang="ko-KR" sz="1400" dirty="0"/>
              <a:t>Read/Write </a:t>
            </a:r>
            <a:r>
              <a:rPr lang="ko-KR" altLang="en-US" sz="1400" dirty="0"/>
              <a:t>권한 부여</a:t>
            </a:r>
            <a:endParaRPr lang="ko-KR" altLang="en-US" sz="1400" dirty="0"/>
          </a:p>
        </p:txBody>
      </p:sp>
      <p:sp>
        <p:nvSpPr>
          <p:cNvPr id="58" name="직사각형 57"/>
          <p:cNvSpPr/>
          <p:nvPr/>
        </p:nvSpPr>
        <p:spPr>
          <a:xfrm>
            <a:off x="3638550" y="2145530"/>
            <a:ext cx="914400" cy="31670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관리자</a:t>
            </a:r>
            <a:endParaRPr lang="ko-KR" altLang="en-US" sz="1400" dirty="0"/>
          </a:p>
        </p:txBody>
      </p:sp>
      <p:sp>
        <p:nvSpPr>
          <p:cNvPr id="59" name="TextBox 58"/>
          <p:cNvSpPr txBox="1"/>
          <p:nvPr/>
        </p:nvSpPr>
        <p:spPr>
          <a:xfrm>
            <a:off x="2319892" y="3613526"/>
            <a:ext cx="337361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$ </a:t>
            </a:r>
            <a:r>
              <a:rPr lang="en-US" altLang="ko-KR" sz="1400" dirty="0" err="1" smtClean="0"/>
              <a:t>git</a:t>
            </a:r>
            <a:r>
              <a:rPr lang="en-US" altLang="ko-KR" sz="1400" dirty="0" smtClean="0"/>
              <a:t> checkout –b feature/user-update</a:t>
            </a:r>
          </a:p>
          <a:p>
            <a:r>
              <a:rPr lang="en-US" altLang="ko-KR" sz="1400" dirty="0"/>
              <a:t>$ </a:t>
            </a:r>
            <a:r>
              <a:rPr lang="en-US" altLang="ko-KR" sz="1400" dirty="0" err="1"/>
              <a:t>git</a:t>
            </a:r>
            <a:r>
              <a:rPr lang="en-US" altLang="ko-KR" sz="1400" dirty="0"/>
              <a:t> checkout –b </a:t>
            </a:r>
            <a:r>
              <a:rPr lang="en-US" altLang="ko-KR" sz="1400" dirty="0" smtClean="0"/>
              <a:t>feature/user-delete</a:t>
            </a:r>
          </a:p>
          <a:p>
            <a:r>
              <a:rPr lang="en-US" altLang="ko-KR" sz="1400" dirty="0"/>
              <a:t>$ </a:t>
            </a:r>
            <a:r>
              <a:rPr lang="en-US" altLang="ko-KR" sz="1400" dirty="0" err="1"/>
              <a:t>git</a:t>
            </a:r>
            <a:r>
              <a:rPr lang="en-US" altLang="ko-KR" sz="1400" dirty="0"/>
              <a:t> checkout –b </a:t>
            </a:r>
            <a:r>
              <a:rPr lang="en-US" altLang="ko-KR" sz="1400" dirty="0" smtClean="0"/>
              <a:t>feature</a:t>
            </a:r>
            <a:r>
              <a:rPr lang="en-US" altLang="ko-KR" sz="1400" dirty="0"/>
              <a:t>/</a:t>
            </a:r>
            <a:r>
              <a:rPr lang="en-US" altLang="ko-KR" sz="1400" dirty="0" smtClean="0"/>
              <a:t>*-*</a:t>
            </a:r>
            <a:endParaRPr lang="ko-KR" altLang="en-US" sz="1400" dirty="0"/>
          </a:p>
        </p:txBody>
      </p:sp>
      <p:cxnSp>
        <p:nvCxnSpPr>
          <p:cNvPr id="60" name="직선 화살표 연결선 59"/>
          <p:cNvCxnSpPr>
            <a:endCxn id="61" idx="1"/>
          </p:cNvCxnSpPr>
          <p:nvPr/>
        </p:nvCxnSpPr>
        <p:spPr>
          <a:xfrm flipV="1">
            <a:off x="5086350" y="3028950"/>
            <a:ext cx="746933" cy="4765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모서리가 둥근 직사각형 60"/>
          <p:cNvSpPr/>
          <p:nvPr/>
        </p:nvSpPr>
        <p:spPr>
          <a:xfrm>
            <a:off x="5833283" y="2462213"/>
            <a:ext cx="1981200" cy="113347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권한 부여 받은 </a:t>
            </a:r>
            <a:r>
              <a:rPr lang="en-US" altLang="ko-KR" sz="1400" dirty="0" smtClean="0"/>
              <a:t> branch</a:t>
            </a:r>
            <a:r>
              <a:rPr lang="ko-KR" altLang="en-US" sz="1400" dirty="0" smtClean="0"/>
              <a:t>를 개인 </a:t>
            </a:r>
            <a:r>
              <a:rPr lang="en-US" altLang="ko-KR" sz="1400" dirty="0" smtClean="0"/>
              <a:t>local</a:t>
            </a:r>
            <a:r>
              <a:rPr lang="ko-KR" altLang="en-US" sz="1400" dirty="0" smtClean="0"/>
              <a:t>에 </a:t>
            </a:r>
            <a:r>
              <a:rPr lang="en-US" altLang="ko-KR" sz="1400" dirty="0"/>
              <a:t>C</a:t>
            </a:r>
            <a:r>
              <a:rPr lang="en-US" altLang="ko-KR" sz="1400" dirty="0" smtClean="0"/>
              <a:t>lone</a:t>
            </a:r>
            <a:endParaRPr lang="ko-KR" altLang="en-US" sz="1400" dirty="0"/>
          </a:p>
        </p:txBody>
      </p:sp>
      <p:sp>
        <p:nvSpPr>
          <p:cNvPr id="62" name="직사각형 61"/>
          <p:cNvSpPr/>
          <p:nvPr/>
        </p:nvSpPr>
        <p:spPr>
          <a:xfrm>
            <a:off x="6366683" y="2140766"/>
            <a:ext cx="914400" cy="31670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개발자</a:t>
            </a:r>
            <a:endParaRPr lang="ko-KR" altLang="en-US" sz="1400" dirty="0"/>
          </a:p>
        </p:txBody>
      </p:sp>
      <p:cxnSp>
        <p:nvCxnSpPr>
          <p:cNvPr id="63" name="직선 화살표 연결선 62"/>
          <p:cNvCxnSpPr/>
          <p:nvPr/>
        </p:nvCxnSpPr>
        <p:spPr>
          <a:xfrm>
            <a:off x="7814483" y="3028951"/>
            <a:ext cx="767542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195345" y="3573659"/>
            <a:ext cx="1257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$ </a:t>
            </a:r>
            <a:r>
              <a:rPr lang="en-US" altLang="ko-KR" sz="1400" dirty="0" err="1" smtClean="0"/>
              <a:t>git</a:t>
            </a:r>
            <a:r>
              <a:rPr lang="en-US" altLang="ko-KR" sz="1400" dirty="0" smtClean="0"/>
              <a:t> clone …</a:t>
            </a:r>
            <a:endParaRPr lang="ko-KR" altLang="en-US" sz="1400" dirty="0"/>
          </a:p>
        </p:txBody>
      </p:sp>
      <p:sp>
        <p:nvSpPr>
          <p:cNvPr id="65" name="모서리가 둥근 직사각형 64"/>
          <p:cNvSpPr/>
          <p:nvPr/>
        </p:nvSpPr>
        <p:spPr>
          <a:xfrm>
            <a:off x="8561416" y="2457473"/>
            <a:ext cx="1981200" cy="113347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개발 진행</a:t>
            </a:r>
            <a:endParaRPr lang="ko-KR" altLang="en-US" sz="1400" dirty="0"/>
          </a:p>
        </p:txBody>
      </p:sp>
      <p:sp>
        <p:nvSpPr>
          <p:cNvPr id="66" name="직사각형 65"/>
          <p:cNvSpPr/>
          <p:nvPr/>
        </p:nvSpPr>
        <p:spPr>
          <a:xfrm>
            <a:off x="9094816" y="2136026"/>
            <a:ext cx="914400" cy="31670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개발자</a:t>
            </a:r>
            <a:endParaRPr lang="ko-KR" altLang="en-US" sz="1400" dirty="0"/>
          </a:p>
        </p:txBody>
      </p:sp>
      <p:sp>
        <p:nvSpPr>
          <p:cNvPr id="67" name="모서리가 둥근 직사각형 66"/>
          <p:cNvSpPr/>
          <p:nvPr/>
        </p:nvSpPr>
        <p:spPr>
          <a:xfrm>
            <a:off x="8561416" y="4619648"/>
            <a:ext cx="1981200" cy="113347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개발 완료 시 </a:t>
            </a:r>
            <a:r>
              <a:rPr lang="en-US" altLang="ko-KR" sz="1400" dirty="0" smtClean="0"/>
              <a:t>Remote feature Branch </a:t>
            </a:r>
            <a:r>
              <a:rPr lang="ko-KR" altLang="en-US" sz="1400" dirty="0" smtClean="0"/>
              <a:t>에 </a:t>
            </a:r>
            <a:r>
              <a:rPr lang="en-US" altLang="ko-KR" sz="1400" dirty="0" smtClean="0"/>
              <a:t>push</a:t>
            </a:r>
            <a:endParaRPr lang="ko-KR" altLang="en-US" sz="1400" dirty="0"/>
          </a:p>
        </p:txBody>
      </p:sp>
      <p:sp>
        <p:nvSpPr>
          <p:cNvPr id="68" name="직사각형 67"/>
          <p:cNvSpPr/>
          <p:nvPr/>
        </p:nvSpPr>
        <p:spPr>
          <a:xfrm>
            <a:off x="9094816" y="4298201"/>
            <a:ext cx="914400" cy="31670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개발자</a:t>
            </a:r>
            <a:endParaRPr lang="ko-KR" altLang="en-US" sz="1400" dirty="0"/>
          </a:p>
        </p:txBody>
      </p:sp>
      <p:sp>
        <p:nvSpPr>
          <p:cNvPr id="69" name="TextBox 68"/>
          <p:cNvSpPr txBox="1"/>
          <p:nvPr/>
        </p:nvSpPr>
        <p:spPr>
          <a:xfrm>
            <a:off x="8945119" y="5753122"/>
            <a:ext cx="1213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$ </a:t>
            </a:r>
            <a:r>
              <a:rPr lang="en-US" altLang="ko-KR" sz="1400" dirty="0" err="1" smtClean="0"/>
              <a:t>git</a:t>
            </a:r>
            <a:r>
              <a:rPr lang="en-US" altLang="ko-KR" sz="1400" dirty="0" smtClean="0"/>
              <a:t> push …</a:t>
            </a:r>
            <a:endParaRPr lang="ko-KR" altLang="en-US" sz="1400" dirty="0"/>
          </a:p>
        </p:txBody>
      </p:sp>
      <p:cxnSp>
        <p:nvCxnSpPr>
          <p:cNvPr id="70" name="꺾인 연결선 69"/>
          <p:cNvCxnSpPr>
            <a:stCxn id="65" idx="3"/>
            <a:endCxn id="67" idx="3"/>
          </p:cNvCxnSpPr>
          <p:nvPr/>
        </p:nvCxnSpPr>
        <p:spPr>
          <a:xfrm>
            <a:off x="10542616" y="3024210"/>
            <a:ext cx="12700" cy="2162175"/>
          </a:xfrm>
          <a:prstGeom prst="bentConnector3">
            <a:avLst>
              <a:gd name="adj1" fmla="val 3450000"/>
            </a:avLst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모서리가 둥근 직사각형 70"/>
          <p:cNvSpPr/>
          <p:nvPr/>
        </p:nvSpPr>
        <p:spPr>
          <a:xfrm>
            <a:off x="5833283" y="4619648"/>
            <a:ext cx="1981200" cy="113347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feature branch </a:t>
            </a:r>
            <a:r>
              <a:rPr lang="ko-KR" altLang="en-US" sz="1400" dirty="0" smtClean="0"/>
              <a:t>의 변경 이력을 확인 후 </a:t>
            </a:r>
            <a:r>
              <a:rPr lang="en-US" altLang="ko-KR" sz="1400" dirty="0" smtClean="0"/>
              <a:t>Master Branch</a:t>
            </a:r>
            <a:r>
              <a:rPr lang="ko-KR" altLang="en-US" sz="1400" dirty="0" smtClean="0"/>
              <a:t>에 </a:t>
            </a:r>
            <a:r>
              <a:rPr lang="en-US" altLang="ko-KR" sz="1400" dirty="0" smtClean="0"/>
              <a:t>Merge</a:t>
            </a:r>
            <a:endParaRPr lang="ko-KR" altLang="en-US" sz="1400" dirty="0"/>
          </a:p>
        </p:txBody>
      </p:sp>
      <p:sp>
        <p:nvSpPr>
          <p:cNvPr id="72" name="직사각형 71"/>
          <p:cNvSpPr/>
          <p:nvPr/>
        </p:nvSpPr>
        <p:spPr>
          <a:xfrm>
            <a:off x="6042137" y="4298201"/>
            <a:ext cx="1610997" cy="31670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관리자 </a:t>
            </a:r>
            <a:r>
              <a:rPr lang="en-US" altLang="ko-KR" sz="1400" dirty="0" smtClean="0"/>
              <a:t>+ </a:t>
            </a:r>
            <a:r>
              <a:rPr lang="ko-KR" altLang="en-US" sz="1400" dirty="0" smtClean="0"/>
              <a:t>개발자</a:t>
            </a:r>
            <a:endParaRPr lang="ko-KR" altLang="en-US" sz="1400" dirty="0"/>
          </a:p>
        </p:txBody>
      </p:sp>
      <p:cxnSp>
        <p:nvCxnSpPr>
          <p:cNvPr id="73" name="직선 화살표 연결선 72"/>
          <p:cNvCxnSpPr>
            <a:stCxn id="67" idx="1"/>
            <a:endCxn id="71" idx="3"/>
          </p:cNvCxnSpPr>
          <p:nvPr/>
        </p:nvCxnSpPr>
        <p:spPr>
          <a:xfrm flipH="1">
            <a:off x="7814483" y="5186385"/>
            <a:ext cx="746933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881502F4-9446-4EB8-BE52-4BF06CA8A033}"/>
              </a:ext>
            </a:extLst>
          </p:cNvPr>
          <p:cNvSpPr/>
          <p:nvPr/>
        </p:nvSpPr>
        <p:spPr>
          <a:xfrm>
            <a:off x="2319892" y="1931803"/>
            <a:ext cx="3342053" cy="256762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076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4. Git</a:t>
            </a:r>
            <a:r>
              <a:rPr lang="ko-KR" altLang="en-US" sz="2800" dirty="0"/>
              <a:t> </a:t>
            </a:r>
            <a:r>
              <a:rPr lang="en-US" altLang="ko-KR" sz="2800" dirty="0"/>
              <a:t>– </a:t>
            </a:r>
            <a:r>
              <a:rPr lang="ko-KR" altLang="en-US" sz="2800" dirty="0"/>
              <a:t>관리자 </a:t>
            </a:r>
            <a:r>
              <a:rPr lang="en-US" altLang="ko-KR" sz="2800" dirty="0"/>
              <a:t>(branch </a:t>
            </a:r>
            <a:r>
              <a:rPr lang="ko-KR" altLang="en-US" sz="2800" dirty="0"/>
              <a:t>생성 후 개발자에게 권한 부여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grpSp>
        <p:nvGrpSpPr>
          <p:cNvPr id="3" name="그룹 2"/>
          <p:cNvGrpSpPr/>
          <p:nvPr/>
        </p:nvGrpSpPr>
        <p:grpSpPr>
          <a:xfrm>
            <a:off x="116596" y="1199598"/>
            <a:ext cx="10442349" cy="3401883"/>
            <a:chOff x="595568" y="1214112"/>
            <a:chExt cx="10442349" cy="3401883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5568" y="1214112"/>
              <a:ext cx="10442349" cy="3401883"/>
            </a:xfrm>
            <a:prstGeom prst="rect">
              <a:avLst/>
            </a:prstGeom>
          </p:spPr>
        </p:pic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881502F4-9446-4EB8-BE52-4BF06CA8A033}"/>
                </a:ext>
              </a:extLst>
            </p:cNvPr>
            <p:cNvSpPr/>
            <p:nvPr/>
          </p:nvSpPr>
          <p:spPr>
            <a:xfrm>
              <a:off x="1365020" y="3629025"/>
              <a:ext cx="1263880" cy="352424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495300" y="1590552"/>
            <a:ext cx="10950802" cy="4047917"/>
            <a:chOff x="974272" y="1605066"/>
            <a:chExt cx="10950802" cy="4047917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74272" y="1605066"/>
              <a:ext cx="10950802" cy="4047917"/>
            </a:xfrm>
            <a:prstGeom prst="rect">
              <a:avLst/>
            </a:prstGeom>
          </p:spPr>
        </p:pic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881502F4-9446-4EB8-BE52-4BF06CA8A033}"/>
                </a:ext>
              </a:extLst>
            </p:cNvPr>
            <p:cNvSpPr/>
            <p:nvPr/>
          </p:nvSpPr>
          <p:spPr>
            <a:xfrm>
              <a:off x="2628900" y="3785960"/>
              <a:ext cx="1754414" cy="352424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48684" y="1199598"/>
            <a:ext cx="7662866" cy="5358366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881502F4-9446-4EB8-BE52-4BF06CA8A033}"/>
              </a:ext>
            </a:extLst>
          </p:cNvPr>
          <p:cNvSpPr/>
          <p:nvPr/>
        </p:nvSpPr>
        <p:spPr>
          <a:xfrm>
            <a:off x="3904342" y="6029423"/>
            <a:ext cx="1814288" cy="40040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1333" y="1590552"/>
            <a:ext cx="11860667" cy="5022084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881502F4-9446-4EB8-BE52-4BF06CA8A033}"/>
              </a:ext>
            </a:extLst>
          </p:cNvPr>
          <p:cNvSpPr/>
          <p:nvPr/>
        </p:nvSpPr>
        <p:spPr>
          <a:xfrm>
            <a:off x="1061528" y="4280805"/>
            <a:ext cx="3655616" cy="32067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791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1016540" cy="1325563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4. Git</a:t>
            </a:r>
            <a:r>
              <a:rPr lang="ko-KR" altLang="en-US" sz="2800" dirty="0"/>
              <a:t> </a:t>
            </a:r>
            <a:r>
              <a:rPr lang="en-US" altLang="ko-KR" sz="2800" dirty="0"/>
              <a:t>– </a:t>
            </a:r>
            <a:r>
              <a:rPr lang="ko-KR" altLang="en-US" sz="2800" dirty="0"/>
              <a:t>관리자 </a:t>
            </a:r>
            <a:r>
              <a:rPr lang="en-US" altLang="ko-KR" sz="2800" dirty="0"/>
              <a:t>(branch </a:t>
            </a:r>
            <a:r>
              <a:rPr lang="ko-KR" altLang="en-US" sz="2800" dirty="0"/>
              <a:t>생성 후 개발자에게 권한 부여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grpSp>
        <p:nvGrpSpPr>
          <p:cNvPr id="5" name="그룹 4"/>
          <p:cNvGrpSpPr/>
          <p:nvPr/>
        </p:nvGrpSpPr>
        <p:grpSpPr>
          <a:xfrm>
            <a:off x="304800" y="1234857"/>
            <a:ext cx="11582400" cy="5164127"/>
            <a:chOff x="304800" y="1234857"/>
            <a:chExt cx="11582400" cy="5164127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4800" y="1234857"/>
              <a:ext cx="11582400" cy="5164127"/>
            </a:xfrm>
            <a:prstGeom prst="rect">
              <a:avLst/>
            </a:prstGeom>
          </p:spPr>
        </p:pic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881502F4-9446-4EB8-BE52-4BF06CA8A033}"/>
                </a:ext>
              </a:extLst>
            </p:cNvPr>
            <p:cNvSpPr/>
            <p:nvPr/>
          </p:nvSpPr>
          <p:spPr>
            <a:xfrm>
              <a:off x="304800" y="5935434"/>
              <a:ext cx="2365829" cy="349252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0" y="1127406"/>
            <a:ext cx="12192000" cy="5197438"/>
            <a:chOff x="0" y="1127406"/>
            <a:chExt cx="12192000" cy="5197438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1127406"/>
              <a:ext cx="12192000" cy="5197438"/>
            </a:xfrm>
            <a:prstGeom prst="rect">
              <a:avLst/>
            </a:prstGeom>
          </p:spPr>
        </p:pic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881502F4-9446-4EB8-BE52-4BF06CA8A033}"/>
                </a:ext>
              </a:extLst>
            </p:cNvPr>
            <p:cNvSpPr/>
            <p:nvPr/>
          </p:nvSpPr>
          <p:spPr>
            <a:xfrm>
              <a:off x="638629" y="3454400"/>
              <a:ext cx="1640114" cy="246743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1876425" y="681037"/>
            <a:ext cx="8439150" cy="5495925"/>
            <a:chOff x="1876425" y="681037"/>
            <a:chExt cx="8439150" cy="5495925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76425" y="681037"/>
              <a:ext cx="8439150" cy="5495925"/>
            </a:xfrm>
            <a:prstGeom prst="rect">
              <a:avLst/>
            </a:prstGeom>
          </p:spPr>
        </p:pic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881502F4-9446-4EB8-BE52-4BF06CA8A033}"/>
                </a:ext>
              </a:extLst>
            </p:cNvPr>
            <p:cNvSpPr/>
            <p:nvPr/>
          </p:nvSpPr>
          <p:spPr>
            <a:xfrm>
              <a:off x="8212692" y="5563503"/>
              <a:ext cx="1250622" cy="532274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41691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1016540" cy="1325563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4. Git</a:t>
            </a:r>
            <a:r>
              <a:rPr lang="ko-KR" altLang="en-US" sz="2800" dirty="0"/>
              <a:t> </a:t>
            </a:r>
            <a:r>
              <a:rPr lang="en-US" altLang="ko-KR" sz="2800" dirty="0"/>
              <a:t>– </a:t>
            </a:r>
            <a:r>
              <a:rPr lang="ko-KR" altLang="en-US" sz="2800" dirty="0"/>
              <a:t>관리자 </a:t>
            </a:r>
            <a:r>
              <a:rPr lang="en-US" altLang="ko-KR" sz="2800" dirty="0"/>
              <a:t>(branch </a:t>
            </a:r>
            <a:r>
              <a:rPr lang="ko-KR" altLang="en-US" sz="2800" dirty="0"/>
              <a:t>생성 후 개발자에게 권한 부여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E9562E-2B48-4C72-A57B-32E5649BC8DC}"/>
              </a:ext>
            </a:extLst>
          </p:cNvPr>
          <p:cNvSpPr txBox="1"/>
          <p:nvPr/>
        </p:nvSpPr>
        <p:spPr>
          <a:xfrm>
            <a:off x="765380" y="4660066"/>
            <a:ext cx="1061749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600" dirty="0"/>
              <a:t>Prevent all changes - </a:t>
            </a:r>
            <a:r>
              <a:rPr lang="ko-KR" altLang="en-US" sz="1600" dirty="0"/>
              <a:t>모든 변경 사항을 제한합니다</a:t>
            </a:r>
            <a:r>
              <a:rPr lang="en-US" altLang="ko-KR" sz="1600" dirty="0"/>
              <a:t>.</a:t>
            </a:r>
          </a:p>
          <a:p>
            <a:pPr marL="342900" indent="-342900">
              <a:buAutoNum type="arabicPeriod"/>
            </a:pPr>
            <a:endParaRPr lang="en-US" altLang="ko-KR" sz="1600" dirty="0"/>
          </a:p>
          <a:p>
            <a:pPr marL="342900" indent="-342900">
              <a:buAutoNum type="arabicPeriod"/>
            </a:pPr>
            <a:r>
              <a:rPr lang="en-US" altLang="ko-KR" sz="1600" dirty="0"/>
              <a:t>Prevent deletion - </a:t>
            </a:r>
            <a:r>
              <a:rPr lang="ko-KR" altLang="en-US" sz="1600" dirty="0"/>
              <a:t>삭제에 대한 사항을 제한합니다</a:t>
            </a:r>
            <a:r>
              <a:rPr lang="en-US" altLang="ko-KR" sz="1600" dirty="0"/>
              <a:t>.</a:t>
            </a:r>
          </a:p>
          <a:p>
            <a:pPr marL="342900" indent="-342900">
              <a:buAutoNum type="arabicPeriod"/>
            </a:pPr>
            <a:endParaRPr lang="en-US" altLang="ko-KR" sz="1600" dirty="0"/>
          </a:p>
          <a:p>
            <a:pPr marL="342900" indent="-342900">
              <a:buAutoNum type="arabicPeriod"/>
            </a:pPr>
            <a:r>
              <a:rPr lang="en-US" altLang="ko-KR" sz="1600" dirty="0"/>
              <a:t>Prevent rewriting history - </a:t>
            </a:r>
            <a:r>
              <a:rPr lang="ko-KR" altLang="en-US" sz="1600" dirty="0"/>
              <a:t>기록을 다시 작성하는 것을 제한합니다</a:t>
            </a:r>
            <a:r>
              <a:rPr lang="en-US" altLang="ko-KR" sz="1600" dirty="0"/>
              <a:t>.</a:t>
            </a:r>
          </a:p>
          <a:p>
            <a:pPr marL="342900" indent="-342900">
              <a:buAutoNum type="arabicPeriod"/>
            </a:pPr>
            <a:endParaRPr lang="en-US" altLang="ko-KR" sz="1600" dirty="0"/>
          </a:p>
          <a:p>
            <a:pPr marL="342900" indent="-342900">
              <a:buAutoNum type="arabicPeriod"/>
            </a:pPr>
            <a:r>
              <a:rPr lang="en-US" altLang="ko-KR" sz="1600" dirty="0"/>
              <a:t>Prevent changes without a pull request - pull request </a:t>
            </a:r>
            <a:r>
              <a:rPr lang="ko-KR" altLang="en-US" sz="1600" dirty="0"/>
              <a:t>없이 변경하는 것을 제한합니다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1112" y="1162044"/>
            <a:ext cx="6038949" cy="3303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08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1016540" cy="1325563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4. Git</a:t>
            </a:r>
            <a:r>
              <a:rPr lang="ko-KR" altLang="en-US" sz="2800" dirty="0"/>
              <a:t> </a:t>
            </a:r>
            <a:r>
              <a:rPr lang="en-US" altLang="ko-KR" sz="2800" dirty="0"/>
              <a:t>– </a:t>
            </a:r>
            <a:r>
              <a:rPr lang="ko-KR" altLang="en-US" sz="2800" dirty="0"/>
              <a:t>관리자 </a:t>
            </a:r>
            <a:r>
              <a:rPr lang="en-US" altLang="ko-KR" sz="2800" dirty="0"/>
              <a:t>(branch </a:t>
            </a:r>
            <a:r>
              <a:rPr lang="ko-KR" altLang="en-US" sz="2800" dirty="0"/>
              <a:t>생성 후 개발자에게 권한 부여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092" y="1867161"/>
            <a:ext cx="11434989" cy="4371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031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1016540" cy="1325563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4. Git</a:t>
            </a:r>
            <a:r>
              <a:rPr lang="ko-KR" altLang="en-US" sz="2800" dirty="0"/>
              <a:t> </a:t>
            </a:r>
            <a:r>
              <a:rPr lang="en-US" altLang="ko-KR" sz="2800" dirty="0"/>
              <a:t>– </a:t>
            </a:r>
            <a:r>
              <a:rPr lang="ko-KR" altLang="en-US" sz="2800" dirty="0"/>
              <a:t>관리자 </a:t>
            </a:r>
            <a:r>
              <a:rPr lang="en-US" altLang="ko-KR" sz="2800" dirty="0"/>
              <a:t>(branch </a:t>
            </a:r>
            <a:r>
              <a:rPr lang="ko-KR" altLang="en-US" sz="2800" dirty="0"/>
              <a:t>생성 후 개발자에게 권한 부여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092" y="1867161"/>
            <a:ext cx="11434989" cy="4371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63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1016540" cy="1325563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4. Git</a:t>
            </a:r>
            <a:r>
              <a:rPr lang="ko-KR" altLang="en-US" sz="2800" dirty="0"/>
              <a:t> </a:t>
            </a:r>
            <a:r>
              <a:rPr lang="en-US" altLang="ko-KR" sz="2800" dirty="0"/>
              <a:t>– </a:t>
            </a:r>
            <a:r>
              <a:rPr lang="ko-KR" altLang="en-US" sz="2800" dirty="0"/>
              <a:t>관리자 </a:t>
            </a:r>
            <a:r>
              <a:rPr lang="en-US" altLang="ko-KR" sz="2800" dirty="0"/>
              <a:t>(branch </a:t>
            </a:r>
            <a:r>
              <a:rPr lang="ko-KR" altLang="en-US" sz="2800" dirty="0"/>
              <a:t>생성 후 개발자에게 권한 부여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9147" y="1190171"/>
            <a:ext cx="3902879" cy="5476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08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4. Git</a:t>
            </a:r>
            <a:r>
              <a:rPr lang="ko-KR" altLang="en-US" sz="2800" dirty="0"/>
              <a:t> </a:t>
            </a:r>
            <a:r>
              <a:rPr lang="en-US" altLang="ko-KR" sz="2800" dirty="0"/>
              <a:t>– </a:t>
            </a:r>
            <a:r>
              <a:rPr lang="ko-KR" altLang="en-US" sz="2800" dirty="0" smtClean="0"/>
              <a:t>개발자 </a:t>
            </a:r>
            <a:r>
              <a:rPr lang="en-US" altLang="ko-KR" sz="2800" dirty="0" smtClean="0"/>
              <a:t>(Clone</a:t>
            </a:r>
            <a:r>
              <a:rPr lang="en-US" altLang="ko-KR" sz="2800" b="1" dirty="0" smtClean="0"/>
              <a:t> </a:t>
            </a:r>
            <a:r>
              <a:rPr lang="en-US" altLang="ko-KR" sz="2800" dirty="0" smtClean="0"/>
              <a:t>-&gt; </a:t>
            </a:r>
            <a:r>
              <a:rPr lang="ko-KR" altLang="en-US" sz="2800" dirty="0" err="1" smtClean="0"/>
              <a:t>개발진행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-&gt; </a:t>
            </a:r>
            <a:r>
              <a:rPr lang="en-US" altLang="ko-KR" sz="2800" dirty="0"/>
              <a:t>Commit &amp; Push</a:t>
            </a:r>
            <a:r>
              <a:rPr lang="en-US" altLang="ko-KR" sz="2800" dirty="0" smtClean="0"/>
              <a:t>)</a:t>
            </a:r>
            <a:endParaRPr lang="ko-KR" altLang="en-US" sz="2800" dirty="0"/>
          </a:p>
        </p:txBody>
      </p:sp>
      <p:cxnSp>
        <p:nvCxnSpPr>
          <p:cNvPr id="55" name="직선 화살표 연결선 54"/>
          <p:cNvCxnSpPr>
            <a:stCxn id="56" idx="3"/>
          </p:cNvCxnSpPr>
          <p:nvPr/>
        </p:nvCxnSpPr>
        <p:spPr>
          <a:xfrm>
            <a:off x="2352674" y="3033714"/>
            <a:ext cx="752476" cy="1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모서리가 둥근 직사각형 55"/>
          <p:cNvSpPr/>
          <p:nvPr/>
        </p:nvSpPr>
        <p:spPr>
          <a:xfrm>
            <a:off x="1219198" y="2717008"/>
            <a:ext cx="1133476" cy="63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개발 이슈 </a:t>
            </a:r>
            <a:endParaRPr lang="ko-KR" altLang="en-US" sz="1400" dirty="0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3105150" y="2466977"/>
            <a:ext cx="1981200" cy="113347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m</a:t>
            </a:r>
            <a:r>
              <a:rPr lang="en-US" altLang="ko-KR" sz="1400" dirty="0" smtClean="0"/>
              <a:t>aster </a:t>
            </a:r>
            <a:r>
              <a:rPr lang="en-US" altLang="ko-KR" sz="1400" dirty="0"/>
              <a:t>branch</a:t>
            </a:r>
            <a:r>
              <a:rPr lang="ko-KR" altLang="en-US" sz="1400" dirty="0"/>
              <a:t>에서 개발용 </a:t>
            </a:r>
            <a:r>
              <a:rPr lang="en-US" altLang="ko-KR" sz="1400" dirty="0"/>
              <a:t>develop branch </a:t>
            </a:r>
            <a:r>
              <a:rPr lang="ko-KR" altLang="en-US" sz="1400" dirty="0"/>
              <a:t>생성 후 개발자에게 </a:t>
            </a:r>
            <a:r>
              <a:rPr lang="en-US" altLang="ko-KR" sz="1400" dirty="0"/>
              <a:t>Read/Write </a:t>
            </a:r>
            <a:r>
              <a:rPr lang="ko-KR" altLang="en-US" sz="1400" dirty="0"/>
              <a:t>권한 부여</a:t>
            </a:r>
            <a:endParaRPr lang="ko-KR" altLang="en-US" sz="1400" dirty="0"/>
          </a:p>
        </p:txBody>
      </p:sp>
      <p:sp>
        <p:nvSpPr>
          <p:cNvPr id="58" name="직사각형 57"/>
          <p:cNvSpPr/>
          <p:nvPr/>
        </p:nvSpPr>
        <p:spPr>
          <a:xfrm>
            <a:off x="3638550" y="2145530"/>
            <a:ext cx="914400" cy="31670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관리자</a:t>
            </a:r>
            <a:endParaRPr lang="ko-KR" altLang="en-US" sz="1400" dirty="0"/>
          </a:p>
        </p:txBody>
      </p:sp>
      <p:sp>
        <p:nvSpPr>
          <p:cNvPr id="59" name="TextBox 58"/>
          <p:cNvSpPr txBox="1"/>
          <p:nvPr/>
        </p:nvSpPr>
        <p:spPr>
          <a:xfrm>
            <a:off x="2319892" y="3613526"/>
            <a:ext cx="337361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$ </a:t>
            </a:r>
            <a:r>
              <a:rPr lang="en-US" altLang="ko-KR" sz="1400" dirty="0" err="1" smtClean="0"/>
              <a:t>git</a:t>
            </a:r>
            <a:r>
              <a:rPr lang="en-US" altLang="ko-KR" sz="1400" dirty="0" smtClean="0"/>
              <a:t> checkout –b feature/user-update</a:t>
            </a:r>
          </a:p>
          <a:p>
            <a:r>
              <a:rPr lang="en-US" altLang="ko-KR" sz="1400" dirty="0"/>
              <a:t>$ </a:t>
            </a:r>
            <a:r>
              <a:rPr lang="en-US" altLang="ko-KR" sz="1400" dirty="0" err="1"/>
              <a:t>git</a:t>
            </a:r>
            <a:r>
              <a:rPr lang="en-US" altLang="ko-KR" sz="1400" dirty="0"/>
              <a:t> checkout –b </a:t>
            </a:r>
            <a:r>
              <a:rPr lang="en-US" altLang="ko-KR" sz="1400" dirty="0" smtClean="0"/>
              <a:t>feature/user-delete</a:t>
            </a:r>
          </a:p>
          <a:p>
            <a:r>
              <a:rPr lang="en-US" altLang="ko-KR" sz="1400" dirty="0"/>
              <a:t>$ </a:t>
            </a:r>
            <a:r>
              <a:rPr lang="en-US" altLang="ko-KR" sz="1400" dirty="0" err="1"/>
              <a:t>git</a:t>
            </a:r>
            <a:r>
              <a:rPr lang="en-US" altLang="ko-KR" sz="1400" dirty="0"/>
              <a:t> checkout –b </a:t>
            </a:r>
            <a:r>
              <a:rPr lang="en-US" altLang="ko-KR" sz="1400" dirty="0" smtClean="0"/>
              <a:t>feature</a:t>
            </a:r>
            <a:r>
              <a:rPr lang="en-US" altLang="ko-KR" sz="1400" dirty="0"/>
              <a:t>/</a:t>
            </a:r>
            <a:r>
              <a:rPr lang="en-US" altLang="ko-KR" sz="1400" dirty="0" smtClean="0"/>
              <a:t>*-*</a:t>
            </a:r>
            <a:endParaRPr lang="ko-KR" altLang="en-US" sz="1400" dirty="0"/>
          </a:p>
        </p:txBody>
      </p:sp>
      <p:cxnSp>
        <p:nvCxnSpPr>
          <p:cNvPr id="60" name="직선 화살표 연결선 59"/>
          <p:cNvCxnSpPr>
            <a:endCxn id="61" idx="1"/>
          </p:cNvCxnSpPr>
          <p:nvPr/>
        </p:nvCxnSpPr>
        <p:spPr>
          <a:xfrm flipV="1">
            <a:off x="5086350" y="3028950"/>
            <a:ext cx="746933" cy="4765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모서리가 둥근 직사각형 60"/>
          <p:cNvSpPr/>
          <p:nvPr/>
        </p:nvSpPr>
        <p:spPr>
          <a:xfrm>
            <a:off x="5833283" y="2462213"/>
            <a:ext cx="1981200" cy="113347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권한 부여 받은 </a:t>
            </a:r>
            <a:r>
              <a:rPr lang="en-US" altLang="ko-KR" sz="1400" dirty="0" smtClean="0"/>
              <a:t> branch</a:t>
            </a:r>
            <a:r>
              <a:rPr lang="ko-KR" altLang="en-US" sz="1400" dirty="0" smtClean="0"/>
              <a:t>를 개인 </a:t>
            </a:r>
            <a:r>
              <a:rPr lang="en-US" altLang="ko-KR" sz="1400" dirty="0" smtClean="0"/>
              <a:t>local</a:t>
            </a:r>
            <a:r>
              <a:rPr lang="ko-KR" altLang="en-US" sz="1400" dirty="0" smtClean="0"/>
              <a:t>에 </a:t>
            </a:r>
            <a:r>
              <a:rPr lang="en-US" altLang="ko-KR" sz="1400" dirty="0"/>
              <a:t>C</a:t>
            </a:r>
            <a:r>
              <a:rPr lang="en-US" altLang="ko-KR" sz="1400" dirty="0" smtClean="0"/>
              <a:t>lone</a:t>
            </a:r>
            <a:endParaRPr lang="ko-KR" altLang="en-US" sz="1400" dirty="0"/>
          </a:p>
        </p:txBody>
      </p:sp>
      <p:sp>
        <p:nvSpPr>
          <p:cNvPr id="62" name="직사각형 61"/>
          <p:cNvSpPr/>
          <p:nvPr/>
        </p:nvSpPr>
        <p:spPr>
          <a:xfrm>
            <a:off x="6366683" y="2140766"/>
            <a:ext cx="914400" cy="31670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개발자</a:t>
            </a:r>
            <a:endParaRPr lang="ko-KR" altLang="en-US" sz="1400" dirty="0"/>
          </a:p>
        </p:txBody>
      </p:sp>
      <p:cxnSp>
        <p:nvCxnSpPr>
          <p:cNvPr id="63" name="직선 화살표 연결선 62"/>
          <p:cNvCxnSpPr/>
          <p:nvPr/>
        </p:nvCxnSpPr>
        <p:spPr>
          <a:xfrm>
            <a:off x="7814483" y="3028951"/>
            <a:ext cx="767542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195345" y="3573659"/>
            <a:ext cx="1257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$ </a:t>
            </a:r>
            <a:r>
              <a:rPr lang="en-US" altLang="ko-KR" sz="1400" dirty="0" err="1" smtClean="0"/>
              <a:t>git</a:t>
            </a:r>
            <a:r>
              <a:rPr lang="en-US" altLang="ko-KR" sz="1400" dirty="0" smtClean="0"/>
              <a:t> clone …</a:t>
            </a:r>
            <a:endParaRPr lang="ko-KR" altLang="en-US" sz="1400" dirty="0"/>
          </a:p>
        </p:txBody>
      </p:sp>
      <p:sp>
        <p:nvSpPr>
          <p:cNvPr id="65" name="모서리가 둥근 직사각형 64"/>
          <p:cNvSpPr/>
          <p:nvPr/>
        </p:nvSpPr>
        <p:spPr>
          <a:xfrm>
            <a:off x="8561416" y="2457473"/>
            <a:ext cx="1981200" cy="113347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개발 진행</a:t>
            </a:r>
            <a:endParaRPr lang="ko-KR" altLang="en-US" sz="1400" dirty="0"/>
          </a:p>
        </p:txBody>
      </p:sp>
      <p:sp>
        <p:nvSpPr>
          <p:cNvPr id="66" name="직사각형 65"/>
          <p:cNvSpPr/>
          <p:nvPr/>
        </p:nvSpPr>
        <p:spPr>
          <a:xfrm>
            <a:off x="9094816" y="2136026"/>
            <a:ext cx="914400" cy="31670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개발자</a:t>
            </a:r>
            <a:endParaRPr lang="ko-KR" altLang="en-US" sz="1400" dirty="0"/>
          </a:p>
        </p:txBody>
      </p:sp>
      <p:sp>
        <p:nvSpPr>
          <p:cNvPr id="67" name="모서리가 둥근 직사각형 66"/>
          <p:cNvSpPr/>
          <p:nvPr/>
        </p:nvSpPr>
        <p:spPr>
          <a:xfrm>
            <a:off x="8561416" y="4619648"/>
            <a:ext cx="1981200" cy="113347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개발 완료 시 </a:t>
            </a:r>
            <a:r>
              <a:rPr lang="en-US" altLang="ko-KR" sz="1400" dirty="0" smtClean="0"/>
              <a:t>Remote feature Branch </a:t>
            </a:r>
            <a:r>
              <a:rPr lang="ko-KR" altLang="en-US" sz="1400" dirty="0" smtClean="0"/>
              <a:t>에 </a:t>
            </a:r>
            <a:r>
              <a:rPr lang="en-US" altLang="ko-KR" sz="1400" dirty="0" smtClean="0"/>
              <a:t>push</a:t>
            </a:r>
            <a:endParaRPr lang="ko-KR" altLang="en-US" sz="1400" dirty="0"/>
          </a:p>
        </p:txBody>
      </p:sp>
      <p:sp>
        <p:nvSpPr>
          <p:cNvPr id="68" name="직사각형 67"/>
          <p:cNvSpPr/>
          <p:nvPr/>
        </p:nvSpPr>
        <p:spPr>
          <a:xfrm>
            <a:off x="9094816" y="4298201"/>
            <a:ext cx="914400" cy="31670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개발자</a:t>
            </a:r>
            <a:endParaRPr lang="ko-KR" altLang="en-US" sz="1400" dirty="0"/>
          </a:p>
        </p:txBody>
      </p:sp>
      <p:sp>
        <p:nvSpPr>
          <p:cNvPr id="69" name="TextBox 68"/>
          <p:cNvSpPr txBox="1"/>
          <p:nvPr/>
        </p:nvSpPr>
        <p:spPr>
          <a:xfrm>
            <a:off x="8945119" y="5753122"/>
            <a:ext cx="1213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$ </a:t>
            </a:r>
            <a:r>
              <a:rPr lang="en-US" altLang="ko-KR" sz="1400" dirty="0" err="1" smtClean="0"/>
              <a:t>git</a:t>
            </a:r>
            <a:r>
              <a:rPr lang="en-US" altLang="ko-KR" sz="1400" dirty="0" smtClean="0"/>
              <a:t> push …</a:t>
            </a:r>
            <a:endParaRPr lang="ko-KR" altLang="en-US" sz="1400" dirty="0"/>
          </a:p>
        </p:txBody>
      </p:sp>
      <p:cxnSp>
        <p:nvCxnSpPr>
          <p:cNvPr id="70" name="꺾인 연결선 69"/>
          <p:cNvCxnSpPr>
            <a:stCxn id="65" idx="3"/>
            <a:endCxn id="67" idx="3"/>
          </p:cNvCxnSpPr>
          <p:nvPr/>
        </p:nvCxnSpPr>
        <p:spPr>
          <a:xfrm>
            <a:off x="10542616" y="3024210"/>
            <a:ext cx="12700" cy="2162175"/>
          </a:xfrm>
          <a:prstGeom prst="bentConnector3">
            <a:avLst>
              <a:gd name="adj1" fmla="val 3450000"/>
            </a:avLst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모서리가 둥근 직사각형 70"/>
          <p:cNvSpPr/>
          <p:nvPr/>
        </p:nvSpPr>
        <p:spPr>
          <a:xfrm>
            <a:off x="5833283" y="4619648"/>
            <a:ext cx="1981200" cy="113347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feature branch </a:t>
            </a:r>
            <a:r>
              <a:rPr lang="ko-KR" altLang="en-US" sz="1400" dirty="0" smtClean="0"/>
              <a:t>의 변경 이력을 확인 후 </a:t>
            </a:r>
            <a:r>
              <a:rPr lang="en-US" altLang="ko-KR" sz="1400" dirty="0" smtClean="0"/>
              <a:t>Master Branch</a:t>
            </a:r>
            <a:r>
              <a:rPr lang="ko-KR" altLang="en-US" sz="1400" dirty="0" smtClean="0"/>
              <a:t>에 </a:t>
            </a:r>
            <a:r>
              <a:rPr lang="en-US" altLang="ko-KR" sz="1400" dirty="0" smtClean="0"/>
              <a:t>Merge</a:t>
            </a:r>
            <a:endParaRPr lang="ko-KR" altLang="en-US" sz="1400" dirty="0"/>
          </a:p>
        </p:txBody>
      </p:sp>
      <p:sp>
        <p:nvSpPr>
          <p:cNvPr id="72" name="직사각형 71"/>
          <p:cNvSpPr/>
          <p:nvPr/>
        </p:nvSpPr>
        <p:spPr>
          <a:xfrm>
            <a:off x="6042137" y="4298201"/>
            <a:ext cx="1610997" cy="31670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관리자 </a:t>
            </a:r>
            <a:r>
              <a:rPr lang="en-US" altLang="ko-KR" sz="1400" dirty="0" smtClean="0"/>
              <a:t>+ </a:t>
            </a:r>
            <a:r>
              <a:rPr lang="ko-KR" altLang="en-US" sz="1400" dirty="0" smtClean="0"/>
              <a:t>개발자</a:t>
            </a:r>
            <a:endParaRPr lang="ko-KR" altLang="en-US" sz="1400" dirty="0"/>
          </a:p>
        </p:txBody>
      </p:sp>
      <p:cxnSp>
        <p:nvCxnSpPr>
          <p:cNvPr id="73" name="직선 화살표 연결선 72"/>
          <p:cNvCxnSpPr>
            <a:stCxn id="67" idx="1"/>
            <a:endCxn id="71" idx="3"/>
          </p:cNvCxnSpPr>
          <p:nvPr/>
        </p:nvCxnSpPr>
        <p:spPr>
          <a:xfrm flipH="1">
            <a:off x="7814483" y="5186385"/>
            <a:ext cx="746933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881502F4-9446-4EB8-BE52-4BF06CA8A033}"/>
              </a:ext>
            </a:extLst>
          </p:cNvPr>
          <p:cNvSpPr/>
          <p:nvPr/>
        </p:nvSpPr>
        <p:spPr>
          <a:xfrm>
            <a:off x="5581426" y="1711321"/>
            <a:ext cx="5580060" cy="227910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81502F4-9446-4EB8-BE52-4BF06CA8A033}"/>
              </a:ext>
            </a:extLst>
          </p:cNvPr>
          <p:cNvSpPr/>
          <p:nvPr/>
        </p:nvSpPr>
        <p:spPr>
          <a:xfrm>
            <a:off x="8371456" y="3982858"/>
            <a:ext cx="2790030" cy="227279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29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4. Git</a:t>
            </a:r>
            <a:r>
              <a:rPr lang="ko-KR" altLang="en-US" sz="2800" dirty="0"/>
              <a:t> </a:t>
            </a:r>
            <a:r>
              <a:rPr lang="en-US" altLang="ko-KR" sz="2800" dirty="0"/>
              <a:t>– </a:t>
            </a:r>
            <a:r>
              <a:rPr lang="ko-KR" altLang="en-US" sz="2800" dirty="0"/>
              <a:t>개발자 </a:t>
            </a:r>
            <a:r>
              <a:rPr lang="en-US" altLang="ko-KR" sz="2800" dirty="0"/>
              <a:t>(</a:t>
            </a:r>
            <a:r>
              <a:rPr lang="en-US" altLang="ko-KR" sz="2800" b="1" dirty="0"/>
              <a:t>Clone </a:t>
            </a:r>
            <a:r>
              <a:rPr lang="en-US" altLang="ko-KR" sz="2800" dirty="0"/>
              <a:t>-&gt; </a:t>
            </a:r>
            <a:r>
              <a:rPr lang="ko-KR" altLang="en-US" sz="2800" dirty="0" err="1"/>
              <a:t>개발진행</a:t>
            </a:r>
            <a:r>
              <a:rPr lang="ko-KR" altLang="en-US" sz="2800" dirty="0"/>
              <a:t> </a:t>
            </a:r>
            <a:r>
              <a:rPr lang="en-US" altLang="ko-KR" sz="2800" dirty="0" smtClean="0"/>
              <a:t>-&gt;</a:t>
            </a:r>
            <a:r>
              <a:rPr lang="en-US" altLang="ko-KR" sz="2800" dirty="0"/>
              <a:t> Commit &amp; Push</a:t>
            </a:r>
            <a:r>
              <a:rPr lang="en-US" altLang="ko-KR" sz="2800" dirty="0" smtClean="0"/>
              <a:t>)</a:t>
            </a:r>
            <a:endParaRPr lang="ko-KR" altLang="en-US" sz="2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317" y="1142773"/>
            <a:ext cx="4857750" cy="51530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2696" y="1142773"/>
            <a:ext cx="5721822" cy="241050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2696" y="4189412"/>
            <a:ext cx="4667388" cy="2106386"/>
          </a:xfrm>
          <a:prstGeom prst="rect">
            <a:avLst/>
          </a:prstGeom>
        </p:spPr>
      </p:pic>
      <p:sp>
        <p:nvSpPr>
          <p:cNvPr id="7" name="오른쪽 화살표 6"/>
          <p:cNvSpPr/>
          <p:nvPr/>
        </p:nvSpPr>
        <p:spPr>
          <a:xfrm>
            <a:off x="5563181" y="1923492"/>
            <a:ext cx="406400" cy="566057"/>
          </a:xfrm>
          <a:prstGeom prst="rightArrow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아래쪽 화살표 7"/>
          <p:cNvSpPr/>
          <p:nvPr/>
        </p:nvSpPr>
        <p:spPr>
          <a:xfrm>
            <a:off x="8203361" y="3642222"/>
            <a:ext cx="566057" cy="449943"/>
          </a:xfrm>
          <a:prstGeom prst="down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30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en-US" altLang="ko-KR" dirty="0"/>
              <a:t>4. Git - Install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15146" y="1255227"/>
            <a:ext cx="104227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buAutoNum type="arabicPeriod"/>
            </a:pPr>
            <a:r>
              <a:rPr lang="en-US" altLang="ko-KR" sz="1600" dirty="0">
                <a:hlinkClick r:id="rId3"/>
              </a:rPr>
              <a:t>https://git-scm.com/book/ko/v1/</a:t>
            </a:r>
            <a:r>
              <a:rPr lang="ko-KR" altLang="en-US" sz="1600" dirty="0">
                <a:hlinkClick r:id="rId3"/>
              </a:rPr>
              <a:t>시작하기</a:t>
            </a:r>
            <a:r>
              <a:rPr lang="en-US" altLang="ko-KR" sz="1600" dirty="0">
                <a:hlinkClick r:id="rId3"/>
              </a:rPr>
              <a:t>-</a:t>
            </a:r>
            <a:r>
              <a:rPr lang="en-US" altLang="ko-KR" sz="1600" dirty="0" err="1">
                <a:hlinkClick r:id="rId3"/>
              </a:rPr>
              <a:t>Git</a:t>
            </a:r>
            <a:r>
              <a:rPr lang="en-US" altLang="ko-KR" sz="1600" dirty="0">
                <a:hlinkClick r:id="rId3"/>
              </a:rPr>
              <a:t>-</a:t>
            </a:r>
            <a:r>
              <a:rPr lang="ko-KR" altLang="en-US" sz="1600" dirty="0">
                <a:hlinkClick r:id="rId3"/>
              </a:rPr>
              <a:t>설치</a:t>
            </a:r>
            <a:r>
              <a:rPr lang="ko-KR" altLang="en-US" sz="1600" dirty="0"/>
              <a:t>  공식 문서 참조</a:t>
            </a:r>
            <a:endParaRPr lang="en-US" altLang="ko-KR" sz="1600" dirty="0"/>
          </a:p>
          <a:p>
            <a:pPr marL="342891" indent="-342891">
              <a:buAutoNum type="arabicPeriod"/>
            </a:pPr>
            <a:r>
              <a:rPr lang="en-US" altLang="ko-KR" sz="1600" dirty="0"/>
              <a:t>CMD (</a:t>
            </a:r>
            <a:r>
              <a:rPr lang="ko-KR" altLang="en-US" sz="1600" dirty="0"/>
              <a:t>또는 </a:t>
            </a:r>
            <a:r>
              <a:rPr lang="en-US" altLang="ko-KR" sz="1600" dirty="0"/>
              <a:t>PowerShell) </a:t>
            </a:r>
            <a:r>
              <a:rPr lang="ko-KR" altLang="en-US" sz="1600" dirty="0"/>
              <a:t>에서 </a:t>
            </a:r>
            <a:r>
              <a:rPr lang="en-US" altLang="ko-KR" sz="1600" dirty="0" err="1"/>
              <a:t>git</a:t>
            </a:r>
            <a:r>
              <a:rPr lang="en-US" altLang="ko-KR" sz="1600" dirty="0"/>
              <a:t> </a:t>
            </a:r>
            <a:r>
              <a:rPr lang="ko-KR" altLang="en-US" sz="1600" dirty="0"/>
              <a:t>명령어를 실행해서 아래와 같은 결과가 나오면 설치 성공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146" y="1992995"/>
            <a:ext cx="6259484" cy="4138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21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4. Git</a:t>
            </a:r>
            <a:r>
              <a:rPr lang="ko-KR" altLang="en-US" sz="2800" dirty="0"/>
              <a:t> </a:t>
            </a:r>
            <a:r>
              <a:rPr lang="en-US" altLang="ko-KR" sz="2800" dirty="0"/>
              <a:t>– </a:t>
            </a:r>
            <a:r>
              <a:rPr lang="ko-KR" altLang="en-US" sz="2800" dirty="0"/>
              <a:t>개발자 </a:t>
            </a:r>
            <a:r>
              <a:rPr lang="en-US" altLang="ko-KR" sz="2800" dirty="0"/>
              <a:t>(Clone</a:t>
            </a:r>
            <a:r>
              <a:rPr lang="en-US" altLang="ko-KR" sz="2800" b="1" dirty="0"/>
              <a:t> </a:t>
            </a:r>
            <a:r>
              <a:rPr lang="en-US" altLang="ko-KR" sz="2800" dirty="0"/>
              <a:t>-&gt; </a:t>
            </a:r>
            <a:r>
              <a:rPr lang="ko-KR" altLang="en-US" sz="2800" b="1" dirty="0" err="1"/>
              <a:t>개발진행</a:t>
            </a:r>
            <a:r>
              <a:rPr lang="ko-KR" altLang="en-US" sz="2800" dirty="0"/>
              <a:t> </a:t>
            </a:r>
            <a:r>
              <a:rPr lang="en-US" altLang="ko-KR" sz="2800" dirty="0" smtClean="0"/>
              <a:t>-&gt;</a:t>
            </a:r>
            <a:r>
              <a:rPr lang="en-US" altLang="ko-KR" sz="2800" dirty="0"/>
              <a:t> Commit &amp; Push</a:t>
            </a:r>
            <a:r>
              <a:rPr lang="en-US" altLang="ko-KR" sz="2800" dirty="0" smtClean="0"/>
              <a:t>)</a:t>
            </a:r>
            <a:endParaRPr lang="ko-KR" altLang="en-US" sz="28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317" y="1354975"/>
            <a:ext cx="4177652" cy="183816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2822" y="1190172"/>
            <a:ext cx="4378778" cy="550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64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4. Git</a:t>
            </a:r>
            <a:r>
              <a:rPr lang="ko-KR" altLang="en-US" sz="2800" dirty="0"/>
              <a:t> </a:t>
            </a:r>
            <a:r>
              <a:rPr lang="en-US" altLang="ko-KR" sz="2800" dirty="0"/>
              <a:t>– </a:t>
            </a:r>
            <a:r>
              <a:rPr lang="ko-KR" altLang="en-US" sz="2800" dirty="0"/>
              <a:t>개발자 </a:t>
            </a:r>
            <a:r>
              <a:rPr lang="en-US" altLang="ko-KR" sz="2800" dirty="0"/>
              <a:t>(Clone</a:t>
            </a:r>
            <a:r>
              <a:rPr lang="en-US" altLang="ko-KR" sz="2800" b="1" dirty="0"/>
              <a:t> </a:t>
            </a:r>
            <a:r>
              <a:rPr lang="en-US" altLang="ko-KR" sz="2800" dirty="0"/>
              <a:t>-&gt; </a:t>
            </a:r>
            <a:r>
              <a:rPr lang="ko-KR" altLang="en-US" sz="2800" b="1" dirty="0" err="1"/>
              <a:t>개발진행</a:t>
            </a:r>
            <a:r>
              <a:rPr lang="ko-KR" altLang="en-US" sz="2800" dirty="0"/>
              <a:t> </a:t>
            </a:r>
            <a:r>
              <a:rPr lang="en-US" altLang="ko-KR" sz="2800" dirty="0" smtClean="0"/>
              <a:t>-&gt;</a:t>
            </a:r>
            <a:r>
              <a:rPr lang="en-US" altLang="ko-KR" sz="2800" dirty="0"/>
              <a:t> Commit &amp; Push</a:t>
            </a:r>
            <a:r>
              <a:rPr lang="en-US" altLang="ko-KR" sz="2800" dirty="0" smtClean="0"/>
              <a:t>)</a:t>
            </a:r>
            <a:endParaRPr lang="ko-KR" altLang="en-US" sz="28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9859" y="2124384"/>
            <a:ext cx="6680376" cy="318435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660" y="2124384"/>
            <a:ext cx="4338295" cy="2883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82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4. Git</a:t>
            </a:r>
            <a:r>
              <a:rPr lang="ko-KR" altLang="en-US" sz="2800" dirty="0"/>
              <a:t> </a:t>
            </a:r>
            <a:r>
              <a:rPr lang="en-US" altLang="ko-KR" sz="2800" dirty="0"/>
              <a:t>– </a:t>
            </a:r>
            <a:r>
              <a:rPr lang="ko-KR" altLang="en-US" sz="2800" dirty="0"/>
              <a:t>개발자 </a:t>
            </a:r>
            <a:r>
              <a:rPr lang="en-US" altLang="ko-KR" sz="2800" dirty="0"/>
              <a:t>(Clone</a:t>
            </a:r>
            <a:r>
              <a:rPr lang="en-US" altLang="ko-KR" sz="2800" b="1" dirty="0"/>
              <a:t> </a:t>
            </a:r>
            <a:r>
              <a:rPr lang="en-US" altLang="ko-KR" sz="2800" dirty="0"/>
              <a:t>-&gt; </a:t>
            </a:r>
            <a:r>
              <a:rPr lang="ko-KR" altLang="en-US" sz="2800" dirty="0" err="1"/>
              <a:t>개발진행</a:t>
            </a:r>
            <a:r>
              <a:rPr lang="ko-KR" altLang="en-US" sz="2800" dirty="0"/>
              <a:t> </a:t>
            </a:r>
            <a:r>
              <a:rPr lang="en-US" altLang="ko-KR" sz="2800" dirty="0"/>
              <a:t>-&gt; </a:t>
            </a:r>
            <a:r>
              <a:rPr lang="en-US" altLang="ko-KR" sz="2800" b="1" dirty="0" smtClean="0"/>
              <a:t>Commit </a:t>
            </a:r>
            <a:r>
              <a:rPr lang="en-US" altLang="ko-KR" sz="2800" b="1" dirty="0"/>
              <a:t>&amp;</a:t>
            </a:r>
            <a:r>
              <a:rPr lang="en-US" altLang="ko-KR" sz="2800" b="1" dirty="0" smtClean="0"/>
              <a:t> Push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4827" y="1050175"/>
            <a:ext cx="6910580" cy="564589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881502F4-9446-4EB8-BE52-4BF06CA8A033}"/>
              </a:ext>
            </a:extLst>
          </p:cNvPr>
          <p:cNvSpPr/>
          <p:nvPr/>
        </p:nvSpPr>
        <p:spPr>
          <a:xfrm>
            <a:off x="6832942" y="2889126"/>
            <a:ext cx="2402465" cy="39110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386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4. Git</a:t>
            </a:r>
            <a:r>
              <a:rPr lang="ko-KR" altLang="en-US" sz="2800" dirty="0"/>
              <a:t> </a:t>
            </a:r>
            <a:r>
              <a:rPr lang="en-US" altLang="ko-KR" sz="2800" dirty="0"/>
              <a:t>– </a:t>
            </a:r>
            <a:r>
              <a:rPr lang="ko-KR" altLang="en-US" sz="2800" dirty="0"/>
              <a:t>개발자 </a:t>
            </a:r>
            <a:r>
              <a:rPr lang="en-US" altLang="ko-KR" sz="2800" dirty="0"/>
              <a:t>(Clone</a:t>
            </a:r>
            <a:r>
              <a:rPr lang="en-US" altLang="ko-KR" sz="2800" b="1" dirty="0"/>
              <a:t> </a:t>
            </a:r>
            <a:r>
              <a:rPr lang="en-US" altLang="ko-KR" sz="2800" dirty="0"/>
              <a:t>-&gt; </a:t>
            </a:r>
            <a:r>
              <a:rPr lang="ko-KR" altLang="en-US" sz="2800" dirty="0" err="1"/>
              <a:t>개발진행</a:t>
            </a:r>
            <a:r>
              <a:rPr lang="ko-KR" altLang="en-US" sz="2800" dirty="0"/>
              <a:t> </a:t>
            </a:r>
            <a:r>
              <a:rPr lang="en-US" altLang="ko-KR" sz="2800" dirty="0"/>
              <a:t>-&gt; </a:t>
            </a:r>
            <a:r>
              <a:rPr lang="en-US" altLang="ko-KR" sz="2800" b="1" dirty="0" smtClean="0"/>
              <a:t>Commit </a:t>
            </a:r>
            <a:r>
              <a:rPr lang="en-US" altLang="ko-KR" sz="2800" b="1" dirty="0"/>
              <a:t>&amp;</a:t>
            </a:r>
            <a:r>
              <a:rPr lang="en-US" altLang="ko-KR" sz="2800" b="1" dirty="0" smtClean="0"/>
              <a:t> Push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81502F4-9446-4EB8-BE52-4BF06CA8A033}"/>
              </a:ext>
            </a:extLst>
          </p:cNvPr>
          <p:cNvSpPr/>
          <p:nvPr/>
        </p:nvSpPr>
        <p:spPr>
          <a:xfrm>
            <a:off x="6832942" y="2889126"/>
            <a:ext cx="2402465" cy="39110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657" y="1163161"/>
            <a:ext cx="11800114" cy="523015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81502F4-9446-4EB8-BE52-4BF06CA8A033}"/>
              </a:ext>
            </a:extLst>
          </p:cNvPr>
          <p:cNvSpPr/>
          <p:nvPr/>
        </p:nvSpPr>
        <p:spPr>
          <a:xfrm>
            <a:off x="159657" y="1770743"/>
            <a:ext cx="3062514" cy="184331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872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4. Git</a:t>
            </a:r>
            <a:r>
              <a:rPr lang="ko-KR" altLang="en-US" sz="2800" dirty="0"/>
              <a:t> </a:t>
            </a:r>
            <a:r>
              <a:rPr lang="en-US" altLang="ko-KR" sz="2800" dirty="0"/>
              <a:t>– </a:t>
            </a:r>
            <a:r>
              <a:rPr lang="ko-KR" altLang="en-US" sz="2800" dirty="0"/>
              <a:t>개발자 </a:t>
            </a:r>
            <a:r>
              <a:rPr lang="en-US" altLang="ko-KR" sz="2800" dirty="0"/>
              <a:t>(Clone</a:t>
            </a:r>
            <a:r>
              <a:rPr lang="en-US" altLang="ko-KR" sz="2800" b="1" dirty="0"/>
              <a:t> </a:t>
            </a:r>
            <a:r>
              <a:rPr lang="en-US" altLang="ko-KR" sz="2800" dirty="0"/>
              <a:t>-&gt; </a:t>
            </a:r>
            <a:r>
              <a:rPr lang="ko-KR" altLang="en-US" sz="2800" dirty="0" err="1"/>
              <a:t>개발진행</a:t>
            </a:r>
            <a:r>
              <a:rPr lang="ko-KR" altLang="en-US" sz="2800" dirty="0"/>
              <a:t> </a:t>
            </a:r>
            <a:r>
              <a:rPr lang="en-US" altLang="ko-KR" sz="2800" dirty="0"/>
              <a:t>-&gt; </a:t>
            </a:r>
            <a:r>
              <a:rPr lang="en-US" altLang="ko-KR" sz="2800" b="1" dirty="0" smtClean="0"/>
              <a:t>Commit </a:t>
            </a:r>
            <a:r>
              <a:rPr lang="en-US" altLang="ko-KR" sz="2800" b="1" dirty="0"/>
              <a:t>&amp;</a:t>
            </a:r>
            <a:r>
              <a:rPr lang="en-US" altLang="ko-KR" sz="2800" b="1" dirty="0" smtClean="0"/>
              <a:t> Push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68106"/>
            <a:ext cx="12192000" cy="556494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81502F4-9446-4EB8-BE52-4BF06CA8A033}"/>
              </a:ext>
            </a:extLst>
          </p:cNvPr>
          <p:cNvSpPr/>
          <p:nvPr/>
        </p:nvSpPr>
        <p:spPr>
          <a:xfrm>
            <a:off x="3033485" y="2723123"/>
            <a:ext cx="4630057" cy="343093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099613" y="2219859"/>
            <a:ext cx="2497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Local</a:t>
            </a:r>
            <a:r>
              <a:rPr lang="ko-KR" altLang="en-US" dirty="0" smtClean="0">
                <a:solidFill>
                  <a:srgbClr val="FF0000"/>
                </a:solidFill>
              </a:rPr>
              <a:t>에서 수정한 파일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81502F4-9446-4EB8-BE52-4BF06CA8A033}"/>
              </a:ext>
            </a:extLst>
          </p:cNvPr>
          <p:cNvSpPr/>
          <p:nvPr/>
        </p:nvSpPr>
        <p:spPr>
          <a:xfrm>
            <a:off x="7754256" y="2800735"/>
            <a:ext cx="4347029" cy="335332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128894" y="2219859"/>
            <a:ext cx="2384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Remote </a:t>
            </a:r>
            <a:r>
              <a:rPr lang="ko-KR" altLang="en-US" dirty="0" smtClean="0">
                <a:solidFill>
                  <a:srgbClr val="FF0000"/>
                </a:solidFill>
              </a:rPr>
              <a:t>의 원본 파일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147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4. Git</a:t>
            </a:r>
            <a:r>
              <a:rPr lang="ko-KR" altLang="en-US" sz="2800" dirty="0"/>
              <a:t> </a:t>
            </a:r>
            <a:r>
              <a:rPr lang="en-US" altLang="ko-KR" sz="2800" dirty="0"/>
              <a:t>– </a:t>
            </a:r>
            <a:r>
              <a:rPr lang="ko-KR" altLang="en-US" sz="2800" dirty="0"/>
              <a:t>개발자 </a:t>
            </a:r>
            <a:r>
              <a:rPr lang="en-US" altLang="ko-KR" sz="2800" dirty="0"/>
              <a:t>(Clone</a:t>
            </a:r>
            <a:r>
              <a:rPr lang="en-US" altLang="ko-KR" sz="2800" b="1" dirty="0"/>
              <a:t> </a:t>
            </a:r>
            <a:r>
              <a:rPr lang="en-US" altLang="ko-KR" sz="2800" dirty="0"/>
              <a:t>-&gt; </a:t>
            </a:r>
            <a:r>
              <a:rPr lang="ko-KR" altLang="en-US" sz="2800" dirty="0" err="1"/>
              <a:t>개발진행</a:t>
            </a:r>
            <a:r>
              <a:rPr lang="ko-KR" altLang="en-US" sz="2800" dirty="0"/>
              <a:t> </a:t>
            </a:r>
            <a:r>
              <a:rPr lang="en-US" altLang="ko-KR" sz="2800" dirty="0"/>
              <a:t>-&gt; </a:t>
            </a:r>
            <a:r>
              <a:rPr lang="en-US" altLang="ko-KR" sz="2800" b="1" dirty="0" smtClean="0"/>
              <a:t>Commit </a:t>
            </a:r>
            <a:r>
              <a:rPr lang="en-US" altLang="ko-KR" sz="2800" b="1" dirty="0"/>
              <a:t>&amp;</a:t>
            </a:r>
            <a:r>
              <a:rPr lang="en-US" altLang="ko-KR" sz="2800" b="1" dirty="0" smtClean="0"/>
              <a:t> Push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54976"/>
            <a:ext cx="12192000" cy="5249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59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4. Git</a:t>
            </a:r>
            <a:r>
              <a:rPr lang="ko-KR" altLang="en-US" sz="2800" dirty="0"/>
              <a:t> </a:t>
            </a:r>
            <a:r>
              <a:rPr lang="en-US" altLang="ko-KR" sz="2800" dirty="0"/>
              <a:t>– </a:t>
            </a:r>
            <a:r>
              <a:rPr lang="ko-KR" altLang="en-US" sz="2800" dirty="0"/>
              <a:t>개발자 </a:t>
            </a:r>
            <a:r>
              <a:rPr lang="en-US" altLang="ko-KR" sz="2800" dirty="0"/>
              <a:t>(Clone</a:t>
            </a:r>
            <a:r>
              <a:rPr lang="en-US" altLang="ko-KR" sz="2800" b="1" dirty="0"/>
              <a:t> </a:t>
            </a:r>
            <a:r>
              <a:rPr lang="en-US" altLang="ko-KR" sz="2800" dirty="0"/>
              <a:t>-&gt; </a:t>
            </a:r>
            <a:r>
              <a:rPr lang="ko-KR" altLang="en-US" sz="2800" dirty="0" err="1"/>
              <a:t>개발진행</a:t>
            </a:r>
            <a:r>
              <a:rPr lang="ko-KR" altLang="en-US" sz="2800" dirty="0"/>
              <a:t> </a:t>
            </a:r>
            <a:r>
              <a:rPr lang="en-US" altLang="ko-KR" sz="2800" dirty="0"/>
              <a:t>-&gt; </a:t>
            </a:r>
            <a:r>
              <a:rPr lang="en-US" altLang="ko-KR" sz="2800" b="1" dirty="0" smtClean="0"/>
              <a:t>Commit </a:t>
            </a:r>
            <a:r>
              <a:rPr lang="en-US" altLang="ko-KR" sz="2800" b="1" dirty="0"/>
              <a:t>&amp;</a:t>
            </a:r>
            <a:r>
              <a:rPr lang="en-US" altLang="ko-KR" sz="2800" b="1" dirty="0" smtClean="0"/>
              <a:t> Push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54976"/>
            <a:ext cx="12201613" cy="445812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881502F4-9446-4EB8-BE52-4BF06CA8A033}"/>
              </a:ext>
            </a:extLst>
          </p:cNvPr>
          <p:cNvSpPr/>
          <p:nvPr/>
        </p:nvSpPr>
        <p:spPr>
          <a:xfrm>
            <a:off x="1669142" y="1354976"/>
            <a:ext cx="1001487" cy="31416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5254" y="5938332"/>
            <a:ext cx="59955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프로젝트 </a:t>
            </a:r>
            <a:r>
              <a:rPr lang="ko-KR" altLang="en-US" dirty="0" err="1" smtClean="0"/>
              <a:t>우클릭</a:t>
            </a:r>
            <a:r>
              <a:rPr lang="ko-KR" altLang="en-US" dirty="0" smtClean="0"/>
              <a:t> </a:t>
            </a:r>
            <a:r>
              <a:rPr lang="en-US" altLang="ko-KR" dirty="0" smtClean="0"/>
              <a:t>-&gt; commit -&gt; Git Staging </a:t>
            </a:r>
            <a:r>
              <a:rPr lang="ko-KR" altLang="en-US" dirty="0" smtClean="0"/>
              <a:t>영역이 보임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해당 탭이 보이지 않으면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Window -&gt; show view -&gt; other -&gt;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-&gt; Git Staging </a:t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81502F4-9446-4EB8-BE52-4BF06CA8A033}"/>
              </a:ext>
            </a:extLst>
          </p:cNvPr>
          <p:cNvSpPr/>
          <p:nvPr/>
        </p:nvSpPr>
        <p:spPr>
          <a:xfrm>
            <a:off x="0" y="1855719"/>
            <a:ext cx="1349829" cy="33593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420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4. Git</a:t>
            </a:r>
            <a:r>
              <a:rPr lang="ko-KR" altLang="en-US" sz="3200" dirty="0"/>
              <a:t> </a:t>
            </a:r>
            <a:r>
              <a:rPr lang="en-US" altLang="ko-KR" sz="3200" dirty="0"/>
              <a:t>– </a:t>
            </a:r>
            <a:r>
              <a:rPr lang="ko-KR" altLang="en-US" sz="3200" dirty="0"/>
              <a:t>개발자 </a:t>
            </a:r>
            <a:r>
              <a:rPr lang="en-US" altLang="ko-KR" sz="3200" dirty="0"/>
              <a:t>(Clone</a:t>
            </a:r>
            <a:r>
              <a:rPr lang="en-US" altLang="ko-KR" sz="3200" b="1" dirty="0"/>
              <a:t> </a:t>
            </a:r>
            <a:r>
              <a:rPr lang="en-US" altLang="ko-KR" sz="3200" dirty="0"/>
              <a:t>-&gt; </a:t>
            </a:r>
            <a:r>
              <a:rPr lang="ko-KR" altLang="en-US" sz="3200" dirty="0" err="1"/>
              <a:t>개발진행</a:t>
            </a:r>
            <a:r>
              <a:rPr lang="ko-KR" altLang="en-US" sz="3200" dirty="0"/>
              <a:t> </a:t>
            </a:r>
            <a:r>
              <a:rPr lang="en-US" altLang="ko-KR" sz="3200" dirty="0"/>
              <a:t>-&gt; </a:t>
            </a:r>
            <a:r>
              <a:rPr lang="en-US" altLang="ko-KR" sz="3200" b="1" dirty="0"/>
              <a:t>Commit &amp; Push</a:t>
            </a:r>
            <a:r>
              <a:rPr lang="en-US" altLang="ko-KR" sz="3200" dirty="0"/>
              <a:t>)</a:t>
            </a:r>
            <a:endParaRPr lang="ko-KR" altLang="en-US" sz="3200" dirty="0"/>
          </a:p>
        </p:txBody>
      </p:sp>
      <p:sp>
        <p:nvSpPr>
          <p:cNvPr id="26" name="모서리가 둥근 직사각형 5">
            <a:extLst>
              <a:ext uri="{FF2B5EF4-FFF2-40B4-BE49-F238E27FC236}">
                <a16:creationId xmlns:a16="http://schemas.microsoft.com/office/drawing/2014/main" id="{FD3F7B60-CBFE-46B8-8C6D-A885BA7ABE8C}"/>
              </a:ext>
            </a:extLst>
          </p:cNvPr>
          <p:cNvSpPr/>
          <p:nvPr/>
        </p:nvSpPr>
        <p:spPr>
          <a:xfrm>
            <a:off x="688575" y="3067399"/>
            <a:ext cx="1454727" cy="104740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Working Directory</a:t>
            </a:r>
            <a:endParaRPr lang="ko-KR" altLang="en-US" dirty="0"/>
          </a:p>
        </p:txBody>
      </p:sp>
      <p:sp>
        <p:nvSpPr>
          <p:cNvPr id="28" name="한쪽 모서리가 잘린 사각형 6">
            <a:extLst>
              <a:ext uri="{FF2B5EF4-FFF2-40B4-BE49-F238E27FC236}">
                <a16:creationId xmlns:a16="http://schemas.microsoft.com/office/drawing/2014/main" id="{CF8FC66A-D72F-4477-A171-10098135AAF6}"/>
              </a:ext>
            </a:extLst>
          </p:cNvPr>
          <p:cNvSpPr/>
          <p:nvPr/>
        </p:nvSpPr>
        <p:spPr>
          <a:xfrm>
            <a:off x="3431771" y="3067399"/>
            <a:ext cx="1180408" cy="1047404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Staging</a:t>
            </a:r>
            <a:br>
              <a:rPr lang="en-US" altLang="ko-KR" dirty="0"/>
            </a:br>
            <a:r>
              <a:rPr lang="en-US" altLang="ko-KR" dirty="0"/>
              <a:t>Area</a:t>
            </a:r>
            <a:endParaRPr lang="ko-KR" altLang="en-US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ABFC00D8-BD0C-42F1-B643-1A60A4AB7102}"/>
              </a:ext>
            </a:extLst>
          </p:cNvPr>
          <p:cNvCxnSpPr/>
          <p:nvPr/>
        </p:nvCxnSpPr>
        <p:spPr>
          <a:xfrm>
            <a:off x="2209801" y="3283527"/>
            <a:ext cx="11305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7BCB20F5-E5EF-4B60-BAF4-6C46D3C0D799}"/>
              </a:ext>
            </a:extLst>
          </p:cNvPr>
          <p:cNvCxnSpPr/>
          <p:nvPr/>
        </p:nvCxnSpPr>
        <p:spPr>
          <a:xfrm flipH="1">
            <a:off x="2209801" y="3948545"/>
            <a:ext cx="11305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F1D0800-8374-4E5C-B4B3-B58DAB6F4F8C}"/>
              </a:ext>
            </a:extLst>
          </p:cNvPr>
          <p:cNvSpPr txBox="1"/>
          <p:nvPr/>
        </p:nvSpPr>
        <p:spPr>
          <a:xfrm>
            <a:off x="2086534" y="2913508"/>
            <a:ext cx="1345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$ </a:t>
            </a:r>
            <a:r>
              <a:rPr lang="en-US" altLang="ko-KR" sz="1400" dirty="0" err="1"/>
              <a:t>git</a:t>
            </a:r>
            <a:r>
              <a:rPr lang="en-US" altLang="ko-KR" sz="1400" dirty="0"/>
              <a:t> add [file]</a:t>
            </a:r>
            <a:endParaRPr lang="ko-KR" altLang="en-US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2ACBE3A-C4D0-452E-83BE-828A755A85F3}"/>
              </a:ext>
            </a:extLst>
          </p:cNvPr>
          <p:cNvSpPr txBox="1"/>
          <p:nvPr/>
        </p:nvSpPr>
        <p:spPr>
          <a:xfrm>
            <a:off x="2126095" y="4114801"/>
            <a:ext cx="1259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$ </a:t>
            </a:r>
            <a:r>
              <a:rPr lang="en-US" altLang="ko-KR" sz="1400" dirty="0" err="1"/>
              <a:t>git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rm</a:t>
            </a:r>
            <a:r>
              <a:rPr lang="en-US" altLang="ko-KR" sz="1400" dirty="0"/>
              <a:t> [file]</a:t>
            </a:r>
            <a:endParaRPr lang="ko-KR" altLang="en-US" sz="1400" dirty="0"/>
          </a:p>
        </p:txBody>
      </p:sp>
      <p:sp>
        <p:nvSpPr>
          <p:cNvPr id="35" name="원통 13">
            <a:extLst>
              <a:ext uri="{FF2B5EF4-FFF2-40B4-BE49-F238E27FC236}">
                <a16:creationId xmlns:a16="http://schemas.microsoft.com/office/drawing/2014/main" id="{E5BE9316-EFDF-4ADC-A5AA-417BEB47450D}"/>
              </a:ext>
            </a:extLst>
          </p:cNvPr>
          <p:cNvSpPr/>
          <p:nvPr/>
        </p:nvSpPr>
        <p:spPr>
          <a:xfrm>
            <a:off x="5699763" y="2984269"/>
            <a:ext cx="1297588" cy="1213659"/>
          </a:xfrm>
          <a:prstGeom prst="ca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Local</a:t>
            </a:r>
            <a:br>
              <a:rPr lang="en-US" altLang="ko-KR" dirty="0"/>
            </a:br>
            <a:r>
              <a:rPr lang="en-US" altLang="ko-KR" dirty="0"/>
              <a:t>Repository</a:t>
            </a:r>
            <a:endParaRPr lang="ko-KR" altLang="en-US" dirty="0"/>
          </a:p>
        </p:txBody>
      </p:sp>
      <p:pic>
        <p:nvPicPr>
          <p:cNvPr id="36" name="Picture 4" descr="êµ¬ë¦ ìì´ì½ì ëí ì´ë¯¸ì§ ê²ìê²°ê³¼">
            <a:extLst>
              <a:ext uri="{FF2B5EF4-FFF2-40B4-BE49-F238E27FC236}">
                <a16:creationId xmlns:a16="http://schemas.microsoft.com/office/drawing/2014/main" id="{744D0D04-C34E-426C-ABCC-9D446233D2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0509" y="2736380"/>
            <a:ext cx="1532313" cy="153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D3D54CE2-AFD4-47CD-9A0D-4C25E35E638B}"/>
              </a:ext>
            </a:extLst>
          </p:cNvPr>
          <p:cNvCxnSpPr/>
          <p:nvPr/>
        </p:nvCxnSpPr>
        <p:spPr>
          <a:xfrm flipV="1">
            <a:off x="4702930" y="3591099"/>
            <a:ext cx="906087" cy="2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2D4906F-BA7F-4B0F-8AD8-CD9859D007A3}"/>
              </a:ext>
            </a:extLst>
          </p:cNvPr>
          <p:cNvSpPr txBox="1"/>
          <p:nvPr/>
        </p:nvSpPr>
        <p:spPr>
          <a:xfrm>
            <a:off x="4535451" y="3194756"/>
            <a:ext cx="12410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$ </a:t>
            </a:r>
            <a:r>
              <a:rPr lang="en-US" altLang="ko-KR" sz="1400" dirty="0" err="1"/>
              <a:t>git</a:t>
            </a:r>
            <a:r>
              <a:rPr lang="en-US" altLang="ko-KR" sz="1400" dirty="0"/>
              <a:t> commit</a:t>
            </a:r>
            <a:endParaRPr lang="ko-KR" altLang="en-US" sz="1400" dirty="0"/>
          </a:p>
        </p:txBody>
      </p:sp>
      <p:sp>
        <p:nvSpPr>
          <p:cNvPr id="39" name="원통 17">
            <a:extLst>
              <a:ext uri="{FF2B5EF4-FFF2-40B4-BE49-F238E27FC236}">
                <a16:creationId xmlns:a16="http://schemas.microsoft.com/office/drawing/2014/main" id="{39401F2C-3743-429E-9D54-4EFE0A5B495C}"/>
              </a:ext>
            </a:extLst>
          </p:cNvPr>
          <p:cNvSpPr/>
          <p:nvPr/>
        </p:nvSpPr>
        <p:spPr>
          <a:xfrm>
            <a:off x="10308476" y="2736378"/>
            <a:ext cx="1458883" cy="169579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Remote</a:t>
            </a:r>
            <a:br>
              <a:rPr lang="en-US" altLang="ko-KR" dirty="0"/>
            </a:br>
            <a:r>
              <a:rPr lang="en-US" altLang="ko-KR" dirty="0"/>
              <a:t>Repository</a:t>
            </a:r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FCB782D-D1A5-4C07-B68D-8DAE951EB330}"/>
              </a:ext>
            </a:extLst>
          </p:cNvPr>
          <p:cNvSpPr/>
          <p:nvPr/>
        </p:nvSpPr>
        <p:spPr>
          <a:xfrm>
            <a:off x="588822" y="2913510"/>
            <a:ext cx="6526916" cy="15090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82DA0D56-81D2-4B95-864A-4BAA040D9A90}"/>
              </a:ext>
            </a:extLst>
          </p:cNvPr>
          <p:cNvCxnSpPr/>
          <p:nvPr/>
        </p:nvCxnSpPr>
        <p:spPr>
          <a:xfrm flipV="1">
            <a:off x="7115738" y="3067400"/>
            <a:ext cx="319274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297C691-3EE0-49E8-AB68-D97806710CF3}"/>
              </a:ext>
            </a:extLst>
          </p:cNvPr>
          <p:cNvSpPr txBox="1"/>
          <p:nvPr/>
        </p:nvSpPr>
        <p:spPr>
          <a:xfrm>
            <a:off x="8205479" y="2673670"/>
            <a:ext cx="10182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$ </a:t>
            </a:r>
            <a:r>
              <a:rPr lang="en-US" altLang="ko-KR" sz="1400" dirty="0" err="1"/>
              <a:t>git</a:t>
            </a:r>
            <a:r>
              <a:rPr lang="en-US" altLang="ko-KR" sz="1400" dirty="0"/>
              <a:t> push</a:t>
            </a:r>
            <a:endParaRPr lang="ko-KR" altLang="en-US" sz="1400" dirty="0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0504F049-74BA-40CC-B348-44DFB2831BF0}"/>
              </a:ext>
            </a:extLst>
          </p:cNvPr>
          <p:cNvCxnSpPr/>
          <p:nvPr/>
        </p:nvCxnSpPr>
        <p:spPr>
          <a:xfrm flipH="1">
            <a:off x="7115738" y="4114800"/>
            <a:ext cx="31927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0D25591-5A8A-4AAE-BB77-EB97819D7ECB}"/>
              </a:ext>
            </a:extLst>
          </p:cNvPr>
          <p:cNvSpPr txBox="1"/>
          <p:nvPr/>
        </p:nvSpPr>
        <p:spPr>
          <a:xfrm>
            <a:off x="8240102" y="4175319"/>
            <a:ext cx="10615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$ </a:t>
            </a:r>
            <a:r>
              <a:rPr lang="en-US" altLang="ko-KR" sz="1400" dirty="0" err="1"/>
              <a:t>git</a:t>
            </a:r>
            <a:r>
              <a:rPr lang="en-US" altLang="ko-KR" sz="1400" dirty="0"/>
              <a:t> pull</a:t>
            </a:r>
            <a:br>
              <a:rPr lang="en-US" altLang="ko-KR" sz="1400" dirty="0"/>
            </a:br>
            <a:r>
              <a:rPr lang="en-US" altLang="ko-KR" sz="1400" dirty="0"/>
              <a:t>$ </a:t>
            </a:r>
            <a:r>
              <a:rPr lang="en-US" altLang="ko-KR" sz="1400" dirty="0" err="1"/>
              <a:t>git</a:t>
            </a:r>
            <a:r>
              <a:rPr lang="en-US" altLang="ko-KR" sz="1400" dirty="0"/>
              <a:t> clone</a:t>
            </a:r>
            <a:endParaRPr lang="ko-KR" altLang="en-US" sz="1400" dirty="0"/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AA33FCD3-A5BE-4147-A997-60D22F7968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3843" y="5162200"/>
            <a:ext cx="3429266" cy="663135"/>
          </a:xfrm>
          <a:prstGeom prst="rect">
            <a:avLst/>
          </a:prstGeom>
        </p:spPr>
      </p:pic>
      <p:cxnSp>
        <p:nvCxnSpPr>
          <p:cNvPr id="20" name="직선 화살표 연결선 19"/>
          <p:cNvCxnSpPr/>
          <p:nvPr/>
        </p:nvCxnSpPr>
        <p:spPr>
          <a:xfrm>
            <a:off x="1363749" y="2481943"/>
            <a:ext cx="0" cy="49950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0004" y="1054834"/>
            <a:ext cx="9888380" cy="137376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310980" y="5029201"/>
            <a:ext cx="3388783" cy="83099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4800" dirty="0" smtClean="0"/>
              <a:t>$ </a:t>
            </a:r>
            <a:r>
              <a:rPr lang="en-US" altLang="ko-KR" sz="4800" dirty="0" err="1" smtClean="0"/>
              <a:t>git</a:t>
            </a:r>
            <a:r>
              <a:rPr lang="en-US" altLang="ko-KR" sz="4800" dirty="0" smtClean="0"/>
              <a:t> add .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60803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4. Git</a:t>
            </a:r>
            <a:r>
              <a:rPr lang="ko-KR" altLang="en-US" sz="2800" dirty="0"/>
              <a:t> </a:t>
            </a:r>
            <a:r>
              <a:rPr lang="en-US" altLang="ko-KR" sz="2800" dirty="0"/>
              <a:t>– </a:t>
            </a:r>
            <a:r>
              <a:rPr lang="ko-KR" altLang="en-US" sz="2800" dirty="0"/>
              <a:t>개발자 </a:t>
            </a:r>
            <a:r>
              <a:rPr lang="en-US" altLang="ko-KR" sz="2800" dirty="0"/>
              <a:t>(Clone</a:t>
            </a:r>
            <a:r>
              <a:rPr lang="en-US" altLang="ko-KR" sz="2800" b="1" dirty="0"/>
              <a:t> </a:t>
            </a:r>
            <a:r>
              <a:rPr lang="en-US" altLang="ko-KR" sz="2800" dirty="0"/>
              <a:t>-&gt; </a:t>
            </a:r>
            <a:r>
              <a:rPr lang="ko-KR" altLang="en-US" sz="2800" dirty="0" err="1"/>
              <a:t>개발진행</a:t>
            </a:r>
            <a:r>
              <a:rPr lang="ko-KR" altLang="en-US" sz="2800" dirty="0"/>
              <a:t> </a:t>
            </a:r>
            <a:r>
              <a:rPr lang="en-US" altLang="ko-KR" sz="2800" dirty="0"/>
              <a:t>-&gt; </a:t>
            </a:r>
            <a:r>
              <a:rPr lang="en-US" altLang="ko-KR" sz="2800" b="1" dirty="0" smtClean="0"/>
              <a:t>Commit </a:t>
            </a:r>
            <a:r>
              <a:rPr lang="en-US" altLang="ko-KR" sz="2800" b="1" dirty="0"/>
              <a:t>&amp;</a:t>
            </a:r>
            <a:r>
              <a:rPr lang="en-US" altLang="ko-KR" sz="2800" b="1" dirty="0" smtClean="0"/>
              <a:t> Push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66043"/>
            <a:ext cx="12201613" cy="445812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5254" y="5938332"/>
            <a:ext cx="8225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Staging Area</a:t>
            </a:r>
            <a:r>
              <a:rPr lang="ko-KR" altLang="en-US" dirty="0" smtClean="0"/>
              <a:t>에 등록 할 파일을 선택 후 </a:t>
            </a:r>
            <a:r>
              <a:rPr lang="en-US" altLang="ko-KR" dirty="0" smtClean="0"/>
              <a:t>Drag &amp; Drop </a:t>
            </a:r>
            <a:r>
              <a:rPr lang="ko-KR" altLang="en-US" dirty="0" smtClean="0"/>
              <a:t>시킨다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Staging Area</a:t>
            </a:r>
            <a:r>
              <a:rPr lang="ko-KR" altLang="en-US" dirty="0" smtClean="0"/>
              <a:t>에 등록 할 파일을 선택 후 </a:t>
            </a:r>
            <a:r>
              <a:rPr lang="en-US" altLang="ko-KR" dirty="0" smtClean="0"/>
              <a:t>2</a:t>
            </a:r>
            <a:r>
              <a:rPr lang="ko-KR" altLang="en-US" dirty="0" smtClean="0"/>
              <a:t>번 아이콘을 클릭한다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81502F4-9446-4EB8-BE52-4BF06CA8A033}"/>
              </a:ext>
            </a:extLst>
          </p:cNvPr>
          <p:cNvSpPr/>
          <p:nvPr/>
        </p:nvSpPr>
        <p:spPr>
          <a:xfrm>
            <a:off x="-1" y="2017486"/>
            <a:ext cx="6052457" cy="60960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>
            <a:stCxn id="7" idx="2"/>
          </p:cNvCxnSpPr>
          <p:nvPr/>
        </p:nvCxnSpPr>
        <p:spPr>
          <a:xfrm>
            <a:off x="3026228" y="2627086"/>
            <a:ext cx="0" cy="1524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-50398" y="167573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47317" y="147728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55" y="3912803"/>
            <a:ext cx="5947202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203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4. Git</a:t>
            </a:r>
            <a:r>
              <a:rPr lang="ko-KR" altLang="en-US" sz="2800" dirty="0"/>
              <a:t> </a:t>
            </a:r>
            <a:r>
              <a:rPr lang="en-US" altLang="ko-KR" sz="2800" dirty="0"/>
              <a:t>– </a:t>
            </a:r>
            <a:r>
              <a:rPr lang="ko-KR" altLang="en-US" sz="2800" dirty="0"/>
              <a:t>개발자 </a:t>
            </a:r>
            <a:r>
              <a:rPr lang="en-US" altLang="ko-KR" sz="2800" dirty="0"/>
              <a:t>(Clone</a:t>
            </a:r>
            <a:r>
              <a:rPr lang="en-US" altLang="ko-KR" sz="2800" b="1" dirty="0"/>
              <a:t> </a:t>
            </a:r>
            <a:r>
              <a:rPr lang="en-US" altLang="ko-KR" sz="2800" dirty="0"/>
              <a:t>-&gt; </a:t>
            </a:r>
            <a:r>
              <a:rPr lang="ko-KR" altLang="en-US" sz="2800" dirty="0" err="1"/>
              <a:t>개발진행</a:t>
            </a:r>
            <a:r>
              <a:rPr lang="ko-KR" altLang="en-US" sz="2800" dirty="0"/>
              <a:t> </a:t>
            </a:r>
            <a:r>
              <a:rPr lang="en-US" altLang="ko-KR" sz="2800" dirty="0"/>
              <a:t>-&gt; </a:t>
            </a:r>
            <a:r>
              <a:rPr lang="en-US" altLang="ko-KR" sz="2800" b="1" dirty="0" smtClean="0"/>
              <a:t>Commit </a:t>
            </a:r>
            <a:r>
              <a:rPr lang="en-US" altLang="ko-KR" sz="2800" b="1" dirty="0"/>
              <a:t>&amp;</a:t>
            </a:r>
            <a:r>
              <a:rPr lang="en-US" altLang="ko-KR" sz="2800" b="1" dirty="0" smtClean="0"/>
              <a:t> Push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05254" y="5764160"/>
            <a:ext cx="41909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Commit Message</a:t>
            </a:r>
            <a:r>
              <a:rPr lang="ko-KR" altLang="en-US" dirty="0" smtClean="0"/>
              <a:t>를 작성한다</a:t>
            </a:r>
            <a:r>
              <a:rPr lang="en-US" altLang="ko-KR" dirty="0" smtClean="0"/>
              <a:t>. 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Commit 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Remote Repository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Push 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088325"/>
            <a:ext cx="12192000" cy="4424382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881502F4-9446-4EB8-BE52-4BF06CA8A033}"/>
              </a:ext>
            </a:extLst>
          </p:cNvPr>
          <p:cNvSpPr/>
          <p:nvPr/>
        </p:nvSpPr>
        <p:spPr>
          <a:xfrm>
            <a:off x="6096001" y="1804288"/>
            <a:ext cx="6052457" cy="60960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81502F4-9446-4EB8-BE52-4BF06CA8A033}"/>
              </a:ext>
            </a:extLst>
          </p:cNvPr>
          <p:cNvSpPr/>
          <p:nvPr/>
        </p:nvSpPr>
        <p:spPr>
          <a:xfrm>
            <a:off x="9521370" y="5065485"/>
            <a:ext cx="1306287" cy="44722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1502F4-9446-4EB8-BE52-4BF06CA8A033}"/>
              </a:ext>
            </a:extLst>
          </p:cNvPr>
          <p:cNvSpPr/>
          <p:nvPr/>
        </p:nvSpPr>
        <p:spPr>
          <a:xfrm>
            <a:off x="10827657" y="5065485"/>
            <a:ext cx="1306287" cy="44722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965343" y="5592687"/>
            <a:ext cx="722665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$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commit –m “</a:t>
            </a:r>
            <a:r>
              <a:rPr lang="en-US" altLang="ko-KR" dirty="0"/>
              <a:t>feature/user-update </a:t>
            </a:r>
            <a:r>
              <a:rPr lang="ko-KR" altLang="en-US" dirty="0"/>
              <a:t>사용자 수정 기능 구현 </a:t>
            </a:r>
            <a:r>
              <a:rPr lang="ko-KR" altLang="en-US" dirty="0" smtClean="0"/>
              <a:t>완료</a:t>
            </a:r>
            <a:r>
              <a:rPr lang="en-US" altLang="ko-KR" dirty="0" smtClean="0"/>
              <a:t>”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965343" y="6041999"/>
            <a:ext cx="442781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$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push –u origin feature/user-update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7580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en-US" altLang="ko-KR" dirty="0"/>
              <a:t>4. Git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예제 순서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15146" y="1354976"/>
            <a:ext cx="1042277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buAutoNum type="arabicPeriod"/>
            </a:pPr>
            <a:r>
              <a:rPr lang="en-US" altLang="ko-KR" sz="1600" dirty="0" smtClean="0">
                <a:hlinkClick r:id="rId3" action="ppaction://hlinksldjump"/>
              </a:rPr>
              <a:t>Git </a:t>
            </a:r>
            <a:r>
              <a:rPr lang="ko-KR" altLang="en-US" sz="1600" dirty="0" smtClean="0">
                <a:hlinkClick r:id="rId3" action="ppaction://hlinksldjump"/>
              </a:rPr>
              <a:t>최초 설정</a:t>
            </a:r>
            <a:r>
              <a:rPr lang="en-US" altLang="ko-KR" sz="1600" dirty="0" smtClean="0">
                <a:hlinkClick r:id="rId3" action="ppaction://hlinksldjump"/>
              </a:rPr>
              <a:t>				$ </a:t>
            </a:r>
            <a:r>
              <a:rPr lang="en-US" altLang="ko-KR" sz="1600" dirty="0" err="1" smtClean="0">
                <a:hlinkClick r:id="rId3" action="ppaction://hlinksldjump"/>
              </a:rPr>
              <a:t>git</a:t>
            </a:r>
            <a:r>
              <a:rPr lang="en-US" altLang="ko-KR" sz="1600" dirty="0" smtClean="0">
                <a:hlinkClick r:id="rId3" action="ppaction://hlinksldjump"/>
              </a:rPr>
              <a:t> </a:t>
            </a:r>
            <a:r>
              <a:rPr lang="en-US" altLang="ko-KR" sz="1600" dirty="0" err="1" smtClean="0">
                <a:hlinkClick r:id="rId3" action="ppaction://hlinksldjump"/>
              </a:rPr>
              <a:t>config</a:t>
            </a:r>
            <a:r>
              <a:rPr lang="en-US" altLang="ko-KR" sz="1600" dirty="0" smtClean="0">
                <a:hlinkClick r:id="rId3" action="ppaction://hlinksldjump"/>
              </a:rPr>
              <a:t> -- …</a:t>
            </a:r>
            <a:endParaRPr lang="en-US" altLang="ko-KR" sz="1600" dirty="0" smtClean="0"/>
          </a:p>
          <a:p>
            <a:pPr marL="342891" indent="-342891">
              <a:buAutoNum type="arabicPeriod"/>
            </a:pPr>
            <a:endParaRPr lang="en-US" altLang="ko-KR" sz="1600" dirty="0" smtClean="0"/>
          </a:p>
          <a:p>
            <a:pPr marL="342891" indent="-342891">
              <a:buAutoNum type="arabicPeriod"/>
            </a:pPr>
            <a:r>
              <a:rPr lang="en-US" altLang="ko-KR" sz="1600" dirty="0" smtClean="0">
                <a:hlinkClick r:id="rId4" action="ppaction://hlinksldjump"/>
              </a:rPr>
              <a:t>Git</a:t>
            </a:r>
            <a:r>
              <a:rPr lang="en-US" altLang="ko-KR" sz="1600" dirty="0" smtClean="0">
                <a:hlinkClick r:id="rId4" action="ppaction://hlinksldjump"/>
              </a:rPr>
              <a:t> </a:t>
            </a:r>
            <a:r>
              <a:rPr lang="ko-KR" altLang="en-US" sz="1600" dirty="0" smtClean="0">
                <a:hlinkClick r:id="rId4" action="ppaction://hlinksldjump"/>
              </a:rPr>
              <a:t>저장소 만들기 </a:t>
            </a:r>
            <a:r>
              <a:rPr lang="en-US" altLang="ko-KR" sz="1600" dirty="0">
                <a:hlinkClick r:id="rId4" action="ppaction://hlinksldjump"/>
              </a:rPr>
              <a:t>	</a:t>
            </a:r>
            <a:r>
              <a:rPr lang="en-US" altLang="ko-KR" sz="1600" dirty="0" smtClean="0">
                <a:hlinkClick r:id="rId4" action="ppaction://hlinksldjump"/>
              </a:rPr>
              <a:t>		$ </a:t>
            </a:r>
            <a:r>
              <a:rPr lang="en-US" altLang="ko-KR" sz="1600" dirty="0" err="1" smtClean="0">
                <a:hlinkClick r:id="rId4" action="ppaction://hlinksldjump"/>
              </a:rPr>
              <a:t>git</a:t>
            </a:r>
            <a:r>
              <a:rPr lang="en-US" altLang="ko-KR" sz="1600" dirty="0" smtClean="0">
                <a:hlinkClick r:id="rId4" action="ppaction://hlinksldjump"/>
              </a:rPr>
              <a:t> </a:t>
            </a:r>
            <a:r>
              <a:rPr lang="en-US" altLang="ko-KR" sz="1600" dirty="0" err="1" smtClean="0">
                <a:hlinkClick r:id="rId4" action="ppaction://hlinksldjump"/>
              </a:rPr>
              <a:t>init</a:t>
            </a:r>
            <a:endParaRPr lang="en-US" altLang="ko-KR" sz="1600" dirty="0" smtClean="0"/>
          </a:p>
          <a:p>
            <a:pPr marL="342891" indent="-342891">
              <a:buAutoNum type="arabicPeriod"/>
            </a:pPr>
            <a:endParaRPr lang="en-US" altLang="ko-KR" sz="1600" dirty="0" smtClean="0"/>
          </a:p>
          <a:p>
            <a:pPr marL="342891" indent="-342891">
              <a:buAutoNum type="arabicPeriod"/>
            </a:pPr>
            <a:r>
              <a:rPr lang="en-US" altLang="ko-KR" sz="1600" dirty="0" smtClean="0"/>
              <a:t>Git </a:t>
            </a:r>
            <a:r>
              <a:rPr lang="ko-KR" altLang="en-US" sz="1600" dirty="0" smtClean="0"/>
              <a:t>상태 확인</a:t>
            </a:r>
            <a:r>
              <a:rPr lang="en-US" altLang="ko-KR" sz="1600" dirty="0" smtClean="0"/>
              <a:t>				$ </a:t>
            </a:r>
            <a:r>
              <a:rPr lang="en-US" altLang="ko-KR" sz="1600" dirty="0" err="1" smtClean="0"/>
              <a:t>git</a:t>
            </a:r>
            <a:r>
              <a:rPr lang="en-US" altLang="ko-KR" sz="1600" dirty="0" smtClean="0"/>
              <a:t> status</a:t>
            </a:r>
          </a:p>
          <a:p>
            <a:pPr marL="342891" indent="-342891">
              <a:buAutoNum type="arabicPeriod"/>
            </a:pPr>
            <a:endParaRPr lang="en-US" altLang="ko-KR" sz="1600" dirty="0" smtClean="0"/>
          </a:p>
          <a:p>
            <a:pPr marL="342891" indent="-342891">
              <a:buAutoNum type="arabicPeriod"/>
            </a:pPr>
            <a:r>
              <a:rPr lang="en-US" altLang="ko-KR" sz="1600" dirty="0" smtClean="0"/>
              <a:t>Git </a:t>
            </a:r>
            <a:r>
              <a:rPr lang="ko-KR" altLang="en-US" sz="1600" dirty="0" smtClean="0"/>
              <a:t>파일 </a:t>
            </a:r>
            <a:r>
              <a:rPr lang="ko-KR" altLang="en-US" sz="1600" dirty="0" err="1" smtClean="0"/>
              <a:t>추척</a:t>
            </a:r>
            <a:r>
              <a:rPr lang="ko-KR" altLang="en-US" sz="1600" dirty="0" smtClean="0"/>
              <a:t> 하기</a:t>
            </a:r>
            <a:r>
              <a:rPr lang="en-US" altLang="ko-KR" sz="1600" dirty="0" smtClean="0"/>
              <a:t>			$ </a:t>
            </a:r>
            <a:r>
              <a:rPr lang="en-US" altLang="ko-KR" sz="1600" dirty="0" err="1" smtClean="0"/>
              <a:t>git</a:t>
            </a:r>
            <a:r>
              <a:rPr lang="en-US" altLang="ko-KR" sz="1600" dirty="0" smtClean="0"/>
              <a:t> add </a:t>
            </a:r>
          </a:p>
          <a:p>
            <a:pPr marL="342891" indent="-342891">
              <a:buAutoNum type="arabicPeriod"/>
            </a:pPr>
            <a:endParaRPr lang="en-US" altLang="ko-KR" sz="1600" dirty="0" smtClean="0"/>
          </a:p>
          <a:p>
            <a:pPr marL="342891" indent="-342891">
              <a:buAutoNum type="arabicPeriod"/>
            </a:pPr>
            <a:r>
              <a:rPr lang="en-US" altLang="ko-KR" sz="1600" dirty="0" smtClean="0"/>
              <a:t>Git </a:t>
            </a:r>
            <a:r>
              <a:rPr lang="ko-KR" altLang="en-US" sz="1600" dirty="0" smtClean="0"/>
              <a:t>변경사항 </a:t>
            </a:r>
            <a:r>
              <a:rPr lang="en-US" altLang="ko-KR" sz="1600" dirty="0" smtClean="0"/>
              <a:t>Commit			$ </a:t>
            </a:r>
            <a:r>
              <a:rPr lang="en-US" altLang="ko-KR" sz="1600" dirty="0" err="1" smtClean="0"/>
              <a:t>git</a:t>
            </a:r>
            <a:r>
              <a:rPr lang="en-US" altLang="ko-KR" sz="1600" dirty="0" smtClean="0"/>
              <a:t> commit</a:t>
            </a:r>
          </a:p>
          <a:p>
            <a:pPr marL="342891" indent="-342891">
              <a:buAutoNum type="arabicPeriod"/>
            </a:pPr>
            <a:endParaRPr lang="en-US" altLang="ko-KR" sz="1600" dirty="0" smtClean="0"/>
          </a:p>
          <a:p>
            <a:pPr marL="342891" indent="-342891">
              <a:buAutoNum type="arabicPeriod"/>
            </a:pPr>
            <a:r>
              <a:rPr lang="en-US" altLang="ko-KR" sz="1600" dirty="0" smtClean="0"/>
              <a:t>Git </a:t>
            </a:r>
            <a:r>
              <a:rPr lang="ko-KR" altLang="en-US" sz="1600" dirty="0" smtClean="0"/>
              <a:t>로컬 저장소와 원격 저장소 연결하기</a:t>
            </a:r>
            <a:r>
              <a:rPr lang="en-US" altLang="ko-KR" sz="1600" dirty="0" smtClean="0"/>
              <a:t>	$ </a:t>
            </a:r>
            <a:r>
              <a:rPr lang="en-US" altLang="ko-KR" sz="1600" dirty="0" err="1" smtClean="0"/>
              <a:t>git</a:t>
            </a:r>
            <a:r>
              <a:rPr lang="en-US" altLang="ko-KR" sz="1600" dirty="0" smtClean="0"/>
              <a:t> remote add</a:t>
            </a:r>
          </a:p>
          <a:p>
            <a:pPr marL="342891" indent="-342891">
              <a:buAutoNum type="arabicPeriod"/>
            </a:pPr>
            <a:endParaRPr lang="en-US" altLang="ko-KR" sz="1600" dirty="0" smtClean="0"/>
          </a:p>
          <a:p>
            <a:pPr marL="342891" indent="-342891">
              <a:buAutoNum type="arabicPeriod"/>
            </a:pPr>
            <a:r>
              <a:rPr lang="en-US" altLang="ko-KR" sz="1600" dirty="0" smtClean="0"/>
              <a:t>Git </a:t>
            </a:r>
            <a:r>
              <a:rPr lang="ko-KR" altLang="en-US" sz="1600" dirty="0" smtClean="0"/>
              <a:t>원격 저장소에 </a:t>
            </a:r>
            <a:r>
              <a:rPr lang="en-US" altLang="ko-KR" sz="1600" dirty="0" smtClean="0"/>
              <a:t>Repository Push </a:t>
            </a:r>
            <a:r>
              <a:rPr lang="ko-KR" altLang="en-US" sz="1600" dirty="0" smtClean="0"/>
              <a:t>하기</a:t>
            </a:r>
            <a:r>
              <a:rPr lang="en-US" altLang="ko-KR" sz="1600" dirty="0" smtClean="0"/>
              <a:t>	$ </a:t>
            </a:r>
            <a:r>
              <a:rPr lang="en-US" altLang="ko-KR" sz="1600" dirty="0" err="1" smtClean="0"/>
              <a:t>git</a:t>
            </a:r>
            <a:r>
              <a:rPr lang="en-US" altLang="ko-KR" sz="1600" dirty="0" smtClean="0"/>
              <a:t> push</a:t>
            </a:r>
          </a:p>
          <a:p>
            <a:pPr marL="342891" indent="-342891">
              <a:buAutoNum type="arabicPeriod"/>
            </a:pPr>
            <a:endParaRPr lang="en-US" altLang="ko-KR" sz="1600" dirty="0"/>
          </a:p>
          <a:p>
            <a:pPr marL="342891" indent="-342891">
              <a:buAutoNum type="arabicPeriod"/>
            </a:pPr>
            <a:r>
              <a:rPr lang="en-US" altLang="ko-KR" sz="1600" dirty="0" smtClean="0"/>
              <a:t>Git </a:t>
            </a:r>
            <a:r>
              <a:rPr lang="ko-KR" altLang="en-US" sz="1600" dirty="0" smtClean="0"/>
              <a:t>원격 저장소에 있는 </a:t>
            </a:r>
            <a:r>
              <a:rPr lang="en-US" altLang="ko-KR" sz="1600" dirty="0" smtClean="0"/>
              <a:t>Project </a:t>
            </a:r>
            <a:r>
              <a:rPr lang="ko-KR" altLang="en-US" sz="1600" dirty="0" smtClean="0"/>
              <a:t>복제하기</a:t>
            </a:r>
            <a:r>
              <a:rPr lang="en-US" altLang="ko-KR" sz="1600" dirty="0" smtClean="0"/>
              <a:t>	$ </a:t>
            </a:r>
            <a:r>
              <a:rPr lang="en-US" altLang="ko-KR" sz="1600" dirty="0" err="1" smtClean="0"/>
              <a:t>git</a:t>
            </a:r>
            <a:r>
              <a:rPr lang="en-US" altLang="ko-KR" sz="1600" dirty="0" smtClean="0"/>
              <a:t> clone [</a:t>
            </a:r>
            <a:r>
              <a:rPr lang="en-US" altLang="ko-KR" sz="1600" dirty="0" err="1" smtClean="0"/>
              <a:t>url</a:t>
            </a:r>
            <a:r>
              <a:rPr lang="en-US" altLang="ko-KR" sz="1600" dirty="0" smtClean="0"/>
              <a:t>]</a:t>
            </a:r>
          </a:p>
          <a:p>
            <a:pPr marL="342891" indent="-342891">
              <a:buAutoNum type="arabicPeriod"/>
            </a:pPr>
            <a:endParaRPr lang="en-US" altLang="ko-KR" sz="1600" dirty="0" smtClean="0"/>
          </a:p>
          <a:p>
            <a:pPr marL="342891" indent="-342891">
              <a:buAutoNum type="arabicPeriod"/>
            </a:pPr>
            <a:endParaRPr lang="en-US" altLang="ko-KR" sz="1600" dirty="0" smtClean="0"/>
          </a:p>
          <a:p>
            <a:pPr marL="342891" indent="-342891">
              <a:buAutoNum type="arabicPeriod"/>
            </a:pP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4192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4. Git</a:t>
            </a:r>
            <a:r>
              <a:rPr lang="ko-KR" altLang="en-US" sz="2800" dirty="0"/>
              <a:t> </a:t>
            </a:r>
            <a:r>
              <a:rPr lang="en-US" altLang="ko-KR" sz="2800" dirty="0"/>
              <a:t>– </a:t>
            </a:r>
            <a:r>
              <a:rPr lang="ko-KR" altLang="en-US" sz="2800" dirty="0"/>
              <a:t>개발자 </a:t>
            </a:r>
            <a:r>
              <a:rPr lang="en-US" altLang="ko-KR" sz="2800" dirty="0"/>
              <a:t>(Clone</a:t>
            </a:r>
            <a:r>
              <a:rPr lang="en-US" altLang="ko-KR" sz="2800" b="1" dirty="0"/>
              <a:t> </a:t>
            </a:r>
            <a:r>
              <a:rPr lang="en-US" altLang="ko-KR" sz="2800" dirty="0"/>
              <a:t>-&gt; </a:t>
            </a:r>
            <a:r>
              <a:rPr lang="ko-KR" altLang="en-US" sz="2800" dirty="0" err="1"/>
              <a:t>개발진행</a:t>
            </a:r>
            <a:r>
              <a:rPr lang="ko-KR" altLang="en-US" sz="2800" dirty="0"/>
              <a:t> </a:t>
            </a:r>
            <a:r>
              <a:rPr lang="en-US" altLang="ko-KR" sz="2800" dirty="0"/>
              <a:t>-&gt; </a:t>
            </a:r>
            <a:r>
              <a:rPr lang="en-US" altLang="ko-KR" sz="2800" b="1" dirty="0" smtClean="0"/>
              <a:t>Commit </a:t>
            </a:r>
            <a:r>
              <a:rPr lang="en-US" altLang="ko-KR" sz="2800" b="1" dirty="0"/>
              <a:t>&amp;</a:t>
            </a:r>
            <a:r>
              <a:rPr lang="en-US" altLang="ko-KR" sz="2800" b="1" dirty="0" smtClean="0"/>
              <a:t> Push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06" y="1219199"/>
            <a:ext cx="12171868" cy="4943021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1502F4-9446-4EB8-BE52-4BF06CA8A033}"/>
              </a:ext>
            </a:extLst>
          </p:cNvPr>
          <p:cNvSpPr/>
          <p:nvPr/>
        </p:nvSpPr>
        <p:spPr>
          <a:xfrm>
            <a:off x="11538856" y="2235200"/>
            <a:ext cx="478973" cy="43543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81502F4-9446-4EB8-BE52-4BF06CA8A033}"/>
              </a:ext>
            </a:extLst>
          </p:cNvPr>
          <p:cNvSpPr/>
          <p:nvPr/>
        </p:nvSpPr>
        <p:spPr>
          <a:xfrm>
            <a:off x="732971" y="3911599"/>
            <a:ext cx="3142343" cy="82005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3542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4. Git</a:t>
            </a:r>
            <a:r>
              <a:rPr lang="ko-KR" altLang="en-US" sz="2800" dirty="0"/>
              <a:t> </a:t>
            </a:r>
            <a:r>
              <a:rPr lang="en-US" altLang="ko-KR" sz="2800" dirty="0"/>
              <a:t>– </a:t>
            </a:r>
            <a:r>
              <a:rPr lang="ko-KR" altLang="en-US" sz="2800" dirty="0" smtClean="0"/>
              <a:t>개발자 </a:t>
            </a:r>
            <a:r>
              <a:rPr lang="en-US" altLang="ko-KR" sz="2800" dirty="0" smtClean="0"/>
              <a:t>(Clone</a:t>
            </a:r>
            <a:r>
              <a:rPr lang="en-US" altLang="ko-KR" sz="2800" b="1" dirty="0" smtClean="0"/>
              <a:t> </a:t>
            </a:r>
            <a:r>
              <a:rPr lang="en-US" altLang="ko-KR" sz="2800" dirty="0" smtClean="0"/>
              <a:t>-&gt; </a:t>
            </a:r>
            <a:r>
              <a:rPr lang="ko-KR" altLang="en-US" sz="2800" dirty="0" err="1" smtClean="0"/>
              <a:t>개발진행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-&gt; </a:t>
            </a:r>
            <a:r>
              <a:rPr lang="en-US" altLang="ko-KR" sz="2800" dirty="0"/>
              <a:t>Commit &amp; Push</a:t>
            </a:r>
            <a:r>
              <a:rPr lang="en-US" altLang="ko-KR" sz="2800" dirty="0" smtClean="0"/>
              <a:t>)</a:t>
            </a:r>
            <a:endParaRPr lang="ko-KR" altLang="en-US" sz="2800" dirty="0"/>
          </a:p>
        </p:txBody>
      </p:sp>
      <p:cxnSp>
        <p:nvCxnSpPr>
          <p:cNvPr id="55" name="직선 화살표 연결선 54"/>
          <p:cNvCxnSpPr>
            <a:stCxn id="56" idx="3"/>
          </p:cNvCxnSpPr>
          <p:nvPr/>
        </p:nvCxnSpPr>
        <p:spPr>
          <a:xfrm>
            <a:off x="2352674" y="3033714"/>
            <a:ext cx="752476" cy="1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모서리가 둥근 직사각형 55"/>
          <p:cNvSpPr/>
          <p:nvPr/>
        </p:nvSpPr>
        <p:spPr>
          <a:xfrm>
            <a:off x="1219198" y="2717008"/>
            <a:ext cx="1133476" cy="63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개발 이슈 </a:t>
            </a:r>
            <a:endParaRPr lang="ko-KR" altLang="en-US" sz="1400" dirty="0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3105150" y="2466977"/>
            <a:ext cx="1981200" cy="113347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m</a:t>
            </a:r>
            <a:r>
              <a:rPr lang="en-US" altLang="ko-KR" sz="1400" dirty="0" smtClean="0"/>
              <a:t>aster </a:t>
            </a:r>
            <a:r>
              <a:rPr lang="en-US" altLang="ko-KR" sz="1400" dirty="0"/>
              <a:t>branch</a:t>
            </a:r>
            <a:r>
              <a:rPr lang="ko-KR" altLang="en-US" sz="1400" dirty="0"/>
              <a:t>에서 개발용 </a:t>
            </a:r>
            <a:r>
              <a:rPr lang="en-US" altLang="ko-KR" sz="1400" dirty="0"/>
              <a:t>develop branch </a:t>
            </a:r>
            <a:r>
              <a:rPr lang="ko-KR" altLang="en-US" sz="1400" dirty="0"/>
              <a:t>생성 후 개발자에게 </a:t>
            </a:r>
            <a:r>
              <a:rPr lang="en-US" altLang="ko-KR" sz="1400" dirty="0"/>
              <a:t>Read/Write </a:t>
            </a:r>
            <a:r>
              <a:rPr lang="ko-KR" altLang="en-US" sz="1400" dirty="0"/>
              <a:t>권한 부여</a:t>
            </a:r>
            <a:endParaRPr lang="ko-KR" altLang="en-US" sz="1400" dirty="0"/>
          </a:p>
        </p:txBody>
      </p:sp>
      <p:sp>
        <p:nvSpPr>
          <p:cNvPr id="58" name="직사각형 57"/>
          <p:cNvSpPr/>
          <p:nvPr/>
        </p:nvSpPr>
        <p:spPr>
          <a:xfrm>
            <a:off x="3638550" y="2145530"/>
            <a:ext cx="914400" cy="31670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관리자</a:t>
            </a:r>
            <a:endParaRPr lang="ko-KR" altLang="en-US" sz="1400" dirty="0"/>
          </a:p>
        </p:txBody>
      </p:sp>
      <p:sp>
        <p:nvSpPr>
          <p:cNvPr id="59" name="TextBox 58"/>
          <p:cNvSpPr txBox="1"/>
          <p:nvPr/>
        </p:nvSpPr>
        <p:spPr>
          <a:xfrm>
            <a:off x="2319892" y="3613526"/>
            <a:ext cx="337361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$ </a:t>
            </a:r>
            <a:r>
              <a:rPr lang="en-US" altLang="ko-KR" sz="1400" dirty="0" err="1" smtClean="0"/>
              <a:t>git</a:t>
            </a:r>
            <a:r>
              <a:rPr lang="en-US" altLang="ko-KR" sz="1400" dirty="0" smtClean="0"/>
              <a:t> checkout –b feature/user-update</a:t>
            </a:r>
          </a:p>
          <a:p>
            <a:r>
              <a:rPr lang="en-US" altLang="ko-KR" sz="1400" dirty="0"/>
              <a:t>$ </a:t>
            </a:r>
            <a:r>
              <a:rPr lang="en-US" altLang="ko-KR" sz="1400" dirty="0" err="1"/>
              <a:t>git</a:t>
            </a:r>
            <a:r>
              <a:rPr lang="en-US" altLang="ko-KR" sz="1400" dirty="0"/>
              <a:t> checkout –b </a:t>
            </a:r>
            <a:r>
              <a:rPr lang="en-US" altLang="ko-KR" sz="1400" dirty="0" smtClean="0"/>
              <a:t>feature/user-delete</a:t>
            </a:r>
          </a:p>
          <a:p>
            <a:r>
              <a:rPr lang="en-US" altLang="ko-KR" sz="1400" dirty="0"/>
              <a:t>$ </a:t>
            </a:r>
            <a:r>
              <a:rPr lang="en-US" altLang="ko-KR" sz="1400" dirty="0" err="1"/>
              <a:t>git</a:t>
            </a:r>
            <a:r>
              <a:rPr lang="en-US" altLang="ko-KR" sz="1400" dirty="0"/>
              <a:t> checkout –b </a:t>
            </a:r>
            <a:r>
              <a:rPr lang="en-US" altLang="ko-KR" sz="1400" dirty="0" smtClean="0"/>
              <a:t>feature</a:t>
            </a:r>
            <a:r>
              <a:rPr lang="en-US" altLang="ko-KR" sz="1400" dirty="0"/>
              <a:t>/</a:t>
            </a:r>
            <a:r>
              <a:rPr lang="en-US" altLang="ko-KR" sz="1400" dirty="0" smtClean="0"/>
              <a:t>*-*</a:t>
            </a:r>
            <a:endParaRPr lang="ko-KR" altLang="en-US" sz="1400" dirty="0"/>
          </a:p>
        </p:txBody>
      </p:sp>
      <p:cxnSp>
        <p:nvCxnSpPr>
          <p:cNvPr id="60" name="직선 화살표 연결선 59"/>
          <p:cNvCxnSpPr>
            <a:endCxn id="61" idx="1"/>
          </p:cNvCxnSpPr>
          <p:nvPr/>
        </p:nvCxnSpPr>
        <p:spPr>
          <a:xfrm flipV="1">
            <a:off x="5086350" y="3028950"/>
            <a:ext cx="746933" cy="4765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모서리가 둥근 직사각형 60"/>
          <p:cNvSpPr/>
          <p:nvPr/>
        </p:nvSpPr>
        <p:spPr>
          <a:xfrm>
            <a:off x="5833283" y="2462213"/>
            <a:ext cx="1981200" cy="113347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권한 부여 받은 </a:t>
            </a:r>
            <a:r>
              <a:rPr lang="en-US" altLang="ko-KR" sz="1400" dirty="0" smtClean="0"/>
              <a:t> branch</a:t>
            </a:r>
            <a:r>
              <a:rPr lang="ko-KR" altLang="en-US" sz="1400" dirty="0" smtClean="0"/>
              <a:t>를 개인 </a:t>
            </a:r>
            <a:r>
              <a:rPr lang="en-US" altLang="ko-KR" sz="1400" dirty="0" smtClean="0"/>
              <a:t>local</a:t>
            </a:r>
            <a:r>
              <a:rPr lang="ko-KR" altLang="en-US" sz="1400" dirty="0" smtClean="0"/>
              <a:t>에 </a:t>
            </a:r>
            <a:r>
              <a:rPr lang="en-US" altLang="ko-KR" sz="1400" dirty="0"/>
              <a:t>C</a:t>
            </a:r>
            <a:r>
              <a:rPr lang="en-US" altLang="ko-KR" sz="1400" dirty="0" smtClean="0"/>
              <a:t>lone</a:t>
            </a:r>
            <a:endParaRPr lang="ko-KR" altLang="en-US" sz="1400" dirty="0"/>
          </a:p>
        </p:txBody>
      </p:sp>
      <p:sp>
        <p:nvSpPr>
          <p:cNvPr id="62" name="직사각형 61"/>
          <p:cNvSpPr/>
          <p:nvPr/>
        </p:nvSpPr>
        <p:spPr>
          <a:xfrm>
            <a:off x="6366683" y="2140766"/>
            <a:ext cx="914400" cy="31670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개발자</a:t>
            </a:r>
            <a:endParaRPr lang="ko-KR" altLang="en-US" sz="1400" dirty="0"/>
          </a:p>
        </p:txBody>
      </p:sp>
      <p:cxnSp>
        <p:nvCxnSpPr>
          <p:cNvPr id="63" name="직선 화살표 연결선 62"/>
          <p:cNvCxnSpPr/>
          <p:nvPr/>
        </p:nvCxnSpPr>
        <p:spPr>
          <a:xfrm>
            <a:off x="7814483" y="3028951"/>
            <a:ext cx="767542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195345" y="3573659"/>
            <a:ext cx="1257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$ </a:t>
            </a:r>
            <a:r>
              <a:rPr lang="en-US" altLang="ko-KR" sz="1400" dirty="0" err="1" smtClean="0"/>
              <a:t>git</a:t>
            </a:r>
            <a:r>
              <a:rPr lang="en-US" altLang="ko-KR" sz="1400" dirty="0" smtClean="0"/>
              <a:t> clone …</a:t>
            </a:r>
            <a:endParaRPr lang="ko-KR" altLang="en-US" sz="1400" dirty="0"/>
          </a:p>
        </p:txBody>
      </p:sp>
      <p:sp>
        <p:nvSpPr>
          <p:cNvPr id="65" name="모서리가 둥근 직사각형 64"/>
          <p:cNvSpPr/>
          <p:nvPr/>
        </p:nvSpPr>
        <p:spPr>
          <a:xfrm>
            <a:off x="8561416" y="2457473"/>
            <a:ext cx="1981200" cy="113347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개발 진행</a:t>
            </a:r>
            <a:endParaRPr lang="ko-KR" altLang="en-US" sz="1400" dirty="0"/>
          </a:p>
        </p:txBody>
      </p:sp>
      <p:sp>
        <p:nvSpPr>
          <p:cNvPr id="66" name="직사각형 65"/>
          <p:cNvSpPr/>
          <p:nvPr/>
        </p:nvSpPr>
        <p:spPr>
          <a:xfrm>
            <a:off x="9094816" y="2136026"/>
            <a:ext cx="914400" cy="31670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개발자</a:t>
            </a:r>
            <a:endParaRPr lang="ko-KR" altLang="en-US" sz="1400" dirty="0"/>
          </a:p>
        </p:txBody>
      </p:sp>
      <p:sp>
        <p:nvSpPr>
          <p:cNvPr id="67" name="모서리가 둥근 직사각형 66"/>
          <p:cNvSpPr/>
          <p:nvPr/>
        </p:nvSpPr>
        <p:spPr>
          <a:xfrm>
            <a:off x="8561416" y="4619648"/>
            <a:ext cx="1981200" cy="113347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개발 완료 시 </a:t>
            </a:r>
            <a:r>
              <a:rPr lang="en-US" altLang="ko-KR" sz="1400" dirty="0" smtClean="0"/>
              <a:t>Remote feature Branch </a:t>
            </a:r>
            <a:r>
              <a:rPr lang="ko-KR" altLang="en-US" sz="1400" dirty="0" smtClean="0"/>
              <a:t>에 </a:t>
            </a:r>
            <a:r>
              <a:rPr lang="en-US" altLang="ko-KR" sz="1400" dirty="0" smtClean="0"/>
              <a:t>push</a:t>
            </a:r>
            <a:endParaRPr lang="ko-KR" altLang="en-US" sz="1400" dirty="0"/>
          </a:p>
        </p:txBody>
      </p:sp>
      <p:sp>
        <p:nvSpPr>
          <p:cNvPr id="68" name="직사각형 67"/>
          <p:cNvSpPr/>
          <p:nvPr/>
        </p:nvSpPr>
        <p:spPr>
          <a:xfrm>
            <a:off x="9094816" y="4298201"/>
            <a:ext cx="914400" cy="31670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개발자</a:t>
            </a:r>
            <a:endParaRPr lang="ko-KR" altLang="en-US" sz="1400" dirty="0"/>
          </a:p>
        </p:txBody>
      </p:sp>
      <p:sp>
        <p:nvSpPr>
          <p:cNvPr id="69" name="TextBox 68"/>
          <p:cNvSpPr txBox="1"/>
          <p:nvPr/>
        </p:nvSpPr>
        <p:spPr>
          <a:xfrm>
            <a:off x="8945119" y="5753122"/>
            <a:ext cx="1213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$ </a:t>
            </a:r>
            <a:r>
              <a:rPr lang="en-US" altLang="ko-KR" sz="1400" dirty="0" err="1" smtClean="0"/>
              <a:t>git</a:t>
            </a:r>
            <a:r>
              <a:rPr lang="en-US" altLang="ko-KR" sz="1400" dirty="0" smtClean="0"/>
              <a:t> push …</a:t>
            </a:r>
            <a:endParaRPr lang="ko-KR" altLang="en-US" sz="1400" dirty="0"/>
          </a:p>
        </p:txBody>
      </p:sp>
      <p:cxnSp>
        <p:nvCxnSpPr>
          <p:cNvPr id="70" name="꺾인 연결선 69"/>
          <p:cNvCxnSpPr>
            <a:stCxn id="65" idx="3"/>
            <a:endCxn id="67" idx="3"/>
          </p:cNvCxnSpPr>
          <p:nvPr/>
        </p:nvCxnSpPr>
        <p:spPr>
          <a:xfrm>
            <a:off x="10542616" y="3024210"/>
            <a:ext cx="12700" cy="2162175"/>
          </a:xfrm>
          <a:prstGeom prst="bentConnector3">
            <a:avLst>
              <a:gd name="adj1" fmla="val 3450000"/>
            </a:avLst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모서리가 둥근 직사각형 70"/>
          <p:cNvSpPr/>
          <p:nvPr/>
        </p:nvSpPr>
        <p:spPr>
          <a:xfrm>
            <a:off x="5833283" y="4619648"/>
            <a:ext cx="1981200" cy="113347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feature branch </a:t>
            </a:r>
            <a:r>
              <a:rPr lang="ko-KR" altLang="en-US" sz="1400" dirty="0" smtClean="0"/>
              <a:t>의 변경 이력을 확인 후 </a:t>
            </a:r>
            <a:r>
              <a:rPr lang="en-US" altLang="ko-KR" sz="1400" dirty="0" smtClean="0"/>
              <a:t>Master Branch</a:t>
            </a:r>
            <a:r>
              <a:rPr lang="ko-KR" altLang="en-US" sz="1400" dirty="0" smtClean="0"/>
              <a:t>에 </a:t>
            </a:r>
            <a:r>
              <a:rPr lang="en-US" altLang="ko-KR" sz="1400" dirty="0" smtClean="0"/>
              <a:t>Merge</a:t>
            </a:r>
            <a:endParaRPr lang="ko-KR" altLang="en-US" sz="1400" dirty="0"/>
          </a:p>
        </p:txBody>
      </p:sp>
      <p:sp>
        <p:nvSpPr>
          <p:cNvPr id="72" name="직사각형 71"/>
          <p:cNvSpPr/>
          <p:nvPr/>
        </p:nvSpPr>
        <p:spPr>
          <a:xfrm>
            <a:off x="6042137" y="4298201"/>
            <a:ext cx="1610997" cy="31670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관리자 </a:t>
            </a:r>
            <a:r>
              <a:rPr lang="en-US" altLang="ko-KR" sz="1400" dirty="0" smtClean="0"/>
              <a:t>+ </a:t>
            </a:r>
            <a:r>
              <a:rPr lang="ko-KR" altLang="en-US" sz="1400" dirty="0" smtClean="0"/>
              <a:t>개발자</a:t>
            </a:r>
            <a:endParaRPr lang="ko-KR" altLang="en-US" sz="1400" dirty="0"/>
          </a:p>
        </p:txBody>
      </p:sp>
      <p:cxnSp>
        <p:nvCxnSpPr>
          <p:cNvPr id="73" name="직선 화살표 연결선 72"/>
          <p:cNvCxnSpPr>
            <a:stCxn id="67" idx="1"/>
            <a:endCxn id="71" idx="3"/>
          </p:cNvCxnSpPr>
          <p:nvPr/>
        </p:nvCxnSpPr>
        <p:spPr>
          <a:xfrm flipH="1">
            <a:off x="7814483" y="5186385"/>
            <a:ext cx="746933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881502F4-9446-4EB8-BE52-4BF06CA8A033}"/>
              </a:ext>
            </a:extLst>
          </p:cNvPr>
          <p:cNvSpPr/>
          <p:nvPr/>
        </p:nvSpPr>
        <p:spPr>
          <a:xfrm>
            <a:off x="972457" y="1711321"/>
            <a:ext cx="10189029" cy="227910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81502F4-9446-4EB8-BE52-4BF06CA8A033}"/>
              </a:ext>
            </a:extLst>
          </p:cNvPr>
          <p:cNvSpPr/>
          <p:nvPr/>
        </p:nvSpPr>
        <p:spPr>
          <a:xfrm>
            <a:off x="8371456" y="3982858"/>
            <a:ext cx="2790030" cy="227279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81502F4-9446-4EB8-BE52-4BF06CA8A033}"/>
              </a:ext>
            </a:extLst>
          </p:cNvPr>
          <p:cNvSpPr/>
          <p:nvPr/>
        </p:nvSpPr>
        <p:spPr>
          <a:xfrm>
            <a:off x="5594345" y="4003499"/>
            <a:ext cx="2790030" cy="227279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867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23" grpId="0" animBg="1"/>
      <p:bldP spid="24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8" name="직선 연결선 237"/>
          <p:cNvCxnSpPr>
            <a:endCxn id="170" idx="0"/>
          </p:cNvCxnSpPr>
          <p:nvPr/>
        </p:nvCxnSpPr>
        <p:spPr>
          <a:xfrm flipH="1">
            <a:off x="4811788" y="709963"/>
            <a:ext cx="21917" cy="31449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8055033" y="448891"/>
            <a:ext cx="598241" cy="2540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1" dirty="0"/>
              <a:t>master</a:t>
            </a:r>
            <a:endParaRPr lang="ko-KR" altLang="en-US" sz="1051" dirty="0"/>
          </a:p>
        </p:txBody>
      </p:sp>
      <p:sp>
        <p:nvSpPr>
          <p:cNvPr id="6" name="TextBox 5"/>
          <p:cNvSpPr txBox="1"/>
          <p:nvPr/>
        </p:nvSpPr>
        <p:spPr>
          <a:xfrm>
            <a:off x="2933493" y="444539"/>
            <a:ext cx="670376" cy="2540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1" dirty="0"/>
              <a:t>develop</a:t>
            </a:r>
            <a:endParaRPr lang="ko-KR" altLang="en-US" sz="1051" dirty="0"/>
          </a:p>
        </p:txBody>
      </p:sp>
      <p:sp>
        <p:nvSpPr>
          <p:cNvPr id="7" name="타원 6"/>
          <p:cNvSpPr/>
          <p:nvPr/>
        </p:nvSpPr>
        <p:spPr>
          <a:xfrm>
            <a:off x="2532736" y="82464"/>
            <a:ext cx="241069" cy="2410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251395" y="93975"/>
            <a:ext cx="241069" cy="241069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4979208" y="66970"/>
            <a:ext cx="241069" cy="241069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>
            <a:stCxn id="6" idx="2"/>
            <a:endCxn id="18" idx="0"/>
          </p:cNvCxnSpPr>
          <p:nvPr/>
        </p:nvCxnSpPr>
        <p:spPr>
          <a:xfrm>
            <a:off x="3268681" y="698583"/>
            <a:ext cx="2" cy="7961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>
            <a:endCxn id="17" idx="0"/>
          </p:cNvCxnSpPr>
          <p:nvPr/>
        </p:nvCxnSpPr>
        <p:spPr>
          <a:xfrm>
            <a:off x="8351289" y="696757"/>
            <a:ext cx="0" cy="3630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34030" y="53371"/>
            <a:ext cx="12830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: Master branch</a:t>
            </a:r>
            <a:endParaRPr lang="ko-KR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2815373" y="53371"/>
            <a:ext cx="13619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: develop branch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5261845" y="49003"/>
            <a:ext cx="12933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: feature branch</a:t>
            </a:r>
            <a:endParaRPr lang="ko-KR" altLang="en-US" sz="1200" dirty="0"/>
          </a:p>
        </p:txBody>
      </p:sp>
      <p:sp>
        <p:nvSpPr>
          <p:cNvPr id="17" name="타원 16"/>
          <p:cNvSpPr/>
          <p:nvPr/>
        </p:nvSpPr>
        <p:spPr>
          <a:xfrm>
            <a:off x="8230755" y="1059800"/>
            <a:ext cx="241069" cy="241069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3148148" y="1494778"/>
            <a:ext cx="241069" cy="2410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>
            <a:stCxn id="17" idx="2"/>
            <a:endCxn id="18" idx="6"/>
          </p:cNvCxnSpPr>
          <p:nvPr/>
        </p:nvCxnSpPr>
        <p:spPr>
          <a:xfrm flipH="1">
            <a:off x="3389216" y="1180333"/>
            <a:ext cx="4841539" cy="43497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사각형 설명선 22"/>
          <p:cNvSpPr/>
          <p:nvPr/>
        </p:nvSpPr>
        <p:spPr>
          <a:xfrm>
            <a:off x="9102439" y="659691"/>
            <a:ext cx="1230284" cy="454071"/>
          </a:xfrm>
          <a:prstGeom prst="wedgeRectCallout">
            <a:avLst>
              <a:gd name="adj1" fmla="val -93806"/>
              <a:gd name="adj2" fmla="val 55177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Tag</a:t>
            </a:r>
            <a:br>
              <a:rPr lang="en-US" altLang="ko-KR" sz="1200" dirty="0">
                <a:solidFill>
                  <a:schemeClr val="tx1"/>
                </a:solidFill>
              </a:rPr>
            </a:br>
            <a:r>
              <a:rPr lang="en-US" altLang="ko-KR" sz="1200" dirty="0">
                <a:solidFill>
                  <a:schemeClr val="tx1"/>
                </a:solidFill>
              </a:rPr>
              <a:t>ver1.0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/>
          <p:cNvCxnSpPr>
            <a:stCxn id="18" idx="4"/>
            <a:endCxn id="31" idx="0"/>
          </p:cNvCxnSpPr>
          <p:nvPr/>
        </p:nvCxnSpPr>
        <p:spPr>
          <a:xfrm>
            <a:off x="3268683" y="1735847"/>
            <a:ext cx="0" cy="11265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/>
          <p:cNvSpPr/>
          <p:nvPr/>
        </p:nvSpPr>
        <p:spPr>
          <a:xfrm>
            <a:off x="3148148" y="2862428"/>
            <a:ext cx="241069" cy="2410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244935" y="442844"/>
            <a:ext cx="860080" cy="2540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1" dirty="0"/>
              <a:t>feature</a:t>
            </a:r>
            <a:endParaRPr lang="ko-KR" altLang="en-US" sz="1051" dirty="0"/>
          </a:p>
        </p:txBody>
      </p:sp>
      <p:cxnSp>
        <p:nvCxnSpPr>
          <p:cNvPr id="35" name="직선 연결선 34"/>
          <p:cNvCxnSpPr>
            <a:endCxn id="38" idx="0"/>
          </p:cNvCxnSpPr>
          <p:nvPr/>
        </p:nvCxnSpPr>
        <p:spPr>
          <a:xfrm>
            <a:off x="1404111" y="696761"/>
            <a:ext cx="0" cy="9544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>
            <a:off x="1913848" y="696761"/>
            <a:ext cx="1" cy="5386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타원 36"/>
          <p:cNvSpPr/>
          <p:nvPr/>
        </p:nvSpPr>
        <p:spPr>
          <a:xfrm>
            <a:off x="1793308" y="1807680"/>
            <a:ext cx="241069" cy="241069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1283576" y="1651228"/>
            <a:ext cx="241069" cy="241069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/>
          <p:cNvCxnSpPr>
            <a:stCxn id="18" idx="2"/>
            <a:endCxn id="37" idx="6"/>
          </p:cNvCxnSpPr>
          <p:nvPr/>
        </p:nvCxnSpPr>
        <p:spPr>
          <a:xfrm flipH="1">
            <a:off x="2034377" y="1615317"/>
            <a:ext cx="1113771" cy="31290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18" idx="2"/>
            <a:endCxn id="38" idx="6"/>
          </p:cNvCxnSpPr>
          <p:nvPr/>
        </p:nvCxnSpPr>
        <p:spPr>
          <a:xfrm flipH="1">
            <a:off x="1524649" y="1615313"/>
            <a:ext cx="1623503" cy="1564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사각형 설명선 51"/>
          <p:cNvSpPr/>
          <p:nvPr/>
        </p:nvSpPr>
        <p:spPr>
          <a:xfrm>
            <a:off x="1472540" y="868974"/>
            <a:ext cx="935909" cy="404969"/>
          </a:xfrm>
          <a:prstGeom prst="wedgeRectCallout">
            <a:avLst>
              <a:gd name="adj1" fmla="val 1617"/>
              <a:gd name="adj2" fmla="val 178003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사용자 정보 암호화</a:t>
            </a:r>
          </a:p>
        </p:txBody>
      </p:sp>
      <p:cxnSp>
        <p:nvCxnSpPr>
          <p:cNvPr id="53" name="직선 화살표 연결선 52"/>
          <p:cNvCxnSpPr/>
          <p:nvPr/>
        </p:nvCxnSpPr>
        <p:spPr>
          <a:xfrm flipH="1">
            <a:off x="1913846" y="2048753"/>
            <a:ext cx="1" cy="31290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타원 53"/>
          <p:cNvSpPr/>
          <p:nvPr/>
        </p:nvSpPr>
        <p:spPr>
          <a:xfrm>
            <a:off x="1793308" y="2361652"/>
            <a:ext cx="241069" cy="241069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" name="직선 화살표 연결선 55"/>
          <p:cNvCxnSpPr/>
          <p:nvPr/>
        </p:nvCxnSpPr>
        <p:spPr>
          <a:xfrm flipH="1">
            <a:off x="1913846" y="2602725"/>
            <a:ext cx="1" cy="31290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타원 56"/>
          <p:cNvSpPr/>
          <p:nvPr/>
        </p:nvSpPr>
        <p:spPr>
          <a:xfrm>
            <a:off x="1793308" y="2915624"/>
            <a:ext cx="241069" cy="241069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8" name="직선 화살표 연결선 57"/>
          <p:cNvCxnSpPr>
            <a:stCxn id="38" idx="4"/>
            <a:endCxn id="59" idx="0"/>
          </p:cNvCxnSpPr>
          <p:nvPr/>
        </p:nvCxnSpPr>
        <p:spPr>
          <a:xfrm>
            <a:off x="1404111" y="1892301"/>
            <a:ext cx="0" cy="31290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타원 58"/>
          <p:cNvSpPr/>
          <p:nvPr/>
        </p:nvSpPr>
        <p:spPr>
          <a:xfrm>
            <a:off x="1283576" y="2205200"/>
            <a:ext cx="241069" cy="241069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화살표 연결선 59"/>
          <p:cNvCxnSpPr>
            <a:stCxn id="59" idx="4"/>
            <a:endCxn id="66" idx="0"/>
          </p:cNvCxnSpPr>
          <p:nvPr/>
        </p:nvCxnSpPr>
        <p:spPr>
          <a:xfrm>
            <a:off x="1404111" y="2446273"/>
            <a:ext cx="0" cy="14783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타원 65"/>
          <p:cNvSpPr/>
          <p:nvPr/>
        </p:nvSpPr>
        <p:spPr>
          <a:xfrm>
            <a:off x="1283576" y="3924668"/>
            <a:ext cx="241069" cy="241069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9" name="직선 화살표 연결선 68"/>
          <p:cNvCxnSpPr/>
          <p:nvPr/>
        </p:nvCxnSpPr>
        <p:spPr>
          <a:xfrm>
            <a:off x="3245523" y="3103496"/>
            <a:ext cx="0" cy="4787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타원 69"/>
          <p:cNvSpPr/>
          <p:nvPr/>
        </p:nvSpPr>
        <p:spPr>
          <a:xfrm>
            <a:off x="3148148" y="3582228"/>
            <a:ext cx="241069" cy="2410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1" name="직선 화살표 연결선 70"/>
          <p:cNvCxnSpPr>
            <a:stCxn id="57" idx="6"/>
            <a:endCxn id="70" idx="2"/>
          </p:cNvCxnSpPr>
          <p:nvPr/>
        </p:nvCxnSpPr>
        <p:spPr>
          <a:xfrm>
            <a:off x="2034377" y="3036160"/>
            <a:ext cx="1113771" cy="66660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>
            <a:stCxn id="70" idx="4"/>
            <a:endCxn id="74" idx="0"/>
          </p:cNvCxnSpPr>
          <p:nvPr/>
        </p:nvCxnSpPr>
        <p:spPr>
          <a:xfrm flipH="1">
            <a:off x="3268685" y="3823301"/>
            <a:ext cx="1" cy="4752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타원 73"/>
          <p:cNvSpPr/>
          <p:nvPr/>
        </p:nvSpPr>
        <p:spPr>
          <a:xfrm>
            <a:off x="3148147" y="4298536"/>
            <a:ext cx="241069" cy="2410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타원 74"/>
          <p:cNvSpPr/>
          <p:nvPr/>
        </p:nvSpPr>
        <p:spPr>
          <a:xfrm>
            <a:off x="1793308" y="4432104"/>
            <a:ext cx="241069" cy="241069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6" name="직선 화살표 연결선 75"/>
          <p:cNvCxnSpPr>
            <a:stCxn id="74" idx="2"/>
            <a:endCxn id="75" idx="6"/>
          </p:cNvCxnSpPr>
          <p:nvPr/>
        </p:nvCxnSpPr>
        <p:spPr>
          <a:xfrm flipH="1">
            <a:off x="2034376" y="4419071"/>
            <a:ext cx="1113771" cy="1335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사각형 설명선 77"/>
          <p:cNvSpPr/>
          <p:nvPr/>
        </p:nvSpPr>
        <p:spPr>
          <a:xfrm>
            <a:off x="1696020" y="3444265"/>
            <a:ext cx="964379" cy="454071"/>
          </a:xfrm>
          <a:prstGeom prst="wedgeRectCallout">
            <a:avLst>
              <a:gd name="adj1" fmla="val -26725"/>
              <a:gd name="adj2" fmla="val 166851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사용자 수정 기능 추가 개발 </a:t>
            </a:r>
          </a:p>
        </p:txBody>
      </p:sp>
      <p:cxnSp>
        <p:nvCxnSpPr>
          <p:cNvPr id="81" name="직선 화살표 연결선 80"/>
          <p:cNvCxnSpPr>
            <a:stCxn id="66" idx="4"/>
            <a:endCxn id="82" idx="0"/>
          </p:cNvCxnSpPr>
          <p:nvPr/>
        </p:nvCxnSpPr>
        <p:spPr>
          <a:xfrm>
            <a:off x="1404111" y="4165741"/>
            <a:ext cx="0" cy="14783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타원 81"/>
          <p:cNvSpPr/>
          <p:nvPr/>
        </p:nvSpPr>
        <p:spPr>
          <a:xfrm>
            <a:off x="1283576" y="5644136"/>
            <a:ext cx="241069" cy="241069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3" name="직선 화살표 연결선 82"/>
          <p:cNvCxnSpPr>
            <a:stCxn id="75" idx="4"/>
            <a:endCxn id="84" idx="0"/>
          </p:cNvCxnSpPr>
          <p:nvPr/>
        </p:nvCxnSpPr>
        <p:spPr>
          <a:xfrm>
            <a:off x="1913843" y="4673173"/>
            <a:ext cx="1072" cy="31321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타원 83"/>
          <p:cNvSpPr/>
          <p:nvPr/>
        </p:nvSpPr>
        <p:spPr>
          <a:xfrm>
            <a:off x="1794380" y="4986384"/>
            <a:ext cx="241069" cy="241069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5" name="직선 화살표 연결선 84"/>
          <p:cNvCxnSpPr>
            <a:stCxn id="84" idx="4"/>
            <a:endCxn id="86" idx="0"/>
          </p:cNvCxnSpPr>
          <p:nvPr/>
        </p:nvCxnSpPr>
        <p:spPr>
          <a:xfrm>
            <a:off x="1914915" y="5227457"/>
            <a:ext cx="0" cy="31290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타원 85"/>
          <p:cNvSpPr/>
          <p:nvPr/>
        </p:nvSpPr>
        <p:spPr>
          <a:xfrm>
            <a:off x="1794380" y="5540356"/>
            <a:ext cx="241069" cy="241069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7" name="직선 화살표 연결선 86"/>
          <p:cNvCxnSpPr>
            <a:stCxn id="214" idx="4"/>
            <a:endCxn id="88" idx="0"/>
          </p:cNvCxnSpPr>
          <p:nvPr/>
        </p:nvCxnSpPr>
        <p:spPr>
          <a:xfrm>
            <a:off x="3268681" y="5291944"/>
            <a:ext cx="0" cy="10153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타원 87"/>
          <p:cNvSpPr/>
          <p:nvPr/>
        </p:nvSpPr>
        <p:spPr>
          <a:xfrm>
            <a:off x="3148147" y="6307252"/>
            <a:ext cx="241069" cy="2410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1" name="직선 화살표 연결선 90"/>
          <p:cNvCxnSpPr>
            <a:stCxn id="86" idx="6"/>
            <a:endCxn id="88" idx="2"/>
          </p:cNvCxnSpPr>
          <p:nvPr/>
        </p:nvCxnSpPr>
        <p:spPr>
          <a:xfrm>
            <a:off x="2035448" y="5660894"/>
            <a:ext cx="1112699" cy="7668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/>
          <p:cNvCxnSpPr>
            <a:stCxn id="82" idx="5"/>
            <a:endCxn id="88" idx="2"/>
          </p:cNvCxnSpPr>
          <p:nvPr/>
        </p:nvCxnSpPr>
        <p:spPr>
          <a:xfrm>
            <a:off x="1489342" y="5849905"/>
            <a:ext cx="1658805" cy="5778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6795882" y="442844"/>
            <a:ext cx="529312" cy="2540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1" dirty="0"/>
              <a:t>hotfix</a:t>
            </a:r>
            <a:endParaRPr lang="ko-KR" altLang="en-US" sz="1051" dirty="0"/>
          </a:p>
        </p:txBody>
      </p:sp>
      <p:sp>
        <p:nvSpPr>
          <p:cNvPr id="115" name="타원 114"/>
          <p:cNvSpPr/>
          <p:nvPr/>
        </p:nvSpPr>
        <p:spPr>
          <a:xfrm>
            <a:off x="7325195" y="61008"/>
            <a:ext cx="241069" cy="24106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TextBox 115"/>
          <p:cNvSpPr txBox="1"/>
          <p:nvPr/>
        </p:nvSpPr>
        <p:spPr>
          <a:xfrm>
            <a:off x="7755966" y="49003"/>
            <a:ext cx="1200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: hotfix branch</a:t>
            </a:r>
            <a:endParaRPr lang="ko-KR" altLang="en-US" sz="1200" dirty="0"/>
          </a:p>
        </p:txBody>
      </p:sp>
      <p:sp>
        <p:nvSpPr>
          <p:cNvPr id="117" name="타원 116"/>
          <p:cNvSpPr/>
          <p:nvPr/>
        </p:nvSpPr>
        <p:spPr>
          <a:xfrm>
            <a:off x="6940004" y="2366734"/>
            <a:ext cx="241069" cy="24106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사각형 설명선 117"/>
          <p:cNvSpPr/>
          <p:nvPr/>
        </p:nvSpPr>
        <p:spPr>
          <a:xfrm>
            <a:off x="5220281" y="1494781"/>
            <a:ext cx="1924295" cy="681519"/>
          </a:xfrm>
          <a:prstGeom prst="wedgeRectCallout">
            <a:avLst>
              <a:gd name="adj1" fmla="val 40809"/>
              <a:gd name="adj2" fmla="val 86394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1" dirty="0">
                <a:solidFill>
                  <a:schemeClr val="tx1"/>
                </a:solidFill>
              </a:rPr>
              <a:t>사용자의 급한 요청으로 인해 게시판 기능 추가 </a:t>
            </a:r>
            <a:r>
              <a:rPr lang="en-US" altLang="ko-KR" sz="1051" dirty="0">
                <a:solidFill>
                  <a:schemeClr val="tx1"/>
                </a:solidFill>
              </a:rPr>
              <a:t/>
            </a:r>
            <a:br>
              <a:rPr lang="en-US" altLang="ko-KR" sz="1051" dirty="0">
                <a:solidFill>
                  <a:schemeClr val="tx1"/>
                </a:solidFill>
              </a:rPr>
            </a:br>
            <a:r>
              <a:rPr lang="ko-KR" altLang="en-US" sz="1051" dirty="0">
                <a:solidFill>
                  <a:schemeClr val="tx1"/>
                </a:solidFill>
              </a:rPr>
              <a:t> </a:t>
            </a:r>
            <a:r>
              <a:rPr lang="en-US" altLang="ko-KR" sz="1051" dirty="0">
                <a:solidFill>
                  <a:schemeClr val="tx1"/>
                </a:solidFill>
              </a:rPr>
              <a:t>master, </a:t>
            </a:r>
            <a:r>
              <a:rPr lang="en-US" altLang="ko-KR" sz="1051" dirty="0" err="1">
                <a:solidFill>
                  <a:schemeClr val="tx1"/>
                </a:solidFill>
              </a:rPr>
              <a:t>develp</a:t>
            </a:r>
            <a:r>
              <a:rPr lang="ko-KR" altLang="en-US" sz="1051" dirty="0">
                <a:solidFill>
                  <a:schemeClr val="tx1"/>
                </a:solidFill>
              </a:rPr>
              <a:t>에 </a:t>
            </a:r>
            <a:r>
              <a:rPr lang="en-US" altLang="ko-KR" sz="1051" dirty="0">
                <a:solidFill>
                  <a:schemeClr val="tx1"/>
                </a:solidFill>
              </a:rPr>
              <a:t>merge</a:t>
            </a:r>
            <a:br>
              <a:rPr lang="en-US" altLang="ko-KR" sz="1051" dirty="0">
                <a:solidFill>
                  <a:schemeClr val="tx1"/>
                </a:solidFill>
              </a:rPr>
            </a:br>
            <a:r>
              <a:rPr lang="ko-KR" altLang="en-US" sz="1051" dirty="0">
                <a:solidFill>
                  <a:schemeClr val="tx1"/>
                </a:solidFill>
              </a:rPr>
              <a:t>그리고 </a:t>
            </a:r>
            <a:r>
              <a:rPr lang="en-US" altLang="ko-KR" sz="1051" dirty="0">
                <a:solidFill>
                  <a:schemeClr val="tx1"/>
                </a:solidFill>
              </a:rPr>
              <a:t>hotfix branch </a:t>
            </a:r>
            <a:r>
              <a:rPr lang="ko-KR" altLang="en-US" sz="1051" dirty="0">
                <a:solidFill>
                  <a:schemeClr val="tx1"/>
                </a:solidFill>
              </a:rPr>
              <a:t>삭제</a:t>
            </a:r>
          </a:p>
        </p:txBody>
      </p:sp>
      <p:cxnSp>
        <p:nvCxnSpPr>
          <p:cNvPr id="119" name="직선 화살표 연결선 118"/>
          <p:cNvCxnSpPr>
            <a:stCxn id="17" idx="3"/>
            <a:endCxn id="117" idx="7"/>
          </p:cNvCxnSpPr>
          <p:nvPr/>
        </p:nvCxnSpPr>
        <p:spPr>
          <a:xfrm flipH="1">
            <a:off x="7145768" y="1265568"/>
            <a:ext cx="1120291" cy="113647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/>
          <p:cNvCxnSpPr>
            <a:stCxn id="117" idx="2"/>
            <a:endCxn id="31" idx="6"/>
          </p:cNvCxnSpPr>
          <p:nvPr/>
        </p:nvCxnSpPr>
        <p:spPr>
          <a:xfrm flipH="1">
            <a:off x="3389217" y="2487271"/>
            <a:ext cx="3550787" cy="49569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타원 128"/>
          <p:cNvSpPr/>
          <p:nvPr/>
        </p:nvSpPr>
        <p:spPr>
          <a:xfrm>
            <a:off x="8230755" y="2949355"/>
            <a:ext cx="241069" cy="241069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0" name="직선 화살표 연결선 129"/>
          <p:cNvCxnSpPr>
            <a:stCxn id="117" idx="6"/>
            <a:endCxn id="129" idx="2"/>
          </p:cNvCxnSpPr>
          <p:nvPr/>
        </p:nvCxnSpPr>
        <p:spPr>
          <a:xfrm>
            <a:off x="7181072" y="2487268"/>
            <a:ext cx="1049683" cy="5826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사각형 설명선 132"/>
          <p:cNvSpPr/>
          <p:nvPr/>
        </p:nvSpPr>
        <p:spPr>
          <a:xfrm>
            <a:off x="9258210" y="2282439"/>
            <a:ext cx="1671757" cy="698563"/>
          </a:xfrm>
          <a:prstGeom prst="wedgeRectCallout">
            <a:avLst>
              <a:gd name="adj1" fmla="val -93806"/>
              <a:gd name="adj2" fmla="val 55177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Tag</a:t>
            </a:r>
            <a:br>
              <a:rPr lang="en-US" altLang="ko-KR" sz="1200" dirty="0">
                <a:solidFill>
                  <a:schemeClr val="tx1"/>
                </a:solidFill>
              </a:rPr>
            </a:br>
            <a:r>
              <a:rPr lang="en-US" altLang="ko-KR" sz="1200" dirty="0">
                <a:solidFill>
                  <a:schemeClr val="tx1"/>
                </a:solidFill>
              </a:rPr>
              <a:t>ver1.1</a:t>
            </a:r>
            <a:br>
              <a:rPr lang="en-US" altLang="ko-KR" sz="1200" dirty="0">
                <a:solidFill>
                  <a:schemeClr val="tx1"/>
                </a:solidFill>
              </a:rPr>
            </a:b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게시판 기능 추가됨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35" name="직선 화살표 연결선 134"/>
          <p:cNvCxnSpPr>
            <a:stCxn id="17" idx="4"/>
            <a:endCxn id="129" idx="0"/>
          </p:cNvCxnSpPr>
          <p:nvPr/>
        </p:nvCxnSpPr>
        <p:spPr>
          <a:xfrm>
            <a:off x="8351289" y="1300871"/>
            <a:ext cx="0" cy="16484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/>
          <p:cNvCxnSpPr/>
          <p:nvPr/>
        </p:nvCxnSpPr>
        <p:spPr>
          <a:xfrm>
            <a:off x="8351288" y="3183893"/>
            <a:ext cx="0" cy="16484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타원 138"/>
          <p:cNvSpPr/>
          <p:nvPr/>
        </p:nvSpPr>
        <p:spPr>
          <a:xfrm>
            <a:off x="8230754" y="4824551"/>
            <a:ext cx="241069" cy="241069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TextBox 166"/>
          <p:cNvSpPr txBox="1"/>
          <p:nvPr/>
        </p:nvSpPr>
        <p:spPr>
          <a:xfrm>
            <a:off x="4529501" y="442094"/>
            <a:ext cx="611065" cy="2540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1" dirty="0"/>
              <a:t>release</a:t>
            </a:r>
            <a:endParaRPr lang="ko-KR" altLang="en-US" sz="1051" dirty="0"/>
          </a:p>
        </p:txBody>
      </p:sp>
      <p:sp>
        <p:nvSpPr>
          <p:cNvPr id="168" name="타원 167"/>
          <p:cNvSpPr/>
          <p:nvPr/>
        </p:nvSpPr>
        <p:spPr>
          <a:xfrm>
            <a:off x="9649632" y="60344"/>
            <a:ext cx="241069" cy="24106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TextBox 168"/>
          <p:cNvSpPr txBox="1"/>
          <p:nvPr/>
        </p:nvSpPr>
        <p:spPr>
          <a:xfrm>
            <a:off x="9890705" y="24447"/>
            <a:ext cx="12901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: release branch</a:t>
            </a:r>
            <a:endParaRPr lang="ko-KR" altLang="en-US" sz="1200" dirty="0"/>
          </a:p>
        </p:txBody>
      </p:sp>
      <p:sp>
        <p:nvSpPr>
          <p:cNvPr id="170" name="타원 169"/>
          <p:cNvSpPr/>
          <p:nvPr/>
        </p:nvSpPr>
        <p:spPr>
          <a:xfrm>
            <a:off x="4691254" y="3854919"/>
            <a:ext cx="241069" cy="24106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2" name="직선 화살표 연결선 201"/>
          <p:cNvCxnSpPr>
            <a:stCxn id="70" idx="6"/>
            <a:endCxn id="170" idx="2"/>
          </p:cNvCxnSpPr>
          <p:nvPr/>
        </p:nvCxnSpPr>
        <p:spPr>
          <a:xfrm>
            <a:off x="3389216" y="3702763"/>
            <a:ext cx="1302037" cy="27269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사각형 설명선 204"/>
          <p:cNvSpPr/>
          <p:nvPr/>
        </p:nvSpPr>
        <p:spPr>
          <a:xfrm>
            <a:off x="3944292" y="2982965"/>
            <a:ext cx="1602045" cy="599265"/>
          </a:xfrm>
          <a:prstGeom prst="wedgeRectCallout">
            <a:avLst>
              <a:gd name="adj1" fmla="val 4408"/>
              <a:gd name="adj2" fmla="val 85325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사용자 삭제 기능이 개발이 완료되고 반영 전 </a:t>
            </a:r>
            <a:r>
              <a:rPr lang="en-US" altLang="ko-KR" sz="900" dirty="0">
                <a:solidFill>
                  <a:schemeClr val="tx1"/>
                </a:solidFill>
              </a:rPr>
              <a:t>release</a:t>
            </a:r>
            <a:r>
              <a:rPr lang="ko-KR" altLang="en-US" sz="900" dirty="0">
                <a:solidFill>
                  <a:schemeClr val="tx1"/>
                </a:solidFill>
              </a:rPr>
              <a:t>로 분기</a:t>
            </a:r>
          </a:p>
        </p:txBody>
      </p:sp>
      <p:sp>
        <p:nvSpPr>
          <p:cNvPr id="206" name="타원 205"/>
          <p:cNvSpPr/>
          <p:nvPr/>
        </p:nvSpPr>
        <p:spPr>
          <a:xfrm>
            <a:off x="4685816" y="4343364"/>
            <a:ext cx="241069" cy="24106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7" name="직선 화살표 연결선 206"/>
          <p:cNvCxnSpPr>
            <a:stCxn id="170" idx="4"/>
            <a:endCxn id="206" idx="0"/>
          </p:cNvCxnSpPr>
          <p:nvPr/>
        </p:nvCxnSpPr>
        <p:spPr>
          <a:xfrm flipH="1">
            <a:off x="4806353" y="4095992"/>
            <a:ext cx="5439" cy="2473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타원 210"/>
          <p:cNvSpPr/>
          <p:nvPr/>
        </p:nvSpPr>
        <p:spPr>
          <a:xfrm>
            <a:off x="4685816" y="4834964"/>
            <a:ext cx="241069" cy="24106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2" name="직선 화살표 연결선 211"/>
          <p:cNvCxnSpPr>
            <a:endCxn id="211" idx="0"/>
          </p:cNvCxnSpPr>
          <p:nvPr/>
        </p:nvCxnSpPr>
        <p:spPr>
          <a:xfrm flipH="1">
            <a:off x="4806353" y="4587590"/>
            <a:ext cx="5439" cy="2473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타원 213"/>
          <p:cNvSpPr/>
          <p:nvPr/>
        </p:nvSpPr>
        <p:spPr>
          <a:xfrm>
            <a:off x="3148147" y="5050875"/>
            <a:ext cx="241069" cy="2410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6" name="직선 화살표 연결선 215"/>
          <p:cNvCxnSpPr>
            <a:stCxn id="74" idx="4"/>
            <a:endCxn id="214" idx="0"/>
          </p:cNvCxnSpPr>
          <p:nvPr/>
        </p:nvCxnSpPr>
        <p:spPr>
          <a:xfrm>
            <a:off x="3268681" y="4539607"/>
            <a:ext cx="0" cy="51127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직선 화살표 연결선 218"/>
          <p:cNvCxnSpPr>
            <a:stCxn id="211" idx="2"/>
            <a:endCxn id="214" idx="6"/>
          </p:cNvCxnSpPr>
          <p:nvPr/>
        </p:nvCxnSpPr>
        <p:spPr>
          <a:xfrm flipH="1">
            <a:off x="3389215" y="4955502"/>
            <a:ext cx="1296600" cy="21591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화살표 연결선 223"/>
          <p:cNvCxnSpPr>
            <a:stCxn id="211" idx="6"/>
            <a:endCxn id="139" idx="2"/>
          </p:cNvCxnSpPr>
          <p:nvPr/>
        </p:nvCxnSpPr>
        <p:spPr>
          <a:xfrm flipV="1">
            <a:off x="4926884" y="4945086"/>
            <a:ext cx="3303869" cy="1041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사각형 설명선 226"/>
          <p:cNvSpPr/>
          <p:nvPr/>
        </p:nvSpPr>
        <p:spPr>
          <a:xfrm>
            <a:off x="9102439" y="4298538"/>
            <a:ext cx="2358044" cy="574604"/>
          </a:xfrm>
          <a:prstGeom prst="wedgeRectCallout">
            <a:avLst>
              <a:gd name="adj1" fmla="val -75513"/>
              <a:gd name="adj2" fmla="val 51576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Tag</a:t>
            </a:r>
            <a:br>
              <a:rPr lang="en-US" altLang="ko-KR" sz="1200" dirty="0">
                <a:solidFill>
                  <a:schemeClr val="tx1"/>
                </a:solidFill>
              </a:rPr>
            </a:br>
            <a:r>
              <a:rPr lang="en-US" altLang="ko-KR" sz="1200" dirty="0">
                <a:solidFill>
                  <a:schemeClr val="tx1"/>
                </a:solidFill>
              </a:rPr>
              <a:t>ver1.1.1</a:t>
            </a:r>
            <a:br>
              <a:rPr lang="en-US" altLang="ko-KR" sz="1200" dirty="0">
                <a:solidFill>
                  <a:schemeClr val="tx1"/>
                </a:solidFill>
              </a:rPr>
            </a:b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사용자 삭제 기능 추가된 버전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8" name="타원 227"/>
          <p:cNvSpPr/>
          <p:nvPr/>
        </p:nvSpPr>
        <p:spPr>
          <a:xfrm>
            <a:off x="8230752" y="6548322"/>
            <a:ext cx="241069" cy="241069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9" name="직선 화살표 연결선 228"/>
          <p:cNvCxnSpPr>
            <a:stCxn id="139" idx="4"/>
            <a:endCxn id="228" idx="0"/>
          </p:cNvCxnSpPr>
          <p:nvPr/>
        </p:nvCxnSpPr>
        <p:spPr>
          <a:xfrm flipH="1">
            <a:off x="8351292" y="5065622"/>
            <a:ext cx="1" cy="148270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직선 화살표 연결선 231"/>
          <p:cNvCxnSpPr>
            <a:stCxn id="241" idx="6"/>
            <a:endCxn id="228" idx="2"/>
          </p:cNvCxnSpPr>
          <p:nvPr/>
        </p:nvCxnSpPr>
        <p:spPr>
          <a:xfrm flipV="1">
            <a:off x="4954244" y="6668856"/>
            <a:ext cx="3276513" cy="190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사각형 설명선 234"/>
          <p:cNvSpPr/>
          <p:nvPr/>
        </p:nvSpPr>
        <p:spPr>
          <a:xfrm>
            <a:off x="9155027" y="5540359"/>
            <a:ext cx="2453503" cy="1046127"/>
          </a:xfrm>
          <a:prstGeom prst="wedgeRectCallout">
            <a:avLst>
              <a:gd name="adj1" fmla="val -76461"/>
              <a:gd name="adj2" fmla="val 52596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Tag</a:t>
            </a:r>
            <a:br>
              <a:rPr lang="en-US" altLang="ko-KR" sz="1200" dirty="0">
                <a:solidFill>
                  <a:schemeClr val="tx1"/>
                </a:solidFill>
              </a:rPr>
            </a:br>
            <a:r>
              <a:rPr lang="en-US" altLang="ko-KR" sz="1200" dirty="0">
                <a:solidFill>
                  <a:schemeClr val="tx1"/>
                </a:solidFill>
              </a:rPr>
              <a:t>ver1.2.0</a:t>
            </a:r>
            <a:br>
              <a:rPr lang="en-US" altLang="ko-KR" sz="1200" dirty="0">
                <a:solidFill>
                  <a:schemeClr val="tx1"/>
                </a:solidFill>
              </a:rPr>
            </a:b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게시판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사용자 삭제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사용자 수정</a:t>
            </a:r>
            <a:r>
              <a:rPr lang="en-US" altLang="ko-KR" sz="1200" dirty="0">
                <a:solidFill>
                  <a:schemeClr val="tx1"/>
                </a:solidFill>
              </a:rPr>
              <a:t>, OTP</a:t>
            </a:r>
            <a:r>
              <a:rPr lang="ko-KR" altLang="en-US" sz="1200" dirty="0">
                <a:solidFill>
                  <a:schemeClr val="tx1"/>
                </a:solidFill>
              </a:rPr>
              <a:t>로그인 적용된 버전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6" name="사각형 설명선 235"/>
          <p:cNvSpPr/>
          <p:nvPr/>
        </p:nvSpPr>
        <p:spPr>
          <a:xfrm>
            <a:off x="5660967" y="3702763"/>
            <a:ext cx="1596549" cy="410760"/>
          </a:xfrm>
          <a:prstGeom prst="wedgeRectCallout">
            <a:avLst>
              <a:gd name="adj1" fmla="val -92245"/>
              <a:gd name="adj2" fmla="val 127773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Release </a:t>
            </a:r>
            <a:r>
              <a:rPr lang="ko-KR" altLang="en-US" sz="900" dirty="0">
                <a:solidFill>
                  <a:schemeClr val="tx1"/>
                </a:solidFill>
              </a:rPr>
              <a:t>에서 버그를 확인하여 버그 수정</a:t>
            </a:r>
          </a:p>
        </p:txBody>
      </p:sp>
      <p:sp>
        <p:nvSpPr>
          <p:cNvPr id="237" name="사각형 설명선 236"/>
          <p:cNvSpPr/>
          <p:nvPr/>
        </p:nvSpPr>
        <p:spPr>
          <a:xfrm>
            <a:off x="4668066" y="5438756"/>
            <a:ext cx="1596549" cy="410760"/>
          </a:xfrm>
          <a:prstGeom prst="wedgeRectCallout">
            <a:avLst>
              <a:gd name="adj1" fmla="val -36013"/>
              <a:gd name="adj2" fmla="val -143408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Bugfix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후 </a:t>
            </a:r>
            <a:r>
              <a:rPr lang="en-US" altLang="ko-KR" sz="900" dirty="0">
                <a:solidFill>
                  <a:schemeClr val="tx1"/>
                </a:solidFill>
              </a:rPr>
              <a:t>master</a:t>
            </a:r>
            <a:r>
              <a:rPr lang="ko-KR" altLang="en-US" sz="900" dirty="0">
                <a:solidFill>
                  <a:schemeClr val="tx1"/>
                </a:solidFill>
              </a:rPr>
              <a:t>와 </a:t>
            </a:r>
            <a:r>
              <a:rPr lang="en-US" altLang="ko-KR" sz="900" dirty="0">
                <a:solidFill>
                  <a:schemeClr val="tx1"/>
                </a:solidFill>
              </a:rPr>
              <a:t>develop</a:t>
            </a:r>
            <a:r>
              <a:rPr lang="ko-KR" altLang="en-US" sz="900" dirty="0">
                <a:solidFill>
                  <a:schemeClr val="tx1"/>
                </a:solidFill>
              </a:rPr>
              <a:t>에 </a:t>
            </a:r>
            <a:r>
              <a:rPr lang="en-US" altLang="ko-KR" sz="900" dirty="0">
                <a:solidFill>
                  <a:schemeClr val="tx1"/>
                </a:solidFill>
              </a:rPr>
              <a:t>merge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41" name="타원 240"/>
          <p:cNvSpPr/>
          <p:nvPr/>
        </p:nvSpPr>
        <p:spPr>
          <a:xfrm>
            <a:off x="4713171" y="6567402"/>
            <a:ext cx="241069" cy="24106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4" name="직선 화살표 연결선 243"/>
          <p:cNvCxnSpPr>
            <a:endCxn id="241" idx="2"/>
          </p:cNvCxnSpPr>
          <p:nvPr/>
        </p:nvCxnSpPr>
        <p:spPr>
          <a:xfrm>
            <a:off x="3386496" y="6431056"/>
            <a:ext cx="1326675" cy="2568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사각형 설명선 248"/>
          <p:cNvSpPr/>
          <p:nvPr/>
        </p:nvSpPr>
        <p:spPr>
          <a:xfrm>
            <a:off x="5318923" y="5950974"/>
            <a:ext cx="1596549" cy="635511"/>
          </a:xfrm>
          <a:prstGeom prst="wedgeRectCallout">
            <a:avLst>
              <a:gd name="adj1" fmla="val -72980"/>
              <a:gd name="adj2" fmla="val 49489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사용자 수정</a:t>
            </a:r>
            <a:r>
              <a:rPr lang="en-US" altLang="ko-KR" sz="900" dirty="0">
                <a:solidFill>
                  <a:schemeClr val="tx1"/>
                </a:solidFill>
              </a:rPr>
              <a:t>, OTP</a:t>
            </a:r>
            <a:r>
              <a:rPr lang="ko-KR" altLang="en-US" sz="900" dirty="0">
                <a:solidFill>
                  <a:schemeClr val="tx1"/>
                </a:solidFill>
              </a:rPr>
              <a:t>기능이 추가된 </a:t>
            </a:r>
            <a:r>
              <a:rPr lang="en-US" altLang="ko-KR" sz="900" dirty="0">
                <a:solidFill>
                  <a:schemeClr val="tx1"/>
                </a:solidFill>
              </a:rPr>
              <a:t>release branch </a:t>
            </a:r>
            <a:r>
              <a:rPr lang="ko-KR" altLang="en-US" sz="900" dirty="0">
                <a:solidFill>
                  <a:schemeClr val="tx1"/>
                </a:solidFill>
              </a:rPr>
              <a:t>생성 후 버그가 없을 시 </a:t>
            </a:r>
            <a:r>
              <a:rPr lang="en-US" altLang="ko-KR" sz="900" dirty="0">
                <a:solidFill>
                  <a:schemeClr val="tx1"/>
                </a:solidFill>
              </a:rPr>
              <a:t>master, develop branch</a:t>
            </a:r>
            <a:r>
              <a:rPr lang="ko-KR" altLang="en-US" sz="900" dirty="0">
                <a:solidFill>
                  <a:schemeClr val="tx1"/>
                </a:solidFill>
              </a:rPr>
              <a:t>에 </a:t>
            </a:r>
            <a:r>
              <a:rPr lang="en-US" altLang="ko-KR" sz="900" dirty="0">
                <a:solidFill>
                  <a:schemeClr val="tx1"/>
                </a:solidFill>
              </a:rPr>
              <a:t>merge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53" name="사각형 설명선 252"/>
          <p:cNvSpPr/>
          <p:nvPr/>
        </p:nvSpPr>
        <p:spPr>
          <a:xfrm>
            <a:off x="49274" y="1800637"/>
            <a:ext cx="902943" cy="454071"/>
          </a:xfrm>
          <a:prstGeom prst="wedgeRectCallout">
            <a:avLst>
              <a:gd name="adj1" fmla="val 73762"/>
              <a:gd name="adj2" fmla="val -43681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1" dirty="0">
                <a:solidFill>
                  <a:schemeClr val="tx1"/>
                </a:solidFill>
              </a:rPr>
              <a:t>OTP </a:t>
            </a:r>
            <a:r>
              <a:rPr lang="ko-KR" altLang="en-US" sz="1051" dirty="0">
                <a:solidFill>
                  <a:schemeClr val="tx1"/>
                </a:solidFill>
              </a:rPr>
              <a:t>로그인 </a:t>
            </a:r>
            <a:r>
              <a:rPr lang="en-US" altLang="ko-KR" sz="1051" dirty="0">
                <a:solidFill>
                  <a:schemeClr val="tx1"/>
                </a:solidFill>
              </a:rPr>
              <a:t/>
            </a:r>
            <a:br>
              <a:rPr lang="en-US" altLang="ko-KR" sz="1051" dirty="0">
                <a:solidFill>
                  <a:schemeClr val="tx1"/>
                </a:solidFill>
              </a:rPr>
            </a:br>
            <a:r>
              <a:rPr lang="ko-KR" altLang="en-US" sz="1051" dirty="0">
                <a:solidFill>
                  <a:schemeClr val="tx1"/>
                </a:solidFill>
              </a:rPr>
              <a:t>기능 개발</a:t>
            </a:r>
          </a:p>
        </p:txBody>
      </p:sp>
      <p:sp>
        <p:nvSpPr>
          <p:cNvPr id="254" name="직사각형 253"/>
          <p:cNvSpPr/>
          <p:nvPr/>
        </p:nvSpPr>
        <p:spPr>
          <a:xfrm>
            <a:off x="7886645" y="323532"/>
            <a:ext cx="929167" cy="6478101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5" name="직사각형 254"/>
          <p:cNvSpPr/>
          <p:nvPr/>
        </p:nvSpPr>
        <p:spPr>
          <a:xfrm>
            <a:off x="2773132" y="317424"/>
            <a:ext cx="1023608" cy="6478101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6" name="직사각형 255"/>
          <p:cNvSpPr/>
          <p:nvPr/>
        </p:nvSpPr>
        <p:spPr>
          <a:xfrm>
            <a:off x="1183697" y="299374"/>
            <a:ext cx="1023608" cy="647810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7" name="직사각형 256"/>
          <p:cNvSpPr/>
          <p:nvPr/>
        </p:nvSpPr>
        <p:spPr>
          <a:xfrm>
            <a:off x="6552027" y="311290"/>
            <a:ext cx="1023608" cy="647810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9" name="직사각형 258"/>
          <p:cNvSpPr/>
          <p:nvPr/>
        </p:nvSpPr>
        <p:spPr>
          <a:xfrm>
            <a:off x="4335602" y="323532"/>
            <a:ext cx="929167" cy="6478101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701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" grpId="0" animBg="1"/>
      <p:bldP spid="255" grpId="0" animBg="1"/>
      <p:bldP spid="256" grpId="0" animBg="1"/>
      <p:bldP spid="257" grpId="0" animBg="1"/>
      <p:bldP spid="259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055033" y="448891"/>
            <a:ext cx="598241" cy="2540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1" dirty="0"/>
              <a:t>master</a:t>
            </a:r>
            <a:endParaRPr lang="ko-KR" altLang="en-US" sz="1051" dirty="0"/>
          </a:p>
        </p:txBody>
      </p:sp>
      <p:sp>
        <p:nvSpPr>
          <p:cNvPr id="6" name="TextBox 5"/>
          <p:cNvSpPr txBox="1"/>
          <p:nvPr/>
        </p:nvSpPr>
        <p:spPr>
          <a:xfrm>
            <a:off x="2933493" y="444539"/>
            <a:ext cx="670376" cy="2540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1" dirty="0"/>
              <a:t>develop</a:t>
            </a:r>
            <a:endParaRPr lang="ko-KR" altLang="en-US" sz="1051" dirty="0"/>
          </a:p>
        </p:txBody>
      </p:sp>
      <p:sp>
        <p:nvSpPr>
          <p:cNvPr id="7" name="타원 6"/>
          <p:cNvSpPr/>
          <p:nvPr/>
        </p:nvSpPr>
        <p:spPr>
          <a:xfrm>
            <a:off x="2532736" y="82464"/>
            <a:ext cx="241069" cy="2410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251395" y="93975"/>
            <a:ext cx="241069" cy="241069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4979208" y="66970"/>
            <a:ext cx="241069" cy="241069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34030" y="53371"/>
            <a:ext cx="12830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: Master branch</a:t>
            </a:r>
            <a:endParaRPr lang="ko-KR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2815373" y="53371"/>
            <a:ext cx="13619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: develop branch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5261845" y="49003"/>
            <a:ext cx="12933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: feature branch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1244935" y="442844"/>
            <a:ext cx="860080" cy="2540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1" dirty="0"/>
              <a:t>feature</a:t>
            </a:r>
            <a:endParaRPr lang="ko-KR" altLang="en-US" sz="1051" dirty="0"/>
          </a:p>
        </p:txBody>
      </p:sp>
      <p:sp>
        <p:nvSpPr>
          <p:cNvPr id="114" name="TextBox 113"/>
          <p:cNvSpPr txBox="1"/>
          <p:nvPr/>
        </p:nvSpPr>
        <p:spPr>
          <a:xfrm>
            <a:off x="6795882" y="442844"/>
            <a:ext cx="529312" cy="2540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1" dirty="0"/>
              <a:t>hotfix</a:t>
            </a:r>
            <a:endParaRPr lang="ko-KR" altLang="en-US" sz="1051" dirty="0"/>
          </a:p>
        </p:txBody>
      </p:sp>
      <p:sp>
        <p:nvSpPr>
          <p:cNvPr id="115" name="타원 114"/>
          <p:cNvSpPr/>
          <p:nvPr/>
        </p:nvSpPr>
        <p:spPr>
          <a:xfrm>
            <a:off x="7325195" y="61008"/>
            <a:ext cx="241069" cy="24106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TextBox 115"/>
          <p:cNvSpPr txBox="1"/>
          <p:nvPr/>
        </p:nvSpPr>
        <p:spPr>
          <a:xfrm>
            <a:off x="7755966" y="49003"/>
            <a:ext cx="1200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: hotfix branch</a:t>
            </a:r>
            <a:endParaRPr lang="ko-KR" altLang="en-US" sz="1200" dirty="0"/>
          </a:p>
        </p:txBody>
      </p:sp>
      <p:sp>
        <p:nvSpPr>
          <p:cNvPr id="167" name="TextBox 166"/>
          <p:cNvSpPr txBox="1"/>
          <p:nvPr/>
        </p:nvSpPr>
        <p:spPr>
          <a:xfrm>
            <a:off x="4529501" y="442094"/>
            <a:ext cx="611065" cy="2540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1" dirty="0"/>
              <a:t>release</a:t>
            </a:r>
            <a:endParaRPr lang="ko-KR" altLang="en-US" sz="1051" dirty="0"/>
          </a:p>
        </p:txBody>
      </p:sp>
      <p:sp>
        <p:nvSpPr>
          <p:cNvPr id="168" name="타원 167"/>
          <p:cNvSpPr/>
          <p:nvPr/>
        </p:nvSpPr>
        <p:spPr>
          <a:xfrm>
            <a:off x="9649632" y="60344"/>
            <a:ext cx="241069" cy="24106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TextBox 168"/>
          <p:cNvSpPr txBox="1"/>
          <p:nvPr/>
        </p:nvSpPr>
        <p:spPr>
          <a:xfrm>
            <a:off x="9890705" y="24447"/>
            <a:ext cx="12901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: release branch</a:t>
            </a:r>
            <a:endParaRPr lang="ko-KR" altLang="en-US" sz="1200" dirty="0"/>
          </a:p>
        </p:txBody>
      </p:sp>
      <p:cxnSp>
        <p:nvCxnSpPr>
          <p:cNvPr id="93" name="직선 연결선 92"/>
          <p:cNvCxnSpPr>
            <a:endCxn id="96" idx="0"/>
          </p:cNvCxnSpPr>
          <p:nvPr/>
        </p:nvCxnSpPr>
        <p:spPr>
          <a:xfrm>
            <a:off x="3268685" y="698452"/>
            <a:ext cx="1" cy="7963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>
            <a:endCxn id="95" idx="0"/>
          </p:cNvCxnSpPr>
          <p:nvPr/>
        </p:nvCxnSpPr>
        <p:spPr>
          <a:xfrm>
            <a:off x="8351289" y="696757"/>
            <a:ext cx="0" cy="3630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타원 94"/>
          <p:cNvSpPr/>
          <p:nvPr/>
        </p:nvSpPr>
        <p:spPr>
          <a:xfrm>
            <a:off x="8230755" y="1059800"/>
            <a:ext cx="241069" cy="241069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타원 95"/>
          <p:cNvSpPr/>
          <p:nvPr/>
        </p:nvSpPr>
        <p:spPr>
          <a:xfrm>
            <a:off x="3148148" y="1494778"/>
            <a:ext cx="241069" cy="2410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사각형 설명선 96"/>
          <p:cNvSpPr/>
          <p:nvPr/>
        </p:nvSpPr>
        <p:spPr>
          <a:xfrm>
            <a:off x="9102439" y="659691"/>
            <a:ext cx="1230284" cy="454071"/>
          </a:xfrm>
          <a:prstGeom prst="wedgeRectCallout">
            <a:avLst>
              <a:gd name="adj1" fmla="val -93806"/>
              <a:gd name="adj2" fmla="val 55177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Tag</a:t>
            </a:r>
            <a:br>
              <a:rPr lang="en-US" altLang="ko-KR" sz="1200" dirty="0">
                <a:solidFill>
                  <a:schemeClr val="tx1"/>
                </a:solidFill>
              </a:rPr>
            </a:br>
            <a:r>
              <a:rPr lang="en-US" altLang="ko-KR" sz="1200" dirty="0">
                <a:solidFill>
                  <a:schemeClr val="tx1"/>
                </a:solidFill>
              </a:rPr>
              <a:t>ver1.0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99" name="직선 화살표 연결선 98"/>
          <p:cNvCxnSpPr/>
          <p:nvPr/>
        </p:nvCxnSpPr>
        <p:spPr>
          <a:xfrm flipH="1">
            <a:off x="3389216" y="1180333"/>
            <a:ext cx="4841539" cy="43497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>
            <a:endCxn id="103" idx="0"/>
          </p:cNvCxnSpPr>
          <p:nvPr/>
        </p:nvCxnSpPr>
        <p:spPr>
          <a:xfrm>
            <a:off x="1404111" y="696761"/>
            <a:ext cx="0" cy="9544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/>
          <p:nvPr/>
        </p:nvCxnSpPr>
        <p:spPr>
          <a:xfrm flipH="1">
            <a:off x="1913848" y="696761"/>
            <a:ext cx="1" cy="5386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타원 101"/>
          <p:cNvSpPr/>
          <p:nvPr/>
        </p:nvSpPr>
        <p:spPr>
          <a:xfrm>
            <a:off x="1793308" y="1807680"/>
            <a:ext cx="241069" cy="241069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타원 102"/>
          <p:cNvSpPr/>
          <p:nvPr/>
        </p:nvSpPr>
        <p:spPr>
          <a:xfrm>
            <a:off x="1283576" y="1651228"/>
            <a:ext cx="241069" cy="241069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4" name="직선 화살표 연결선 103"/>
          <p:cNvCxnSpPr>
            <a:endCxn id="102" idx="6"/>
          </p:cNvCxnSpPr>
          <p:nvPr/>
        </p:nvCxnSpPr>
        <p:spPr>
          <a:xfrm flipH="1">
            <a:off x="2034377" y="1615317"/>
            <a:ext cx="1113771" cy="31290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/>
          <p:cNvCxnSpPr>
            <a:endCxn id="103" idx="6"/>
          </p:cNvCxnSpPr>
          <p:nvPr/>
        </p:nvCxnSpPr>
        <p:spPr>
          <a:xfrm flipH="1">
            <a:off x="1524649" y="1615313"/>
            <a:ext cx="1623503" cy="1564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사각형 설명선 105"/>
          <p:cNvSpPr/>
          <p:nvPr/>
        </p:nvSpPr>
        <p:spPr>
          <a:xfrm>
            <a:off x="49271" y="1651231"/>
            <a:ext cx="1113771" cy="603476"/>
          </a:xfrm>
          <a:prstGeom prst="wedgeRectCallout">
            <a:avLst>
              <a:gd name="adj1" fmla="val 61447"/>
              <a:gd name="adj2" fmla="val -41667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OTP </a:t>
            </a:r>
            <a:r>
              <a:rPr lang="ko-KR" altLang="en-US" sz="900" dirty="0">
                <a:solidFill>
                  <a:schemeClr val="tx1"/>
                </a:solidFill>
              </a:rPr>
              <a:t>로그인</a:t>
            </a:r>
            <a:r>
              <a:rPr lang="en-US" altLang="ko-KR" sz="900" dirty="0">
                <a:solidFill>
                  <a:schemeClr val="tx1"/>
                </a:solidFill>
              </a:rPr>
              <a:t/>
            </a:r>
            <a:br>
              <a:rPr lang="en-US" altLang="ko-KR" sz="900" dirty="0">
                <a:solidFill>
                  <a:schemeClr val="tx1"/>
                </a:solidFill>
              </a:rPr>
            </a:br>
            <a:r>
              <a:rPr lang="en-US" altLang="ko-KR" sz="900" dirty="0">
                <a:solidFill>
                  <a:schemeClr val="tx1"/>
                </a:solidFill>
              </a:rPr>
              <a:t>(feature/</a:t>
            </a:r>
            <a:r>
              <a:rPr lang="en-US" altLang="ko-KR" sz="900" dirty="0" err="1">
                <a:solidFill>
                  <a:schemeClr val="tx1"/>
                </a:solidFill>
              </a:rPr>
              <a:t>otp</a:t>
            </a:r>
            <a:r>
              <a:rPr lang="en-US" altLang="ko-KR" sz="900" dirty="0">
                <a:solidFill>
                  <a:schemeClr val="tx1"/>
                </a:solidFill>
              </a:rPr>
              <a:t>-login)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/>
            </a:r>
            <a:br>
              <a:rPr lang="en-US" altLang="ko-KR" sz="900" dirty="0">
                <a:solidFill>
                  <a:schemeClr val="tx1"/>
                </a:solidFill>
              </a:rPr>
            </a:b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7" name="사각형 설명선 106"/>
          <p:cNvSpPr/>
          <p:nvPr/>
        </p:nvSpPr>
        <p:spPr>
          <a:xfrm>
            <a:off x="1472540" y="868974"/>
            <a:ext cx="1510480" cy="404969"/>
          </a:xfrm>
          <a:prstGeom prst="wedgeRectCallout">
            <a:avLst>
              <a:gd name="adj1" fmla="val 1617"/>
              <a:gd name="adj2" fmla="val 178003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사용자 삭제 기능</a:t>
            </a:r>
            <a:r>
              <a:rPr lang="en-US" altLang="ko-KR" sz="1000" dirty="0">
                <a:solidFill>
                  <a:schemeClr val="tx1"/>
                </a:solidFill>
              </a:rPr>
              <a:t/>
            </a:r>
            <a:br>
              <a:rPr lang="en-US" altLang="ko-KR" sz="1000" dirty="0">
                <a:solidFill>
                  <a:schemeClr val="tx1"/>
                </a:solidFill>
              </a:rPr>
            </a:br>
            <a:r>
              <a:rPr lang="en-US" altLang="ko-KR" sz="1000" dirty="0">
                <a:solidFill>
                  <a:schemeClr val="tx1"/>
                </a:solidFill>
              </a:rPr>
              <a:t>(feature/user-delete)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6940004" y="2366734"/>
            <a:ext cx="241069" cy="24106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사각형 설명선 111"/>
          <p:cNvSpPr/>
          <p:nvPr/>
        </p:nvSpPr>
        <p:spPr>
          <a:xfrm>
            <a:off x="5261845" y="1448181"/>
            <a:ext cx="1924295" cy="728119"/>
          </a:xfrm>
          <a:prstGeom prst="wedgeRectCallout">
            <a:avLst>
              <a:gd name="adj1" fmla="val 40809"/>
              <a:gd name="adj2" fmla="val 86394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1" dirty="0">
                <a:solidFill>
                  <a:schemeClr val="tx1"/>
                </a:solidFill>
              </a:rPr>
              <a:t>사용자의 급한 요청으로 인해 게시판 기능 추가</a:t>
            </a:r>
            <a:r>
              <a:rPr lang="en-US" altLang="ko-KR" sz="1051" dirty="0">
                <a:solidFill>
                  <a:schemeClr val="tx1"/>
                </a:solidFill>
              </a:rPr>
              <a:t/>
            </a:r>
            <a:br>
              <a:rPr lang="en-US" altLang="ko-KR" sz="1051" dirty="0">
                <a:solidFill>
                  <a:schemeClr val="tx1"/>
                </a:solidFill>
              </a:rPr>
            </a:br>
            <a:r>
              <a:rPr lang="ko-KR" altLang="en-US" sz="1051" dirty="0">
                <a:solidFill>
                  <a:schemeClr val="tx1"/>
                </a:solidFill>
              </a:rPr>
              <a:t>완료 후 </a:t>
            </a:r>
            <a:r>
              <a:rPr lang="en-US" altLang="ko-KR" sz="1051" dirty="0">
                <a:solidFill>
                  <a:schemeClr val="tx1"/>
                </a:solidFill>
              </a:rPr>
              <a:t>develop, master merge </a:t>
            </a:r>
            <a:r>
              <a:rPr lang="ko-KR" altLang="en-US" sz="1051" dirty="0">
                <a:solidFill>
                  <a:schemeClr val="tx1"/>
                </a:solidFill>
              </a:rPr>
              <a:t>후 </a:t>
            </a:r>
            <a:r>
              <a:rPr lang="en-US" altLang="ko-KR" sz="1051" dirty="0">
                <a:solidFill>
                  <a:schemeClr val="tx1"/>
                </a:solidFill>
              </a:rPr>
              <a:t>delete branch</a:t>
            </a:r>
            <a:r>
              <a:rPr lang="ko-KR" altLang="en-US" sz="1051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113" name="직선 화살표 연결선 112"/>
          <p:cNvCxnSpPr>
            <a:endCxn id="111" idx="7"/>
          </p:cNvCxnSpPr>
          <p:nvPr/>
        </p:nvCxnSpPr>
        <p:spPr>
          <a:xfrm flipH="1">
            <a:off x="7145768" y="1265568"/>
            <a:ext cx="1120291" cy="113647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/>
          <p:cNvCxnSpPr>
            <a:endCxn id="121" idx="0"/>
          </p:cNvCxnSpPr>
          <p:nvPr/>
        </p:nvCxnSpPr>
        <p:spPr>
          <a:xfrm>
            <a:off x="3268683" y="1735847"/>
            <a:ext cx="0" cy="11265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타원 120"/>
          <p:cNvSpPr/>
          <p:nvPr/>
        </p:nvSpPr>
        <p:spPr>
          <a:xfrm>
            <a:off x="3148148" y="2862428"/>
            <a:ext cx="241069" cy="2410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2" name="직선 화살표 연결선 121"/>
          <p:cNvCxnSpPr>
            <a:endCxn id="121" idx="6"/>
          </p:cNvCxnSpPr>
          <p:nvPr/>
        </p:nvCxnSpPr>
        <p:spPr>
          <a:xfrm flipH="1">
            <a:off x="3389217" y="2487271"/>
            <a:ext cx="3550787" cy="49569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타원 122"/>
          <p:cNvSpPr/>
          <p:nvPr/>
        </p:nvSpPr>
        <p:spPr>
          <a:xfrm>
            <a:off x="8230755" y="2949355"/>
            <a:ext cx="241069" cy="241069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5" name="직선 화살표 연결선 124"/>
          <p:cNvCxnSpPr>
            <a:endCxn id="123" idx="2"/>
          </p:cNvCxnSpPr>
          <p:nvPr/>
        </p:nvCxnSpPr>
        <p:spPr>
          <a:xfrm>
            <a:off x="7181072" y="2487268"/>
            <a:ext cx="1049683" cy="5826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/>
          <p:cNvCxnSpPr>
            <a:endCxn id="123" idx="0"/>
          </p:cNvCxnSpPr>
          <p:nvPr/>
        </p:nvCxnSpPr>
        <p:spPr>
          <a:xfrm>
            <a:off x="8351289" y="1300871"/>
            <a:ext cx="0" cy="16484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사각형 설명선 136"/>
          <p:cNvSpPr/>
          <p:nvPr/>
        </p:nvSpPr>
        <p:spPr>
          <a:xfrm>
            <a:off x="9258210" y="2282439"/>
            <a:ext cx="1671757" cy="698563"/>
          </a:xfrm>
          <a:prstGeom prst="wedgeRectCallout">
            <a:avLst>
              <a:gd name="adj1" fmla="val -93806"/>
              <a:gd name="adj2" fmla="val 55177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Tag</a:t>
            </a:r>
            <a:br>
              <a:rPr lang="en-US" altLang="ko-KR" sz="1200" dirty="0">
                <a:solidFill>
                  <a:schemeClr val="tx1"/>
                </a:solidFill>
              </a:rPr>
            </a:br>
            <a:r>
              <a:rPr lang="en-US" altLang="ko-KR" sz="1200" dirty="0">
                <a:solidFill>
                  <a:schemeClr val="tx1"/>
                </a:solidFill>
              </a:rPr>
              <a:t>ver1.1</a:t>
            </a:r>
            <a:br>
              <a:rPr lang="en-US" altLang="ko-KR" sz="1200" dirty="0">
                <a:solidFill>
                  <a:schemeClr val="tx1"/>
                </a:solidFill>
              </a:rPr>
            </a:b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게시판 기능 추가됨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40" name="직선 화살표 연결선 139"/>
          <p:cNvCxnSpPr/>
          <p:nvPr/>
        </p:nvCxnSpPr>
        <p:spPr>
          <a:xfrm flipH="1">
            <a:off x="1913846" y="2048753"/>
            <a:ext cx="1" cy="31290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타원 140"/>
          <p:cNvSpPr/>
          <p:nvPr/>
        </p:nvSpPr>
        <p:spPr>
          <a:xfrm>
            <a:off x="1793308" y="2361652"/>
            <a:ext cx="241069" cy="241069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2" name="직선 화살표 연결선 141"/>
          <p:cNvCxnSpPr>
            <a:endCxn id="143" idx="0"/>
          </p:cNvCxnSpPr>
          <p:nvPr/>
        </p:nvCxnSpPr>
        <p:spPr>
          <a:xfrm>
            <a:off x="1404111" y="1892301"/>
            <a:ext cx="0" cy="31290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타원 142"/>
          <p:cNvSpPr/>
          <p:nvPr/>
        </p:nvSpPr>
        <p:spPr>
          <a:xfrm>
            <a:off x="1283576" y="2205200"/>
            <a:ext cx="241069" cy="241069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4" name="직선 화살표 연결선 143"/>
          <p:cNvCxnSpPr>
            <a:stCxn id="143" idx="4"/>
            <a:endCxn id="145" idx="0"/>
          </p:cNvCxnSpPr>
          <p:nvPr/>
        </p:nvCxnSpPr>
        <p:spPr>
          <a:xfrm>
            <a:off x="1404111" y="2446273"/>
            <a:ext cx="0" cy="14783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타원 144"/>
          <p:cNvSpPr/>
          <p:nvPr/>
        </p:nvSpPr>
        <p:spPr>
          <a:xfrm>
            <a:off x="1283576" y="3924668"/>
            <a:ext cx="241069" cy="241069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6" name="직선 화살표 연결선 145"/>
          <p:cNvCxnSpPr/>
          <p:nvPr/>
        </p:nvCxnSpPr>
        <p:spPr>
          <a:xfrm flipH="1">
            <a:off x="1913845" y="2602725"/>
            <a:ext cx="1" cy="31290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타원 146"/>
          <p:cNvSpPr/>
          <p:nvPr/>
        </p:nvSpPr>
        <p:spPr>
          <a:xfrm>
            <a:off x="1793308" y="2915624"/>
            <a:ext cx="241069" cy="241069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8" name="직선 화살표 연결선 147"/>
          <p:cNvCxnSpPr/>
          <p:nvPr/>
        </p:nvCxnSpPr>
        <p:spPr>
          <a:xfrm>
            <a:off x="3245523" y="3103496"/>
            <a:ext cx="0" cy="4787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타원 148"/>
          <p:cNvSpPr/>
          <p:nvPr/>
        </p:nvSpPr>
        <p:spPr>
          <a:xfrm>
            <a:off x="3148148" y="3582228"/>
            <a:ext cx="241069" cy="2410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0" name="직선 화살표 연결선 149"/>
          <p:cNvCxnSpPr>
            <a:endCxn id="149" idx="2"/>
          </p:cNvCxnSpPr>
          <p:nvPr/>
        </p:nvCxnSpPr>
        <p:spPr>
          <a:xfrm>
            <a:off x="2034377" y="3036160"/>
            <a:ext cx="1113771" cy="66660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타원 150"/>
          <p:cNvSpPr/>
          <p:nvPr/>
        </p:nvSpPr>
        <p:spPr>
          <a:xfrm>
            <a:off x="4691254" y="3854919"/>
            <a:ext cx="241069" cy="24106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2" name="직선 화살표 연결선 151"/>
          <p:cNvCxnSpPr>
            <a:endCxn id="151" idx="2"/>
          </p:cNvCxnSpPr>
          <p:nvPr/>
        </p:nvCxnSpPr>
        <p:spPr>
          <a:xfrm>
            <a:off x="3389216" y="3702763"/>
            <a:ext cx="1302037" cy="27269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사각형 설명선 152"/>
          <p:cNvSpPr/>
          <p:nvPr/>
        </p:nvSpPr>
        <p:spPr>
          <a:xfrm>
            <a:off x="3944292" y="2982965"/>
            <a:ext cx="1602045" cy="599265"/>
          </a:xfrm>
          <a:prstGeom prst="wedgeRectCallout">
            <a:avLst>
              <a:gd name="adj1" fmla="val 4408"/>
              <a:gd name="adj2" fmla="val 85325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사용자 삭제 기능이 개발이 완료되고 반영 전 </a:t>
            </a:r>
            <a:r>
              <a:rPr lang="en-US" altLang="ko-KR" sz="900" dirty="0">
                <a:solidFill>
                  <a:schemeClr val="tx1"/>
                </a:solidFill>
              </a:rPr>
              <a:t>release</a:t>
            </a:r>
            <a:r>
              <a:rPr lang="ko-KR" altLang="en-US" sz="900" dirty="0">
                <a:solidFill>
                  <a:schemeClr val="tx1"/>
                </a:solidFill>
              </a:rPr>
              <a:t>로 분기</a:t>
            </a:r>
          </a:p>
        </p:txBody>
      </p:sp>
      <p:sp>
        <p:nvSpPr>
          <p:cNvPr id="157" name="타원 156"/>
          <p:cNvSpPr/>
          <p:nvPr/>
        </p:nvSpPr>
        <p:spPr>
          <a:xfrm>
            <a:off x="4685816" y="4343364"/>
            <a:ext cx="241069" cy="24106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8" name="직선 화살표 연결선 157"/>
          <p:cNvCxnSpPr>
            <a:endCxn id="157" idx="0"/>
          </p:cNvCxnSpPr>
          <p:nvPr/>
        </p:nvCxnSpPr>
        <p:spPr>
          <a:xfrm flipH="1">
            <a:off x="4806353" y="4095992"/>
            <a:ext cx="5439" cy="2473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사각형 설명선 158"/>
          <p:cNvSpPr/>
          <p:nvPr/>
        </p:nvSpPr>
        <p:spPr>
          <a:xfrm>
            <a:off x="5660967" y="3702763"/>
            <a:ext cx="1596549" cy="410760"/>
          </a:xfrm>
          <a:prstGeom prst="wedgeRectCallout">
            <a:avLst>
              <a:gd name="adj1" fmla="val -92245"/>
              <a:gd name="adj2" fmla="val 127773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Release </a:t>
            </a:r>
            <a:r>
              <a:rPr lang="ko-KR" altLang="en-US" sz="900" dirty="0">
                <a:solidFill>
                  <a:schemeClr val="tx1"/>
                </a:solidFill>
              </a:rPr>
              <a:t>에서 버그를 확인하여 버그 수정</a:t>
            </a:r>
          </a:p>
        </p:txBody>
      </p:sp>
      <p:sp>
        <p:nvSpPr>
          <p:cNvPr id="160" name="타원 159"/>
          <p:cNvSpPr/>
          <p:nvPr/>
        </p:nvSpPr>
        <p:spPr>
          <a:xfrm>
            <a:off x="4685816" y="4834964"/>
            <a:ext cx="241069" cy="24106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1" name="직선 화살표 연결선 160"/>
          <p:cNvCxnSpPr>
            <a:endCxn id="160" idx="0"/>
          </p:cNvCxnSpPr>
          <p:nvPr/>
        </p:nvCxnSpPr>
        <p:spPr>
          <a:xfrm flipH="1">
            <a:off x="4806353" y="4587590"/>
            <a:ext cx="5439" cy="2473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화살표 연결선 162"/>
          <p:cNvCxnSpPr>
            <a:endCxn id="164" idx="0"/>
          </p:cNvCxnSpPr>
          <p:nvPr/>
        </p:nvCxnSpPr>
        <p:spPr>
          <a:xfrm flipH="1">
            <a:off x="3268685" y="3823301"/>
            <a:ext cx="1" cy="4752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타원 163"/>
          <p:cNvSpPr/>
          <p:nvPr/>
        </p:nvSpPr>
        <p:spPr>
          <a:xfrm>
            <a:off x="3148147" y="4298536"/>
            <a:ext cx="241069" cy="2410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8" name="직선 화살표 연결선 177"/>
          <p:cNvCxnSpPr/>
          <p:nvPr/>
        </p:nvCxnSpPr>
        <p:spPr>
          <a:xfrm>
            <a:off x="8351288" y="3183893"/>
            <a:ext cx="0" cy="16484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타원 178"/>
          <p:cNvSpPr/>
          <p:nvPr/>
        </p:nvSpPr>
        <p:spPr>
          <a:xfrm>
            <a:off x="8230754" y="4824551"/>
            <a:ext cx="241069" cy="241069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타원 179"/>
          <p:cNvSpPr/>
          <p:nvPr/>
        </p:nvSpPr>
        <p:spPr>
          <a:xfrm>
            <a:off x="4685816" y="4834964"/>
            <a:ext cx="241069" cy="24106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타원 180"/>
          <p:cNvSpPr/>
          <p:nvPr/>
        </p:nvSpPr>
        <p:spPr>
          <a:xfrm>
            <a:off x="3148147" y="5050875"/>
            <a:ext cx="241069" cy="2410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2" name="직선 화살표 연결선 181"/>
          <p:cNvCxnSpPr>
            <a:endCxn id="181" idx="0"/>
          </p:cNvCxnSpPr>
          <p:nvPr/>
        </p:nvCxnSpPr>
        <p:spPr>
          <a:xfrm>
            <a:off x="3268681" y="4539607"/>
            <a:ext cx="0" cy="51127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직선 화살표 연결선 182"/>
          <p:cNvCxnSpPr>
            <a:stCxn id="180" idx="2"/>
            <a:endCxn id="181" idx="6"/>
          </p:cNvCxnSpPr>
          <p:nvPr/>
        </p:nvCxnSpPr>
        <p:spPr>
          <a:xfrm flipH="1">
            <a:off x="3389215" y="4955502"/>
            <a:ext cx="1296600" cy="21591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화살표 연결선 183"/>
          <p:cNvCxnSpPr>
            <a:stCxn id="180" idx="6"/>
            <a:endCxn id="179" idx="2"/>
          </p:cNvCxnSpPr>
          <p:nvPr/>
        </p:nvCxnSpPr>
        <p:spPr>
          <a:xfrm flipV="1">
            <a:off x="4926884" y="4945086"/>
            <a:ext cx="3303869" cy="1041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사각형 설명선 184"/>
          <p:cNvSpPr/>
          <p:nvPr/>
        </p:nvSpPr>
        <p:spPr>
          <a:xfrm>
            <a:off x="9102436" y="4165737"/>
            <a:ext cx="1827531" cy="707403"/>
          </a:xfrm>
          <a:prstGeom prst="wedgeRectCallout">
            <a:avLst>
              <a:gd name="adj1" fmla="val -83685"/>
              <a:gd name="adj2" fmla="val 50821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Tag</a:t>
            </a:r>
            <a:br>
              <a:rPr lang="en-US" altLang="ko-KR" sz="1200" dirty="0">
                <a:solidFill>
                  <a:schemeClr val="tx1"/>
                </a:solidFill>
              </a:rPr>
            </a:br>
            <a:r>
              <a:rPr lang="en-US" altLang="ko-KR" sz="1200" dirty="0">
                <a:solidFill>
                  <a:schemeClr val="tx1"/>
                </a:solidFill>
              </a:rPr>
              <a:t>ver1.1.1</a:t>
            </a:r>
            <a:br>
              <a:rPr lang="en-US" altLang="ko-KR" sz="1200" dirty="0">
                <a:solidFill>
                  <a:schemeClr val="tx1"/>
                </a:solidFill>
              </a:rPr>
            </a:b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사용자 </a:t>
            </a:r>
            <a:r>
              <a:rPr lang="ko-KR" altLang="en-US" sz="1200" dirty="0" err="1">
                <a:solidFill>
                  <a:schemeClr val="tx1"/>
                </a:solidFill>
              </a:rPr>
              <a:t>삭제기능</a:t>
            </a:r>
            <a:r>
              <a:rPr lang="ko-KR" altLang="en-US" sz="1200" dirty="0">
                <a:solidFill>
                  <a:schemeClr val="tx1"/>
                </a:solidFill>
              </a:rPr>
              <a:t> 추가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86" name="사각형 설명선 185"/>
          <p:cNvSpPr/>
          <p:nvPr/>
        </p:nvSpPr>
        <p:spPr>
          <a:xfrm>
            <a:off x="4668066" y="5438756"/>
            <a:ext cx="1596549" cy="410760"/>
          </a:xfrm>
          <a:prstGeom prst="wedgeRectCallout">
            <a:avLst>
              <a:gd name="adj1" fmla="val -36013"/>
              <a:gd name="adj2" fmla="val -143408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Bugfix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후 </a:t>
            </a:r>
            <a:r>
              <a:rPr lang="en-US" altLang="ko-KR" sz="900" dirty="0">
                <a:solidFill>
                  <a:schemeClr val="tx1"/>
                </a:solidFill>
              </a:rPr>
              <a:t>master</a:t>
            </a:r>
            <a:r>
              <a:rPr lang="ko-KR" altLang="en-US" sz="900" dirty="0">
                <a:solidFill>
                  <a:schemeClr val="tx1"/>
                </a:solidFill>
              </a:rPr>
              <a:t>와 </a:t>
            </a:r>
            <a:r>
              <a:rPr lang="en-US" altLang="ko-KR" sz="900" dirty="0">
                <a:solidFill>
                  <a:schemeClr val="tx1"/>
                </a:solidFill>
              </a:rPr>
              <a:t>develop</a:t>
            </a:r>
            <a:r>
              <a:rPr lang="ko-KR" altLang="en-US" sz="900" dirty="0">
                <a:solidFill>
                  <a:schemeClr val="tx1"/>
                </a:solidFill>
              </a:rPr>
              <a:t>에 </a:t>
            </a:r>
            <a:r>
              <a:rPr lang="en-US" altLang="ko-KR" sz="900" dirty="0">
                <a:solidFill>
                  <a:schemeClr val="tx1"/>
                </a:solidFill>
              </a:rPr>
              <a:t>merge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99" name="타원 198"/>
          <p:cNvSpPr/>
          <p:nvPr/>
        </p:nvSpPr>
        <p:spPr>
          <a:xfrm>
            <a:off x="1793308" y="4432104"/>
            <a:ext cx="241069" cy="241069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0" name="직선 화살표 연결선 199"/>
          <p:cNvCxnSpPr>
            <a:endCxn id="199" idx="6"/>
          </p:cNvCxnSpPr>
          <p:nvPr/>
        </p:nvCxnSpPr>
        <p:spPr>
          <a:xfrm flipH="1">
            <a:off x="2034376" y="4419071"/>
            <a:ext cx="1113771" cy="1335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사각형 설명선 200"/>
          <p:cNvSpPr/>
          <p:nvPr/>
        </p:nvSpPr>
        <p:spPr>
          <a:xfrm>
            <a:off x="1696020" y="3444265"/>
            <a:ext cx="964379" cy="454071"/>
          </a:xfrm>
          <a:prstGeom prst="wedgeRectCallout">
            <a:avLst>
              <a:gd name="adj1" fmla="val -26725"/>
              <a:gd name="adj2" fmla="val 166851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사용자 수정 기능 추가 개발 </a:t>
            </a:r>
          </a:p>
        </p:txBody>
      </p:sp>
      <p:cxnSp>
        <p:nvCxnSpPr>
          <p:cNvPr id="203" name="직선 화살표 연결선 202"/>
          <p:cNvCxnSpPr>
            <a:endCxn id="204" idx="0"/>
          </p:cNvCxnSpPr>
          <p:nvPr/>
        </p:nvCxnSpPr>
        <p:spPr>
          <a:xfrm>
            <a:off x="1404111" y="4165741"/>
            <a:ext cx="0" cy="14783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타원 203"/>
          <p:cNvSpPr/>
          <p:nvPr/>
        </p:nvSpPr>
        <p:spPr>
          <a:xfrm>
            <a:off x="1283576" y="5644136"/>
            <a:ext cx="241069" cy="241069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8" name="직선 화살표 연결선 207"/>
          <p:cNvCxnSpPr>
            <a:stCxn id="199" idx="4"/>
            <a:endCxn id="209" idx="0"/>
          </p:cNvCxnSpPr>
          <p:nvPr/>
        </p:nvCxnSpPr>
        <p:spPr>
          <a:xfrm>
            <a:off x="1913843" y="4673173"/>
            <a:ext cx="1072" cy="31321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타원 208"/>
          <p:cNvSpPr/>
          <p:nvPr/>
        </p:nvSpPr>
        <p:spPr>
          <a:xfrm>
            <a:off x="1794380" y="4986384"/>
            <a:ext cx="241069" cy="241069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0" name="직선 화살표 연결선 209"/>
          <p:cNvCxnSpPr>
            <a:stCxn id="209" idx="4"/>
            <a:endCxn id="213" idx="0"/>
          </p:cNvCxnSpPr>
          <p:nvPr/>
        </p:nvCxnSpPr>
        <p:spPr>
          <a:xfrm>
            <a:off x="1914915" y="5227457"/>
            <a:ext cx="0" cy="31290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타원 212"/>
          <p:cNvSpPr/>
          <p:nvPr/>
        </p:nvSpPr>
        <p:spPr>
          <a:xfrm>
            <a:off x="1794380" y="5540356"/>
            <a:ext cx="241069" cy="241069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1" name="직선 화살표 연결선 220"/>
          <p:cNvCxnSpPr>
            <a:endCxn id="222" idx="0"/>
          </p:cNvCxnSpPr>
          <p:nvPr/>
        </p:nvCxnSpPr>
        <p:spPr>
          <a:xfrm>
            <a:off x="3268681" y="5291944"/>
            <a:ext cx="0" cy="10153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타원 221"/>
          <p:cNvSpPr/>
          <p:nvPr/>
        </p:nvSpPr>
        <p:spPr>
          <a:xfrm>
            <a:off x="3148147" y="6307252"/>
            <a:ext cx="241069" cy="2410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3" name="직선 화살표 연결선 222"/>
          <p:cNvCxnSpPr>
            <a:endCxn id="222" idx="2"/>
          </p:cNvCxnSpPr>
          <p:nvPr/>
        </p:nvCxnSpPr>
        <p:spPr>
          <a:xfrm>
            <a:off x="2035448" y="5660894"/>
            <a:ext cx="1112699" cy="7668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직선 화살표 연결선 224"/>
          <p:cNvCxnSpPr>
            <a:endCxn id="222" idx="2"/>
          </p:cNvCxnSpPr>
          <p:nvPr/>
        </p:nvCxnSpPr>
        <p:spPr>
          <a:xfrm>
            <a:off x="1489342" y="5849905"/>
            <a:ext cx="1658805" cy="5778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타원 232"/>
          <p:cNvSpPr/>
          <p:nvPr/>
        </p:nvSpPr>
        <p:spPr>
          <a:xfrm>
            <a:off x="4713171" y="6567402"/>
            <a:ext cx="241069" cy="24106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4" name="직선 화살표 연결선 233"/>
          <p:cNvCxnSpPr>
            <a:endCxn id="233" idx="2"/>
          </p:cNvCxnSpPr>
          <p:nvPr/>
        </p:nvCxnSpPr>
        <p:spPr>
          <a:xfrm>
            <a:off x="3386496" y="6431056"/>
            <a:ext cx="1326675" cy="2568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사각형 설명선 238"/>
          <p:cNvSpPr/>
          <p:nvPr/>
        </p:nvSpPr>
        <p:spPr>
          <a:xfrm>
            <a:off x="5318923" y="5950974"/>
            <a:ext cx="1596549" cy="635511"/>
          </a:xfrm>
          <a:prstGeom prst="wedgeRectCallout">
            <a:avLst>
              <a:gd name="adj1" fmla="val -72980"/>
              <a:gd name="adj2" fmla="val 49489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사용자 수정</a:t>
            </a:r>
            <a:r>
              <a:rPr lang="en-US" altLang="ko-KR" sz="900" dirty="0">
                <a:solidFill>
                  <a:schemeClr val="tx1"/>
                </a:solidFill>
              </a:rPr>
              <a:t>, OTP</a:t>
            </a:r>
            <a:r>
              <a:rPr lang="ko-KR" altLang="en-US" sz="900" dirty="0">
                <a:solidFill>
                  <a:schemeClr val="tx1"/>
                </a:solidFill>
              </a:rPr>
              <a:t>기능이 추가된 </a:t>
            </a:r>
            <a:r>
              <a:rPr lang="en-US" altLang="ko-KR" sz="900" dirty="0">
                <a:solidFill>
                  <a:schemeClr val="tx1"/>
                </a:solidFill>
              </a:rPr>
              <a:t>release branch </a:t>
            </a:r>
            <a:r>
              <a:rPr lang="ko-KR" altLang="en-US" sz="900" dirty="0">
                <a:solidFill>
                  <a:schemeClr val="tx1"/>
                </a:solidFill>
              </a:rPr>
              <a:t>생성 후 버그가 없을 시 </a:t>
            </a:r>
            <a:r>
              <a:rPr lang="en-US" altLang="ko-KR" sz="900" dirty="0">
                <a:solidFill>
                  <a:schemeClr val="tx1"/>
                </a:solidFill>
              </a:rPr>
              <a:t>master, develop branch</a:t>
            </a:r>
            <a:r>
              <a:rPr lang="ko-KR" altLang="en-US" sz="900" dirty="0">
                <a:solidFill>
                  <a:schemeClr val="tx1"/>
                </a:solidFill>
              </a:rPr>
              <a:t>에 </a:t>
            </a:r>
            <a:r>
              <a:rPr lang="en-US" altLang="ko-KR" sz="900" dirty="0">
                <a:solidFill>
                  <a:schemeClr val="tx1"/>
                </a:solidFill>
              </a:rPr>
              <a:t>merge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40" name="타원 239"/>
          <p:cNvSpPr/>
          <p:nvPr/>
        </p:nvSpPr>
        <p:spPr>
          <a:xfrm>
            <a:off x="8230752" y="6548322"/>
            <a:ext cx="241069" cy="241069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2" name="직선 화살표 연결선 241"/>
          <p:cNvCxnSpPr>
            <a:endCxn id="240" idx="0"/>
          </p:cNvCxnSpPr>
          <p:nvPr/>
        </p:nvCxnSpPr>
        <p:spPr>
          <a:xfrm flipH="1">
            <a:off x="8351292" y="5065622"/>
            <a:ext cx="1" cy="148270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직선 화살표 연결선 242"/>
          <p:cNvCxnSpPr>
            <a:endCxn id="240" idx="2"/>
          </p:cNvCxnSpPr>
          <p:nvPr/>
        </p:nvCxnSpPr>
        <p:spPr>
          <a:xfrm flipV="1">
            <a:off x="4954244" y="6668856"/>
            <a:ext cx="3276513" cy="190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사각형 설명선 244"/>
          <p:cNvSpPr/>
          <p:nvPr/>
        </p:nvSpPr>
        <p:spPr>
          <a:xfrm>
            <a:off x="9155027" y="6132415"/>
            <a:ext cx="1230284" cy="454071"/>
          </a:xfrm>
          <a:prstGeom prst="wedgeRectCallout">
            <a:avLst>
              <a:gd name="adj1" fmla="val -99887"/>
              <a:gd name="adj2" fmla="val 60669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Tag</a:t>
            </a:r>
            <a:br>
              <a:rPr lang="en-US" altLang="ko-KR" sz="1200" dirty="0">
                <a:solidFill>
                  <a:schemeClr val="tx1"/>
                </a:solidFill>
              </a:rPr>
            </a:br>
            <a:r>
              <a:rPr lang="en-US" altLang="ko-KR" sz="1200" dirty="0">
                <a:solidFill>
                  <a:schemeClr val="tx1"/>
                </a:solidFill>
              </a:rPr>
              <a:t>ver1.2.0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31946" y="1384663"/>
            <a:ext cx="461665" cy="923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5220281" y="872694"/>
            <a:ext cx="2987319" cy="21971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Hotfix/add-board</a:t>
            </a:r>
            <a:br>
              <a:rPr lang="en-US" altLang="ko-KR" sz="1400" dirty="0"/>
            </a:br>
            <a:r>
              <a:rPr lang="en-US" altLang="ko-KR" sz="1400" dirty="0"/>
              <a:t>Branch Delete</a:t>
            </a:r>
            <a:endParaRPr lang="ko-KR" altLang="en-US" sz="1400" dirty="0"/>
          </a:p>
        </p:txBody>
      </p:sp>
      <p:sp>
        <p:nvSpPr>
          <p:cNvPr id="247" name="직사각형 246"/>
          <p:cNvSpPr/>
          <p:nvPr/>
        </p:nvSpPr>
        <p:spPr>
          <a:xfrm>
            <a:off x="1465029" y="828425"/>
            <a:ext cx="1539428" cy="272156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1" dirty="0"/>
              <a:t>Feature/user-delete</a:t>
            </a:r>
            <a:br>
              <a:rPr lang="en-US" altLang="ko-KR" sz="1051" dirty="0"/>
            </a:br>
            <a:r>
              <a:rPr lang="en-US" altLang="ko-KR" sz="1051" dirty="0"/>
              <a:t>Branch Delete</a:t>
            </a:r>
            <a:endParaRPr lang="ko-KR" altLang="en-US" sz="1051" dirty="0"/>
          </a:p>
        </p:txBody>
      </p:sp>
      <p:sp>
        <p:nvSpPr>
          <p:cNvPr id="248" name="직사각형 247"/>
          <p:cNvSpPr/>
          <p:nvPr/>
        </p:nvSpPr>
        <p:spPr>
          <a:xfrm>
            <a:off x="924259" y="3908143"/>
            <a:ext cx="2221168" cy="272156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1" dirty="0"/>
              <a:t>Feature/user-</a:t>
            </a:r>
            <a:r>
              <a:rPr lang="en-US" altLang="ko-KR" sz="1051" dirty="0" err="1"/>
              <a:t>otp</a:t>
            </a:r>
            <a:r>
              <a:rPr lang="en-US" altLang="ko-KR" sz="1051" dirty="0"/>
              <a:t>-login</a:t>
            </a:r>
            <a:br>
              <a:rPr lang="en-US" altLang="ko-KR" sz="1051" dirty="0"/>
            </a:br>
            <a:r>
              <a:rPr lang="en-US" altLang="ko-KR" sz="1051" dirty="0"/>
              <a:t>Branch Delete</a:t>
            </a:r>
            <a:endParaRPr lang="ko-KR" altLang="en-US" sz="1051" dirty="0"/>
          </a:p>
        </p:txBody>
      </p:sp>
    </p:spTree>
    <p:extLst>
      <p:ext uri="{BB962C8B-B14F-4D97-AF65-F5344CB8AC3E}">
        <p14:creationId xmlns:p14="http://schemas.microsoft.com/office/powerpoint/2010/main" val="631130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nimBg="1"/>
      <p:bldP spid="96" grpId="0" animBg="1"/>
      <p:bldP spid="97" grpId="0" animBg="1"/>
      <p:bldP spid="102" grpId="0" animBg="1"/>
      <p:bldP spid="103" grpId="0" animBg="1"/>
      <p:bldP spid="106" grpId="0" animBg="1"/>
      <p:bldP spid="107" grpId="0" animBg="1"/>
      <p:bldP spid="111" grpId="0" animBg="1"/>
      <p:bldP spid="112" grpId="0" animBg="1"/>
      <p:bldP spid="121" grpId="0" animBg="1"/>
      <p:bldP spid="123" grpId="0" animBg="1"/>
      <p:bldP spid="137" grpId="0" animBg="1"/>
      <p:bldP spid="141" grpId="0" animBg="1"/>
      <p:bldP spid="143" grpId="0" animBg="1"/>
      <p:bldP spid="145" grpId="0" animBg="1"/>
      <p:bldP spid="147" grpId="0" animBg="1"/>
      <p:bldP spid="149" grpId="0" animBg="1"/>
      <p:bldP spid="151" grpId="0" animBg="1"/>
      <p:bldP spid="153" grpId="0" animBg="1"/>
      <p:bldP spid="157" grpId="0" animBg="1"/>
      <p:bldP spid="159" grpId="0" animBg="1"/>
      <p:bldP spid="160" grpId="0" animBg="1"/>
      <p:bldP spid="164" grpId="0" animBg="1"/>
      <p:bldP spid="179" grpId="0" animBg="1"/>
      <p:bldP spid="180" grpId="0" animBg="1"/>
      <p:bldP spid="181" grpId="0" animBg="1"/>
      <p:bldP spid="185" grpId="0" animBg="1"/>
      <p:bldP spid="186" grpId="0" animBg="1"/>
      <p:bldP spid="199" grpId="0" animBg="1"/>
      <p:bldP spid="201" grpId="0" animBg="1"/>
      <p:bldP spid="204" grpId="0" animBg="1"/>
      <p:bldP spid="209" grpId="0" animBg="1"/>
      <p:bldP spid="213" grpId="0" animBg="1"/>
      <p:bldP spid="222" grpId="0" animBg="1"/>
      <p:bldP spid="233" grpId="0" animBg="1"/>
      <p:bldP spid="239" grpId="0" animBg="1"/>
      <p:bldP spid="240" grpId="0" animBg="1"/>
      <p:bldP spid="245" grpId="0" animBg="1"/>
      <p:bldP spid="19" grpId="0" animBg="1"/>
      <p:bldP spid="247" grpId="0" animBg="1"/>
      <p:bldP spid="248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6" y="29413"/>
            <a:ext cx="12858017" cy="1325563"/>
          </a:xfrm>
        </p:spPr>
        <p:txBody>
          <a:bodyPr/>
          <a:lstStyle/>
          <a:p>
            <a:r>
              <a:rPr lang="en-US" altLang="ko-KR" dirty="0"/>
              <a:t>4. Git </a:t>
            </a:r>
            <a:r>
              <a:rPr lang="en-US" altLang="ko-KR" dirty="0" smtClean="0"/>
              <a:t>– Branch </a:t>
            </a:r>
            <a:r>
              <a:rPr lang="ko-KR" altLang="en-US" dirty="0" smtClean="0"/>
              <a:t>관리 전략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6796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en-US" altLang="ko-KR" dirty="0"/>
              <a:t>4. Git – </a:t>
            </a:r>
            <a:r>
              <a:rPr lang="en-US" altLang="ko-KR" b="1" dirty="0"/>
              <a:t>reset</a:t>
            </a:r>
            <a:r>
              <a:rPr lang="en-US" altLang="ko-KR" dirty="0"/>
              <a:t>, revert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15146" y="1354975"/>
            <a:ext cx="11219803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buAutoNum type="arabicPeriod"/>
            </a:pPr>
            <a:r>
              <a:rPr lang="en-US" altLang="ko-KR" sz="1600" dirty="0"/>
              <a:t>Reset</a:t>
            </a:r>
          </a:p>
          <a:p>
            <a:pPr lvl="1"/>
            <a:r>
              <a:rPr lang="en-US" altLang="ko-KR" sz="1600" b="1" dirty="0"/>
              <a:t>$ </a:t>
            </a:r>
            <a:r>
              <a:rPr lang="en-US" altLang="ko-KR" sz="1600" b="1" dirty="0" err="1"/>
              <a:t>git</a:t>
            </a:r>
            <a:r>
              <a:rPr lang="en-US" altLang="ko-KR" sz="1600" b="1" dirty="0"/>
              <a:t> reset &lt;</a:t>
            </a:r>
            <a:r>
              <a:rPr lang="ko-KR" altLang="en-US" sz="1600" b="1" dirty="0"/>
              <a:t>옵션</a:t>
            </a:r>
            <a:r>
              <a:rPr lang="en-US" altLang="ko-KR" sz="1600" b="1" dirty="0"/>
              <a:t>&gt; &lt;</a:t>
            </a:r>
            <a:r>
              <a:rPr lang="ko-KR" altLang="en-US" sz="1600" b="1" dirty="0" err="1"/>
              <a:t>돌아가고싶은</a:t>
            </a:r>
            <a:r>
              <a:rPr lang="ko-KR" altLang="en-US" sz="1600" b="1" dirty="0"/>
              <a:t> </a:t>
            </a:r>
            <a:r>
              <a:rPr lang="ko-KR" altLang="en-US" sz="1600" b="1" dirty="0" err="1"/>
              <a:t>커밋</a:t>
            </a:r>
            <a:r>
              <a:rPr lang="en-US" altLang="ko-KR" sz="1600" b="1" dirty="0"/>
              <a:t>&gt;</a:t>
            </a:r>
          </a:p>
          <a:p>
            <a:pPr lvl="1"/>
            <a:endParaRPr lang="en-US" altLang="ko-KR" sz="1600" b="1" dirty="0"/>
          </a:p>
          <a:p>
            <a:pPr lvl="1"/>
            <a:endParaRPr lang="en-US" altLang="ko-KR" sz="1600" b="1" dirty="0"/>
          </a:p>
          <a:p>
            <a:pPr lvl="1"/>
            <a:r>
              <a:rPr lang="en-US" altLang="ko-KR" sz="1600" b="1" dirty="0"/>
              <a:t/>
            </a:r>
            <a:br>
              <a:rPr lang="en-US" altLang="ko-KR" sz="1600" b="1" dirty="0"/>
            </a:br>
            <a:endParaRPr lang="en-US" altLang="ko-KR" sz="1600" b="1" dirty="0"/>
          </a:p>
          <a:p>
            <a:pPr lvl="1"/>
            <a:endParaRPr lang="en-US" altLang="ko-KR" sz="1600" b="1" dirty="0"/>
          </a:p>
          <a:p>
            <a:pPr lvl="1"/>
            <a:endParaRPr lang="en-US" altLang="ko-KR" sz="1600" b="1" dirty="0"/>
          </a:p>
          <a:p>
            <a:pPr marL="342891" indent="-342891">
              <a:buAutoNum type="arabicPeriod"/>
            </a:pPr>
            <a:r>
              <a:rPr lang="ko-KR" altLang="en-US" sz="1600" dirty="0"/>
              <a:t>위와 같은 </a:t>
            </a:r>
            <a:r>
              <a:rPr lang="ko-KR" altLang="en-US" sz="1600" dirty="0" err="1"/>
              <a:t>커밋이</a:t>
            </a:r>
            <a:r>
              <a:rPr lang="ko-KR" altLang="en-US" sz="1600" dirty="0"/>
              <a:t> 발생했다고 가정하겠습니다</a:t>
            </a:r>
            <a:r>
              <a:rPr lang="en-US" altLang="ko-KR" sz="1600" dirty="0"/>
              <a:t>. A</a:t>
            </a:r>
            <a:r>
              <a:rPr lang="ko-KR" altLang="en-US" sz="1600" dirty="0"/>
              <a:t>가 가장 처음 </a:t>
            </a:r>
            <a:r>
              <a:rPr lang="en-US" altLang="ko-KR" sz="1600" dirty="0"/>
              <a:t>commit</a:t>
            </a:r>
            <a:r>
              <a:rPr lang="ko-KR" altLang="en-US" sz="1600" dirty="0"/>
              <a:t> 내역입니다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$ </a:t>
            </a:r>
            <a:r>
              <a:rPr lang="en-US" altLang="ko-KR" sz="1600" b="1" dirty="0" err="1"/>
              <a:t>git</a:t>
            </a:r>
            <a:r>
              <a:rPr lang="en-US" altLang="ko-KR" sz="1600" b="1" dirty="0"/>
              <a:t> reset --soft A    </a:t>
            </a:r>
            <a:r>
              <a:rPr lang="en-US" altLang="ko-KR" sz="1600" dirty="0"/>
              <a:t>=&gt; [Local Repository]</a:t>
            </a:r>
            <a:r>
              <a:rPr lang="ko-KR" altLang="en-US" sz="1600" dirty="0"/>
              <a:t>만 </a:t>
            </a:r>
            <a:r>
              <a:rPr lang="en-US" altLang="ko-KR" sz="1600" dirty="0"/>
              <a:t>A </a:t>
            </a:r>
            <a:r>
              <a:rPr lang="ko-KR" altLang="en-US" sz="1600" dirty="0"/>
              <a:t>시점으로 이동합니다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$ </a:t>
            </a:r>
            <a:r>
              <a:rPr lang="en-US" altLang="ko-KR" sz="1600" b="1" dirty="0" err="1"/>
              <a:t>git</a:t>
            </a:r>
            <a:r>
              <a:rPr lang="en-US" altLang="ko-KR" sz="1600" b="1" dirty="0"/>
              <a:t> reset --mixed A </a:t>
            </a:r>
            <a:r>
              <a:rPr lang="en-US" altLang="ko-KR" sz="1600" dirty="0"/>
              <a:t>=&gt; [Staging Area]</a:t>
            </a:r>
            <a:r>
              <a:rPr lang="ko-KR" altLang="en-US" sz="1600" dirty="0"/>
              <a:t>와 </a:t>
            </a:r>
            <a:r>
              <a:rPr lang="en-US" altLang="ko-KR" sz="1600" dirty="0"/>
              <a:t>[Local Repository] </a:t>
            </a:r>
            <a:r>
              <a:rPr lang="ko-KR" altLang="en-US" sz="1600" dirty="0"/>
              <a:t>를 </a:t>
            </a:r>
            <a:r>
              <a:rPr lang="en-US" altLang="ko-KR" sz="1600" dirty="0"/>
              <a:t>A </a:t>
            </a:r>
            <a:r>
              <a:rPr lang="ko-KR" altLang="en-US" sz="1600" dirty="0"/>
              <a:t>시점으로 이동합니다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$ </a:t>
            </a:r>
            <a:r>
              <a:rPr lang="en-US" altLang="ko-KR" sz="1600" b="1" dirty="0" err="1"/>
              <a:t>git</a:t>
            </a:r>
            <a:r>
              <a:rPr lang="en-US" altLang="ko-KR" sz="1600" b="1" dirty="0"/>
              <a:t> reset --hard A   </a:t>
            </a:r>
            <a:r>
              <a:rPr lang="en-US" altLang="ko-KR" sz="1600" dirty="0"/>
              <a:t>=&gt; [Working Directory], [Staging Area] , [Repository]</a:t>
            </a:r>
            <a:r>
              <a:rPr lang="ko-KR" altLang="en-US" sz="1600" dirty="0"/>
              <a:t>를 </a:t>
            </a:r>
            <a:r>
              <a:rPr lang="en-US" altLang="ko-KR" sz="1600" dirty="0"/>
              <a:t>A</a:t>
            </a:r>
            <a:r>
              <a:rPr lang="ko-KR" altLang="en-US" sz="1600" dirty="0"/>
              <a:t>시점으로 이동 합니다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pPr marL="342891" indent="-342891">
              <a:buAutoNum type="arabicPeriod"/>
            </a:pPr>
            <a:endParaRPr lang="en-US" altLang="ko-KR" sz="1600" dirty="0"/>
          </a:p>
          <a:p>
            <a:pPr marL="342891" indent="-342891">
              <a:buAutoNum type="arabicPeriod"/>
            </a:pPr>
            <a:endParaRPr lang="en-US" altLang="ko-KR" sz="1600" dirty="0"/>
          </a:p>
          <a:p>
            <a:r>
              <a:rPr lang="en-US" altLang="ko-KR" sz="1600" dirty="0"/>
              <a:t/>
            </a:r>
            <a:br>
              <a:rPr lang="en-US" altLang="ko-KR" sz="1600" dirty="0"/>
            </a:br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</p:txBody>
      </p:sp>
      <p:sp>
        <p:nvSpPr>
          <p:cNvPr id="2" name="직사각형 1"/>
          <p:cNvSpPr/>
          <p:nvPr/>
        </p:nvSpPr>
        <p:spPr>
          <a:xfrm>
            <a:off x="1039097" y="1982689"/>
            <a:ext cx="806335" cy="1250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</a:p>
          <a:p>
            <a:pPr algn="ctr"/>
            <a:r>
              <a:rPr lang="en-US" altLang="ko-KR" dirty="0"/>
              <a:t>B</a:t>
            </a:r>
          </a:p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2482541" y="5016550"/>
            <a:ext cx="1454727" cy="104740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Working Directory</a:t>
            </a:r>
            <a:endParaRPr lang="ko-KR" altLang="en-US" dirty="0"/>
          </a:p>
        </p:txBody>
      </p:sp>
      <p:sp>
        <p:nvSpPr>
          <p:cNvPr id="6" name="한쪽 모서리가 잘린 사각형 5"/>
          <p:cNvSpPr/>
          <p:nvPr/>
        </p:nvSpPr>
        <p:spPr>
          <a:xfrm>
            <a:off x="5225737" y="5016550"/>
            <a:ext cx="1180408" cy="1047404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Staging</a:t>
            </a:r>
            <a:br>
              <a:rPr lang="en-US" altLang="ko-KR" dirty="0"/>
            </a:br>
            <a:r>
              <a:rPr lang="en-US" altLang="ko-KR" dirty="0"/>
              <a:t>Area</a:t>
            </a:r>
            <a:endParaRPr lang="ko-KR" altLang="en-US" dirty="0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4003767" y="5232678"/>
            <a:ext cx="11305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H="1">
            <a:off x="4003767" y="5897696"/>
            <a:ext cx="11305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880500" y="4862659"/>
            <a:ext cx="1345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$ </a:t>
            </a:r>
            <a:r>
              <a:rPr lang="en-US" altLang="ko-KR" sz="1400" dirty="0" err="1"/>
              <a:t>git</a:t>
            </a:r>
            <a:r>
              <a:rPr lang="en-US" altLang="ko-KR" sz="1400" dirty="0"/>
              <a:t> add [file]</a:t>
            </a:r>
            <a:endParaRPr lang="ko-KR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3920061" y="6063952"/>
            <a:ext cx="1259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$ </a:t>
            </a:r>
            <a:r>
              <a:rPr lang="en-US" altLang="ko-KR" sz="1400" dirty="0" err="1"/>
              <a:t>git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rm</a:t>
            </a:r>
            <a:r>
              <a:rPr lang="en-US" altLang="ko-KR" sz="1400" dirty="0"/>
              <a:t> [file]</a:t>
            </a:r>
            <a:endParaRPr lang="ko-KR" altLang="en-US" sz="1400" dirty="0"/>
          </a:p>
        </p:txBody>
      </p:sp>
      <p:sp>
        <p:nvSpPr>
          <p:cNvPr id="12" name="원통 11"/>
          <p:cNvSpPr/>
          <p:nvPr/>
        </p:nvSpPr>
        <p:spPr>
          <a:xfrm>
            <a:off x="7493729" y="4933420"/>
            <a:ext cx="1297588" cy="1213659"/>
          </a:xfrm>
          <a:prstGeom prst="ca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Local</a:t>
            </a:r>
            <a:br>
              <a:rPr lang="en-US" altLang="ko-KR" dirty="0"/>
            </a:br>
            <a:r>
              <a:rPr lang="en-US" altLang="ko-KR" dirty="0"/>
              <a:t>Repository</a:t>
            </a:r>
            <a:endParaRPr lang="ko-KR" altLang="en-US" dirty="0"/>
          </a:p>
        </p:txBody>
      </p:sp>
      <p:cxnSp>
        <p:nvCxnSpPr>
          <p:cNvPr id="13" name="직선 화살표 연결선 12"/>
          <p:cNvCxnSpPr/>
          <p:nvPr/>
        </p:nvCxnSpPr>
        <p:spPr>
          <a:xfrm flipV="1">
            <a:off x="6496896" y="5540250"/>
            <a:ext cx="906087" cy="2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329417" y="5143907"/>
            <a:ext cx="12410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$ </a:t>
            </a:r>
            <a:r>
              <a:rPr lang="en-US" altLang="ko-KR" sz="1400" dirty="0" err="1"/>
              <a:t>git</a:t>
            </a:r>
            <a:r>
              <a:rPr lang="en-US" altLang="ko-KR" sz="1400" dirty="0"/>
              <a:t> commit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>
            <a:off x="2382788" y="4862661"/>
            <a:ext cx="6526916" cy="15090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45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en-US" altLang="ko-KR" dirty="0"/>
              <a:t>4. Git - </a:t>
            </a:r>
            <a:r>
              <a:rPr lang="en-US" altLang="ko-KR" b="1" dirty="0"/>
              <a:t>$ </a:t>
            </a:r>
            <a:r>
              <a:rPr lang="en-US" altLang="ko-KR" b="1" dirty="0" err="1"/>
              <a:t>git</a:t>
            </a:r>
            <a:r>
              <a:rPr lang="en-US" altLang="ko-KR" b="1" dirty="0"/>
              <a:t> reset --soft &lt;commit&gt;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2321" y="1333031"/>
            <a:ext cx="104227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buAutoNum type="arabicPeriod"/>
            </a:pPr>
            <a:r>
              <a:rPr lang="en-US" altLang="ko-KR" sz="1600" dirty="0"/>
              <a:t>5</a:t>
            </a:r>
            <a:r>
              <a:rPr lang="ko-KR" altLang="en-US" sz="1600" dirty="0"/>
              <a:t>일차 까지 작성한 일기를 </a:t>
            </a:r>
            <a:r>
              <a:rPr lang="en-US" altLang="ko-KR" sz="1600" dirty="0"/>
              <a:t>3</a:t>
            </a:r>
            <a:r>
              <a:rPr lang="ko-KR" altLang="en-US" sz="1600" dirty="0"/>
              <a:t>일차에 작성한 일기 상태로 되돌려 보자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$ </a:t>
            </a:r>
            <a:r>
              <a:rPr lang="en-US" altLang="ko-KR" sz="1600" dirty="0" err="1"/>
              <a:t>git</a:t>
            </a:r>
            <a:r>
              <a:rPr lang="en-US" altLang="ko-KR" sz="1600" dirty="0"/>
              <a:t> reset --soft c5547….0e6</a:t>
            </a:r>
            <a:r>
              <a:rPr lang="en-US" altLang="ko-KR" sz="1600" b="1" dirty="0"/>
              <a:t/>
            </a:r>
            <a:br>
              <a:rPr lang="en-US" altLang="ko-KR" sz="1600" b="1" dirty="0"/>
            </a:br>
            <a:r>
              <a:rPr lang="en-US" altLang="ko-KR" sz="1600" b="1" dirty="0">
                <a:solidFill>
                  <a:srgbClr val="FF0000"/>
                </a:solidFill>
              </a:rPr>
              <a:t>Working tree </a:t>
            </a:r>
            <a:r>
              <a:rPr lang="ko-KR" altLang="en-US" sz="1600" b="1" dirty="0">
                <a:solidFill>
                  <a:srgbClr val="FF0000"/>
                </a:solidFill>
              </a:rPr>
              <a:t>와 </a:t>
            </a:r>
            <a:r>
              <a:rPr lang="en-US" altLang="ko-KR" sz="1600" b="1" dirty="0">
                <a:solidFill>
                  <a:srgbClr val="FF0000"/>
                </a:solidFill>
              </a:rPr>
              <a:t>Index</a:t>
            </a:r>
            <a:r>
              <a:rPr lang="ko-KR" altLang="en-US" sz="1600" b="1" dirty="0">
                <a:solidFill>
                  <a:srgbClr val="FF0000"/>
                </a:solidFill>
              </a:rPr>
              <a:t>는 보존 시키고 </a:t>
            </a:r>
            <a:r>
              <a:rPr lang="en-US" altLang="ko-KR" sz="1600" b="1" dirty="0">
                <a:solidFill>
                  <a:srgbClr val="FF0000"/>
                </a:solidFill>
              </a:rPr>
              <a:t>Repository </a:t>
            </a:r>
            <a:r>
              <a:rPr lang="ko-KR" altLang="en-US" sz="1600" b="1" dirty="0">
                <a:solidFill>
                  <a:srgbClr val="FF0000"/>
                </a:solidFill>
              </a:rPr>
              <a:t>정보만 변경</a:t>
            </a:r>
            <a:endParaRPr lang="en-US" altLang="ko-KR" sz="1600" dirty="0"/>
          </a:p>
          <a:p>
            <a:pPr lvl="1"/>
            <a:endParaRPr lang="en-US" altLang="ko-KR" sz="1600" dirty="0"/>
          </a:p>
        </p:txBody>
      </p:sp>
      <p:sp>
        <p:nvSpPr>
          <p:cNvPr id="23" name="오른쪽 화살표 22"/>
          <p:cNvSpPr/>
          <p:nvPr/>
        </p:nvSpPr>
        <p:spPr>
          <a:xfrm>
            <a:off x="5318764" y="2730607"/>
            <a:ext cx="922713" cy="15046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실행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496" y="2410247"/>
            <a:ext cx="4439977" cy="4157576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836785" y="4015047"/>
            <a:ext cx="2671187" cy="22016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261035" y="6278880"/>
            <a:ext cx="2608439" cy="22016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>
            <a:stCxn id="12" idx="2"/>
          </p:cNvCxnSpPr>
          <p:nvPr/>
        </p:nvCxnSpPr>
        <p:spPr>
          <a:xfrm>
            <a:off x="2172382" y="4235213"/>
            <a:ext cx="1460284" cy="2043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4296" y="2410249"/>
            <a:ext cx="5029200" cy="287655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30677" y="3259191"/>
            <a:ext cx="1617087" cy="3421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83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en-US" altLang="ko-KR" dirty="0"/>
              <a:t>4. Git – </a:t>
            </a:r>
            <a:r>
              <a:rPr lang="en-US" altLang="ko-KR" b="1" dirty="0"/>
              <a:t>$ </a:t>
            </a:r>
            <a:r>
              <a:rPr lang="en-US" altLang="ko-KR" b="1" dirty="0" err="1"/>
              <a:t>git</a:t>
            </a:r>
            <a:r>
              <a:rPr lang="en-US" altLang="ko-KR" b="1" dirty="0"/>
              <a:t> reset</a:t>
            </a:r>
            <a:r>
              <a:rPr lang="ko-KR" altLang="en-US" b="1" dirty="0"/>
              <a:t> </a:t>
            </a:r>
            <a:r>
              <a:rPr lang="en-US" altLang="ko-KR" b="1" dirty="0"/>
              <a:t>–soft &lt;commit&gt;</a:t>
            </a:r>
            <a:endParaRPr lang="ko-KR" altLang="en-US" b="1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143300" y="1499270"/>
            <a:ext cx="1788621" cy="104740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[5 day commit]</a:t>
            </a:r>
            <a:br>
              <a:rPr lang="en-US" altLang="ko-KR" sz="1400" dirty="0"/>
            </a:br>
            <a:r>
              <a:rPr lang="en-US" altLang="ko-KR" sz="1400" dirty="0"/>
              <a:t>Working tree</a:t>
            </a:r>
            <a:endParaRPr lang="ko-KR" altLang="en-US" sz="1400" dirty="0"/>
          </a:p>
        </p:txBody>
      </p:sp>
      <p:sp>
        <p:nvSpPr>
          <p:cNvPr id="12" name="한쪽 모서리가 잘린 사각형 11"/>
          <p:cNvSpPr/>
          <p:nvPr/>
        </p:nvSpPr>
        <p:spPr>
          <a:xfrm>
            <a:off x="4409210" y="1499270"/>
            <a:ext cx="2267989" cy="1047404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[5 day commit]</a:t>
            </a:r>
            <a:br>
              <a:rPr lang="en-US" altLang="ko-KR" dirty="0"/>
            </a:br>
            <a:r>
              <a:rPr lang="en-US" altLang="ko-KR" dirty="0"/>
              <a:t>Index </a:t>
            </a:r>
            <a:endParaRPr lang="ko-KR" altLang="en-US" dirty="0"/>
          </a:p>
        </p:txBody>
      </p:sp>
      <p:sp>
        <p:nvSpPr>
          <p:cNvPr id="21" name="원통 20"/>
          <p:cNvSpPr/>
          <p:nvPr/>
        </p:nvSpPr>
        <p:spPr>
          <a:xfrm>
            <a:off x="7270869" y="1416140"/>
            <a:ext cx="1798319" cy="1213659"/>
          </a:xfrm>
          <a:prstGeom prst="ca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[5 day Commit]</a:t>
            </a:r>
            <a:br>
              <a:rPr lang="en-US" altLang="ko-KR" dirty="0"/>
            </a:br>
            <a:r>
              <a:rPr lang="en-US" altLang="ko-KR" dirty="0"/>
              <a:t>Repository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2043550" y="1345381"/>
            <a:ext cx="7482839" cy="15090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2143300" y="4923909"/>
            <a:ext cx="1788621" cy="104740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[5 day commit]</a:t>
            </a:r>
            <a:br>
              <a:rPr lang="en-US" altLang="ko-KR" sz="1400" dirty="0"/>
            </a:br>
            <a:r>
              <a:rPr lang="en-US" altLang="ko-KR" sz="1400" dirty="0"/>
              <a:t>Working tree</a:t>
            </a:r>
            <a:endParaRPr lang="ko-KR" altLang="en-US" sz="1400" dirty="0"/>
          </a:p>
        </p:txBody>
      </p:sp>
      <p:sp>
        <p:nvSpPr>
          <p:cNvPr id="29" name="한쪽 모서리가 잘린 사각형 28"/>
          <p:cNvSpPr/>
          <p:nvPr/>
        </p:nvSpPr>
        <p:spPr>
          <a:xfrm>
            <a:off x="4409210" y="4923909"/>
            <a:ext cx="2267989" cy="1047404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[5 day commit]</a:t>
            </a:r>
            <a:br>
              <a:rPr lang="en-US" altLang="ko-KR" dirty="0"/>
            </a:br>
            <a:r>
              <a:rPr lang="en-US" altLang="ko-KR" dirty="0"/>
              <a:t>Index </a:t>
            </a:r>
            <a:endParaRPr lang="ko-KR" altLang="en-US" dirty="0"/>
          </a:p>
        </p:txBody>
      </p:sp>
      <p:sp>
        <p:nvSpPr>
          <p:cNvPr id="30" name="원통 29"/>
          <p:cNvSpPr/>
          <p:nvPr/>
        </p:nvSpPr>
        <p:spPr>
          <a:xfrm>
            <a:off x="7270869" y="4840777"/>
            <a:ext cx="1798319" cy="1213659"/>
          </a:xfrm>
          <a:prstGeom prst="ca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[3 day Commit]</a:t>
            </a:r>
            <a:br>
              <a:rPr lang="en-US" altLang="ko-KR" dirty="0"/>
            </a:br>
            <a:r>
              <a:rPr lang="en-US" altLang="ko-KR" dirty="0"/>
              <a:t>Repository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2043550" y="4770019"/>
            <a:ext cx="7482839" cy="15090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아래쪽 화살표 1"/>
          <p:cNvSpPr/>
          <p:nvPr/>
        </p:nvSpPr>
        <p:spPr>
          <a:xfrm>
            <a:off x="4882345" y="3412912"/>
            <a:ext cx="1321724" cy="12801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47827" y="2953583"/>
            <a:ext cx="359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reset --soft [3 day commit]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988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en-US" altLang="ko-KR" dirty="0"/>
              <a:t>4. Git - </a:t>
            </a:r>
            <a:r>
              <a:rPr lang="en-US" altLang="ko-KR" b="1" dirty="0"/>
              <a:t>$ </a:t>
            </a:r>
            <a:r>
              <a:rPr lang="en-US" altLang="ko-KR" b="1" dirty="0" err="1"/>
              <a:t>git</a:t>
            </a:r>
            <a:r>
              <a:rPr lang="en-US" altLang="ko-KR" b="1" dirty="0"/>
              <a:t> reset --mixed &lt;commit&gt;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2321" y="1333031"/>
            <a:ext cx="104227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buAutoNum type="arabicPeriod"/>
            </a:pPr>
            <a:r>
              <a:rPr lang="en-US" altLang="ko-KR" sz="1600" dirty="0"/>
              <a:t>5</a:t>
            </a:r>
            <a:r>
              <a:rPr lang="ko-KR" altLang="en-US" sz="1600" dirty="0"/>
              <a:t>일차 까지 작성한 일기를 </a:t>
            </a:r>
            <a:r>
              <a:rPr lang="en-US" altLang="ko-KR" sz="1600" dirty="0"/>
              <a:t>3</a:t>
            </a:r>
            <a:r>
              <a:rPr lang="ko-KR" altLang="en-US" sz="1600" dirty="0"/>
              <a:t>일차에 작성한 일기 상태로 되돌려 보자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$ </a:t>
            </a:r>
            <a:r>
              <a:rPr lang="en-US" altLang="ko-KR" sz="1600" dirty="0" err="1"/>
              <a:t>git</a:t>
            </a:r>
            <a:r>
              <a:rPr lang="en-US" altLang="ko-KR" sz="1600" dirty="0"/>
              <a:t> reset --soft c5547….0e6</a:t>
            </a:r>
            <a:r>
              <a:rPr lang="en-US" altLang="ko-KR" sz="1600" b="1" dirty="0"/>
              <a:t/>
            </a:r>
            <a:br>
              <a:rPr lang="en-US" altLang="ko-KR" sz="1600" b="1" dirty="0"/>
            </a:br>
            <a:r>
              <a:rPr lang="en-US" altLang="ko-KR" sz="1600" b="1" dirty="0" err="1">
                <a:solidFill>
                  <a:srgbClr val="FF0000"/>
                </a:solidFill>
              </a:rPr>
              <a:t>Woking</a:t>
            </a:r>
            <a:r>
              <a:rPr lang="en-US" altLang="ko-KR" sz="1600" b="1" dirty="0">
                <a:solidFill>
                  <a:srgbClr val="FF0000"/>
                </a:solidFill>
              </a:rPr>
              <a:t> tree</a:t>
            </a:r>
            <a:r>
              <a:rPr lang="ko-KR" altLang="en-US" sz="1600" b="1" dirty="0">
                <a:solidFill>
                  <a:srgbClr val="FF0000"/>
                </a:solidFill>
              </a:rPr>
              <a:t>는 보존하고 </a:t>
            </a:r>
            <a:r>
              <a:rPr lang="en-US" altLang="ko-KR" sz="1600" b="1" dirty="0">
                <a:solidFill>
                  <a:srgbClr val="FF0000"/>
                </a:solidFill>
              </a:rPr>
              <a:t>Index</a:t>
            </a:r>
            <a:r>
              <a:rPr lang="ko-KR" altLang="en-US" sz="1600" b="1" dirty="0">
                <a:solidFill>
                  <a:srgbClr val="FF0000"/>
                </a:solidFill>
              </a:rPr>
              <a:t>와 </a:t>
            </a:r>
            <a:r>
              <a:rPr lang="en-US" altLang="ko-KR" sz="1600" b="1" dirty="0">
                <a:solidFill>
                  <a:srgbClr val="FF0000"/>
                </a:solidFill>
              </a:rPr>
              <a:t>Repository</a:t>
            </a:r>
            <a:r>
              <a:rPr lang="ko-KR" altLang="en-US" sz="1600" b="1" dirty="0">
                <a:solidFill>
                  <a:srgbClr val="FF0000"/>
                </a:solidFill>
              </a:rPr>
              <a:t>를 이동 시킵니다</a:t>
            </a:r>
            <a:r>
              <a:rPr lang="en-US" altLang="ko-KR" sz="1600" b="1" dirty="0">
                <a:solidFill>
                  <a:srgbClr val="FF0000"/>
                </a:solidFill>
              </a:rPr>
              <a:t>.</a:t>
            </a:r>
            <a:endParaRPr lang="en-US" altLang="ko-KR" sz="1600" dirty="0"/>
          </a:p>
          <a:p>
            <a:pPr lvl="1"/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317" y="2410250"/>
            <a:ext cx="4330499" cy="3922388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886661" y="3956857"/>
            <a:ext cx="2671187" cy="22016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253631" y="6106777"/>
            <a:ext cx="2608439" cy="22016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/>
          <p:cNvCxnSpPr>
            <a:stCxn id="22" idx="2"/>
          </p:cNvCxnSpPr>
          <p:nvPr/>
        </p:nvCxnSpPr>
        <p:spPr>
          <a:xfrm>
            <a:off x="2222255" y="4177023"/>
            <a:ext cx="1443659" cy="1924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오른쪽 화살표 26"/>
          <p:cNvSpPr/>
          <p:nvPr/>
        </p:nvSpPr>
        <p:spPr>
          <a:xfrm>
            <a:off x="5318764" y="2730607"/>
            <a:ext cx="922713" cy="15046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실행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8629" y="2289878"/>
            <a:ext cx="4933951" cy="2847975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74917" y="3345149"/>
            <a:ext cx="1617087" cy="3421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29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en-US" altLang="ko-KR" dirty="0"/>
              <a:t>4. Git - </a:t>
            </a:r>
            <a:r>
              <a:rPr lang="en-US" altLang="ko-KR" b="1" dirty="0"/>
              <a:t>$ </a:t>
            </a:r>
            <a:r>
              <a:rPr lang="en-US" altLang="ko-KR" b="1" dirty="0" err="1"/>
              <a:t>git</a:t>
            </a:r>
            <a:r>
              <a:rPr lang="en-US" altLang="ko-KR" b="1" dirty="0"/>
              <a:t> reset --mixed &lt;commit&gt;</a:t>
            </a:r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143300" y="1499270"/>
            <a:ext cx="1788621" cy="104740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[5 day commit]</a:t>
            </a:r>
            <a:br>
              <a:rPr lang="en-US" altLang="ko-KR" sz="1400" dirty="0"/>
            </a:br>
            <a:r>
              <a:rPr lang="en-US" altLang="ko-KR" sz="1400" dirty="0"/>
              <a:t>Working tree</a:t>
            </a:r>
            <a:endParaRPr lang="ko-KR" altLang="en-US" sz="1400" dirty="0"/>
          </a:p>
        </p:txBody>
      </p:sp>
      <p:sp>
        <p:nvSpPr>
          <p:cNvPr id="12" name="한쪽 모서리가 잘린 사각형 11"/>
          <p:cNvSpPr/>
          <p:nvPr/>
        </p:nvSpPr>
        <p:spPr>
          <a:xfrm>
            <a:off x="4409210" y="1499270"/>
            <a:ext cx="2267989" cy="1047404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[5 day commit]</a:t>
            </a:r>
            <a:br>
              <a:rPr lang="en-US" altLang="ko-KR" dirty="0"/>
            </a:br>
            <a:r>
              <a:rPr lang="en-US" altLang="ko-KR" dirty="0"/>
              <a:t>Index </a:t>
            </a:r>
            <a:endParaRPr lang="ko-KR" altLang="en-US" dirty="0"/>
          </a:p>
        </p:txBody>
      </p:sp>
      <p:sp>
        <p:nvSpPr>
          <p:cNvPr id="21" name="원통 20"/>
          <p:cNvSpPr/>
          <p:nvPr/>
        </p:nvSpPr>
        <p:spPr>
          <a:xfrm>
            <a:off x="7270869" y="1416140"/>
            <a:ext cx="1798319" cy="1213659"/>
          </a:xfrm>
          <a:prstGeom prst="ca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[5 day Commit]</a:t>
            </a:r>
            <a:br>
              <a:rPr lang="en-US" altLang="ko-KR" dirty="0"/>
            </a:br>
            <a:r>
              <a:rPr lang="en-US" altLang="ko-KR" dirty="0"/>
              <a:t>Repository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2043550" y="1345381"/>
            <a:ext cx="7482839" cy="15090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2143300" y="4923909"/>
            <a:ext cx="1788621" cy="104740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[5 day commit]</a:t>
            </a:r>
            <a:br>
              <a:rPr lang="en-US" altLang="ko-KR" sz="1400" dirty="0"/>
            </a:br>
            <a:r>
              <a:rPr lang="en-US" altLang="ko-KR" sz="1400" dirty="0"/>
              <a:t>Working tree</a:t>
            </a:r>
            <a:endParaRPr lang="ko-KR" altLang="en-US" sz="1400" dirty="0"/>
          </a:p>
        </p:txBody>
      </p:sp>
      <p:sp>
        <p:nvSpPr>
          <p:cNvPr id="29" name="한쪽 모서리가 잘린 사각형 28"/>
          <p:cNvSpPr/>
          <p:nvPr/>
        </p:nvSpPr>
        <p:spPr>
          <a:xfrm>
            <a:off x="4409210" y="4923909"/>
            <a:ext cx="2267989" cy="1047404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[3 day commit]</a:t>
            </a:r>
            <a:br>
              <a:rPr lang="en-US" altLang="ko-KR" dirty="0"/>
            </a:br>
            <a:r>
              <a:rPr lang="en-US" altLang="ko-KR" dirty="0"/>
              <a:t>Index </a:t>
            </a:r>
            <a:endParaRPr lang="ko-KR" altLang="en-US" dirty="0"/>
          </a:p>
        </p:txBody>
      </p:sp>
      <p:sp>
        <p:nvSpPr>
          <p:cNvPr id="30" name="원통 29"/>
          <p:cNvSpPr/>
          <p:nvPr/>
        </p:nvSpPr>
        <p:spPr>
          <a:xfrm>
            <a:off x="7270869" y="4840777"/>
            <a:ext cx="1798319" cy="1213659"/>
          </a:xfrm>
          <a:prstGeom prst="ca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[3 day Commit]</a:t>
            </a:r>
            <a:br>
              <a:rPr lang="en-US" altLang="ko-KR" dirty="0"/>
            </a:br>
            <a:r>
              <a:rPr lang="en-US" altLang="ko-KR" dirty="0"/>
              <a:t>Repository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2043550" y="4770019"/>
            <a:ext cx="7482839" cy="15090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아래쪽 화살표 1"/>
          <p:cNvSpPr/>
          <p:nvPr/>
        </p:nvSpPr>
        <p:spPr>
          <a:xfrm>
            <a:off x="4882345" y="3412912"/>
            <a:ext cx="1321724" cy="12801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47827" y="2953583"/>
            <a:ext cx="3831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reset --mixed [3 day commit]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5117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en-US" altLang="ko-KR" dirty="0"/>
              <a:t>4. Git – </a:t>
            </a:r>
            <a:r>
              <a:rPr lang="ko-KR" altLang="en-US" dirty="0"/>
              <a:t>최초 설정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15146" y="1471354"/>
            <a:ext cx="1042277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buAutoNum type="arabicPeriod"/>
            </a:pPr>
            <a:r>
              <a:rPr lang="en-US" altLang="ko-KR" sz="1600" dirty="0">
                <a:hlinkClick r:id="rId3"/>
              </a:rPr>
              <a:t>https://git-scm.com/book/ko/v1/</a:t>
            </a:r>
            <a:r>
              <a:rPr lang="ko-KR" altLang="en-US" sz="1600" dirty="0">
                <a:hlinkClick r:id="rId3"/>
              </a:rPr>
              <a:t>시작하기</a:t>
            </a:r>
            <a:r>
              <a:rPr lang="en-US" altLang="ko-KR" sz="1600" dirty="0">
                <a:hlinkClick r:id="rId3"/>
              </a:rPr>
              <a:t>-</a:t>
            </a:r>
            <a:r>
              <a:rPr lang="en-US" altLang="ko-KR" sz="1600" dirty="0" err="1">
                <a:hlinkClick r:id="rId3"/>
              </a:rPr>
              <a:t>Git</a:t>
            </a:r>
            <a:r>
              <a:rPr lang="en-US" altLang="ko-KR" sz="1600" dirty="0">
                <a:hlinkClick r:id="rId3"/>
              </a:rPr>
              <a:t>-</a:t>
            </a:r>
            <a:r>
              <a:rPr lang="ko-KR" altLang="en-US" sz="1600" dirty="0">
                <a:hlinkClick r:id="rId3"/>
              </a:rPr>
              <a:t>최초</a:t>
            </a:r>
            <a:r>
              <a:rPr lang="en-US" altLang="ko-KR" sz="1600" dirty="0">
                <a:hlinkClick r:id="rId3"/>
              </a:rPr>
              <a:t>-</a:t>
            </a:r>
            <a:r>
              <a:rPr lang="ko-KR" altLang="en-US" sz="1600" dirty="0">
                <a:hlinkClick r:id="rId3"/>
              </a:rPr>
              <a:t>설정</a:t>
            </a:r>
            <a:r>
              <a:rPr lang="ko-KR" altLang="en-US" sz="1600" dirty="0"/>
              <a:t>  공식 문서 참조</a:t>
            </a:r>
            <a:endParaRPr lang="en-US" altLang="ko-KR" sz="1600" dirty="0"/>
          </a:p>
          <a:p>
            <a:pPr marL="342891" indent="-342891">
              <a:buAutoNum type="arabicPeriod"/>
            </a:pPr>
            <a:endParaRPr lang="en-US" altLang="ko-KR" sz="1600" dirty="0"/>
          </a:p>
          <a:p>
            <a:pPr marL="342891" indent="-342891">
              <a:buAutoNum type="arabicPeriod"/>
            </a:pPr>
            <a:r>
              <a:rPr lang="en-US" altLang="ko-KR" sz="1600" dirty="0"/>
              <a:t>Git</a:t>
            </a:r>
            <a:r>
              <a:rPr lang="ko-KR" altLang="en-US" sz="1600" dirty="0"/>
              <a:t>을 설치하고 나면 </a:t>
            </a:r>
            <a:r>
              <a:rPr lang="en-US" altLang="ko-KR" sz="1600" dirty="0"/>
              <a:t>Git</a:t>
            </a:r>
            <a:r>
              <a:rPr lang="ko-KR" altLang="en-US" sz="1600" dirty="0"/>
              <a:t>의 사용 환경을 적절하게 설정해 주어야 한다</a:t>
            </a:r>
            <a:r>
              <a:rPr lang="en-US" altLang="ko-KR" sz="1600" dirty="0"/>
              <a:t>. </a:t>
            </a:r>
            <a:r>
              <a:rPr lang="ko-KR" altLang="en-US" sz="1600" dirty="0"/>
              <a:t>한 번만 설정하면 된다</a:t>
            </a:r>
            <a:r>
              <a:rPr lang="en-US" altLang="ko-KR" sz="1600" dirty="0"/>
              <a:t>. </a:t>
            </a:r>
            <a:r>
              <a:rPr lang="ko-KR" altLang="en-US" sz="1600" dirty="0"/>
              <a:t>설정한 내용은 </a:t>
            </a:r>
            <a:r>
              <a:rPr lang="en-US" altLang="ko-KR" sz="1600" dirty="0"/>
              <a:t>Git</a:t>
            </a:r>
            <a:r>
              <a:rPr lang="ko-KR" altLang="en-US" sz="1600" dirty="0"/>
              <a:t>을 업그레이드해도 유지된다</a:t>
            </a:r>
            <a:r>
              <a:rPr lang="en-US" altLang="ko-KR" sz="1600" dirty="0"/>
              <a:t>. </a:t>
            </a:r>
            <a:r>
              <a:rPr lang="ko-KR" altLang="en-US" sz="1600" dirty="0"/>
              <a:t>언제든지 다시 바꿀 수 있는 명령어가 있다</a:t>
            </a:r>
            <a:r>
              <a:rPr lang="en-US" altLang="ko-KR" sz="1600" dirty="0"/>
              <a:t>.</a:t>
            </a:r>
          </a:p>
          <a:p>
            <a:pPr marL="342891" indent="-342891">
              <a:buAutoNum type="arabicPeriod"/>
            </a:pPr>
            <a:endParaRPr lang="en-US" altLang="ko-KR" sz="1600" dirty="0"/>
          </a:p>
          <a:p>
            <a:pPr marL="342891" indent="-342891">
              <a:buAutoNum type="arabicPeriod"/>
            </a:pPr>
            <a:r>
              <a:rPr lang="ko-KR" altLang="en-US" sz="1600" dirty="0"/>
              <a:t>사용자 정보 설정</a:t>
            </a:r>
            <a:endParaRPr lang="en-US" altLang="ko-KR" sz="1600" dirty="0"/>
          </a:p>
          <a:p>
            <a:pPr marL="742932" lvl="1" indent="-285744">
              <a:buFontTx/>
              <a:buChar char="-"/>
            </a:pPr>
            <a:r>
              <a:rPr lang="en-US" altLang="ko-KR" sz="1600" dirty="0"/>
              <a:t>Git</a:t>
            </a:r>
            <a:r>
              <a:rPr lang="ko-KR" altLang="en-US" sz="1600" dirty="0"/>
              <a:t>을 설치하고 나서 가장 먼저 해야 하는 것은 사용자 이름과 이메일 주소를 설정하는 것이다</a:t>
            </a:r>
            <a:r>
              <a:rPr lang="en-US" altLang="ko-KR" sz="1600" dirty="0"/>
              <a:t>. Git</a:t>
            </a:r>
            <a:r>
              <a:rPr lang="ko-KR" altLang="en-US" sz="1600" dirty="0"/>
              <a:t>은 커밋할 때마다 이 정보를 사용한다</a:t>
            </a:r>
            <a:r>
              <a:rPr lang="en-US" altLang="ko-KR" sz="1600" dirty="0"/>
              <a:t>. </a:t>
            </a:r>
            <a:r>
              <a:rPr lang="ko-KR" altLang="en-US" sz="1600" dirty="0"/>
              <a:t>한 번 커밋한 후에는 정보를 변경할 수 없다</a:t>
            </a:r>
            <a:r>
              <a:rPr lang="en-US" altLang="ko-KR" sz="1600" dirty="0"/>
              <a:t>.</a:t>
            </a:r>
          </a:p>
          <a:p>
            <a:pPr marL="742932" lvl="1" indent="-285744">
              <a:buFontTx/>
              <a:buChar char="-"/>
            </a:pPr>
            <a:endParaRPr lang="en-US" altLang="ko-KR" sz="1600" dirty="0"/>
          </a:p>
          <a:p>
            <a:pPr marL="742932" lvl="1" indent="-285744">
              <a:buFontTx/>
              <a:buChar char="-"/>
            </a:pPr>
            <a:endParaRPr lang="en-US" altLang="ko-KR" sz="1600" dirty="0"/>
          </a:p>
          <a:p>
            <a:pPr marL="742932" lvl="1" indent="-285744">
              <a:buFontTx/>
              <a:buChar char="-"/>
            </a:pPr>
            <a:endParaRPr lang="en-US" altLang="ko-KR" sz="1600" dirty="0"/>
          </a:p>
          <a:p>
            <a:pPr marL="742932" lvl="1" indent="-285744">
              <a:buFontTx/>
              <a:buChar char="-"/>
            </a:pPr>
            <a:endParaRPr lang="en-US" altLang="ko-KR" sz="1600" dirty="0"/>
          </a:p>
          <a:p>
            <a:pPr lvl="1"/>
            <a:endParaRPr lang="en-US" altLang="ko-KR" sz="1600" dirty="0"/>
          </a:p>
          <a:p>
            <a:pPr marL="342891" indent="-342891">
              <a:buFont typeface="+mj-lt"/>
              <a:buAutoNum type="arabicPeriod"/>
            </a:pPr>
            <a:r>
              <a:rPr lang="ko-KR" altLang="en-US" sz="1600" dirty="0"/>
              <a:t>프로젝트마다 다른 사용자의 이름과 이메일을 사용하고 싶다면 </a:t>
            </a:r>
            <a:r>
              <a:rPr lang="en-US" altLang="ko-KR" sz="1600" dirty="0"/>
              <a:t>--global </a:t>
            </a:r>
            <a:r>
              <a:rPr lang="ko-KR" altLang="en-US" sz="1600" dirty="0"/>
              <a:t>옵션을 제거하고 명령어를 실행하여 지정할 수 있다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</p:txBody>
      </p:sp>
      <p:sp>
        <p:nvSpPr>
          <p:cNvPr id="2" name="TextBox 1"/>
          <p:cNvSpPr txBox="1"/>
          <p:nvPr/>
        </p:nvSpPr>
        <p:spPr>
          <a:xfrm>
            <a:off x="1055717" y="3718815"/>
            <a:ext cx="596676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en-US" altLang="ko-KR" dirty="0" err="1"/>
              <a:t>config</a:t>
            </a:r>
            <a:r>
              <a:rPr lang="en-US" altLang="ko-KR" dirty="0"/>
              <a:t> --global user.name ＂</a:t>
            </a:r>
            <a:r>
              <a:rPr lang="ko-KR" altLang="en-US" dirty="0"/>
              <a:t>사용자이름</a:t>
            </a:r>
            <a:r>
              <a:rPr lang="en-US" altLang="ko-KR" dirty="0"/>
              <a:t>" </a:t>
            </a:r>
            <a:br>
              <a:rPr lang="en-US" altLang="ko-KR" dirty="0"/>
            </a:br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en-US" altLang="ko-KR" dirty="0" err="1"/>
              <a:t>config</a:t>
            </a:r>
            <a:r>
              <a:rPr lang="en-US" altLang="ko-KR" dirty="0"/>
              <a:t> --global </a:t>
            </a:r>
            <a:r>
              <a:rPr lang="en-US" altLang="ko-KR" dirty="0" err="1"/>
              <a:t>user.email</a:t>
            </a:r>
            <a:r>
              <a:rPr lang="en-US" altLang="ko-KR" dirty="0"/>
              <a:t> johndoe@example.com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258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en-US" altLang="ko-KR" dirty="0"/>
              <a:t>4. Git - </a:t>
            </a:r>
            <a:r>
              <a:rPr lang="en-US" altLang="ko-KR" b="1" dirty="0"/>
              <a:t>$ </a:t>
            </a:r>
            <a:r>
              <a:rPr lang="en-US" altLang="ko-KR" b="1" dirty="0" err="1"/>
              <a:t>git</a:t>
            </a:r>
            <a:r>
              <a:rPr lang="en-US" altLang="ko-KR" b="1" dirty="0"/>
              <a:t> reset --hard &lt;commit&gt;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2321" y="1335845"/>
            <a:ext cx="104227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buAutoNum type="arabicPeriod"/>
            </a:pPr>
            <a:r>
              <a:rPr lang="en-US" altLang="ko-KR" sz="1600" dirty="0"/>
              <a:t>5</a:t>
            </a:r>
            <a:r>
              <a:rPr lang="ko-KR" altLang="en-US" sz="1600" dirty="0"/>
              <a:t>일차 까지 작성한 일기를 </a:t>
            </a:r>
            <a:r>
              <a:rPr lang="en-US" altLang="ko-KR" sz="1600" dirty="0"/>
              <a:t>3</a:t>
            </a:r>
            <a:r>
              <a:rPr lang="ko-KR" altLang="en-US" sz="1600" dirty="0"/>
              <a:t>일차에 작성한 일기 상태로 되돌려 보자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$ </a:t>
            </a:r>
            <a:r>
              <a:rPr lang="en-US" altLang="ko-KR" sz="1600" dirty="0" err="1"/>
              <a:t>git</a:t>
            </a:r>
            <a:r>
              <a:rPr lang="en-US" altLang="ko-KR" sz="1600" dirty="0"/>
              <a:t> reset --hard c5547….0e6</a:t>
            </a:r>
            <a:r>
              <a:rPr lang="en-US" altLang="ko-KR" sz="1600" b="1" dirty="0"/>
              <a:t/>
            </a:r>
            <a:br>
              <a:rPr lang="en-US" altLang="ko-KR" sz="1600" b="1" dirty="0"/>
            </a:br>
            <a:r>
              <a:rPr lang="ko-KR" altLang="en-US" sz="1600" b="1" dirty="0">
                <a:solidFill>
                  <a:srgbClr val="FF0000"/>
                </a:solidFill>
              </a:rPr>
              <a:t>커</a:t>
            </a:r>
            <a:r>
              <a:rPr lang="en-US" altLang="ko-KR" sz="1600" b="1" dirty="0">
                <a:solidFill>
                  <a:srgbClr val="FF0000"/>
                </a:solidFill>
              </a:rPr>
              <a:t>Working Tree, Index, Repository </a:t>
            </a:r>
            <a:r>
              <a:rPr lang="ko-KR" altLang="en-US" sz="1600" b="1" dirty="0">
                <a:solidFill>
                  <a:srgbClr val="FF0000"/>
                </a:solidFill>
              </a:rPr>
              <a:t>모두 변경합니다</a:t>
            </a:r>
            <a:r>
              <a:rPr lang="en-US" altLang="ko-KR" sz="1600" b="1" dirty="0">
                <a:solidFill>
                  <a:srgbClr val="FF0000"/>
                </a:solidFill>
              </a:rPr>
              <a:t>.</a:t>
            </a:r>
            <a:endParaRPr lang="en-US" altLang="ko-KR" sz="1600" b="1" dirty="0"/>
          </a:p>
          <a:p>
            <a:pPr marL="342891" indent="-342891">
              <a:buAutoNum type="arabicPeriod"/>
            </a:pPr>
            <a:endParaRPr lang="en-US" altLang="ko-KR" sz="1600" dirty="0"/>
          </a:p>
          <a:p>
            <a:pPr marL="342891" indent="-342891">
              <a:buAutoNum type="arabicPeriod"/>
            </a:pPr>
            <a:endParaRPr lang="en-US" altLang="ko-KR" sz="1600" dirty="0"/>
          </a:p>
          <a:p>
            <a:pPr lvl="1"/>
            <a:endParaRPr lang="en-US" altLang="ko-KR" sz="1600" dirty="0"/>
          </a:p>
        </p:txBody>
      </p:sp>
      <p:cxnSp>
        <p:nvCxnSpPr>
          <p:cNvPr id="16" name="꺾인 연결선 15"/>
          <p:cNvCxnSpPr>
            <a:stCxn id="5" idx="3"/>
            <a:endCxn id="7" idx="3"/>
          </p:cNvCxnSpPr>
          <p:nvPr/>
        </p:nvCxnSpPr>
        <p:spPr>
          <a:xfrm>
            <a:off x="4962701" y="3013295"/>
            <a:ext cx="11231" cy="1585715"/>
          </a:xfrm>
          <a:prstGeom prst="bentConnector3">
            <a:avLst>
              <a:gd name="adj1" fmla="val 2135619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오른쪽 화살표 22"/>
          <p:cNvSpPr/>
          <p:nvPr/>
        </p:nvSpPr>
        <p:spPr>
          <a:xfrm>
            <a:off x="5586154" y="2765316"/>
            <a:ext cx="922713" cy="15046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실행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317" y="2606535"/>
            <a:ext cx="4173280" cy="393251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32756" y="2576811"/>
            <a:ext cx="4729941" cy="87297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43987" y="4211936"/>
            <a:ext cx="4729941" cy="77415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7295" y="2239837"/>
            <a:ext cx="4905375" cy="2886075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9962" y="3543303"/>
            <a:ext cx="2181225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48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en-US" altLang="ko-KR" dirty="0"/>
              <a:t>4. Git - </a:t>
            </a:r>
            <a:r>
              <a:rPr lang="en-US" altLang="ko-KR" b="1" dirty="0"/>
              <a:t>$ </a:t>
            </a:r>
            <a:r>
              <a:rPr lang="en-US" altLang="ko-KR" b="1" dirty="0" err="1"/>
              <a:t>git</a:t>
            </a:r>
            <a:r>
              <a:rPr lang="en-US" altLang="ko-KR" b="1" dirty="0"/>
              <a:t> reset --hard &lt;commit&gt;</a:t>
            </a:r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143300" y="1499270"/>
            <a:ext cx="1788621" cy="104740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[5 day commit]</a:t>
            </a:r>
            <a:br>
              <a:rPr lang="en-US" altLang="ko-KR" sz="1400" dirty="0"/>
            </a:br>
            <a:r>
              <a:rPr lang="en-US" altLang="ko-KR" sz="1400" dirty="0"/>
              <a:t>Working tree</a:t>
            </a:r>
            <a:endParaRPr lang="ko-KR" altLang="en-US" sz="1400" dirty="0"/>
          </a:p>
        </p:txBody>
      </p:sp>
      <p:sp>
        <p:nvSpPr>
          <p:cNvPr id="12" name="한쪽 모서리가 잘린 사각형 11"/>
          <p:cNvSpPr/>
          <p:nvPr/>
        </p:nvSpPr>
        <p:spPr>
          <a:xfrm>
            <a:off x="4409210" y="1499270"/>
            <a:ext cx="2267989" cy="1047404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[5 day commit]</a:t>
            </a:r>
            <a:br>
              <a:rPr lang="en-US" altLang="ko-KR" dirty="0"/>
            </a:br>
            <a:r>
              <a:rPr lang="en-US" altLang="ko-KR" dirty="0"/>
              <a:t>Index </a:t>
            </a:r>
            <a:endParaRPr lang="ko-KR" altLang="en-US" dirty="0"/>
          </a:p>
        </p:txBody>
      </p:sp>
      <p:sp>
        <p:nvSpPr>
          <p:cNvPr id="21" name="원통 20"/>
          <p:cNvSpPr/>
          <p:nvPr/>
        </p:nvSpPr>
        <p:spPr>
          <a:xfrm>
            <a:off x="7270869" y="1416140"/>
            <a:ext cx="1798319" cy="1213659"/>
          </a:xfrm>
          <a:prstGeom prst="ca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[5 day Commit]</a:t>
            </a:r>
            <a:br>
              <a:rPr lang="en-US" altLang="ko-KR" dirty="0"/>
            </a:br>
            <a:r>
              <a:rPr lang="en-US" altLang="ko-KR" dirty="0"/>
              <a:t>Repository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2043550" y="1345381"/>
            <a:ext cx="7482839" cy="15090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2143300" y="4923909"/>
            <a:ext cx="1788621" cy="104740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[3 day commit]</a:t>
            </a:r>
            <a:br>
              <a:rPr lang="en-US" altLang="ko-KR" sz="1400" dirty="0"/>
            </a:br>
            <a:r>
              <a:rPr lang="en-US" altLang="ko-KR" sz="1400" dirty="0"/>
              <a:t>Working tree</a:t>
            </a:r>
            <a:endParaRPr lang="ko-KR" altLang="en-US" sz="1400" dirty="0"/>
          </a:p>
        </p:txBody>
      </p:sp>
      <p:sp>
        <p:nvSpPr>
          <p:cNvPr id="29" name="한쪽 모서리가 잘린 사각형 28"/>
          <p:cNvSpPr/>
          <p:nvPr/>
        </p:nvSpPr>
        <p:spPr>
          <a:xfrm>
            <a:off x="4409210" y="4923909"/>
            <a:ext cx="2267989" cy="1047404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[3 day commit]</a:t>
            </a:r>
            <a:br>
              <a:rPr lang="en-US" altLang="ko-KR" dirty="0"/>
            </a:br>
            <a:r>
              <a:rPr lang="en-US" altLang="ko-KR" dirty="0"/>
              <a:t>Index </a:t>
            </a:r>
            <a:endParaRPr lang="ko-KR" altLang="en-US" dirty="0"/>
          </a:p>
        </p:txBody>
      </p:sp>
      <p:sp>
        <p:nvSpPr>
          <p:cNvPr id="30" name="원통 29"/>
          <p:cNvSpPr/>
          <p:nvPr/>
        </p:nvSpPr>
        <p:spPr>
          <a:xfrm>
            <a:off x="7270869" y="4840777"/>
            <a:ext cx="1798319" cy="1213659"/>
          </a:xfrm>
          <a:prstGeom prst="ca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[3 day Commit]</a:t>
            </a:r>
            <a:br>
              <a:rPr lang="en-US" altLang="ko-KR" dirty="0"/>
            </a:br>
            <a:r>
              <a:rPr lang="en-US" altLang="ko-KR" dirty="0"/>
              <a:t>Repository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2043550" y="4770019"/>
            <a:ext cx="7482839" cy="15090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아래쪽 화살표 1"/>
          <p:cNvSpPr/>
          <p:nvPr/>
        </p:nvSpPr>
        <p:spPr>
          <a:xfrm>
            <a:off x="4882345" y="3412912"/>
            <a:ext cx="1321724" cy="12801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47829" y="2953583"/>
            <a:ext cx="3674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reset --hard [3 day commit]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042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en-US" altLang="ko-KR" dirty="0"/>
              <a:t>4. Git – </a:t>
            </a:r>
            <a:r>
              <a:rPr lang="ko-KR" altLang="en-US" b="1" dirty="0"/>
              <a:t>원하는 시점으로 돌아가기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2321" y="1335841"/>
            <a:ext cx="1042277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buAutoNum type="arabicPeriod"/>
            </a:pPr>
            <a:r>
              <a:rPr lang="en-US" altLang="ko-KR" sz="1600" dirty="0"/>
              <a:t>$ </a:t>
            </a:r>
            <a:r>
              <a:rPr lang="en-US" altLang="ko-KR" sz="1600" dirty="0" err="1"/>
              <a:t>git</a:t>
            </a:r>
            <a:r>
              <a:rPr lang="en-US" altLang="ko-KR" sz="1600" dirty="0"/>
              <a:t> reset </a:t>
            </a:r>
            <a:r>
              <a:rPr lang="ko-KR" altLang="en-US" sz="1600" dirty="0"/>
              <a:t>명령어로 과거의 </a:t>
            </a:r>
            <a:r>
              <a:rPr lang="en-US" altLang="ko-KR" sz="1600" dirty="0"/>
              <a:t>commit </a:t>
            </a:r>
            <a:r>
              <a:rPr lang="ko-KR" altLang="en-US" sz="1600" dirty="0"/>
              <a:t>시점으로 돌아간 후 다시 원하는 시점으로 돌아갈 수 있을까</a:t>
            </a:r>
            <a:r>
              <a:rPr lang="en-US" altLang="ko-KR" sz="1600" dirty="0"/>
              <a:t>?</a:t>
            </a:r>
          </a:p>
          <a:p>
            <a:pPr marL="342891" indent="-342891">
              <a:buAutoNum type="arabicPeriod"/>
            </a:pPr>
            <a:r>
              <a:rPr lang="en-US" altLang="ko-KR" sz="1600" dirty="0"/>
              <a:t>Git </a:t>
            </a:r>
            <a:r>
              <a:rPr lang="ko-KR" altLang="en-US" sz="1600" dirty="0"/>
              <a:t>은 이력을 삭제하지 않는다</a:t>
            </a:r>
            <a:r>
              <a:rPr lang="en-US" altLang="ko-KR" sz="1600" dirty="0"/>
              <a:t>.</a:t>
            </a:r>
          </a:p>
          <a:p>
            <a:pPr marL="342891" indent="-342891">
              <a:buAutoNum type="arabicPeriod"/>
            </a:pPr>
            <a:endParaRPr lang="en-US" altLang="ko-KR" sz="1600" dirty="0"/>
          </a:p>
          <a:p>
            <a:r>
              <a:rPr lang="ko-KR" altLang="en-US" sz="1600" dirty="0"/>
              <a:t>방법 </a:t>
            </a:r>
            <a:r>
              <a:rPr lang="en-US" altLang="ko-KR" sz="1600" dirty="0"/>
              <a:t>1. </a:t>
            </a:r>
          </a:p>
          <a:p>
            <a:r>
              <a:rPr lang="en-US" altLang="ko-KR" sz="1600" dirty="0"/>
              <a:t> $ </a:t>
            </a:r>
            <a:r>
              <a:rPr lang="en-US" altLang="ko-KR" sz="1600" dirty="0" err="1"/>
              <a:t>git</a:t>
            </a:r>
            <a:r>
              <a:rPr lang="en-US" altLang="ko-KR" sz="1600" dirty="0"/>
              <a:t> reset --hard ORIG_HEAD -&gt; </a:t>
            </a:r>
            <a:r>
              <a:rPr lang="ko-KR" altLang="en-US" sz="1600" dirty="0"/>
              <a:t>위험한 명령을 하기 전에 현재 </a:t>
            </a:r>
            <a:r>
              <a:rPr lang="en-US" altLang="ko-KR" sz="1600" dirty="0"/>
              <a:t>Branch</a:t>
            </a:r>
            <a:r>
              <a:rPr lang="ko-KR" altLang="en-US" sz="1600" dirty="0"/>
              <a:t>에 </a:t>
            </a:r>
            <a:r>
              <a:rPr lang="en-US" altLang="ko-KR" sz="1600" dirty="0"/>
              <a:t>HEAD</a:t>
            </a:r>
            <a:r>
              <a:rPr lang="ko-KR" altLang="en-US" sz="1600" dirty="0"/>
              <a:t>가 가리키고 있는 </a:t>
            </a:r>
            <a:r>
              <a:rPr lang="en-US" altLang="ko-KR" sz="1600" dirty="0"/>
              <a:t>Commit</a:t>
            </a:r>
            <a:r>
              <a:rPr lang="ko-KR" altLang="en-US" sz="1600" dirty="0"/>
              <a:t> 정보를 </a:t>
            </a:r>
            <a:r>
              <a:rPr lang="en-US" altLang="ko-KR" sz="1600" dirty="0"/>
              <a:t>ORIG_HEAD</a:t>
            </a:r>
            <a:r>
              <a:rPr lang="ko-KR" altLang="en-US" sz="1600" dirty="0"/>
              <a:t>에 보관한다</a:t>
            </a:r>
            <a:r>
              <a:rPr lang="en-US" altLang="ko-KR" sz="1600" dirty="0"/>
              <a:t>. </a:t>
            </a:r>
          </a:p>
          <a:p>
            <a:endParaRPr lang="en-US" altLang="ko-KR" sz="1600" dirty="0"/>
          </a:p>
          <a:p>
            <a:r>
              <a:rPr lang="ko-KR" altLang="en-US" sz="1600" dirty="0"/>
              <a:t>방법 </a:t>
            </a:r>
            <a:r>
              <a:rPr lang="en-US" altLang="ko-KR" sz="1600" dirty="0"/>
              <a:t>2. </a:t>
            </a:r>
          </a:p>
          <a:p>
            <a:r>
              <a:rPr lang="en-US" altLang="ko-KR" sz="1600" dirty="0"/>
              <a:t> $ </a:t>
            </a:r>
            <a:r>
              <a:rPr lang="en-US" altLang="ko-KR" sz="1600" dirty="0" err="1"/>
              <a:t>git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reflog</a:t>
            </a:r>
            <a:r>
              <a:rPr lang="en-US" altLang="ko-KR" sz="1600" dirty="0"/>
              <a:t> </a:t>
            </a:r>
            <a:r>
              <a:rPr lang="ko-KR" altLang="en-US" sz="1600" dirty="0"/>
              <a:t>로 확인 후 </a:t>
            </a:r>
            <a:r>
              <a:rPr lang="en-US" altLang="ko-KR" sz="1600" dirty="0"/>
              <a:t>reset</a:t>
            </a:r>
            <a:r>
              <a:rPr lang="ko-KR" altLang="en-US" sz="1600" dirty="0"/>
              <a:t>으로 돌아가기</a:t>
            </a:r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 $ </a:t>
            </a:r>
            <a:r>
              <a:rPr lang="en-US" altLang="ko-KR" sz="1600" dirty="0" err="1"/>
              <a:t>git</a:t>
            </a:r>
            <a:r>
              <a:rPr lang="en-US" altLang="ko-KR" sz="1600" dirty="0"/>
              <a:t> reset --hard &lt;</a:t>
            </a:r>
            <a:r>
              <a:rPr lang="ko-KR" altLang="en-US" sz="1600" dirty="0" err="1"/>
              <a:t>돌아가려하는</a:t>
            </a:r>
            <a:r>
              <a:rPr lang="ko-KR" altLang="en-US" sz="1600" dirty="0"/>
              <a:t> </a:t>
            </a:r>
            <a:r>
              <a:rPr lang="en-US" altLang="ko-KR" sz="1600" dirty="0"/>
              <a:t>commit </a:t>
            </a:r>
            <a:r>
              <a:rPr lang="ko-KR" altLang="en-US" sz="1600" dirty="0"/>
              <a:t>시점</a:t>
            </a:r>
            <a:r>
              <a:rPr lang="en-US" altLang="ko-KR" sz="1600" dirty="0"/>
              <a:t>&gt;</a:t>
            </a:r>
          </a:p>
          <a:p>
            <a:endParaRPr lang="en-US" altLang="ko-KR" sz="16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865" y="3673794"/>
            <a:ext cx="7094371" cy="2510879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649865" y="5386911"/>
            <a:ext cx="555480" cy="1514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230286" y="5386906"/>
            <a:ext cx="681644" cy="1514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>
            <a:stCxn id="3" idx="2"/>
          </p:cNvCxnSpPr>
          <p:nvPr/>
        </p:nvCxnSpPr>
        <p:spPr>
          <a:xfrm>
            <a:off x="927605" y="5538400"/>
            <a:ext cx="2272795" cy="74602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1610633" y="5538397"/>
            <a:ext cx="1769608" cy="74602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746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en-US" altLang="ko-KR" dirty="0"/>
              <a:t>4. Git</a:t>
            </a:r>
            <a:r>
              <a:rPr lang="ko-KR" altLang="en-US" dirty="0"/>
              <a:t> </a:t>
            </a:r>
            <a:r>
              <a:rPr lang="en-US" altLang="ko-KR" dirty="0"/>
              <a:t>– Branch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22316" y="1542968"/>
            <a:ext cx="49989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Branch</a:t>
            </a:r>
            <a:r>
              <a:rPr lang="ko-KR" altLang="en-US" dirty="0"/>
              <a:t>는 언제 사용할까요</a:t>
            </a:r>
            <a:r>
              <a:rPr lang="en-US" altLang="ko-KR" dirty="0"/>
              <a:t>?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316" y="2231622"/>
            <a:ext cx="3001469" cy="139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527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en-US" altLang="ko-KR" dirty="0"/>
              <a:t>4. Git</a:t>
            </a:r>
            <a:r>
              <a:rPr lang="ko-KR" altLang="en-US" dirty="0"/>
              <a:t> </a:t>
            </a:r>
            <a:r>
              <a:rPr lang="en-US" altLang="ko-KR" dirty="0"/>
              <a:t>– Branch + Merge (1)</a:t>
            </a:r>
            <a:endParaRPr lang="ko-KR" altLang="en-US" dirty="0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245876" y="3141750"/>
            <a:ext cx="796721" cy="49863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C0</a:t>
            </a:r>
            <a:endParaRPr lang="ko-KR" altLang="en-US" dirty="0"/>
          </a:p>
        </p:txBody>
      </p:sp>
      <p:cxnSp>
        <p:nvCxnSpPr>
          <p:cNvPr id="79" name="직선 화살표 연결선 78"/>
          <p:cNvCxnSpPr/>
          <p:nvPr/>
        </p:nvCxnSpPr>
        <p:spPr>
          <a:xfrm flipH="1">
            <a:off x="1042597" y="3391068"/>
            <a:ext cx="559582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모서리가 둥근 직사각형 80"/>
          <p:cNvSpPr/>
          <p:nvPr/>
        </p:nvSpPr>
        <p:spPr>
          <a:xfrm>
            <a:off x="1602179" y="3141749"/>
            <a:ext cx="796721" cy="49863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C1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1482379" y="1952271"/>
            <a:ext cx="1036320" cy="59218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Master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85" name="직선 화살표 연결선 84"/>
          <p:cNvCxnSpPr>
            <a:stCxn id="84" idx="2"/>
            <a:endCxn id="81" idx="0"/>
          </p:cNvCxnSpPr>
          <p:nvPr/>
        </p:nvCxnSpPr>
        <p:spPr>
          <a:xfrm>
            <a:off x="2000539" y="2544453"/>
            <a:ext cx="1" cy="597296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3692434" y="1952271"/>
            <a:ext cx="795243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err="1"/>
              <a:t>Aimir</a:t>
            </a:r>
            <a:r>
              <a:rPr lang="ko-KR" altLang="en-US" dirty="0"/>
              <a:t>에서 사용자 로그인시 </a:t>
            </a:r>
            <a:r>
              <a:rPr lang="en-US" altLang="ko-KR" b="1" dirty="0"/>
              <a:t>OTP</a:t>
            </a:r>
            <a:r>
              <a:rPr lang="ko-KR" altLang="en-US" b="1" dirty="0"/>
              <a:t>인증</a:t>
            </a:r>
            <a:r>
              <a:rPr lang="ko-KR" altLang="en-US" dirty="0"/>
              <a:t>과 </a:t>
            </a:r>
            <a:r>
              <a:rPr lang="ko-KR" altLang="en-US" b="1" dirty="0"/>
              <a:t>사용자 정보 암호화</a:t>
            </a:r>
            <a:r>
              <a:rPr lang="ko-KR" altLang="en-US" dirty="0"/>
              <a:t>를 추가하는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이슈</a:t>
            </a:r>
            <a:r>
              <a:rPr lang="en-US" altLang="ko-KR" dirty="0"/>
              <a:t>(iss53)</a:t>
            </a:r>
            <a:r>
              <a:rPr lang="ko-KR" altLang="en-US" dirty="0"/>
              <a:t>가 추가되어</a:t>
            </a:r>
            <a:r>
              <a:rPr lang="en-US" altLang="ko-KR" dirty="0"/>
              <a:t> </a:t>
            </a:r>
            <a:r>
              <a:rPr lang="ko-KR" altLang="en-US" dirty="0"/>
              <a:t>이슈를 처리하려 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 startAt="2"/>
            </a:pPr>
            <a:r>
              <a:rPr lang="en-US" altLang="ko-KR" dirty="0"/>
              <a:t>iss53 Branch</a:t>
            </a:r>
            <a:r>
              <a:rPr lang="ko-KR" altLang="en-US" dirty="0"/>
              <a:t>를 생성한다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 </a:t>
            </a:r>
            <a:r>
              <a:rPr lang="en-US" altLang="ko-KR" b="1" dirty="0"/>
              <a:t>$ </a:t>
            </a:r>
            <a:r>
              <a:rPr lang="en-US" altLang="ko-KR" b="1" dirty="0" err="1"/>
              <a:t>git</a:t>
            </a:r>
            <a:r>
              <a:rPr lang="en-US" altLang="ko-KR" b="1" dirty="0"/>
              <a:t> branch iss53</a:t>
            </a:r>
            <a:endParaRPr lang="en-US" altLang="ko-KR" dirty="0"/>
          </a:p>
        </p:txBody>
      </p:sp>
      <p:sp>
        <p:nvSpPr>
          <p:cNvPr id="98" name="TextBox 97"/>
          <p:cNvSpPr txBox="1"/>
          <p:nvPr/>
        </p:nvSpPr>
        <p:spPr>
          <a:xfrm>
            <a:off x="1610286" y="1368645"/>
            <a:ext cx="7886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HEAD</a:t>
            </a:r>
            <a:endParaRPr lang="ko-KR" altLang="en-US" dirty="0"/>
          </a:p>
        </p:txBody>
      </p:sp>
      <p:cxnSp>
        <p:nvCxnSpPr>
          <p:cNvPr id="99" name="직선 화살표 연결선 98"/>
          <p:cNvCxnSpPr>
            <a:stCxn id="98" idx="2"/>
            <a:endCxn id="84" idx="0"/>
          </p:cNvCxnSpPr>
          <p:nvPr/>
        </p:nvCxnSpPr>
        <p:spPr>
          <a:xfrm flipH="1">
            <a:off x="2000539" y="1737977"/>
            <a:ext cx="4054" cy="2142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0" y="6416701"/>
            <a:ext cx="6581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※ HEAD : </a:t>
            </a:r>
            <a:r>
              <a:rPr lang="ko-KR" altLang="en-US" dirty="0"/>
              <a:t>현재 작업중인 </a:t>
            </a:r>
            <a:r>
              <a:rPr lang="en-US" altLang="ko-KR" dirty="0"/>
              <a:t>Branch</a:t>
            </a:r>
            <a:r>
              <a:rPr lang="ko-KR" altLang="en-US" dirty="0"/>
              <a:t>의 최신 </a:t>
            </a:r>
            <a:r>
              <a:rPr lang="en-US" altLang="ko-KR" dirty="0"/>
              <a:t>Commit</a:t>
            </a:r>
            <a:r>
              <a:rPr lang="ko-KR" altLang="en-US" dirty="0"/>
              <a:t>을 </a:t>
            </a:r>
            <a:r>
              <a:rPr lang="ko-KR" altLang="en-US" dirty="0" err="1"/>
              <a:t>가르킨다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9" name="직사각형 108"/>
          <p:cNvSpPr/>
          <p:nvPr/>
        </p:nvSpPr>
        <p:spPr>
          <a:xfrm>
            <a:off x="1482379" y="4190912"/>
            <a:ext cx="1036320" cy="59218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iss53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10" name="직선 화살표 연결선 109"/>
          <p:cNvCxnSpPr>
            <a:stCxn id="109" idx="0"/>
          </p:cNvCxnSpPr>
          <p:nvPr/>
        </p:nvCxnSpPr>
        <p:spPr>
          <a:xfrm flipV="1">
            <a:off x="2000539" y="3640388"/>
            <a:ext cx="1" cy="550524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7588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en-US" altLang="ko-KR" dirty="0"/>
              <a:t>4. Git</a:t>
            </a:r>
            <a:r>
              <a:rPr lang="ko-KR" altLang="en-US" dirty="0"/>
              <a:t> </a:t>
            </a:r>
            <a:r>
              <a:rPr lang="en-US" altLang="ko-KR" dirty="0"/>
              <a:t>– Branch + Merge (1)</a:t>
            </a:r>
            <a:endParaRPr lang="ko-KR" altLang="en-US" dirty="0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245876" y="3141750"/>
            <a:ext cx="796721" cy="49863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C0</a:t>
            </a:r>
            <a:endParaRPr lang="ko-KR" altLang="en-US" dirty="0"/>
          </a:p>
        </p:txBody>
      </p:sp>
      <p:cxnSp>
        <p:nvCxnSpPr>
          <p:cNvPr id="79" name="직선 화살표 연결선 78"/>
          <p:cNvCxnSpPr/>
          <p:nvPr/>
        </p:nvCxnSpPr>
        <p:spPr>
          <a:xfrm flipH="1">
            <a:off x="1042597" y="3391068"/>
            <a:ext cx="559582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모서리가 둥근 직사각형 80"/>
          <p:cNvSpPr/>
          <p:nvPr/>
        </p:nvSpPr>
        <p:spPr>
          <a:xfrm>
            <a:off x="1602179" y="3141749"/>
            <a:ext cx="796721" cy="49863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C1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1482379" y="1952271"/>
            <a:ext cx="1036320" cy="59218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Master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85" name="직선 화살표 연결선 84"/>
          <p:cNvCxnSpPr>
            <a:stCxn id="84" idx="2"/>
            <a:endCxn id="81" idx="0"/>
          </p:cNvCxnSpPr>
          <p:nvPr/>
        </p:nvCxnSpPr>
        <p:spPr>
          <a:xfrm>
            <a:off x="2000539" y="2544453"/>
            <a:ext cx="1" cy="597296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3692434" y="1952271"/>
            <a:ext cx="795243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err="1"/>
              <a:t>Aimir</a:t>
            </a:r>
            <a:r>
              <a:rPr lang="ko-KR" altLang="en-US" dirty="0"/>
              <a:t>에서 사용자 로그인시 </a:t>
            </a:r>
            <a:r>
              <a:rPr lang="en-US" altLang="ko-KR" b="1" dirty="0"/>
              <a:t>OTP</a:t>
            </a:r>
            <a:r>
              <a:rPr lang="ko-KR" altLang="en-US" b="1" dirty="0"/>
              <a:t>인증</a:t>
            </a:r>
            <a:r>
              <a:rPr lang="ko-KR" altLang="en-US" dirty="0"/>
              <a:t>과 </a:t>
            </a:r>
            <a:r>
              <a:rPr lang="ko-KR" altLang="en-US" b="1" dirty="0"/>
              <a:t>사용자 정보 암호화</a:t>
            </a:r>
            <a:r>
              <a:rPr lang="ko-KR" altLang="en-US" dirty="0"/>
              <a:t>를 추가하는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이슈</a:t>
            </a:r>
            <a:r>
              <a:rPr lang="en-US" altLang="ko-KR" dirty="0"/>
              <a:t>(iss53)</a:t>
            </a:r>
            <a:r>
              <a:rPr lang="ko-KR" altLang="en-US" dirty="0"/>
              <a:t>가 추가되어</a:t>
            </a:r>
            <a:r>
              <a:rPr lang="en-US" altLang="ko-KR" dirty="0"/>
              <a:t> </a:t>
            </a:r>
            <a:r>
              <a:rPr lang="ko-KR" altLang="en-US" dirty="0"/>
              <a:t>이슈를 처리하려 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 startAt="2"/>
            </a:pPr>
            <a:r>
              <a:rPr lang="en-US" altLang="ko-KR" dirty="0"/>
              <a:t>iss53 Branch</a:t>
            </a:r>
            <a:r>
              <a:rPr lang="ko-KR" altLang="en-US" dirty="0"/>
              <a:t>를 생성한다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 </a:t>
            </a:r>
            <a:r>
              <a:rPr lang="en-US" altLang="ko-KR" b="1" dirty="0"/>
              <a:t>$ </a:t>
            </a:r>
            <a:r>
              <a:rPr lang="en-US" altLang="ko-KR" b="1" dirty="0" err="1"/>
              <a:t>git</a:t>
            </a:r>
            <a:r>
              <a:rPr lang="en-US" altLang="ko-KR" b="1" dirty="0"/>
              <a:t> branch iss53</a:t>
            </a:r>
          </a:p>
          <a:p>
            <a:endParaRPr lang="en-US" altLang="ko-KR" b="1" dirty="0"/>
          </a:p>
          <a:p>
            <a:r>
              <a:rPr lang="en-US" altLang="ko-KR" b="1" dirty="0"/>
              <a:t>3. iss53</a:t>
            </a:r>
            <a:r>
              <a:rPr lang="ko-KR" altLang="en-US" b="1" dirty="0"/>
              <a:t> </a:t>
            </a:r>
            <a:r>
              <a:rPr lang="en-US" altLang="ko-KR" b="1" dirty="0"/>
              <a:t>branch</a:t>
            </a:r>
            <a:r>
              <a:rPr lang="ko-KR" altLang="en-US" b="1" dirty="0"/>
              <a:t>로 </a:t>
            </a:r>
            <a:r>
              <a:rPr lang="en-US" altLang="ko-KR" b="1" dirty="0"/>
              <a:t>checkout </a:t>
            </a:r>
            <a:r>
              <a:rPr lang="ko-KR" altLang="en-US" b="1" dirty="0"/>
              <a:t>한다</a:t>
            </a:r>
            <a:r>
              <a:rPr lang="en-US" altLang="ko-KR" b="1" dirty="0"/>
              <a:t>.</a:t>
            </a:r>
          </a:p>
          <a:p>
            <a:r>
              <a:rPr lang="en-US" altLang="ko-KR" b="1" dirty="0"/>
              <a:t>     $ </a:t>
            </a:r>
            <a:r>
              <a:rPr lang="en-US" altLang="ko-KR" b="1" dirty="0" err="1"/>
              <a:t>git</a:t>
            </a:r>
            <a:r>
              <a:rPr lang="en-US" altLang="ko-KR" b="1" dirty="0"/>
              <a:t> checkout iss53</a:t>
            </a:r>
            <a:endParaRPr lang="en-US" altLang="ko-KR" dirty="0"/>
          </a:p>
        </p:txBody>
      </p:sp>
      <p:sp>
        <p:nvSpPr>
          <p:cNvPr id="106" name="TextBox 105"/>
          <p:cNvSpPr txBox="1"/>
          <p:nvPr/>
        </p:nvSpPr>
        <p:spPr>
          <a:xfrm>
            <a:off x="0" y="6416701"/>
            <a:ext cx="6581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※ HEAD : </a:t>
            </a:r>
            <a:r>
              <a:rPr lang="ko-KR" altLang="en-US" dirty="0"/>
              <a:t>현재 작업중인 </a:t>
            </a:r>
            <a:r>
              <a:rPr lang="en-US" altLang="ko-KR" dirty="0"/>
              <a:t>Branch</a:t>
            </a:r>
            <a:r>
              <a:rPr lang="ko-KR" altLang="en-US" dirty="0"/>
              <a:t>의 최신 </a:t>
            </a:r>
            <a:r>
              <a:rPr lang="en-US" altLang="ko-KR" dirty="0"/>
              <a:t>Commit</a:t>
            </a:r>
            <a:r>
              <a:rPr lang="ko-KR" altLang="en-US" dirty="0"/>
              <a:t>을 </a:t>
            </a:r>
            <a:r>
              <a:rPr lang="ko-KR" altLang="en-US" dirty="0" err="1"/>
              <a:t>가르킨다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482379" y="4190912"/>
            <a:ext cx="1036320" cy="59218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iss53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3" name="직선 화살표 연결선 12"/>
          <p:cNvCxnSpPr>
            <a:stCxn id="12" idx="0"/>
          </p:cNvCxnSpPr>
          <p:nvPr/>
        </p:nvCxnSpPr>
        <p:spPr>
          <a:xfrm flipV="1">
            <a:off x="2000539" y="3640388"/>
            <a:ext cx="1" cy="550524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606232" y="5037528"/>
            <a:ext cx="7886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HEAD</a:t>
            </a:r>
            <a:endParaRPr lang="ko-KR" altLang="en-US" dirty="0"/>
          </a:p>
        </p:txBody>
      </p:sp>
      <p:cxnSp>
        <p:nvCxnSpPr>
          <p:cNvPr id="17" name="직선 화살표 연결선 16"/>
          <p:cNvCxnSpPr>
            <a:stCxn id="16" idx="0"/>
          </p:cNvCxnSpPr>
          <p:nvPr/>
        </p:nvCxnSpPr>
        <p:spPr>
          <a:xfrm flipV="1">
            <a:off x="2000539" y="4783094"/>
            <a:ext cx="0" cy="2544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610286" y="1368645"/>
            <a:ext cx="7886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HEAD</a:t>
            </a:r>
            <a:endParaRPr lang="ko-KR" altLang="en-US" dirty="0"/>
          </a:p>
        </p:txBody>
      </p:sp>
      <p:cxnSp>
        <p:nvCxnSpPr>
          <p:cNvPr id="19" name="직선 화살표 연결선 18"/>
          <p:cNvCxnSpPr>
            <a:stCxn id="18" idx="2"/>
          </p:cNvCxnSpPr>
          <p:nvPr/>
        </p:nvCxnSpPr>
        <p:spPr>
          <a:xfrm flipH="1">
            <a:off x="2000539" y="1737977"/>
            <a:ext cx="4054" cy="2142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73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en-US" altLang="ko-KR" dirty="0"/>
              <a:t>4. Git</a:t>
            </a:r>
            <a:r>
              <a:rPr lang="ko-KR" altLang="en-US" dirty="0"/>
              <a:t> </a:t>
            </a:r>
            <a:r>
              <a:rPr lang="en-US" altLang="ko-KR" dirty="0"/>
              <a:t>– Branch + Merge (1)</a:t>
            </a:r>
            <a:endParaRPr lang="ko-KR" altLang="en-US" dirty="0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245876" y="3141750"/>
            <a:ext cx="796721" cy="49863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C0</a:t>
            </a:r>
            <a:endParaRPr lang="ko-KR" altLang="en-US" dirty="0"/>
          </a:p>
        </p:txBody>
      </p:sp>
      <p:cxnSp>
        <p:nvCxnSpPr>
          <p:cNvPr id="79" name="직선 화살표 연결선 78"/>
          <p:cNvCxnSpPr/>
          <p:nvPr/>
        </p:nvCxnSpPr>
        <p:spPr>
          <a:xfrm flipH="1">
            <a:off x="1042597" y="3391068"/>
            <a:ext cx="559582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모서리가 둥근 직사각형 80"/>
          <p:cNvSpPr/>
          <p:nvPr/>
        </p:nvSpPr>
        <p:spPr>
          <a:xfrm>
            <a:off x="1602179" y="3141749"/>
            <a:ext cx="796721" cy="49863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C1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1482379" y="1952271"/>
            <a:ext cx="1036320" cy="59218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Master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85" name="직선 화살표 연결선 84"/>
          <p:cNvCxnSpPr>
            <a:stCxn id="84" idx="2"/>
            <a:endCxn id="81" idx="0"/>
          </p:cNvCxnSpPr>
          <p:nvPr/>
        </p:nvCxnSpPr>
        <p:spPr>
          <a:xfrm>
            <a:off x="2000539" y="2544453"/>
            <a:ext cx="1" cy="597296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/>
          <p:cNvSpPr/>
          <p:nvPr/>
        </p:nvSpPr>
        <p:spPr>
          <a:xfrm>
            <a:off x="1482379" y="4190912"/>
            <a:ext cx="1036320" cy="59218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iss53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95" name="직선 화살표 연결선 94"/>
          <p:cNvCxnSpPr>
            <a:stCxn id="94" idx="0"/>
            <a:endCxn id="81" idx="2"/>
          </p:cNvCxnSpPr>
          <p:nvPr/>
        </p:nvCxnSpPr>
        <p:spPr>
          <a:xfrm flipV="1">
            <a:off x="2000539" y="3640388"/>
            <a:ext cx="1" cy="550524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1606232" y="5037528"/>
            <a:ext cx="7886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HEAD</a:t>
            </a:r>
            <a:endParaRPr lang="ko-KR" altLang="en-US" dirty="0"/>
          </a:p>
        </p:txBody>
      </p:sp>
      <p:cxnSp>
        <p:nvCxnSpPr>
          <p:cNvPr id="103" name="직선 화살표 연결선 102"/>
          <p:cNvCxnSpPr>
            <a:stCxn id="102" idx="0"/>
            <a:endCxn id="94" idx="2"/>
          </p:cNvCxnSpPr>
          <p:nvPr/>
        </p:nvCxnSpPr>
        <p:spPr>
          <a:xfrm flipV="1">
            <a:off x="2000539" y="4783094"/>
            <a:ext cx="0" cy="2544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0" y="6416701"/>
            <a:ext cx="6581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※ HEAD : </a:t>
            </a:r>
            <a:r>
              <a:rPr lang="ko-KR" altLang="en-US" dirty="0"/>
              <a:t>현재 작업중인 </a:t>
            </a:r>
            <a:r>
              <a:rPr lang="en-US" altLang="ko-KR" dirty="0"/>
              <a:t>Branch</a:t>
            </a:r>
            <a:r>
              <a:rPr lang="ko-KR" altLang="en-US" dirty="0"/>
              <a:t>의 최신 </a:t>
            </a:r>
            <a:r>
              <a:rPr lang="en-US" altLang="ko-KR" dirty="0"/>
              <a:t>Commit</a:t>
            </a:r>
            <a:r>
              <a:rPr lang="ko-KR" altLang="en-US" dirty="0"/>
              <a:t>을 </a:t>
            </a:r>
            <a:r>
              <a:rPr lang="ko-KR" altLang="en-US" dirty="0" err="1"/>
              <a:t>가르킨다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692434" y="1952271"/>
            <a:ext cx="795243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err="1"/>
              <a:t>Aimir</a:t>
            </a:r>
            <a:r>
              <a:rPr lang="ko-KR" altLang="en-US" dirty="0"/>
              <a:t>에서 사용자 로그인시 </a:t>
            </a:r>
            <a:r>
              <a:rPr lang="en-US" altLang="ko-KR" b="1" dirty="0"/>
              <a:t>OTP</a:t>
            </a:r>
            <a:r>
              <a:rPr lang="ko-KR" altLang="en-US" b="1" dirty="0"/>
              <a:t>인증</a:t>
            </a:r>
            <a:r>
              <a:rPr lang="ko-KR" altLang="en-US" dirty="0"/>
              <a:t>과 </a:t>
            </a:r>
            <a:r>
              <a:rPr lang="ko-KR" altLang="en-US" b="1" dirty="0"/>
              <a:t>사용자 정보 암호화</a:t>
            </a:r>
            <a:r>
              <a:rPr lang="ko-KR" altLang="en-US" dirty="0"/>
              <a:t>를 추가하는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이슈</a:t>
            </a:r>
            <a:r>
              <a:rPr lang="en-US" altLang="ko-KR" dirty="0"/>
              <a:t>(iss53)</a:t>
            </a:r>
            <a:r>
              <a:rPr lang="ko-KR" altLang="en-US" dirty="0"/>
              <a:t>가 추가되어</a:t>
            </a:r>
            <a:r>
              <a:rPr lang="en-US" altLang="ko-KR" dirty="0"/>
              <a:t> </a:t>
            </a:r>
            <a:r>
              <a:rPr lang="ko-KR" altLang="en-US" dirty="0"/>
              <a:t>이슈를 처리하려 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 startAt="2"/>
            </a:pPr>
            <a:r>
              <a:rPr lang="en-US" altLang="ko-KR" dirty="0"/>
              <a:t>iss53 Branch</a:t>
            </a:r>
            <a:r>
              <a:rPr lang="ko-KR" altLang="en-US" dirty="0"/>
              <a:t>를 생성한다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 </a:t>
            </a:r>
            <a:r>
              <a:rPr lang="en-US" altLang="ko-KR" b="1" dirty="0"/>
              <a:t>$ </a:t>
            </a:r>
            <a:r>
              <a:rPr lang="en-US" altLang="ko-KR" b="1" dirty="0" err="1"/>
              <a:t>git</a:t>
            </a:r>
            <a:r>
              <a:rPr lang="en-US" altLang="ko-KR" b="1" dirty="0"/>
              <a:t> branch iss53</a:t>
            </a:r>
          </a:p>
          <a:p>
            <a:endParaRPr lang="en-US" altLang="ko-KR" b="1" dirty="0"/>
          </a:p>
          <a:p>
            <a:r>
              <a:rPr lang="en-US" altLang="ko-KR" dirty="0"/>
              <a:t>3. iss53</a:t>
            </a:r>
            <a:r>
              <a:rPr lang="ko-KR" altLang="en-US" dirty="0"/>
              <a:t> </a:t>
            </a:r>
            <a:r>
              <a:rPr lang="en-US" altLang="ko-KR" dirty="0"/>
              <a:t>branch</a:t>
            </a:r>
            <a:r>
              <a:rPr lang="ko-KR" altLang="en-US" dirty="0"/>
              <a:t>로 </a:t>
            </a:r>
            <a:r>
              <a:rPr lang="en-US" altLang="ko-KR" dirty="0"/>
              <a:t>checkout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  <a:p>
            <a:r>
              <a:rPr lang="en-US" altLang="ko-KR" b="1" dirty="0"/>
              <a:t>     $ </a:t>
            </a:r>
            <a:r>
              <a:rPr lang="en-US" altLang="ko-KR" b="1" dirty="0" err="1"/>
              <a:t>git</a:t>
            </a:r>
            <a:r>
              <a:rPr lang="en-US" altLang="ko-KR" b="1" dirty="0"/>
              <a:t> checkout iss53</a:t>
            </a:r>
          </a:p>
          <a:p>
            <a:endParaRPr lang="en-US" altLang="ko-KR" b="1" dirty="0"/>
          </a:p>
          <a:p>
            <a:r>
              <a:rPr lang="en-US" altLang="ko-KR" dirty="0"/>
              <a:t>4. </a:t>
            </a:r>
            <a:r>
              <a:rPr lang="ko-KR" altLang="en-US" dirty="0"/>
              <a:t>위 </a:t>
            </a:r>
            <a:r>
              <a:rPr lang="en-US" altLang="ko-KR" dirty="0"/>
              <a:t>2</a:t>
            </a:r>
            <a:r>
              <a:rPr lang="ko-KR" altLang="en-US" dirty="0"/>
              <a:t>개의 명령어를 한번에 실행 시키는 명령어는 아래와 같다</a:t>
            </a:r>
            <a:endParaRPr lang="en-US" altLang="ko-KR" dirty="0"/>
          </a:p>
          <a:p>
            <a:r>
              <a:rPr lang="en-US" altLang="ko-KR" b="1" dirty="0"/>
              <a:t>     $ </a:t>
            </a:r>
            <a:r>
              <a:rPr lang="en-US" altLang="ko-KR" b="1" dirty="0" err="1"/>
              <a:t>git</a:t>
            </a:r>
            <a:r>
              <a:rPr lang="en-US" altLang="ko-KR" b="1" dirty="0"/>
              <a:t> checkout –b iss53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2778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en-US" altLang="ko-KR" dirty="0"/>
              <a:t>4. Git</a:t>
            </a:r>
            <a:r>
              <a:rPr lang="ko-KR" altLang="en-US" dirty="0"/>
              <a:t> </a:t>
            </a:r>
            <a:r>
              <a:rPr lang="en-US" altLang="ko-KR" dirty="0"/>
              <a:t>– Merge</a:t>
            </a:r>
            <a:endParaRPr lang="ko-KR" alt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4058555" y="1785217"/>
            <a:ext cx="817832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Iss53 branch</a:t>
            </a:r>
            <a:r>
              <a:rPr lang="ko-KR" altLang="en-US" dirty="0"/>
              <a:t>를 </a:t>
            </a:r>
            <a:r>
              <a:rPr lang="en-US" altLang="ko-KR" dirty="0"/>
              <a:t>Checkout</a:t>
            </a:r>
            <a:r>
              <a:rPr lang="ko-KR" altLang="en-US" dirty="0"/>
              <a:t>했기 때문에 </a:t>
            </a:r>
            <a:r>
              <a:rPr lang="en-US" altLang="ko-KR" dirty="0"/>
              <a:t>(</a:t>
            </a:r>
            <a:r>
              <a:rPr lang="ko-KR" altLang="en-US" dirty="0"/>
              <a:t>즉</a:t>
            </a:r>
            <a:r>
              <a:rPr lang="en-US" altLang="ko-KR" dirty="0"/>
              <a:t>, HEAD</a:t>
            </a:r>
            <a:r>
              <a:rPr lang="ko-KR" altLang="en-US" dirty="0"/>
              <a:t>는 </a:t>
            </a:r>
            <a:r>
              <a:rPr lang="en-US" altLang="ko-KR" dirty="0"/>
              <a:t>iss53 branch</a:t>
            </a:r>
            <a:r>
              <a:rPr lang="ko-KR" altLang="en-US" dirty="0"/>
              <a:t>를 </a:t>
            </a:r>
            <a:r>
              <a:rPr lang="ko-KR" altLang="en-US" dirty="0" err="1"/>
              <a:t>가르킴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ko-KR" altLang="en-US" dirty="0"/>
              <a:t>뭔 일을 하고 </a:t>
            </a:r>
            <a:r>
              <a:rPr lang="en-US" altLang="ko-KR" dirty="0"/>
              <a:t>commit</a:t>
            </a:r>
            <a:r>
              <a:rPr lang="ko-KR" altLang="en-US" dirty="0"/>
              <a:t>을 진행하면 </a:t>
            </a:r>
            <a:r>
              <a:rPr lang="en-US" altLang="ko-KR" dirty="0"/>
              <a:t>iss53 branch</a:t>
            </a:r>
            <a:r>
              <a:rPr lang="ko-KR" altLang="en-US" dirty="0"/>
              <a:t>가 앞으로 진행한다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$ vim aimir-web-login.txt   OTP</a:t>
            </a:r>
            <a:r>
              <a:rPr lang="ko-KR" altLang="en-US" dirty="0"/>
              <a:t>로그인 소스 추가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add aimir-web-login.txt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commit –m “added </a:t>
            </a:r>
            <a:r>
              <a:rPr lang="en-US" altLang="ko-KR" dirty="0" err="1"/>
              <a:t>otp</a:t>
            </a:r>
            <a:r>
              <a:rPr lang="en-US" altLang="ko-KR" dirty="0"/>
              <a:t> login logic”</a:t>
            </a:r>
          </a:p>
          <a:p>
            <a:endParaRPr lang="en-US" altLang="ko-KR" dirty="0"/>
          </a:p>
        </p:txBody>
      </p:sp>
      <p:grpSp>
        <p:nvGrpSpPr>
          <p:cNvPr id="4" name="그룹 3"/>
          <p:cNvGrpSpPr/>
          <p:nvPr/>
        </p:nvGrpSpPr>
        <p:grpSpPr>
          <a:xfrm>
            <a:off x="522317" y="1785217"/>
            <a:ext cx="2272823" cy="3454589"/>
            <a:chOff x="245876" y="1952271"/>
            <a:chExt cx="2272823" cy="3454589"/>
          </a:xfrm>
        </p:grpSpPr>
        <p:grpSp>
          <p:nvGrpSpPr>
            <p:cNvPr id="2" name="그룹 1"/>
            <p:cNvGrpSpPr/>
            <p:nvPr/>
          </p:nvGrpSpPr>
          <p:grpSpPr>
            <a:xfrm>
              <a:off x="245876" y="1952271"/>
              <a:ext cx="2272823" cy="2830823"/>
              <a:chOff x="245876" y="1952271"/>
              <a:chExt cx="2272823" cy="2830823"/>
            </a:xfrm>
          </p:grpSpPr>
          <p:sp>
            <p:nvSpPr>
              <p:cNvPr id="78" name="모서리가 둥근 직사각형 77"/>
              <p:cNvSpPr/>
              <p:nvPr/>
            </p:nvSpPr>
            <p:spPr>
              <a:xfrm>
                <a:off x="245876" y="3141750"/>
                <a:ext cx="796721" cy="498639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C0</a:t>
                </a:r>
                <a:endParaRPr lang="ko-KR" altLang="en-US" dirty="0"/>
              </a:p>
            </p:txBody>
          </p:sp>
          <p:cxnSp>
            <p:nvCxnSpPr>
              <p:cNvPr id="79" name="직선 화살표 연결선 78"/>
              <p:cNvCxnSpPr/>
              <p:nvPr/>
            </p:nvCxnSpPr>
            <p:spPr>
              <a:xfrm flipH="1">
                <a:off x="1042597" y="3391068"/>
                <a:ext cx="559582" cy="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모서리가 둥근 직사각형 80"/>
              <p:cNvSpPr/>
              <p:nvPr/>
            </p:nvSpPr>
            <p:spPr>
              <a:xfrm>
                <a:off x="1602179" y="3141749"/>
                <a:ext cx="796721" cy="498639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C1</a:t>
                </a:r>
                <a:endParaRPr lang="ko-KR" altLang="en-US" dirty="0"/>
              </a:p>
            </p:txBody>
          </p:sp>
          <p:sp>
            <p:nvSpPr>
              <p:cNvPr id="84" name="직사각형 83"/>
              <p:cNvSpPr/>
              <p:nvPr/>
            </p:nvSpPr>
            <p:spPr>
              <a:xfrm>
                <a:off x="1482379" y="1952271"/>
                <a:ext cx="1036320" cy="59218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Master</a:t>
                </a:r>
                <a:endParaRPr lang="ko-KR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cxnSp>
            <p:nvCxnSpPr>
              <p:cNvPr id="85" name="직선 화살표 연결선 84"/>
              <p:cNvCxnSpPr>
                <a:stCxn id="84" idx="2"/>
                <a:endCxn id="81" idx="0"/>
              </p:cNvCxnSpPr>
              <p:nvPr/>
            </p:nvCxnSpPr>
            <p:spPr>
              <a:xfrm>
                <a:off x="2000539" y="2544453"/>
                <a:ext cx="1" cy="59729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직사각형 93"/>
              <p:cNvSpPr/>
              <p:nvPr/>
            </p:nvSpPr>
            <p:spPr>
              <a:xfrm>
                <a:off x="1482379" y="4190912"/>
                <a:ext cx="1036320" cy="59218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iss53</a:t>
                </a:r>
                <a:endParaRPr lang="ko-KR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cxnSp>
            <p:nvCxnSpPr>
              <p:cNvPr id="95" name="직선 화살표 연결선 94"/>
              <p:cNvCxnSpPr>
                <a:stCxn id="94" idx="0"/>
                <a:endCxn id="81" idx="2"/>
              </p:cNvCxnSpPr>
              <p:nvPr/>
            </p:nvCxnSpPr>
            <p:spPr>
              <a:xfrm flipV="1">
                <a:off x="2000539" y="3640388"/>
                <a:ext cx="1" cy="55052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TextBox 21"/>
            <p:cNvSpPr txBox="1"/>
            <p:nvPr/>
          </p:nvSpPr>
          <p:spPr>
            <a:xfrm>
              <a:off x="1606232" y="5037528"/>
              <a:ext cx="78861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HEAD</a:t>
              </a:r>
              <a:endParaRPr lang="ko-KR" altLang="en-US" dirty="0"/>
            </a:p>
          </p:txBody>
        </p:sp>
        <p:cxnSp>
          <p:nvCxnSpPr>
            <p:cNvPr id="23" name="직선 화살표 연결선 22"/>
            <p:cNvCxnSpPr>
              <a:stCxn id="22" idx="0"/>
            </p:cNvCxnSpPr>
            <p:nvPr/>
          </p:nvCxnSpPr>
          <p:spPr>
            <a:xfrm flipV="1">
              <a:off x="2000539" y="4783094"/>
              <a:ext cx="0" cy="25443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27817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en-US" altLang="ko-KR" dirty="0"/>
              <a:t>4. Git</a:t>
            </a:r>
            <a:r>
              <a:rPr lang="ko-KR" altLang="en-US" dirty="0"/>
              <a:t> </a:t>
            </a:r>
            <a:r>
              <a:rPr lang="en-US" altLang="ko-KR" dirty="0"/>
              <a:t>– Merge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522317" y="1785217"/>
            <a:ext cx="3622652" cy="3444639"/>
            <a:chOff x="4325507" y="3640388"/>
            <a:chExt cx="3622652" cy="3444639"/>
          </a:xfrm>
        </p:grpSpPr>
        <p:grpSp>
          <p:nvGrpSpPr>
            <p:cNvPr id="3" name="그룹 2"/>
            <p:cNvGrpSpPr/>
            <p:nvPr/>
          </p:nvGrpSpPr>
          <p:grpSpPr>
            <a:xfrm>
              <a:off x="4325507" y="3640388"/>
              <a:ext cx="3622652" cy="2831788"/>
              <a:chOff x="4038459" y="3802843"/>
              <a:chExt cx="3622652" cy="2831788"/>
            </a:xfrm>
          </p:grpSpPr>
          <p:sp>
            <p:nvSpPr>
              <p:cNvPr id="11" name="모서리가 둥근 직사각형 10"/>
              <p:cNvSpPr/>
              <p:nvPr/>
            </p:nvSpPr>
            <p:spPr>
              <a:xfrm>
                <a:off x="4038459" y="4992322"/>
                <a:ext cx="796721" cy="498639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C0</a:t>
                </a:r>
                <a:endParaRPr lang="ko-KR" altLang="en-US" dirty="0"/>
              </a:p>
            </p:txBody>
          </p:sp>
          <p:cxnSp>
            <p:nvCxnSpPr>
              <p:cNvPr id="12" name="직선 화살표 연결선 11"/>
              <p:cNvCxnSpPr/>
              <p:nvPr/>
            </p:nvCxnSpPr>
            <p:spPr>
              <a:xfrm flipH="1">
                <a:off x="4835180" y="5241640"/>
                <a:ext cx="559582" cy="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모서리가 둥근 직사각형 12"/>
              <p:cNvSpPr/>
              <p:nvPr/>
            </p:nvSpPr>
            <p:spPr>
              <a:xfrm>
                <a:off x="5394762" y="4992321"/>
                <a:ext cx="796721" cy="498639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C1</a:t>
                </a:r>
                <a:endParaRPr lang="ko-KR" altLang="en-US" dirty="0"/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5274962" y="3802843"/>
                <a:ext cx="1036320" cy="59218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Master</a:t>
                </a:r>
                <a:endParaRPr lang="ko-KR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cxnSp>
            <p:nvCxnSpPr>
              <p:cNvPr id="15" name="직선 화살표 연결선 14"/>
              <p:cNvCxnSpPr>
                <a:stCxn id="14" idx="2"/>
                <a:endCxn id="13" idx="0"/>
              </p:cNvCxnSpPr>
              <p:nvPr/>
            </p:nvCxnSpPr>
            <p:spPr>
              <a:xfrm>
                <a:off x="5793122" y="4395025"/>
                <a:ext cx="1" cy="59729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직사각형 15"/>
              <p:cNvSpPr/>
              <p:nvPr/>
            </p:nvSpPr>
            <p:spPr>
              <a:xfrm>
                <a:off x="6624791" y="6042449"/>
                <a:ext cx="1036320" cy="59218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iss53</a:t>
                </a:r>
                <a:endParaRPr lang="ko-KR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cxnSp>
            <p:nvCxnSpPr>
              <p:cNvPr id="17" name="직선 화살표 연결선 16"/>
              <p:cNvCxnSpPr>
                <a:stCxn id="16" idx="0"/>
              </p:cNvCxnSpPr>
              <p:nvPr/>
            </p:nvCxnSpPr>
            <p:spPr>
              <a:xfrm flipV="1">
                <a:off x="7142951" y="5491925"/>
                <a:ext cx="1" cy="55052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화살표 연결선 18"/>
              <p:cNvCxnSpPr/>
              <p:nvPr/>
            </p:nvCxnSpPr>
            <p:spPr>
              <a:xfrm flipH="1">
                <a:off x="6191483" y="5241640"/>
                <a:ext cx="559582" cy="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모서리가 둥근 직사각형 19"/>
              <p:cNvSpPr/>
              <p:nvPr/>
            </p:nvSpPr>
            <p:spPr>
              <a:xfrm>
                <a:off x="6751065" y="4992321"/>
                <a:ext cx="796721" cy="498639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C2</a:t>
                </a:r>
                <a:endParaRPr lang="ko-KR" altLang="en-US" dirty="0"/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7046220" y="6715695"/>
              <a:ext cx="78861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HEAD</a:t>
              </a:r>
              <a:endParaRPr lang="ko-KR" altLang="en-US" dirty="0"/>
            </a:p>
          </p:txBody>
        </p:sp>
        <p:cxnSp>
          <p:nvCxnSpPr>
            <p:cNvPr id="27" name="직선 화살표 연결선 26"/>
            <p:cNvCxnSpPr>
              <a:stCxn id="26" idx="0"/>
            </p:cNvCxnSpPr>
            <p:nvPr/>
          </p:nvCxnSpPr>
          <p:spPr>
            <a:xfrm flipV="1">
              <a:off x="7440527" y="6461261"/>
              <a:ext cx="0" cy="25443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4058555" y="1785217"/>
            <a:ext cx="817832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Iss53 branch</a:t>
            </a:r>
            <a:r>
              <a:rPr lang="ko-KR" altLang="en-US" dirty="0"/>
              <a:t>를 </a:t>
            </a:r>
            <a:r>
              <a:rPr lang="en-US" altLang="ko-KR" dirty="0"/>
              <a:t>Checkout</a:t>
            </a:r>
            <a:r>
              <a:rPr lang="ko-KR" altLang="en-US" dirty="0"/>
              <a:t>했기 때문에 </a:t>
            </a:r>
            <a:r>
              <a:rPr lang="en-US" altLang="ko-KR" dirty="0"/>
              <a:t>(</a:t>
            </a:r>
            <a:r>
              <a:rPr lang="ko-KR" altLang="en-US" dirty="0"/>
              <a:t>즉</a:t>
            </a:r>
            <a:r>
              <a:rPr lang="en-US" altLang="ko-KR" dirty="0"/>
              <a:t>, HEAD</a:t>
            </a:r>
            <a:r>
              <a:rPr lang="ko-KR" altLang="en-US" dirty="0"/>
              <a:t>는 </a:t>
            </a:r>
            <a:r>
              <a:rPr lang="en-US" altLang="ko-KR" dirty="0"/>
              <a:t>iss53 branch</a:t>
            </a:r>
            <a:r>
              <a:rPr lang="ko-KR" altLang="en-US" dirty="0"/>
              <a:t>를 </a:t>
            </a:r>
            <a:r>
              <a:rPr lang="ko-KR" altLang="en-US" dirty="0" err="1"/>
              <a:t>가르킴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ko-KR" altLang="en-US" dirty="0"/>
              <a:t>뭔 일을 하고 </a:t>
            </a:r>
            <a:r>
              <a:rPr lang="en-US" altLang="ko-KR" dirty="0"/>
              <a:t>commit</a:t>
            </a:r>
            <a:r>
              <a:rPr lang="ko-KR" altLang="en-US" dirty="0"/>
              <a:t>을 진행하면 </a:t>
            </a:r>
            <a:r>
              <a:rPr lang="en-US" altLang="ko-KR" dirty="0"/>
              <a:t>iss53 branch</a:t>
            </a:r>
            <a:r>
              <a:rPr lang="ko-KR" altLang="en-US" dirty="0"/>
              <a:t>가 앞으로 진행한다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$ vim aimir-web-login.txt   OTP</a:t>
            </a:r>
            <a:r>
              <a:rPr lang="ko-KR" altLang="en-US" dirty="0"/>
              <a:t>로그인 소스 추가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add aimir-web-login.txt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commit –m “added </a:t>
            </a:r>
            <a:r>
              <a:rPr lang="en-US" altLang="ko-KR" dirty="0" err="1"/>
              <a:t>otp</a:t>
            </a:r>
            <a:r>
              <a:rPr lang="en-US" altLang="ko-KR" dirty="0"/>
              <a:t> login logic”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5388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en-US" altLang="ko-KR" dirty="0"/>
              <a:t>4. Git</a:t>
            </a:r>
            <a:r>
              <a:rPr lang="ko-KR" altLang="en-US" dirty="0"/>
              <a:t> </a:t>
            </a:r>
            <a:r>
              <a:rPr lang="en-US" altLang="ko-KR" dirty="0"/>
              <a:t>– Merge</a:t>
            </a:r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202333" y="2003558"/>
            <a:ext cx="3622652" cy="3526177"/>
            <a:chOff x="202333" y="2003558"/>
            <a:chExt cx="3622652" cy="3526177"/>
          </a:xfrm>
        </p:grpSpPr>
        <p:grpSp>
          <p:nvGrpSpPr>
            <p:cNvPr id="32" name="그룹 31"/>
            <p:cNvGrpSpPr/>
            <p:nvPr/>
          </p:nvGrpSpPr>
          <p:grpSpPr>
            <a:xfrm>
              <a:off x="202333" y="2003558"/>
              <a:ext cx="3622652" cy="2831788"/>
              <a:chOff x="4038459" y="3802843"/>
              <a:chExt cx="3622652" cy="2831788"/>
            </a:xfrm>
          </p:grpSpPr>
          <p:sp>
            <p:nvSpPr>
              <p:cNvPr id="34" name="모서리가 둥근 직사각형 33"/>
              <p:cNvSpPr/>
              <p:nvPr/>
            </p:nvSpPr>
            <p:spPr>
              <a:xfrm>
                <a:off x="4038459" y="4992322"/>
                <a:ext cx="796721" cy="498639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C0</a:t>
                </a:r>
                <a:endParaRPr lang="ko-KR" altLang="en-US" dirty="0"/>
              </a:p>
            </p:txBody>
          </p:sp>
          <p:cxnSp>
            <p:nvCxnSpPr>
              <p:cNvPr id="36" name="직선 화살표 연결선 35"/>
              <p:cNvCxnSpPr/>
              <p:nvPr/>
            </p:nvCxnSpPr>
            <p:spPr>
              <a:xfrm flipH="1">
                <a:off x="4835180" y="5241640"/>
                <a:ext cx="559582" cy="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모서리가 둥근 직사각형 36"/>
              <p:cNvSpPr/>
              <p:nvPr/>
            </p:nvSpPr>
            <p:spPr>
              <a:xfrm>
                <a:off x="5394762" y="4992321"/>
                <a:ext cx="796721" cy="498639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C1</a:t>
                </a:r>
                <a:endParaRPr lang="ko-KR" altLang="en-US" dirty="0"/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5274962" y="3802843"/>
                <a:ext cx="1036320" cy="59218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Master</a:t>
                </a:r>
                <a:endParaRPr lang="ko-KR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cxnSp>
            <p:nvCxnSpPr>
              <p:cNvPr id="39" name="직선 화살표 연결선 38"/>
              <p:cNvCxnSpPr>
                <a:stCxn id="38" idx="2"/>
                <a:endCxn id="37" idx="0"/>
              </p:cNvCxnSpPr>
              <p:nvPr/>
            </p:nvCxnSpPr>
            <p:spPr>
              <a:xfrm>
                <a:off x="5793122" y="4395025"/>
                <a:ext cx="1" cy="59729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직사각형 39"/>
              <p:cNvSpPr/>
              <p:nvPr/>
            </p:nvSpPr>
            <p:spPr>
              <a:xfrm>
                <a:off x="6624791" y="6042449"/>
                <a:ext cx="1036320" cy="59218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iss53</a:t>
                </a:r>
                <a:endParaRPr lang="ko-KR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cxnSp>
            <p:nvCxnSpPr>
              <p:cNvPr id="41" name="직선 화살표 연결선 40"/>
              <p:cNvCxnSpPr>
                <a:stCxn id="40" idx="0"/>
              </p:cNvCxnSpPr>
              <p:nvPr/>
            </p:nvCxnSpPr>
            <p:spPr>
              <a:xfrm flipV="1">
                <a:off x="7142951" y="5491925"/>
                <a:ext cx="1" cy="55052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화살표 연결선 41"/>
              <p:cNvCxnSpPr/>
              <p:nvPr/>
            </p:nvCxnSpPr>
            <p:spPr>
              <a:xfrm flipH="1">
                <a:off x="6191483" y="5241640"/>
                <a:ext cx="559582" cy="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모서리가 둥근 직사각형 42"/>
              <p:cNvSpPr/>
              <p:nvPr/>
            </p:nvSpPr>
            <p:spPr>
              <a:xfrm>
                <a:off x="6751065" y="4992321"/>
                <a:ext cx="796721" cy="498639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C2</a:t>
                </a:r>
                <a:endParaRPr lang="ko-KR" altLang="en-US" dirty="0"/>
              </a:p>
            </p:txBody>
          </p:sp>
        </p:grpSp>
        <p:sp>
          <p:nvSpPr>
            <p:cNvPr id="44" name="TextBox 43"/>
            <p:cNvSpPr txBox="1"/>
            <p:nvPr/>
          </p:nvSpPr>
          <p:spPr>
            <a:xfrm>
              <a:off x="2923046" y="5160403"/>
              <a:ext cx="78861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HEAD</a:t>
              </a:r>
              <a:endParaRPr lang="ko-KR" altLang="en-US" dirty="0"/>
            </a:p>
          </p:txBody>
        </p:sp>
        <p:cxnSp>
          <p:nvCxnSpPr>
            <p:cNvPr id="45" name="직선 화살표 연결선 44"/>
            <p:cNvCxnSpPr>
              <a:endCxn id="40" idx="2"/>
            </p:cNvCxnSpPr>
            <p:nvPr/>
          </p:nvCxnSpPr>
          <p:spPr>
            <a:xfrm flipV="1">
              <a:off x="3306825" y="4835346"/>
              <a:ext cx="0" cy="32505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TextBox 66"/>
          <p:cNvSpPr txBox="1"/>
          <p:nvPr/>
        </p:nvSpPr>
        <p:spPr>
          <a:xfrm>
            <a:off x="4049287" y="1299255"/>
            <a:ext cx="8279895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그런데 </a:t>
            </a:r>
            <a:r>
              <a:rPr lang="en-US" altLang="ko-KR" dirty="0"/>
              <a:t>iss53</a:t>
            </a:r>
            <a:r>
              <a:rPr lang="ko-KR" altLang="en-US" dirty="0"/>
              <a:t>의 </a:t>
            </a:r>
            <a:r>
              <a:rPr lang="en-US" altLang="ko-KR" dirty="0"/>
              <a:t>OTP </a:t>
            </a:r>
            <a:r>
              <a:rPr lang="ko-KR" altLang="en-US" dirty="0"/>
              <a:t>인증절차 처리 완료 후 운영중인 사이트에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결재 관련 문제가 생겨</a:t>
            </a:r>
            <a:r>
              <a:rPr lang="en-US" altLang="ko-KR" dirty="0"/>
              <a:t> </a:t>
            </a:r>
            <a:r>
              <a:rPr lang="ko-KR" altLang="en-US" dirty="0"/>
              <a:t>즉시 반영해야 하는 상황이 발생했다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Iss53</a:t>
            </a:r>
            <a:r>
              <a:rPr lang="ko-KR" altLang="en-US" dirty="0"/>
              <a:t>의 사용자 정보 암호화 기능은 구현되지 않은 상황이며</a:t>
            </a:r>
            <a:r>
              <a:rPr lang="en-US" altLang="ko-KR" dirty="0"/>
              <a:t>, </a:t>
            </a:r>
            <a:r>
              <a:rPr lang="ko-KR" altLang="en-US" dirty="0"/>
              <a:t>소스가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섞이는 상황을 방지하기 위해 </a:t>
            </a:r>
            <a:r>
              <a:rPr lang="en-US" altLang="ko-KR" dirty="0"/>
              <a:t>iss53</a:t>
            </a:r>
            <a:r>
              <a:rPr lang="ko-KR" altLang="en-US" dirty="0"/>
              <a:t>은 그대로 놔두고 </a:t>
            </a:r>
            <a:r>
              <a:rPr lang="en-US" altLang="ko-KR" dirty="0"/>
              <a:t>hotfix branch</a:t>
            </a:r>
            <a:r>
              <a:rPr lang="ko-KR" altLang="en-US" dirty="0"/>
              <a:t>를 생성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후 해결하기로 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Iss53</a:t>
            </a:r>
            <a:r>
              <a:rPr lang="ko-KR" altLang="en-US" dirty="0"/>
              <a:t>에서 작업하던 모든 내용은 </a:t>
            </a:r>
            <a:r>
              <a:rPr lang="en-US" altLang="ko-KR" dirty="0"/>
              <a:t>commit </a:t>
            </a:r>
            <a:r>
              <a:rPr lang="ko-KR" altLang="en-US" dirty="0"/>
              <a:t>시켜야 </a:t>
            </a:r>
            <a:r>
              <a:rPr lang="en-US" altLang="ko-KR" dirty="0"/>
              <a:t>checkout</a:t>
            </a:r>
            <a:r>
              <a:rPr lang="ko-KR" altLang="en-US" dirty="0"/>
              <a:t>을 할 수 있으니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작업을 중단하고 </a:t>
            </a:r>
            <a:r>
              <a:rPr lang="en-US" altLang="ko-KR" dirty="0"/>
              <a:t>commit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b="1" dirty="0"/>
              <a:t>$ </a:t>
            </a:r>
            <a:r>
              <a:rPr lang="en-US" altLang="ko-KR" b="1" dirty="0" err="1"/>
              <a:t>git</a:t>
            </a:r>
            <a:r>
              <a:rPr lang="en-US" altLang="ko-KR" b="1" dirty="0"/>
              <a:t> commit –am “</a:t>
            </a:r>
            <a:r>
              <a:rPr lang="ko-KR" altLang="en-US" b="1" dirty="0"/>
              <a:t>일단 </a:t>
            </a:r>
            <a:r>
              <a:rPr lang="ko-KR" altLang="en-US" b="1" dirty="0" err="1"/>
              <a:t>커밋</a:t>
            </a:r>
            <a:r>
              <a:rPr lang="en-US" altLang="ko-KR" b="1" dirty="0"/>
              <a:t>“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endParaRPr lang="en-US" altLang="ko-KR" b="1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060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en-US" altLang="ko-KR" dirty="0"/>
              <a:t>4. Git – </a:t>
            </a:r>
            <a:r>
              <a:rPr lang="ko-KR" altLang="en-US" dirty="0"/>
              <a:t>저장소 만들기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15146" y="1354975"/>
            <a:ext cx="1042277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buAutoNum type="arabicPeriod"/>
            </a:pPr>
            <a:r>
              <a:rPr lang="en-US" altLang="ko-KR" sz="1600" dirty="0"/>
              <a:t>https://git-scm.com/book/ko/v1/Git</a:t>
            </a:r>
            <a:r>
              <a:rPr lang="ko-KR" altLang="en-US" sz="1600" dirty="0"/>
              <a:t>의</a:t>
            </a:r>
            <a:r>
              <a:rPr lang="en-US" altLang="ko-KR" sz="1600" dirty="0"/>
              <a:t>-</a:t>
            </a:r>
            <a:r>
              <a:rPr lang="ko-KR" altLang="en-US" sz="1600" dirty="0"/>
              <a:t>기초</a:t>
            </a:r>
            <a:r>
              <a:rPr lang="en-US" altLang="ko-KR" sz="1600" dirty="0"/>
              <a:t>-</a:t>
            </a:r>
            <a:r>
              <a:rPr lang="en-US" altLang="ko-KR" sz="1600" dirty="0" err="1"/>
              <a:t>Git</a:t>
            </a:r>
            <a:r>
              <a:rPr lang="en-US" altLang="ko-KR" sz="1600" dirty="0"/>
              <a:t>-</a:t>
            </a:r>
            <a:r>
              <a:rPr lang="ko-KR" altLang="en-US" sz="1600" dirty="0"/>
              <a:t>저장소</a:t>
            </a:r>
            <a:r>
              <a:rPr lang="en-US" altLang="ko-KR" sz="1600" dirty="0"/>
              <a:t>-</a:t>
            </a:r>
            <a:r>
              <a:rPr lang="ko-KR" altLang="en-US" sz="1600" dirty="0"/>
              <a:t>만들기   공식 문서 참조</a:t>
            </a:r>
            <a:endParaRPr lang="en-US" altLang="ko-KR" sz="1600" dirty="0"/>
          </a:p>
          <a:p>
            <a:pPr marL="342891" indent="-342891">
              <a:buAutoNum type="arabicPeriod"/>
            </a:pPr>
            <a:endParaRPr lang="en-US" altLang="ko-KR" sz="1600" dirty="0"/>
          </a:p>
          <a:p>
            <a:pPr marL="342891" indent="-342891">
              <a:buAutoNum type="arabicPeriod"/>
            </a:pPr>
            <a:r>
              <a:rPr lang="ko-KR" altLang="en-US" sz="1600" dirty="0"/>
              <a:t>실습 경로는 </a:t>
            </a:r>
            <a:r>
              <a:rPr lang="en-US" altLang="ko-KR" sz="1600" dirty="0"/>
              <a:t>D:\git\test </a:t>
            </a:r>
            <a:r>
              <a:rPr lang="ko-KR" altLang="en-US" sz="1600" dirty="0"/>
              <a:t>폴더에서 진행</a:t>
            </a:r>
            <a:endParaRPr lang="en-US" altLang="ko-KR" sz="1600" dirty="0"/>
          </a:p>
          <a:p>
            <a:pPr marL="342891" indent="-342891">
              <a:buAutoNum type="arabicPeriod"/>
            </a:pPr>
            <a:endParaRPr lang="en-US" altLang="ko-KR" sz="1600" dirty="0"/>
          </a:p>
          <a:p>
            <a:pPr marL="342891" indent="-342891">
              <a:buAutoNum type="arabicPeriod"/>
            </a:pPr>
            <a:r>
              <a:rPr lang="en-US" altLang="ko-KR" sz="1600" dirty="0"/>
              <a:t>Local Repository </a:t>
            </a:r>
            <a:r>
              <a:rPr lang="ko-KR" altLang="en-US" sz="1600" dirty="0"/>
              <a:t>생성    </a:t>
            </a:r>
            <a:r>
              <a:rPr lang="en-US" altLang="ko-KR" sz="1600" dirty="0"/>
              <a:t>$ </a:t>
            </a:r>
            <a:r>
              <a:rPr lang="en-US" altLang="ko-KR" sz="1600" dirty="0" err="1"/>
              <a:t>git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init</a:t>
            </a:r>
            <a:endParaRPr lang="en-US" altLang="ko-KR" sz="1600" dirty="0"/>
          </a:p>
          <a:p>
            <a:pPr marL="342891" indent="-342891">
              <a:buAutoNum type="arabicPeriod"/>
            </a:pPr>
            <a:endParaRPr lang="en-US" altLang="ko-KR" sz="1600" dirty="0"/>
          </a:p>
          <a:p>
            <a:pPr marL="342891" indent="-342891">
              <a:buAutoNum type="arabicPeriod"/>
            </a:pPr>
            <a:endParaRPr lang="en-US" altLang="ko-KR" sz="1600" dirty="0"/>
          </a:p>
          <a:p>
            <a:pPr marL="342891" indent="-342891">
              <a:buAutoNum type="arabicPeriod"/>
            </a:pPr>
            <a:r>
              <a:rPr lang="en-US" altLang="ko-KR" sz="1600" dirty="0"/>
              <a:t>.</a:t>
            </a:r>
            <a:r>
              <a:rPr lang="en-US" altLang="ko-KR" sz="1600" dirty="0" err="1"/>
              <a:t>git</a:t>
            </a:r>
            <a:r>
              <a:rPr lang="en-US" altLang="ko-KR" sz="1600" dirty="0"/>
              <a:t> </a:t>
            </a:r>
            <a:r>
              <a:rPr lang="ko-KR" altLang="en-US" sz="1600" dirty="0"/>
              <a:t>폴더 생성 확인</a:t>
            </a:r>
            <a:endParaRPr lang="en-US" altLang="ko-KR" sz="1600" dirty="0"/>
          </a:p>
          <a:p>
            <a:pPr marL="342891" indent="-342891">
              <a:buAutoNum type="arabicPeriod"/>
            </a:pPr>
            <a:endParaRPr lang="en-US" altLang="ko-KR" sz="1600" dirty="0"/>
          </a:p>
          <a:p>
            <a:pPr marL="342891" indent="-342891">
              <a:buAutoNum type="arabicPeriod"/>
            </a:pPr>
            <a:endParaRPr lang="en-US" altLang="ko-KR" sz="1600" dirty="0"/>
          </a:p>
          <a:p>
            <a:pPr marL="342891" indent="-342891">
              <a:buAutoNum type="arabicPeriod"/>
            </a:pPr>
            <a:endParaRPr lang="en-US" altLang="ko-KR" sz="1600" dirty="0"/>
          </a:p>
          <a:p>
            <a:pPr marL="342891" indent="-342891">
              <a:buAutoNum type="arabicPeriod"/>
            </a:pPr>
            <a:endParaRPr lang="en-US" altLang="ko-KR" sz="1600" dirty="0"/>
          </a:p>
          <a:p>
            <a:pPr marL="342891" indent="-342891">
              <a:buAutoNum type="arabicPeriod"/>
            </a:pPr>
            <a:endParaRPr lang="en-US" altLang="ko-KR" sz="1600" dirty="0"/>
          </a:p>
          <a:p>
            <a:endParaRPr lang="en-US" altLang="ko-KR" sz="1600" dirty="0"/>
          </a:p>
          <a:p>
            <a:pPr marL="342891" indent="-342891">
              <a:buAutoNum type="arabicPeriod"/>
            </a:pPr>
            <a:endParaRPr lang="ko-KR" altLang="en-US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571" y="2752515"/>
            <a:ext cx="3581400" cy="3143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571" y="3401803"/>
            <a:ext cx="6096000" cy="990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1415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en-US" altLang="ko-KR" dirty="0"/>
              <a:t>4. Git</a:t>
            </a:r>
            <a:r>
              <a:rPr lang="ko-KR" altLang="en-US" dirty="0"/>
              <a:t> </a:t>
            </a:r>
            <a:r>
              <a:rPr lang="en-US" altLang="ko-KR" dirty="0"/>
              <a:t>– Merge</a:t>
            </a:r>
            <a:endParaRPr lang="ko-KR" altLang="en-US" dirty="0"/>
          </a:p>
        </p:txBody>
      </p:sp>
      <p:grpSp>
        <p:nvGrpSpPr>
          <p:cNvPr id="46" name="그룹 45"/>
          <p:cNvGrpSpPr/>
          <p:nvPr/>
        </p:nvGrpSpPr>
        <p:grpSpPr>
          <a:xfrm>
            <a:off x="202333" y="1354976"/>
            <a:ext cx="3846954" cy="4289427"/>
            <a:chOff x="522317" y="1294488"/>
            <a:chExt cx="3846954" cy="4289427"/>
          </a:xfrm>
        </p:grpSpPr>
        <p:sp>
          <p:nvSpPr>
            <p:cNvPr id="47" name="모서리가 둥근 직사각형 46"/>
            <p:cNvSpPr/>
            <p:nvPr/>
          </p:nvSpPr>
          <p:spPr>
            <a:xfrm>
              <a:off x="522317" y="3141750"/>
              <a:ext cx="796721" cy="498639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C0</a:t>
              </a:r>
              <a:endParaRPr lang="ko-KR" altLang="en-US" dirty="0"/>
            </a:p>
          </p:txBody>
        </p:sp>
        <p:cxnSp>
          <p:nvCxnSpPr>
            <p:cNvPr id="48" name="직선 화살표 연결선 47"/>
            <p:cNvCxnSpPr/>
            <p:nvPr/>
          </p:nvCxnSpPr>
          <p:spPr>
            <a:xfrm flipH="1">
              <a:off x="1319038" y="3391068"/>
              <a:ext cx="559582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모서리가 둥근 직사각형 51"/>
            <p:cNvSpPr/>
            <p:nvPr/>
          </p:nvSpPr>
          <p:spPr>
            <a:xfrm>
              <a:off x="1878620" y="3141749"/>
              <a:ext cx="796721" cy="498639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C1</a:t>
              </a:r>
              <a:endParaRPr lang="ko-KR" altLang="en-US" dirty="0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1758820" y="1952271"/>
              <a:ext cx="1036320" cy="5921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Master</a:t>
              </a:r>
              <a:endPara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cxnSp>
          <p:nvCxnSpPr>
            <p:cNvPr id="54" name="직선 화살표 연결선 53"/>
            <p:cNvCxnSpPr>
              <a:stCxn id="53" idx="2"/>
              <a:endCxn id="52" idx="0"/>
            </p:cNvCxnSpPr>
            <p:nvPr/>
          </p:nvCxnSpPr>
          <p:spPr>
            <a:xfrm>
              <a:off x="2276980" y="2544453"/>
              <a:ext cx="1" cy="597296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직사각형 54"/>
            <p:cNvSpPr/>
            <p:nvPr/>
          </p:nvSpPr>
          <p:spPr>
            <a:xfrm>
              <a:off x="3332951" y="4991733"/>
              <a:ext cx="1036320" cy="5921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iss53</a:t>
              </a:r>
              <a:endPara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cxnSp>
          <p:nvCxnSpPr>
            <p:cNvPr id="57" name="직선 화살표 연결선 56"/>
            <p:cNvCxnSpPr>
              <a:stCxn id="55" idx="0"/>
            </p:cNvCxnSpPr>
            <p:nvPr/>
          </p:nvCxnSpPr>
          <p:spPr>
            <a:xfrm flipV="1">
              <a:off x="3851111" y="4441209"/>
              <a:ext cx="1" cy="550524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/>
            <p:cNvCxnSpPr>
              <a:stCxn id="59" idx="1"/>
            </p:cNvCxnSpPr>
            <p:nvPr/>
          </p:nvCxnSpPr>
          <p:spPr>
            <a:xfrm flipH="1" flipV="1">
              <a:off x="2514119" y="3639424"/>
              <a:ext cx="945106" cy="5515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모서리가 둥근 직사각형 58"/>
            <p:cNvSpPr/>
            <p:nvPr/>
          </p:nvSpPr>
          <p:spPr>
            <a:xfrm>
              <a:off x="3459225" y="3941605"/>
              <a:ext cx="796721" cy="498639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C2</a:t>
              </a:r>
              <a:endParaRPr lang="ko-KR" altLang="en-US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878620" y="1294488"/>
              <a:ext cx="78861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HEAD</a:t>
              </a:r>
              <a:endParaRPr lang="ko-KR" altLang="en-US" dirty="0"/>
            </a:p>
          </p:txBody>
        </p:sp>
        <p:cxnSp>
          <p:nvCxnSpPr>
            <p:cNvPr id="66" name="직선 화살표 연결선 65"/>
            <p:cNvCxnSpPr>
              <a:stCxn id="65" idx="2"/>
            </p:cNvCxnSpPr>
            <p:nvPr/>
          </p:nvCxnSpPr>
          <p:spPr>
            <a:xfrm>
              <a:off x="2272927" y="1663820"/>
              <a:ext cx="8783" cy="28845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4049287" y="1299255"/>
            <a:ext cx="8279895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그런데 </a:t>
            </a:r>
            <a:r>
              <a:rPr lang="en-US" altLang="ko-KR" dirty="0"/>
              <a:t>iss53</a:t>
            </a:r>
            <a:r>
              <a:rPr lang="ko-KR" altLang="en-US" dirty="0"/>
              <a:t>의 </a:t>
            </a:r>
            <a:r>
              <a:rPr lang="en-US" altLang="ko-KR" dirty="0"/>
              <a:t>OTP </a:t>
            </a:r>
            <a:r>
              <a:rPr lang="ko-KR" altLang="en-US" dirty="0"/>
              <a:t>인증절차 처리 완료 후 운영중인 사이트에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결재 관련 문제가 생겨</a:t>
            </a:r>
            <a:r>
              <a:rPr lang="en-US" altLang="ko-KR" dirty="0"/>
              <a:t> </a:t>
            </a:r>
            <a:r>
              <a:rPr lang="ko-KR" altLang="en-US" dirty="0"/>
              <a:t>즉시 반영해야 하는 상황이 발생했다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Iss53</a:t>
            </a:r>
            <a:r>
              <a:rPr lang="ko-KR" altLang="en-US" dirty="0"/>
              <a:t>의 사용자 정보 암호화 기능은 구현되지 않은 상황이며</a:t>
            </a:r>
            <a:r>
              <a:rPr lang="en-US" altLang="ko-KR" dirty="0"/>
              <a:t>, </a:t>
            </a:r>
            <a:r>
              <a:rPr lang="ko-KR" altLang="en-US" dirty="0"/>
              <a:t>소스가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섞이는 상황을 방지하기 위해 </a:t>
            </a:r>
            <a:r>
              <a:rPr lang="en-US" altLang="ko-KR" dirty="0"/>
              <a:t>iss53</a:t>
            </a:r>
            <a:r>
              <a:rPr lang="ko-KR" altLang="en-US" dirty="0"/>
              <a:t>은 그대로 놔두고 </a:t>
            </a:r>
            <a:r>
              <a:rPr lang="en-US" altLang="ko-KR" dirty="0"/>
              <a:t>hotfix branch</a:t>
            </a:r>
            <a:r>
              <a:rPr lang="ko-KR" altLang="en-US" dirty="0"/>
              <a:t>를 생성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후 해결하기로 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Iss53</a:t>
            </a:r>
            <a:r>
              <a:rPr lang="ko-KR" altLang="en-US" dirty="0"/>
              <a:t>에서 작업하던 모든 내용은 </a:t>
            </a:r>
            <a:r>
              <a:rPr lang="en-US" altLang="ko-KR" dirty="0"/>
              <a:t>commit </a:t>
            </a:r>
            <a:r>
              <a:rPr lang="ko-KR" altLang="en-US" dirty="0"/>
              <a:t>시켜야 </a:t>
            </a:r>
            <a:r>
              <a:rPr lang="en-US" altLang="ko-KR" dirty="0"/>
              <a:t>checkout</a:t>
            </a:r>
            <a:r>
              <a:rPr lang="ko-KR" altLang="en-US" dirty="0"/>
              <a:t>을 할 수 있으니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작업을 중단하고 </a:t>
            </a:r>
            <a:r>
              <a:rPr lang="en-US" altLang="ko-KR" dirty="0"/>
              <a:t>commit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b="1" dirty="0"/>
              <a:t>$ </a:t>
            </a:r>
            <a:r>
              <a:rPr lang="en-US" altLang="ko-KR" b="1" dirty="0" err="1"/>
              <a:t>git</a:t>
            </a:r>
            <a:r>
              <a:rPr lang="en-US" altLang="ko-KR" b="1" dirty="0"/>
              <a:t> commit –am “</a:t>
            </a:r>
            <a:r>
              <a:rPr lang="ko-KR" altLang="en-US" b="1" dirty="0"/>
              <a:t>일단 </a:t>
            </a:r>
            <a:r>
              <a:rPr lang="ko-KR" altLang="en-US" b="1" dirty="0" err="1"/>
              <a:t>커밋</a:t>
            </a:r>
            <a:r>
              <a:rPr lang="en-US" altLang="ko-KR" b="1" dirty="0"/>
              <a:t>“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en-US" altLang="ko-KR" dirty="0"/>
              <a:t>master branch</a:t>
            </a:r>
            <a:r>
              <a:rPr lang="ko-KR" altLang="en-US" dirty="0"/>
              <a:t>로 이동한다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b="1" dirty="0"/>
              <a:t>$ </a:t>
            </a:r>
            <a:r>
              <a:rPr lang="en-US" altLang="ko-KR" b="1" dirty="0" err="1"/>
              <a:t>git</a:t>
            </a:r>
            <a:r>
              <a:rPr lang="en-US" altLang="ko-KR" b="1" dirty="0"/>
              <a:t> checkout master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1331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en-US" altLang="ko-KR" dirty="0"/>
              <a:t>4. Git</a:t>
            </a:r>
            <a:r>
              <a:rPr lang="ko-KR" altLang="en-US" dirty="0"/>
              <a:t> </a:t>
            </a:r>
            <a:r>
              <a:rPr lang="en-US" altLang="ko-KR" dirty="0"/>
              <a:t>– Merge</a:t>
            </a:r>
            <a:endParaRPr lang="ko-KR" altLang="en-US" dirty="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202333" y="3202238"/>
            <a:ext cx="796721" cy="49863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C0</a:t>
            </a:r>
            <a:endParaRPr lang="ko-KR" altLang="en-US" dirty="0"/>
          </a:p>
        </p:txBody>
      </p:sp>
      <p:cxnSp>
        <p:nvCxnSpPr>
          <p:cNvPr id="48" name="직선 화살표 연결선 47"/>
          <p:cNvCxnSpPr/>
          <p:nvPr/>
        </p:nvCxnSpPr>
        <p:spPr>
          <a:xfrm flipH="1">
            <a:off x="999054" y="3451556"/>
            <a:ext cx="559582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모서리가 둥근 직사각형 51"/>
          <p:cNvSpPr/>
          <p:nvPr/>
        </p:nvSpPr>
        <p:spPr>
          <a:xfrm>
            <a:off x="1558636" y="3202237"/>
            <a:ext cx="796721" cy="49863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C1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1438836" y="2313494"/>
            <a:ext cx="1036320" cy="59218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Master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54" name="직선 화살표 연결선 53"/>
          <p:cNvCxnSpPr>
            <a:endCxn id="52" idx="0"/>
          </p:cNvCxnSpPr>
          <p:nvPr/>
        </p:nvCxnSpPr>
        <p:spPr>
          <a:xfrm>
            <a:off x="1956997" y="2934789"/>
            <a:ext cx="0" cy="267448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3012967" y="5052221"/>
            <a:ext cx="1036320" cy="59218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iss53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57" name="직선 화살표 연결선 56"/>
          <p:cNvCxnSpPr>
            <a:stCxn id="55" idx="0"/>
          </p:cNvCxnSpPr>
          <p:nvPr/>
        </p:nvCxnSpPr>
        <p:spPr>
          <a:xfrm flipV="1">
            <a:off x="3531127" y="4501697"/>
            <a:ext cx="1" cy="550524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59" idx="1"/>
          </p:cNvCxnSpPr>
          <p:nvPr/>
        </p:nvCxnSpPr>
        <p:spPr>
          <a:xfrm flipH="1" flipV="1">
            <a:off x="2194135" y="3699912"/>
            <a:ext cx="945106" cy="5515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모서리가 둥근 직사각형 58"/>
          <p:cNvSpPr/>
          <p:nvPr/>
        </p:nvSpPr>
        <p:spPr>
          <a:xfrm>
            <a:off x="3139241" y="4002093"/>
            <a:ext cx="796721" cy="49863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C2</a:t>
            </a:r>
            <a:endParaRPr lang="ko-KR" altLang="en-US" dirty="0"/>
          </a:p>
        </p:txBody>
      </p:sp>
      <p:sp>
        <p:nvSpPr>
          <p:cNvPr id="61" name="직사각형 60"/>
          <p:cNvSpPr/>
          <p:nvPr/>
        </p:nvSpPr>
        <p:spPr>
          <a:xfrm>
            <a:off x="1434705" y="1410665"/>
            <a:ext cx="1036320" cy="59218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hotfix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62" name="직선 화살표 연결선 61"/>
          <p:cNvCxnSpPr/>
          <p:nvPr/>
        </p:nvCxnSpPr>
        <p:spPr>
          <a:xfrm>
            <a:off x="1956996" y="2012759"/>
            <a:ext cx="0" cy="307892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558636" y="912026"/>
            <a:ext cx="7886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HEAD</a:t>
            </a:r>
            <a:endParaRPr lang="ko-KR" altLang="en-US" dirty="0"/>
          </a:p>
        </p:txBody>
      </p:sp>
      <p:cxnSp>
        <p:nvCxnSpPr>
          <p:cNvPr id="66" name="직선 화살표 연결선 65"/>
          <p:cNvCxnSpPr>
            <a:stCxn id="65" idx="2"/>
          </p:cNvCxnSpPr>
          <p:nvPr/>
        </p:nvCxnSpPr>
        <p:spPr>
          <a:xfrm>
            <a:off x="1952943" y="1281358"/>
            <a:ext cx="0" cy="1625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049287" y="1299255"/>
            <a:ext cx="8238153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그런데 </a:t>
            </a:r>
            <a:r>
              <a:rPr lang="en-US" altLang="ko-KR" dirty="0"/>
              <a:t>iss53</a:t>
            </a:r>
            <a:r>
              <a:rPr lang="ko-KR" altLang="en-US" dirty="0"/>
              <a:t>의 </a:t>
            </a:r>
            <a:r>
              <a:rPr lang="en-US" altLang="ko-KR" dirty="0"/>
              <a:t>OTP </a:t>
            </a:r>
            <a:r>
              <a:rPr lang="ko-KR" altLang="en-US" dirty="0"/>
              <a:t>인증절차 처리 완료 후 운영중인 사이트에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결재 관련 문제가 생겨</a:t>
            </a:r>
            <a:r>
              <a:rPr lang="en-US" altLang="ko-KR" dirty="0"/>
              <a:t> </a:t>
            </a:r>
            <a:r>
              <a:rPr lang="ko-KR" altLang="en-US" dirty="0"/>
              <a:t>즉시 반영해야 하는 상황이 발생했다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Iss53</a:t>
            </a:r>
            <a:r>
              <a:rPr lang="ko-KR" altLang="en-US" dirty="0"/>
              <a:t>의 사용자 정보 암호화 기능은 구현되지 않은 상황이며</a:t>
            </a:r>
            <a:r>
              <a:rPr lang="en-US" altLang="ko-KR" dirty="0"/>
              <a:t>, </a:t>
            </a:r>
            <a:r>
              <a:rPr lang="ko-KR" altLang="en-US" dirty="0"/>
              <a:t>소스가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섞이는 상황을 방지하기 위해 </a:t>
            </a:r>
            <a:r>
              <a:rPr lang="en-US" altLang="ko-KR" dirty="0"/>
              <a:t>iss53</a:t>
            </a:r>
            <a:r>
              <a:rPr lang="ko-KR" altLang="en-US" dirty="0"/>
              <a:t>은 그대로 놔두고 </a:t>
            </a:r>
            <a:r>
              <a:rPr lang="en-US" altLang="ko-KR" dirty="0"/>
              <a:t>hotfix branch</a:t>
            </a:r>
            <a:r>
              <a:rPr lang="ko-KR" altLang="en-US" dirty="0"/>
              <a:t>를 생성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후 해결하기로 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Iss53</a:t>
            </a:r>
            <a:r>
              <a:rPr lang="ko-KR" altLang="en-US" dirty="0"/>
              <a:t>에서 작업하던 모든 내용은 </a:t>
            </a:r>
            <a:r>
              <a:rPr lang="en-US" altLang="ko-KR" dirty="0"/>
              <a:t>commit </a:t>
            </a:r>
            <a:r>
              <a:rPr lang="ko-KR" altLang="en-US" dirty="0"/>
              <a:t>시켜야 </a:t>
            </a:r>
            <a:r>
              <a:rPr lang="en-US" altLang="ko-KR" dirty="0"/>
              <a:t>checkout</a:t>
            </a:r>
            <a:r>
              <a:rPr lang="ko-KR" altLang="en-US" dirty="0"/>
              <a:t>을 할 수 있으니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작업을 중단하고 </a:t>
            </a:r>
            <a:r>
              <a:rPr lang="en-US" altLang="ko-KR" dirty="0"/>
              <a:t>commit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b="1" dirty="0"/>
              <a:t>$ </a:t>
            </a:r>
            <a:r>
              <a:rPr lang="en-US" altLang="ko-KR" b="1" dirty="0" err="1"/>
              <a:t>git</a:t>
            </a:r>
            <a:r>
              <a:rPr lang="en-US" altLang="ko-KR" b="1" dirty="0"/>
              <a:t> commit –am “</a:t>
            </a:r>
            <a:r>
              <a:rPr lang="ko-KR" altLang="en-US" b="1" dirty="0"/>
              <a:t>일단 </a:t>
            </a:r>
            <a:r>
              <a:rPr lang="ko-KR" altLang="en-US" b="1" dirty="0" err="1"/>
              <a:t>커밋</a:t>
            </a:r>
            <a:r>
              <a:rPr lang="en-US" altLang="ko-KR" b="1" dirty="0"/>
              <a:t>“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en-US" altLang="ko-KR" dirty="0"/>
              <a:t>master branch</a:t>
            </a:r>
            <a:r>
              <a:rPr lang="ko-KR" altLang="en-US" dirty="0"/>
              <a:t>로 이동한다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b="1" dirty="0"/>
              <a:t>$ </a:t>
            </a:r>
            <a:r>
              <a:rPr lang="en-US" altLang="ko-KR" b="1" dirty="0" err="1"/>
              <a:t>git</a:t>
            </a:r>
            <a:r>
              <a:rPr lang="en-US" altLang="ko-KR" b="1" dirty="0"/>
              <a:t> checkout master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r>
              <a:rPr lang="en-US" altLang="ko-KR" dirty="0"/>
              <a:t>5. hotfix branch</a:t>
            </a:r>
            <a:r>
              <a:rPr lang="ko-KR" altLang="en-US" dirty="0"/>
              <a:t>를 생성한다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  </a:t>
            </a:r>
            <a:r>
              <a:rPr lang="en-US" altLang="ko-KR" b="1" dirty="0"/>
              <a:t>$ </a:t>
            </a:r>
            <a:r>
              <a:rPr lang="en-US" altLang="ko-KR" b="1" dirty="0" err="1"/>
              <a:t>git</a:t>
            </a:r>
            <a:r>
              <a:rPr lang="en-US" altLang="ko-KR" b="1" dirty="0"/>
              <a:t> checkout –b hotfix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66392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en-US" altLang="ko-KR" dirty="0"/>
              <a:t>4. Git</a:t>
            </a:r>
            <a:r>
              <a:rPr lang="ko-KR" altLang="en-US" dirty="0"/>
              <a:t> </a:t>
            </a:r>
            <a:r>
              <a:rPr lang="en-US" altLang="ko-KR" dirty="0"/>
              <a:t>– Merge (Fast-forward)</a:t>
            </a:r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522317" y="3551053"/>
            <a:ext cx="796721" cy="49863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C0</a:t>
            </a:r>
            <a:endParaRPr lang="ko-KR" altLang="en-US" dirty="0"/>
          </a:p>
        </p:txBody>
      </p:sp>
      <p:cxnSp>
        <p:nvCxnSpPr>
          <p:cNvPr id="12" name="직선 화살표 연결선 11"/>
          <p:cNvCxnSpPr/>
          <p:nvPr/>
        </p:nvCxnSpPr>
        <p:spPr>
          <a:xfrm flipH="1">
            <a:off x="1319038" y="3800371"/>
            <a:ext cx="559582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모서리가 둥근 직사각형 12"/>
          <p:cNvSpPr/>
          <p:nvPr/>
        </p:nvSpPr>
        <p:spPr>
          <a:xfrm>
            <a:off x="1878620" y="3551052"/>
            <a:ext cx="796721" cy="49863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C1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758820" y="2361574"/>
            <a:ext cx="1036320" cy="59218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Master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5" name="직선 화살표 연결선 14"/>
          <p:cNvCxnSpPr>
            <a:stCxn id="14" idx="2"/>
            <a:endCxn id="13" idx="0"/>
          </p:cNvCxnSpPr>
          <p:nvPr/>
        </p:nvCxnSpPr>
        <p:spPr>
          <a:xfrm>
            <a:off x="2276980" y="2953756"/>
            <a:ext cx="1" cy="597296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4691488" y="5401988"/>
            <a:ext cx="1036320" cy="59218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iss53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7" name="직선 화살표 연결선 16"/>
          <p:cNvCxnSpPr>
            <a:stCxn id="16" idx="0"/>
            <a:endCxn id="57" idx="2"/>
          </p:cNvCxnSpPr>
          <p:nvPr/>
        </p:nvCxnSpPr>
        <p:spPr>
          <a:xfrm flipV="1">
            <a:off x="5209648" y="4849546"/>
            <a:ext cx="1244" cy="552442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20" idx="1"/>
          </p:cNvCxnSpPr>
          <p:nvPr/>
        </p:nvCxnSpPr>
        <p:spPr>
          <a:xfrm flipH="1" flipV="1">
            <a:off x="2514119" y="4048727"/>
            <a:ext cx="945106" cy="5515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모서리가 둥근 직사각형 19"/>
          <p:cNvSpPr/>
          <p:nvPr/>
        </p:nvSpPr>
        <p:spPr>
          <a:xfrm>
            <a:off x="3459225" y="4350908"/>
            <a:ext cx="796721" cy="49863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C2</a:t>
            </a: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3472062" y="3550099"/>
            <a:ext cx="796721" cy="49863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C3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3354722" y="2361574"/>
            <a:ext cx="1036320" cy="59218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hotfix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8" name="직선 화살표 연결선 27"/>
          <p:cNvCxnSpPr>
            <a:stCxn id="27" idx="2"/>
          </p:cNvCxnSpPr>
          <p:nvPr/>
        </p:nvCxnSpPr>
        <p:spPr>
          <a:xfrm>
            <a:off x="3872882" y="2953756"/>
            <a:ext cx="1" cy="596343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26" idx="1"/>
            <a:endCxn id="13" idx="3"/>
          </p:cNvCxnSpPr>
          <p:nvPr/>
        </p:nvCxnSpPr>
        <p:spPr>
          <a:xfrm flipH="1">
            <a:off x="2675341" y="3799419"/>
            <a:ext cx="796721" cy="9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469792" y="1703791"/>
            <a:ext cx="7886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HEAD</a:t>
            </a:r>
            <a:endParaRPr lang="ko-KR" altLang="en-US" dirty="0"/>
          </a:p>
        </p:txBody>
      </p:sp>
      <p:cxnSp>
        <p:nvCxnSpPr>
          <p:cNvPr id="51" name="직선 화살표 연결선 50"/>
          <p:cNvCxnSpPr>
            <a:stCxn id="50" idx="2"/>
            <a:endCxn id="27" idx="0"/>
          </p:cNvCxnSpPr>
          <p:nvPr/>
        </p:nvCxnSpPr>
        <p:spPr>
          <a:xfrm>
            <a:off x="3864099" y="2073123"/>
            <a:ext cx="8783" cy="2884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 flipH="1">
            <a:off x="4252949" y="4601180"/>
            <a:ext cx="559582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모서리가 둥근 직사각형 56"/>
          <p:cNvSpPr/>
          <p:nvPr/>
        </p:nvSpPr>
        <p:spPr>
          <a:xfrm>
            <a:off x="4812531" y="4350907"/>
            <a:ext cx="796721" cy="49863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C4</a:t>
            </a:r>
            <a:endParaRPr lang="ko-KR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5609251" y="1720008"/>
            <a:ext cx="640034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결재 관련 </a:t>
            </a:r>
            <a:r>
              <a:rPr lang="en-US" altLang="ko-KR" dirty="0"/>
              <a:t>Hotfix</a:t>
            </a:r>
            <a:r>
              <a:rPr lang="ko-KR" altLang="en-US" dirty="0"/>
              <a:t> 작업을 완료하고 </a:t>
            </a:r>
            <a:r>
              <a:rPr lang="en-US" altLang="ko-KR" dirty="0"/>
              <a:t>commit </a:t>
            </a:r>
            <a:r>
              <a:rPr lang="ko-KR" altLang="en-US" dirty="0"/>
              <a:t>하면 그림과 같은 상태가 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$ vim aimir-web-payment.txt</a:t>
            </a:r>
            <a:br>
              <a:rPr lang="en-US" altLang="ko-KR" dirty="0"/>
            </a:br>
            <a:r>
              <a:rPr lang="en-US" altLang="ko-KR" dirty="0"/>
              <a:t>  -&gt; payment hotfix mission success </a:t>
            </a:r>
            <a:r>
              <a:rPr lang="ko-KR" altLang="en-US" dirty="0" err="1"/>
              <a:t>로직</a:t>
            </a:r>
            <a:r>
              <a:rPr lang="ko-KR" altLang="en-US" dirty="0"/>
              <a:t> 추가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commit –am “payment hotfix mission success”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en-US" altLang="ko-KR" b="1" dirty="0"/>
              <a:t>hotfix</a:t>
            </a:r>
            <a:r>
              <a:rPr lang="ko-KR" altLang="en-US" b="1" dirty="0"/>
              <a:t>의 작업이 완료되고 </a:t>
            </a:r>
            <a:r>
              <a:rPr lang="ko-KR" altLang="en-US" dirty="0"/>
              <a:t>운영되고 있는 사이트에 즉시 반영을 해야하기 때문에 </a:t>
            </a:r>
            <a:r>
              <a:rPr lang="en-US" altLang="ko-KR" dirty="0"/>
              <a:t>Master</a:t>
            </a:r>
            <a:r>
              <a:rPr lang="ko-KR" altLang="en-US" dirty="0"/>
              <a:t>와 </a:t>
            </a:r>
            <a:r>
              <a:rPr lang="en-US" altLang="ko-KR" dirty="0"/>
              <a:t>hotfix branch</a:t>
            </a:r>
            <a:r>
              <a:rPr lang="ko-KR" altLang="en-US" dirty="0"/>
              <a:t>를 </a:t>
            </a:r>
            <a:r>
              <a:rPr lang="en-US" altLang="ko-KR" b="1" dirty="0"/>
              <a:t>Merge</a:t>
            </a:r>
            <a:r>
              <a:rPr lang="en-US" altLang="ko-KR" dirty="0"/>
              <a:t>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93067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en-US" altLang="ko-KR" dirty="0"/>
              <a:t>4. Git</a:t>
            </a:r>
            <a:r>
              <a:rPr lang="ko-KR" altLang="en-US" dirty="0"/>
              <a:t> </a:t>
            </a:r>
            <a:r>
              <a:rPr lang="en-US" altLang="ko-KR" dirty="0"/>
              <a:t>– Merge (Fast-forward)</a:t>
            </a:r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522317" y="3551053"/>
            <a:ext cx="796721" cy="49863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C0</a:t>
            </a:r>
            <a:endParaRPr lang="ko-KR" altLang="en-US" dirty="0"/>
          </a:p>
        </p:txBody>
      </p:sp>
      <p:cxnSp>
        <p:nvCxnSpPr>
          <p:cNvPr id="12" name="직선 화살표 연결선 11"/>
          <p:cNvCxnSpPr/>
          <p:nvPr/>
        </p:nvCxnSpPr>
        <p:spPr>
          <a:xfrm flipH="1">
            <a:off x="1319038" y="3800371"/>
            <a:ext cx="559582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모서리가 둥근 직사각형 12"/>
          <p:cNvSpPr/>
          <p:nvPr/>
        </p:nvSpPr>
        <p:spPr>
          <a:xfrm>
            <a:off x="1878620" y="3551052"/>
            <a:ext cx="796721" cy="49863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C1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758820" y="2361574"/>
            <a:ext cx="1036320" cy="59218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Master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5" name="직선 화살표 연결선 14"/>
          <p:cNvCxnSpPr>
            <a:stCxn id="14" idx="2"/>
            <a:endCxn id="13" idx="0"/>
          </p:cNvCxnSpPr>
          <p:nvPr/>
        </p:nvCxnSpPr>
        <p:spPr>
          <a:xfrm>
            <a:off x="2276980" y="2953756"/>
            <a:ext cx="1" cy="597296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4691488" y="5401988"/>
            <a:ext cx="1036320" cy="59218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iss53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7" name="직선 화살표 연결선 16"/>
          <p:cNvCxnSpPr>
            <a:stCxn id="16" idx="0"/>
            <a:endCxn id="57" idx="2"/>
          </p:cNvCxnSpPr>
          <p:nvPr/>
        </p:nvCxnSpPr>
        <p:spPr>
          <a:xfrm flipV="1">
            <a:off x="5209648" y="4849546"/>
            <a:ext cx="1244" cy="552442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20" idx="1"/>
          </p:cNvCxnSpPr>
          <p:nvPr/>
        </p:nvCxnSpPr>
        <p:spPr>
          <a:xfrm flipH="1" flipV="1">
            <a:off x="2514119" y="4048727"/>
            <a:ext cx="945106" cy="5515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모서리가 둥근 직사각형 19"/>
          <p:cNvSpPr/>
          <p:nvPr/>
        </p:nvSpPr>
        <p:spPr>
          <a:xfrm>
            <a:off x="3459225" y="4350908"/>
            <a:ext cx="796721" cy="49863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C2</a:t>
            </a: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3472062" y="3550099"/>
            <a:ext cx="796721" cy="49863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C3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3354722" y="2361574"/>
            <a:ext cx="1036320" cy="59218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hotfix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8" name="직선 화살표 연결선 27"/>
          <p:cNvCxnSpPr>
            <a:stCxn id="27" idx="2"/>
          </p:cNvCxnSpPr>
          <p:nvPr/>
        </p:nvCxnSpPr>
        <p:spPr>
          <a:xfrm>
            <a:off x="3872882" y="2953756"/>
            <a:ext cx="1" cy="596343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26" idx="1"/>
            <a:endCxn id="13" idx="3"/>
          </p:cNvCxnSpPr>
          <p:nvPr/>
        </p:nvCxnSpPr>
        <p:spPr>
          <a:xfrm flipH="1">
            <a:off x="2675341" y="3799419"/>
            <a:ext cx="796721" cy="9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878620" y="1703791"/>
            <a:ext cx="7886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HEAD</a:t>
            </a:r>
            <a:endParaRPr lang="ko-KR" altLang="en-US" dirty="0"/>
          </a:p>
        </p:txBody>
      </p:sp>
      <p:cxnSp>
        <p:nvCxnSpPr>
          <p:cNvPr id="51" name="직선 화살표 연결선 50"/>
          <p:cNvCxnSpPr>
            <a:stCxn id="50" idx="2"/>
          </p:cNvCxnSpPr>
          <p:nvPr/>
        </p:nvCxnSpPr>
        <p:spPr>
          <a:xfrm>
            <a:off x="2272927" y="2073123"/>
            <a:ext cx="8783" cy="2884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 flipH="1">
            <a:off x="4252949" y="4601180"/>
            <a:ext cx="559582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모서리가 둥근 직사각형 56"/>
          <p:cNvSpPr/>
          <p:nvPr/>
        </p:nvSpPr>
        <p:spPr>
          <a:xfrm>
            <a:off x="4812531" y="4350907"/>
            <a:ext cx="796721" cy="49863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C4</a:t>
            </a:r>
            <a:endParaRPr lang="ko-KR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5609251" y="1720008"/>
            <a:ext cx="64003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hotfix</a:t>
            </a:r>
            <a:r>
              <a:rPr lang="ko-KR" altLang="en-US" dirty="0"/>
              <a:t>의 작업이 완료되고 운영되고 있는 사이트에 즉시 반영을 해야하기 때문에 </a:t>
            </a:r>
            <a:r>
              <a:rPr lang="en-US" altLang="ko-KR" dirty="0"/>
              <a:t>Master</a:t>
            </a:r>
            <a:r>
              <a:rPr lang="ko-KR" altLang="en-US" dirty="0"/>
              <a:t>와 </a:t>
            </a:r>
            <a:r>
              <a:rPr lang="en-US" altLang="ko-KR" dirty="0"/>
              <a:t>hotfix branch</a:t>
            </a:r>
            <a:r>
              <a:rPr lang="ko-KR" altLang="en-US" dirty="0"/>
              <a:t>를 </a:t>
            </a:r>
            <a:r>
              <a:rPr lang="en-US" altLang="ko-KR" b="1" dirty="0"/>
              <a:t>Merge</a:t>
            </a:r>
            <a:r>
              <a:rPr lang="en-US" altLang="ko-KR" dirty="0"/>
              <a:t>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b="1" dirty="0"/>
              <a:t>$ </a:t>
            </a:r>
            <a:r>
              <a:rPr lang="en-US" altLang="ko-KR" b="1" dirty="0" err="1"/>
              <a:t>git</a:t>
            </a:r>
            <a:r>
              <a:rPr lang="en-US" altLang="ko-KR" b="1" dirty="0"/>
              <a:t> checkout master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7605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en-US" altLang="ko-KR" dirty="0"/>
              <a:t>4. Git</a:t>
            </a:r>
            <a:r>
              <a:rPr lang="ko-KR" altLang="en-US" dirty="0"/>
              <a:t> </a:t>
            </a:r>
            <a:r>
              <a:rPr lang="en-US" altLang="ko-KR" dirty="0"/>
              <a:t>– Merge (Fast-forward)</a:t>
            </a:r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522317" y="3620725"/>
            <a:ext cx="796721" cy="49863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C0</a:t>
            </a:r>
            <a:endParaRPr lang="ko-KR" altLang="en-US" dirty="0"/>
          </a:p>
        </p:txBody>
      </p:sp>
      <p:cxnSp>
        <p:nvCxnSpPr>
          <p:cNvPr id="12" name="직선 화살표 연결선 11"/>
          <p:cNvCxnSpPr/>
          <p:nvPr/>
        </p:nvCxnSpPr>
        <p:spPr>
          <a:xfrm flipH="1">
            <a:off x="1319038" y="3870043"/>
            <a:ext cx="559582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모서리가 둥근 직사각형 12"/>
          <p:cNvSpPr/>
          <p:nvPr/>
        </p:nvSpPr>
        <p:spPr>
          <a:xfrm>
            <a:off x="1878620" y="3620724"/>
            <a:ext cx="796721" cy="49863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C1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3352262" y="1749654"/>
            <a:ext cx="1036320" cy="59218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Master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5" name="직선 화살표 연결선 14"/>
          <p:cNvCxnSpPr>
            <a:stCxn id="14" idx="2"/>
            <a:endCxn id="27" idx="0"/>
          </p:cNvCxnSpPr>
          <p:nvPr/>
        </p:nvCxnSpPr>
        <p:spPr>
          <a:xfrm>
            <a:off x="3870422" y="2341836"/>
            <a:ext cx="2460" cy="325007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4691488" y="5471660"/>
            <a:ext cx="1036320" cy="59218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iss53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7" name="직선 화살표 연결선 16"/>
          <p:cNvCxnSpPr>
            <a:stCxn id="16" idx="0"/>
            <a:endCxn id="57" idx="2"/>
          </p:cNvCxnSpPr>
          <p:nvPr/>
        </p:nvCxnSpPr>
        <p:spPr>
          <a:xfrm flipV="1">
            <a:off x="5209648" y="4919218"/>
            <a:ext cx="1244" cy="552442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20" idx="1"/>
          </p:cNvCxnSpPr>
          <p:nvPr/>
        </p:nvCxnSpPr>
        <p:spPr>
          <a:xfrm flipH="1" flipV="1">
            <a:off x="2514119" y="4118399"/>
            <a:ext cx="945106" cy="5515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모서리가 둥근 직사각형 19"/>
          <p:cNvSpPr/>
          <p:nvPr/>
        </p:nvSpPr>
        <p:spPr>
          <a:xfrm>
            <a:off x="3459225" y="4420580"/>
            <a:ext cx="796721" cy="49863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C2</a:t>
            </a: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3472062" y="3619771"/>
            <a:ext cx="796721" cy="49863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C3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3354722" y="2666843"/>
            <a:ext cx="1036320" cy="59218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hotfix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8" name="직선 화살표 연결선 27"/>
          <p:cNvCxnSpPr>
            <a:stCxn id="27" idx="2"/>
          </p:cNvCxnSpPr>
          <p:nvPr/>
        </p:nvCxnSpPr>
        <p:spPr>
          <a:xfrm>
            <a:off x="3872882" y="3259025"/>
            <a:ext cx="1" cy="360746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26" idx="1"/>
            <a:endCxn id="13" idx="3"/>
          </p:cNvCxnSpPr>
          <p:nvPr/>
        </p:nvCxnSpPr>
        <p:spPr>
          <a:xfrm flipH="1">
            <a:off x="2675341" y="3869091"/>
            <a:ext cx="796721" cy="9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480169" y="1084231"/>
            <a:ext cx="7886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HEAD</a:t>
            </a:r>
            <a:endParaRPr lang="ko-KR" altLang="en-US" dirty="0"/>
          </a:p>
        </p:txBody>
      </p:sp>
      <p:cxnSp>
        <p:nvCxnSpPr>
          <p:cNvPr id="51" name="직선 화살표 연결선 50"/>
          <p:cNvCxnSpPr>
            <a:stCxn id="50" idx="2"/>
            <a:endCxn id="14" idx="0"/>
          </p:cNvCxnSpPr>
          <p:nvPr/>
        </p:nvCxnSpPr>
        <p:spPr>
          <a:xfrm flipH="1">
            <a:off x="3870422" y="1453563"/>
            <a:ext cx="4054" cy="2960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 flipH="1">
            <a:off x="4252949" y="4670852"/>
            <a:ext cx="559582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모서리가 둥근 직사각형 56"/>
          <p:cNvSpPr/>
          <p:nvPr/>
        </p:nvSpPr>
        <p:spPr>
          <a:xfrm>
            <a:off x="4812531" y="4420579"/>
            <a:ext cx="796721" cy="49863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C4</a:t>
            </a:r>
            <a:endParaRPr lang="ko-KR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5609251" y="1720008"/>
            <a:ext cx="640034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hotfix</a:t>
            </a:r>
            <a:r>
              <a:rPr lang="ko-KR" altLang="en-US" dirty="0"/>
              <a:t>의 작업이 완료되고 운영되고 있는 사이트에 즉시 반영을 해야하기 때문에 </a:t>
            </a:r>
            <a:r>
              <a:rPr lang="en-US" altLang="ko-KR" dirty="0"/>
              <a:t>Master</a:t>
            </a:r>
            <a:r>
              <a:rPr lang="ko-KR" altLang="en-US" dirty="0"/>
              <a:t>와 </a:t>
            </a:r>
            <a:r>
              <a:rPr lang="en-US" altLang="ko-KR" dirty="0"/>
              <a:t>hotfix branch</a:t>
            </a:r>
            <a:r>
              <a:rPr lang="ko-KR" altLang="en-US" dirty="0"/>
              <a:t>를 </a:t>
            </a:r>
            <a:r>
              <a:rPr lang="en-US" altLang="ko-KR" b="1" dirty="0"/>
              <a:t>Merge</a:t>
            </a:r>
            <a:r>
              <a:rPr lang="en-US" altLang="ko-KR" dirty="0"/>
              <a:t>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b="1" dirty="0"/>
              <a:t>$ </a:t>
            </a:r>
            <a:r>
              <a:rPr lang="en-US" altLang="ko-KR" b="1" dirty="0" err="1"/>
              <a:t>git</a:t>
            </a:r>
            <a:r>
              <a:rPr lang="en-US" altLang="ko-KR" b="1" dirty="0"/>
              <a:t> checkout master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en-US" altLang="ko-KR" b="1" dirty="0"/>
              <a:t>$ </a:t>
            </a:r>
            <a:r>
              <a:rPr lang="en-US" altLang="ko-KR" b="1" dirty="0" err="1"/>
              <a:t>git</a:t>
            </a:r>
            <a:r>
              <a:rPr lang="en-US" altLang="ko-KR" b="1" dirty="0"/>
              <a:t> merge hotfix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3558" y="3803424"/>
            <a:ext cx="31623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225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en-US" altLang="ko-KR" dirty="0"/>
              <a:t>4. Git</a:t>
            </a:r>
            <a:r>
              <a:rPr lang="ko-KR" altLang="en-US" dirty="0"/>
              <a:t> </a:t>
            </a:r>
            <a:r>
              <a:rPr lang="en-US" altLang="ko-KR" dirty="0"/>
              <a:t>– Merge (Fast-forward)</a:t>
            </a:r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522317" y="3620725"/>
            <a:ext cx="796721" cy="49863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C0</a:t>
            </a:r>
            <a:endParaRPr lang="ko-KR" altLang="en-US" dirty="0"/>
          </a:p>
        </p:txBody>
      </p:sp>
      <p:cxnSp>
        <p:nvCxnSpPr>
          <p:cNvPr id="12" name="직선 화살표 연결선 11"/>
          <p:cNvCxnSpPr/>
          <p:nvPr/>
        </p:nvCxnSpPr>
        <p:spPr>
          <a:xfrm flipH="1">
            <a:off x="1319038" y="3870043"/>
            <a:ext cx="559582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모서리가 둥근 직사각형 12"/>
          <p:cNvSpPr/>
          <p:nvPr/>
        </p:nvSpPr>
        <p:spPr>
          <a:xfrm>
            <a:off x="1878620" y="3620724"/>
            <a:ext cx="796721" cy="49863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C1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3352262" y="2685183"/>
            <a:ext cx="1036320" cy="59218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Master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5" name="직선 화살표 연결선 14"/>
          <p:cNvCxnSpPr>
            <a:stCxn id="14" idx="2"/>
          </p:cNvCxnSpPr>
          <p:nvPr/>
        </p:nvCxnSpPr>
        <p:spPr>
          <a:xfrm>
            <a:off x="3870422" y="3277365"/>
            <a:ext cx="2460" cy="325007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4691488" y="5471660"/>
            <a:ext cx="1036320" cy="59218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iss53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7" name="직선 화살표 연결선 16"/>
          <p:cNvCxnSpPr>
            <a:stCxn id="16" idx="0"/>
            <a:endCxn id="57" idx="2"/>
          </p:cNvCxnSpPr>
          <p:nvPr/>
        </p:nvCxnSpPr>
        <p:spPr>
          <a:xfrm flipV="1">
            <a:off x="5209648" y="4919218"/>
            <a:ext cx="1244" cy="552442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20" idx="1"/>
          </p:cNvCxnSpPr>
          <p:nvPr/>
        </p:nvCxnSpPr>
        <p:spPr>
          <a:xfrm flipH="1" flipV="1">
            <a:off x="2514119" y="4118399"/>
            <a:ext cx="945106" cy="5515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모서리가 둥근 직사각형 19"/>
          <p:cNvSpPr/>
          <p:nvPr/>
        </p:nvSpPr>
        <p:spPr>
          <a:xfrm>
            <a:off x="3459225" y="4420580"/>
            <a:ext cx="796721" cy="49863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C2</a:t>
            </a: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3472062" y="3619771"/>
            <a:ext cx="796721" cy="49863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C3</a:t>
            </a:r>
            <a:endParaRPr lang="ko-KR" altLang="en-US" dirty="0"/>
          </a:p>
        </p:txBody>
      </p:sp>
      <p:cxnSp>
        <p:nvCxnSpPr>
          <p:cNvPr id="29" name="직선 화살표 연결선 28"/>
          <p:cNvCxnSpPr>
            <a:stCxn id="26" idx="1"/>
            <a:endCxn id="13" idx="3"/>
          </p:cNvCxnSpPr>
          <p:nvPr/>
        </p:nvCxnSpPr>
        <p:spPr>
          <a:xfrm flipH="1">
            <a:off x="2675341" y="3869091"/>
            <a:ext cx="796721" cy="9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480169" y="2019760"/>
            <a:ext cx="7886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HEAD</a:t>
            </a:r>
            <a:endParaRPr lang="ko-KR" altLang="en-US" dirty="0"/>
          </a:p>
        </p:txBody>
      </p:sp>
      <p:cxnSp>
        <p:nvCxnSpPr>
          <p:cNvPr id="51" name="직선 화살표 연결선 50"/>
          <p:cNvCxnSpPr>
            <a:stCxn id="50" idx="2"/>
            <a:endCxn id="14" idx="0"/>
          </p:cNvCxnSpPr>
          <p:nvPr/>
        </p:nvCxnSpPr>
        <p:spPr>
          <a:xfrm flipH="1">
            <a:off x="3870422" y="2389092"/>
            <a:ext cx="4054" cy="2960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 flipH="1">
            <a:off x="4252949" y="4670852"/>
            <a:ext cx="559582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모서리가 둥근 직사각형 56"/>
          <p:cNvSpPr/>
          <p:nvPr/>
        </p:nvSpPr>
        <p:spPr>
          <a:xfrm>
            <a:off x="4812531" y="4420579"/>
            <a:ext cx="796721" cy="49863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C5</a:t>
            </a:r>
            <a:endParaRPr lang="ko-KR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5609251" y="1720008"/>
            <a:ext cx="640034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hotfix</a:t>
            </a:r>
            <a:r>
              <a:rPr lang="ko-KR" altLang="en-US" dirty="0"/>
              <a:t>의 작업이 완료되고 운영되고 있는 사이트에 즉시 반영을 해야하기 때문에 </a:t>
            </a:r>
            <a:r>
              <a:rPr lang="en-US" altLang="ko-KR" dirty="0"/>
              <a:t>Master</a:t>
            </a:r>
            <a:r>
              <a:rPr lang="ko-KR" altLang="en-US" dirty="0"/>
              <a:t>와 </a:t>
            </a:r>
            <a:r>
              <a:rPr lang="en-US" altLang="ko-KR" dirty="0"/>
              <a:t>hotfix branch</a:t>
            </a:r>
            <a:r>
              <a:rPr lang="ko-KR" altLang="en-US" dirty="0"/>
              <a:t>를 </a:t>
            </a:r>
            <a:r>
              <a:rPr lang="en-US" altLang="ko-KR" b="1" dirty="0"/>
              <a:t>Merge</a:t>
            </a:r>
            <a:r>
              <a:rPr lang="en-US" altLang="ko-KR" dirty="0"/>
              <a:t>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b="1" dirty="0"/>
              <a:t>$ </a:t>
            </a:r>
            <a:r>
              <a:rPr lang="en-US" altLang="ko-KR" b="1" dirty="0" err="1"/>
              <a:t>git</a:t>
            </a:r>
            <a:r>
              <a:rPr lang="en-US" altLang="ko-KR" b="1" dirty="0"/>
              <a:t> checkout master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en-US" altLang="ko-KR" b="1" dirty="0"/>
              <a:t>$ </a:t>
            </a:r>
            <a:r>
              <a:rPr lang="en-US" altLang="ko-KR" b="1" dirty="0" err="1"/>
              <a:t>git</a:t>
            </a:r>
            <a:r>
              <a:rPr lang="en-US" altLang="ko-KR" b="1" dirty="0"/>
              <a:t> merge hotfix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hotfix branch</a:t>
            </a:r>
            <a:r>
              <a:rPr lang="ko-KR" altLang="en-US" dirty="0"/>
              <a:t>는 필요 없기 때문에 제거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b="1" dirty="0"/>
              <a:t>$ </a:t>
            </a:r>
            <a:r>
              <a:rPr lang="en-US" altLang="ko-KR" b="1" dirty="0" err="1"/>
              <a:t>git</a:t>
            </a:r>
            <a:r>
              <a:rPr lang="en-US" altLang="ko-KR" b="1" dirty="0"/>
              <a:t> branch –d hotfix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0721" y="3756449"/>
            <a:ext cx="31623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22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en-US" altLang="ko-KR" dirty="0"/>
              <a:t>4. Git</a:t>
            </a:r>
            <a:r>
              <a:rPr lang="ko-KR" altLang="en-US" dirty="0"/>
              <a:t> </a:t>
            </a:r>
            <a:r>
              <a:rPr lang="en-US" altLang="ko-KR" dirty="0"/>
              <a:t>– Merge (3-Way Merge)</a:t>
            </a:r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522317" y="3620725"/>
            <a:ext cx="796721" cy="49863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C0</a:t>
            </a:r>
            <a:endParaRPr lang="ko-KR" altLang="en-US" dirty="0"/>
          </a:p>
        </p:txBody>
      </p:sp>
      <p:cxnSp>
        <p:nvCxnSpPr>
          <p:cNvPr id="12" name="직선 화살표 연결선 11"/>
          <p:cNvCxnSpPr/>
          <p:nvPr/>
        </p:nvCxnSpPr>
        <p:spPr>
          <a:xfrm flipH="1">
            <a:off x="1319038" y="3870043"/>
            <a:ext cx="559582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모서리가 둥근 직사각형 12"/>
          <p:cNvSpPr/>
          <p:nvPr/>
        </p:nvSpPr>
        <p:spPr>
          <a:xfrm>
            <a:off x="1878620" y="3620724"/>
            <a:ext cx="796721" cy="49863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C1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3352262" y="2685183"/>
            <a:ext cx="1036320" cy="59218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Master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5" name="직선 화살표 연결선 14"/>
          <p:cNvCxnSpPr>
            <a:stCxn id="14" idx="2"/>
          </p:cNvCxnSpPr>
          <p:nvPr/>
        </p:nvCxnSpPr>
        <p:spPr>
          <a:xfrm>
            <a:off x="3870422" y="3277365"/>
            <a:ext cx="2460" cy="325007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4691488" y="5471660"/>
            <a:ext cx="1036320" cy="59218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iss53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7" name="직선 화살표 연결선 16"/>
          <p:cNvCxnSpPr>
            <a:stCxn id="16" idx="0"/>
            <a:endCxn id="57" idx="2"/>
          </p:cNvCxnSpPr>
          <p:nvPr/>
        </p:nvCxnSpPr>
        <p:spPr>
          <a:xfrm flipV="1">
            <a:off x="5209648" y="4919218"/>
            <a:ext cx="1244" cy="552442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20" idx="1"/>
          </p:cNvCxnSpPr>
          <p:nvPr/>
        </p:nvCxnSpPr>
        <p:spPr>
          <a:xfrm flipH="1" flipV="1">
            <a:off x="2514119" y="4118399"/>
            <a:ext cx="945106" cy="5515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모서리가 둥근 직사각형 19"/>
          <p:cNvSpPr/>
          <p:nvPr/>
        </p:nvSpPr>
        <p:spPr>
          <a:xfrm>
            <a:off x="3459225" y="4420580"/>
            <a:ext cx="796721" cy="49863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C2</a:t>
            </a: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3472062" y="3619771"/>
            <a:ext cx="796721" cy="49863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C3</a:t>
            </a:r>
            <a:endParaRPr lang="ko-KR" altLang="en-US" dirty="0"/>
          </a:p>
        </p:txBody>
      </p:sp>
      <p:cxnSp>
        <p:nvCxnSpPr>
          <p:cNvPr id="29" name="직선 화살표 연결선 28"/>
          <p:cNvCxnSpPr>
            <a:stCxn id="26" idx="1"/>
            <a:endCxn id="13" idx="3"/>
          </p:cNvCxnSpPr>
          <p:nvPr/>
        </p:nvCxnSpPr>
        <p:spPr>
          <a:xfrm flipH="1">
            <a:off x="2675341" y="3869091"/>
            <a:ext cx="796721" cy="9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812531" y="6431618"/>
            <a:ext cx="7886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HEAD</a:t>
            </a:r>
            <a:endParaRPr lang="ko-KR" altLang="en-US" dirty="0"/>
          </a:p>
        </p:txBody>
      </p:sp>
      <p:cxnSp>
        <p:nvCxnSpPr>
          <p:cNvPr id="51" name="직선 화살표 연결선 50"/>
          <p:cNvCxnSpPr>
            <a:stCxn id="50" idx="0"/>
            <a:endCxn id="16" idx="2"/>
          </p:cNvCxnSpPr>
          <p:nvPr/>
        </p:nvCxnSpPr>
        <p:spPr>
          <a:xfrm flipV="1">
            <a:off x="5206838" y="6063842"/>
            <a:ext cx="2810" cy="3677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 flipH="1">
            <a:off x="4252949" y="4670852"/>
            <a:ext cx="559582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모서리가 둥근 직사각형 56"/>
          <p:cNvSpPr/>
          <p:nvPr/>
        </p:nvSpPr>
        <p:spPr>
          <a:xfrm>
            <a:off x="4812531" y="4420579"/>
            <a:ext cx="796721" cy="49863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C5</a:t>
            </a:r>
            <a:endParaRPr lang="ko-KR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5609251" y="1720008"/>
            <a:ext cx="640034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iss53 </a:t>
            </a:r>
            <a:r>
              <a:rPr lang="ko-KR" altLang="en-US" dirty="0"/>
              <a:t>이슈를 다 구현하고 </a:t>
            </a:r>
            <a:r>
              <a:rPr lang="en-US" altLang="ko-KR" dirty="0"/>
              <a:t>master branch</a:t>
            </a:r>
            <a:r>
              <a:rPr lang="ko-KR" altLang="en-US" dirty="0"/>
              <a:t>에 </a:t>
            </a:r>
            <a:r>
              <a:rPr lang="en-US" altLang="ko-KR" dirty="0"/>
              <a:t>Merge</a:t>
            </a:r>
            <a:r>
              <a:rPr lang="ko-KR" altLang="en-US" dirty="0"/>
              <a:t>하는 과정을 살펴보자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Master branch</a:t>
            </a:r>
            <a:r>
              <a:rPr lang="ko-KR" altLang="en-US" dirty="0"/>
              <a:t>에 </a:t>
            </a:r>
            <a:r>
              <a:rPr lang="en-US" altLang="ko-KR" dirty="0"/>
              <a:t>Merge </a:t>
            </a:r>
            <a:r>
              <a:rPr lang="ko-KR" altLang="en-US" dirty="0"/>
              <a:t>하는 것은 앞에서 살펴본 </a:t>
            </a:r>
            <a:r>
              <a:rPr lang="en-US" altLang="ko-KR" dirty="0"/>
              <a:t>hotfix branch</a:t>
            </a:r>
            <a:r>
              <a:rPr lang="ko-KR" altLang="en-US" dirty="0"/>
              <a:t>를 </a:t>
            </a:r>
            <a:r>
              <a:rPr lang="en-US" altLang="ko-KR" dirty="0"/>
              <a:t>merge </a:t>
            </a:r>
            <a:r>
              <a:rPr lang="ko-KR" altLang="en-US" dirty="0"/>
              <a:t>하는 것과 비슷하다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en-US" altLang="ko-KR" dirty="0"/>
              <a:t>Git merge </a:t>
            </a:r>
            <a:r>
              <a:rPr lang="ko-KR" altLang="en-US" dirty="0"/>
              <a:t>명령으로 합칠 </a:t>
            </a:r>
            <a:r>
              <a:rPr lang="en-US" altLang="ko-KR" dirty="0"/>
              <a:t>branch</a:t>
            </a:r>
            <a:r>
              <a:rPr lang="ko-KR" altLang="en-US" dirty="0"/>
              <a:t>에 합쳐질 </a:t>
            </a:r>
            <a:r>
              <a:rPr lang="en-US" altLang="ko-KR" dirty="0"/>
              <a:t>branch</a:t>
            </a:r>
            <a:r>
              <a:rPr lang="ko-KR" altLang="en-US" dirty="0"/>
              <a:t>를 </a:t>
            </a:r>
            <a:r>
              <a:rPr lang="en-US" altLang="ko-KR" dirty="0"/>
              <a:t>Merge </a:t>
            </a:r>
            <a:r>
              <a:rPr lang="ko-KR" altLang="en-US" dirty="0"/>
              <a:t>하면 된다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3378712" y="4955754"/>
            <a:ext cx="983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OTP </a:t>
            </a:r>
            <a:r>
              <a:rPr lang="ko-KR" altLang="en-US" sz="1400" dirty="0"/>
              <a:t>구현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691488" y="4979995"/>
            <a:ext cx="19963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사용자 정보 암호화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4939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en-US" altLang="ko-KR" dirty="0"/>
              <a:t>4. Git</a:t>
            </a:r>
            <a:r>
              <a:rPr lang="ko-KR" altLang="en-US" dirty="0"/>
              <a:t> </a:t>
            </a:r>
            <a:r>
              <a:rPr lang="en-US" altLang="ko-KR" dirty="0"/>
              <a:t>– Merge (3-Way Merge)</a:t>
            </a:r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522317" y="3620725"/>
            <a:ext cx="796721" cy="49863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C0</a:t>
            </a:r>
            <a:endParaRPr lang="ko-KR" altLang="en-US" dirty="0"/>
          </a:p>
        </p:txBody>
      </p:sp>
      <p:cxnSp>
        <p:nvCxnSpPr>
          <p:cNvPr id="12" name="직선 화살표 연결선 11"/>
          <p:cNvCxnSpPr/>
          <p:nvPr/>
        </p:nvCxnSpPr>
        <p:spPr>
          <a:xfrm flipH="1">
            <a:off x="1319038" y="3870043"/>
            <a:ext cx="559582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모서리가 둥근 직사각형 12"/>
          <p:cNvSpPr/>
          <p:nvPr/>
        </p:nvSpPr>
        <p:spPr>
          <a:xfrm>
            <a:off x="1878620" y="3620724"/>
            <a:ext cx="796721" cy="49863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C1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3352262" y="2685183"/>
            <a:ext cx="1036320" cy="59218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Master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5" name="직선 화살표 연결선 14"/>
          <p:cNvCxnSpPr>
            <a:stCxn id="14" idx="2"/>
          </p:cNvCxnSpPr>
          <p:nvPr/>
        </p:nvCxnSpPr>
        <p:spPr>
          <a:xfrm>
            <a:off x="3870422" y="3277365"/>
            <a:ext cx="2460" cy="325007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4691488" y="5471660"/>
            <a:ext cx="1036320" cy="59218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iss53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7" name="직선 화살표 연결선 16"/>
          <p:cNvCxnSpPr>
            <a:stCxn id="16" idx="0"/>
            <a:endCxn id="57" idx="2"/>
          </p:cNvCxnSpPr>
          <p:nvPr/>
        </p:nvCxnSpPr>
        <p:spPr>
          <a:xfrm flipV="1">
            <a:off x="5209648" y="4919218"/>
            <a:ext cx="1244" cy="552442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20" idx="1"/>
          </p:cNvCxnSpPr>
          <p:nvPr/>
        </p:nvCxnSpPr>
        <p:spPr>
          <a:xfrm flipH="1" flipV="1">
            <a:off x="2514119" y="4118399"/>
            <a:ext cx="945106" cy="5515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모서리가 둥근 직사각형 19"/>
          <p:cNvSpPr/>
          <p:nvPr/>
        </p:nvSpPr>
        <p:spPr>
          <a:xfrm>
            <a:off x="3459225" y="4420580"/>
            <a:ext cx="796721" cy="49863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C2</a:t>
            </a: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3472062" y="3619771"/>
            <a:ext cx="796721" cy="49863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C3</a:t>
            </a:r>
            <a:endParaRPr lang="ko-KR" altLang="en-US" dirty="0"/>
          </a:p>
        </p:txBody>
      </p:sp>
      <p:cxnSp>
        <p:nvCxnSpPr>
          <p:cNvPr id="29" name="직선 화살표 연결선 28"/>
          <p:cNvCxnSpPr>
            <a:stCxn id="26" idx="1"/>
            <a:endCxn id="13" idx="3"/>
          </p:cNvCxnSpPr>
          <p:nvPr/>
        </p:nvCxnSpPr>
        <p:spPr>
          <a:xfrm flipH="1">
            <a:off x="2675341" y="3869091"/>
            <a:ext cx="796721" cy="9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480169" y="1822161"/>
            <a:ext cx="7886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HEAD</a:t>
            </a:r>
            <a:endParaRPr lang="ko-KR" altLang="en-US" dirty="0"/>
          </a:p>
        </p:txBody>
      </p:sp>
      <p:cxnSp>
        <p:nvCxnSpPr>
          <p:cNvPr id="51" name="직선 화살표 연결선 50"/>
          <p:cNvCxnSpPr>
            <a:stCxn id="50" idx="2"/>
            <a:endCxn id="14" idx="0"/>
          </p:cNvCxnSpPr>
          <p:nvPr/>
        </p:nvCxnSpPr>
        <p:spPr>
          <a:xfrm flipH="1">
            <a:off x="3870422" y="2191493"/>
            <a:ext cx="4054" cy="4936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 flipH="1">
            <a:off x="4252949" y="4670852"/>
            <a:ext cx="559582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모서리가 둥근 직사각형 56"/>
          <p:cNvSpPr/>
          <p:nvPr/>
        </p:nvSpPr>
        <p:spPr>
          <a:xfrm>
            <a:off x="4812531" y="4420579"/>
            <a:ext cx="796721" cy="49863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C5</a:t>
            </a:r>
            <a:endParaRPr lang="ko-KR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5609251" y="1720008"/>
            <a:ext cx="640034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iss53 </a:t>
            </a:r>
            <a:r>
              <a:rPr lang="ko-KR" altLang="en-US" dirty="0"/>
              <a:t>이슈를 다 구현하고 </a:t>
            </a:r>
            <a:r>
              <a:rPr lang="en-US" altLang="ko-KR" dirty="0"/>
              <a:t>master branch</a:t>
            </a:r>
            <a:r>
              <a:rPr lang="ko-KR" altLang="en-US" dirty="0"/>
              <a:t>에 </a:t>
            </a:r>
            <a:r>
              <a:rPr lang="en-US" altLang="ko-KR" dirty="0"/>
              <a:t>Merge</a:t>
            </a:r>
            <a:r>
              <a:rPr lang="ko-KR" altLang="en-US" dirty="0"/>
              <a:t>하는 과정을 살펴보자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Master branch</a:t>
            </a:r>
            <a:r>
              <a:rPr lang="ko-KR" altLang="en-US" dirty="0"/>
              <a:t>에 </a:t>
            </a:r>
            <a:r>
              <a:rPr lang="en-US" altLang="ko-KR" dirty="0"/>
              <a:t>Merge </a:t>
            </a:r>
            <a:r>
              <a:rPr lang="ko-KR" altLang="en-US" dirty="0"/>
              <a:t>하는 것은 앞에서 살펴본 </a:t>
            </a:r>
            <a:r>
              <a:rPr lang="en-US" altLang="ko-KR" dirty="0"/>
              <a:t>hotfix branch</a:t>
            </a:r>
            <a:r>
              <a:rPr lang="ko-KR" altLang="en-US" dirty="0"/>
              <a:t>를 </a:t>
            </a:r>
            <a:r>
              <a:rPr lang="en-US" altLang="ko-KR" dirty="0"/>
              <a:t>merge </a:t>
            </a:r>
            <a:r>
              <a:rPr lang="ko-KR" altLang="en-US" dirty="0"/>
              <a:t>하는 것과 비슷하다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en-US" altLang="ko-KR" dirty="0"/>
              <a:t>Git merge </a:t>
            </a:r>
            <a:r>
              <a:rPr lang="ko-KR" altLang="en-US" dirty="0"/>
              <a:t>명령으로 합칠 </a:t>
            </a:r>
            <a:r>
              <a:rPr lang="en-US" altLang="ko-KR" dirty="0"/>
              <a:t>branch</a:t>
            </a:r>
            <a:r>
              <a:rPr lang="ko-KR" altLang="en-US" dirty="0"/>
              <a:t>에 합쳐질 </a:t>
            </a:r>
            <a:r>
              <a:rPr lang="en-US" altLang="ko-KR" dirty="0"/>
              <a:t>branch</a:t>
            </a:r>
            <a:r>
              <a:rPr lang="ko-KR" altLang="en-US" dirty="0"/>
              <a:t>를 </a:t>
            </a:r>
            <a:r>
              <a:rPr lang="en-US" altLang="ko-KR" dirty="0"/>
              <a:t>Merge </a:t>
            </a:r>
            <a:r>
              <a:rPr lang="ko-KR" altLang="en-US" dirty="0"/>
              <a:t>하면 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checkout master</a:t>
            </a:r>
            <a:br>
              <a:rPr lang="en-US" altLang="ko-KR" dirty="0"/>
            </a:br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merge iss53</a:t>
            </a:r>
            <a:br>
              <a:rPr lang="en-US" altLang="ko-KR" dirty="0"/>
            </a:b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6369" y="4661057"/>
            <a:ext cx="374332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041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en-US" altLang="ko-KR" dirty="0"/>
              <a:t>4. Git</a:t>
            </a:r>
            <a:r>
              <a:rPr lang="ko-KR" altLang="en-US" dirty="0"/>
              <a:t> </a:t>
            </a:r>
            <a:r>
              <a:rPr lang="en-US" altLang="ko-KR" dirty="0"/>
              <a:t>– Merge (3-Way Merge)</a:t>
            </a:r>
            <a:endParaRPr lang="ko-KR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7078237" y="1835413"/>
            <a:ext cx="473862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Git</a:t>
            </a:r>
            <a:r>
              <a:rPr lang="ko-KR" altLang="en-US" dirty="0"/>
              <a:t>은 </a:t>
            </a:r>
            <a:r>
              <a:rPr lang="en-US" altLang="ko-KR" dirty="0"/>
              <a:t>Merge</a:t>
            </a:r>
            <a:r>
              <a:rPr lang="ko-KR" altLang="en-US" dirty="0"/>
              <a:t>하는데 필요한 최적의 공통 조상</a:t>
            </a:r>
            <a:r>
              <a:rPr lang="en-US" altLang="ko-KR" dirty="0"/>
              <a:t>(</a:t>
            </a:r>
            <a:r>
              <a:rPr lang="ko-KR" altLang="en-US" dirty="0"/>
              <a:t>여기서는 </a:t>
            </a:r>
            <a:r>
              <a:rPr lang="en-US" altLang="ko-KR" dirty="0"/>
              <a:t>C1)</a:t>
            </a:r>
            <a:r>
              <a:rPr lang="ko-KR" altLang="en-US" dirty="0"/>
              <a:t>을 자동으로 찾는다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ko-KR" altLang="en-US" dirty="0"/>
              <a:t>이런 기능도 </a:t>
            </a:r>
            <a:r>
              <a:rPr lang="en-US" altLang="ko-KR" dirty="0"/>
              <a:t>Git</a:t>
            </a:r>
            <a:r>
              <a:rPr lang="ko-KR" altLang="en-US" dirty="0"/>
              <a:t>이 다른 버전 관리 시스템 보다 나은 점이다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CVS</a:t>
            </a:r>
            <a:r>
              <a:rPr lang="ko-KR" altLang="en-US" dirty="0"/>
              <a:t>나 </a:t>
            </a:r>
            <a:r>
              <a:rPr lang="en-US" altLang="ko-KR" dirty="0"/>
              <a:t>SVN</a:t>
            </a:r>
            <a:r>
              <a:rPr lang="ko-KR" altLang="en-US" dirty="0"/>
              <a:t>같은 버전 관리 시스템은 개발자가 직접 공통 조상을 찾아 </a:t>
            </a:r>
            <a:r>
              <a:rPr lang="en-US" altLang="ko-KR" dirty="0"/>
              <a:t>Merge</a:t>
            </a:r>
            <a:r>
              <a:rPr lang="ko-KR" altLang="en-US" dirty="0"/>
              <a:t>해야 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Iss53 </a:t>
            </a:r>
            <a:r>
              <a:rPr lang="ko-KR" altLang="en-US" dirty="0" err="1"/>
              <a:t>브랜치를</a:t>
            </a:r>
            <a:r>
              <a:rPr lang="ko-KR" altLang="en-US" dirty="0"/>
              <a:t> </a:t>
            </a:r>
            <a:r>
              <a:rPr lang="en-US" altLang="ko-KR" dirty="0"/>
              <a:t>master</a:t>
            </a:r>
            <a:r>
              <a:rPr lang="ko-KR" altLang="en-US" dirty="0"/>
              <a:t>에 </a:t>
            </a:r>
            <a:r>
              <a:rPr lang="en-US" altLang="ko-KR" dirty="0"/>
              <a:t>merge</a:t>
            </a:r>
            <a:r>
              <a:rPr lang="ko-KR" altLang="en-US" dirty="0"/>
              <a:t>하고 나면 더 이상 </a:t>
            </a:r>
            <a:r>
              <a:rPr lang="en-US" altLang="ko-KR" dirty="0"/>
              <a:t>iss53 branch</a:t>
            </a:r>
            <a:r>
              <a:rPr lang="ko-KR" altLang="en-US" dirty="0"/>
              <a:t>는 필요가 없다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다음</a:t>
            </a:r>
            <a:r>
              <a:rPr lang="en-US" altLang="ko-KR" dirty="0"/>
              <a:t> </a:t>
            </a:r>
            <a:r>
              <a:rPr lang="ko-KR" altLang="en-US" dirty="0"/>
              <a:t>명령어로 </a:t>
            </a:r>
            <a:r>
              <a:rPr lang="en-US" altLang="ko-KR" dirty="0"/>
              <a:t>branch</a:t>
            </a:r>
            <a:r>
              <a:rPr lang="ko-KR" altLang="en-US" dirty="0"/>
              <a:t>를 삭제하고 이슈 상태를 처리 완료로 표시한다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branch –d iss53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522317" y="3620725"/>
            <a:ext cx="796721" cy="49863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C0</a:t>
            </a:r>
            <a:endParaRPr lang="ko-KR" altLang="en-US" dirty="0"/>
          </a:p>
        </p:txBody>
      </p:sp>
      <p:cxnSp>
        <p:nvCxnSpPr>
          <p:cNvPr id="22" name="직선 화살표 연결선 21"/>
          <p:cNvCxnSpPr/>
          <p:nvPr/>
        </p:nvCxnSpPr>
        <p:spPr>
          <a:xfrm flipH="1">
            <a:off x="1319038" y="3870043"/>
            <a:ext cx="559582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모서리가 둥근 직사각형 22"/>
          <p:cNvSpPr/>
          <p:nvPr/>
        </p:nvSpPr>
        <p:spPr>
          <a:xfrm>
            <a:off x="1878620" y="3620724"/>
            <a:ext cx="796721" cy="49863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C1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5848738" y="2685183"/>
            <a:ext cx="1036320" cy="59218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Master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7" name="직선 화살표 연결선 26"/>
          <p:cNvCxnSpPr>
            <a:stCxn id="24" idx="2"/>
          </p:cNvCxnSpPr>
          <p:nvPr/>
        </p:nvCxnSpPr>
        <p:spPr>
          <a:xfrm>
            <a:off x="6366898" y="3277365"/>
            <a:ext cx="2460" cy="325007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32" idx="1"/>
          </p:cNvCxnSpPr>
          <p:nvPr/>
        </p:nvCxnSpPr>
        <p:spPr>
          <a:xfrm flipH="1" flipV="1">
            <a:off x="2514119" y="4118399"/>
            <a:ext cx="945106" cy="5515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모서리가 둥근 직사각형 31"/>
          <p:cNvSpPr/>
          <p:nvPr/>
        </p:nvSpPr>
        <p:spPr>
          <a:xfrm>
            <a:off x="3459225" y="4420580"/>
            <a:ext cx="796721" cy="49863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C2</a:t>
            </a:r>
            <a:endParaRPr lang="ko-KR" altLang="en-US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3472062" y="3619771"/>
            <a:ext cx="796721" cy="49863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C3</a:t>
            </a:r>
            <a:endParaRPr lang="ko-KR" altLang="en-US" dirty="0"/>
          </a:p>
        </p:txBody>
      </p:sp>
      <p:cxnSp>
        <p:nvCxnSpPr>
          <p:cNvPr id="34" name="직선 화살표 연결선 33"/>
          <p:cNvCxnSpPr>
            <a:stCxn id="33" idx="1"/>
            <a:endCxn id="23" idx="3"/>
          </p:cNvCxnSpPr>
          <p:nvPr/>
        </p:nvCxnSpPr>
        <p:spPr>
          <a:xfrm flipH="1">
            <a:off x="2675341" y="3869091"/>
            <a:ext cx="796721" cy="9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976645" y="2019760"/>
            <a:ext cx="7886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HEAD</a:t>
            </a:r>
            <a:endParaRPr lang="ko-KR" altLang="en-US" dirty="0"/>
          </a:p>
        </p:txBody>
      </p:sp>
      <p:cxnSp>
        <p:nvCxnSpPr>
          <p:cNvPr id="36" name="직선 화살표 연결선 35"/>
          <p:cNvCxnSpPr>
            <a:stCxn id="35" idx="2"/>
            <a:endCxn id="24" idx="0"/>
          </p:cNvCxnSpPr>
          <p:nvPr/>
        </p:nvCxnSpPr>
        <p:spPr>
          <a:xfrm flipH="1">
            <a:off x="6366898" y="2389092"/>
            <a:ext cx="4054" cy="2960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 flipH="1">
            <a:off x="4252949" y="4670852"/>
            <a:ext cx="559582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모서리가 둥근 직사각형 37"/>
          <p:cNvSpPr/>
          <p:nvPr/>
        </p:nvSpPr>
        <p:spPr>
          <a:xfrm>
            <a:off x="4812531" y="4420579"/>
            <a:ext cx="796721" cy="49863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C5</a:t>
            </a:r>
            <a:endParaRPr lang="ko-KR" altLang="en-US" dirty="0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5936261" y="3619771"/>
            <a:ext cx="796721" cy="49863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C6</a:t>
            </a:r>
            <a:endParaRPr lang="ko-KR" altLang="en-US" dirty="0"/>
          </a:p>
        </p:txBody>
      </p:sp>
      <p:cxnSp>
        <p:nvCxnSpPr>
          <p:cNvPr id="40" name="직선 화살표 연결선 39"/>
          <p:cNvCxnSpPr>
            <a:stCxn id="39" idx="1"/>
            <a:endCxn id="33" idx="3"/>
          </p:cNvCxnSpPr>
          <p:nvPr/>
        </p:nvCxnSpPr>
        <p:spPr>
          <a:xfrm flipH="1">
            <a:off x="4268783" y="3869091"/>
            <a:ext cx="166747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 flipH="1">
            <a:off x="5501572" y="4078172"/>
            <a:ext cx="475073" cy="3826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328" y="5356742"/>
            <a:ext cx="3190875" cy="7715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2637" y="5335437"/>
            <a:ext cx="2895600" cy="781050"/>
          </a:xfrm>
          <a:prstGeom prst="rect">
            <a:avLst/>
          </a:prstGeom>
        </p:spPr>
      </p:pic>
      <p:sp>
        <p:nvSpPr>
          <p:cNvPr id="8" name="오른쪽 화살표 7"/>
          <p:cNvSpPr/>
          <p:nvPr/>
        </p:nvSpPr>
        <p:spPr>
          <a:xfrm>
            <a:off x="3570226" y="5599688"/>
            <a:ext cx="458388" cy="252548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아래쪽 화살표 8"/>
          <p:cNvSpPr/>
          <p:nvPr/>
        </p:nvSpPr>
        <p:spPr>
          <a:xfrm>
            <a:off x="1059198" y="5124619"/>
            <a:ext cx="243840" cy="442033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아래쪽 화살표 44"/>
          <p:cNvSpPr/>
          <p:nvPr/>
        </p:nvSpPr>
        <p:spPr>
          <a:xfrm>
            <a:off x="4957445" y="5121733"/>
            <a:ext cx="243840" cy="442033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25328" y="6221890"/>
            <a:ext cx="30625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Sourcetree</a:t>
            </a:r>
            <a:r>
              <a:rPr lang="ko-KR" altLang="en-US" sz="1200" dirty="0"/>
              <a:t>로 확인한 </a:t>
            </a:r>
            <a:r>
              <a:rPr lang="en-US" altLang="ko-KR" sz="1200" dirty="0"/>
              <a:t>branch </a:t>
            </a:r>
            <a:r>
              <a:rPr lang="ko-KR" altLang="en-US" sz="1200" dirty="0"/>
              <a:t>삭제 후 변화</a:t>
            </a:r>
          </a:p>
        </p:txBody>
      </p:sp>
    </p:spTree>
    <p:extLst>
      <p:ext uri="{BB962C8B-B14F-4D97-AF65-F5344CB8AC3E}">
        <p14:creationId xmlns:p14="http://schemas.microsoft.com/office/powerpoint/2010/main" val="192150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1312632" cy="1325563"/>
          </a:xfrm>
        </p:spPr>
        <p:txBody>
          <a:bodyPr/>
          <a:lstStyle/>
          <a:p>
            <a:r>
              <a:rPr lang="en-US" altLang="ko-KR" dirty="0"/>
              <a:t>4. Git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삭제한 </a:t>
            </a:r>
            <a:r>
              <a:rPr lang="en-US" altLang="ko-KR" dirty="0"/>
              <a:t>iss53 branch </a:t>
            </a:r>
            <a:r>
              <a:rPr lang="ko-KR" altLang="en-US" dirty="0"/>
              <a:t>다시 살리기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01997" y="1448599"/>
            <a:ext cx="920385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바로 전에 삭제한 </a:t>
            </a:r>
            <a:r>
              <a:rPr lang="en-US" altLang="ko-KR" dirty="0"/>
              <a:t>hotfix branch</a:t>
            </a:r>
            <a:r>
              <a:rPr lang="ko-KR" altLang="en-US" dirty="0"/>
              <a:t>를 갑자기 다시 살려야 할 경우에 어떻게 해야할까</a:t>
            </a:r>
            <a:r>
              <a:rPr lang="en-US" altLang="ko-KR" dirty="0"/>
              <a:t>?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branch –d iss53</a:t>
            </a:r>
            <a:r>
              <a:rPr lang="ko-KR" altLang="en-US" dirty="0"/>
              <a:t> 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위의 삭제된 </a:t>
            </a:r>
            <a:r>
              <a:rPr lang="en-US" altLang="ko-KR" dirty="0"/>
              <a:t>branch</a:t>
            </a:r>
            <a:r>
              <a:rPr lang="ko-KR" altLang="en-US" dirty="0"/>
              <a:t>를 살리려면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en-US" altLang="ko-KR" dirty="0" err="1"/>
              <a:t>reflog</a:t>
            </a:r>
            <a:r>
              <a:rPr lang="ko-KR" altLang="en-US" dirty="0"/>
              <a:t>로 레퍼런스 로그를 확인 후 원하는 시점으로 돌릴 수 있다</a:t>
            </a:r>
            <a:r>
              <a:rPr lang="en-US" altLang="ko-KR" dirty="0"/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97" y="2606938"/>
            <a:ext cx="3190875" cy="7715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9306" y="2585633"/>
            <a:ext cx="2895600" cy="781050"/>
          </a:xfrm>
          <a:prstGeom prst="rect">
            <a:avLst/>
          </a:prstGeom>
        </p:spPr>
      </p:pic>
      <p:sp>
        <p:nvSpPr>
          <p:cNvPr id="8" name="오른쪽 화살표 7"/>
          <p:cNvSpPr/>
          <p:nvPr/>
        </p:nvSpPr>
        <p:spPr>
          <a:xfrm>
            <a:off x="3946895" y="2849884"/>
            <a:ext cx="458388" cy="252548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아래쪽 화살표 8"/>
          <p:cNvSpPr/>
          <p:nvPr/>
        </p:nvSpPr>
        <p:spPr>
          <a:xfrm>
            <a:off x="1435867" y="2374815"/>
            <a:ext cx="243840" cy="442033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아래쪽 화살표 44"/>
          <p:cNvSpPr/>
          <p:nvPr/>
        </p:nvSpPr>
        <p:spPr>
          <a:xfrm>
            <a:off x="5334114" y="2371929"/>
            <a:ext cx="243840" cy="442033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7829" y="2603834"/>
            <a:ext cx="370522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92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en-US" altLang="ko-KR" dirty="0"/>
              <a:t>4. Git – </a:t>
            </a:r>
            <a:r>
              <a:rPr lang="ko-KR" altLang="en-US" dirty="0"/>
              <a:t>파일의 상태 확인하기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15146" y="1354975"/>
            <a:ext cx="1042277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buAutoNum type="arabicPeriod"/>
            </a:pPr>
            <a:endParaRPr lang="en-US" altLang="ko-KR" sz="1600" dirty="0"/>
          </a:p>
          <a:p>
            <a:pPr marL="342891" indent="-342891">
              <a:buAutoNum type="arabicPeriod"/>
            </a:pPr>
            <a:r>
              <a:rPr lang="ko-KR" altLang="en-US" sz="1600" dirty="0"/>
              <a:t>어떤 파일도 추가</a:t>
            </a:r>
            <a:r>
              <a:rPr lang="en-US" altLang="ko-KR" sz="1600" dirty="0"/>
              <a:t>/</a:t>
            </a:r>
            <a:r>
              <a:rPr lang="ko-KR" altLang="en-US" sz="1600" dirty="0"/>
              <a:t>수정 하지 않은 상황에 </a:t>
            </a:r>
            <a:r>
              <a:rPr lang="en-US" altLang="ko-KR" sz="1600" dirty="0"/>
              <a:t>$</a:t>
            </a:r>
            <a:r>
              <a:rPr lang="ko-KR" altLang="en-US" sz="1600" dirty="0"/>
              <a:t> </a:t>
            </a:r>
            <a:r>
              <a:rPr lang="en-US" altLang="ko-KR" sz="1600" dirty="0" err="1"/>
              <a:t>git</a:t>
            </a:r>
            <a:r>
              <a:rPr lang="en-US" altLang="ko-KR" sz="1600" dirty="0"/>
              <a:t> status </a:t>
            </a:r>
            <a:r>
              <a:rPr lang="ko-KR" altLang="en-US" sz="1600" dirty="0"/>
              <a:t>명령어를 실행하면 다음과 같은 화면이 나온다</a:t>
            </a:r>
            <a:endParaRPr lang="en-US" altLang="ko-KR" sz="1600" dirty="0"/>
          </a:p>
          <a:p>
            <a:pPr marL="342891" indent="-342891">
              <a:buAutoNum type="arabicPeriod"/>
            </a:pPr>
            <a:endParaRPr lang="en-US" altLang="ko-KR" sz="1600" dirty="0"/>
          </a:p>
          <a:p>
            <a:pPr marL="342891" indent="-342891">
              <a:buAutoNum type="arabicPeriod"/>
            </a:pPr>
            <a:endParaRPr lang="en-US" altLang="ko-KR" sz="1600" dirty="0"/>
          </a:p>
          <a:p>
            <a:pPr marL="342891" indent="-342891">
              <a:buAutoNum type="arabicPeriod"/>
            </a:pPr>
            <a:endParaRPr lang="en-US" altLang="ko-KR" sz="1600" dirty="0"/>
          </a:p>
          <a:p>
            <a:pPr marL="342891" indent="-342891">
              <a:buAutoNum type="arabicPeriod"/>
            </a:pPr>
            <a:endParaRPr lang="en-US" altLang="ko-KR" sz="1600" dirty="0"/>
          </a:p>
          <a:p>
            <a:pPr marL="342891" indent="-342891">
              <a:buAutoNum type="arabicPeriod"/>
            </a:pPr>
            <a:endParaRPr lang="en-US" altLang="ko-KR" sz="1600" dirty="0"/>
          </a:p>
          <a:p>
            <a:pPr marL="342891" indent="-342891">
              <a:buAutoNum type="arabicPeriod"/>
            </a:pPr>
            <a:r>
              <a:rPr lang="ko-KR" altLang="en-US" sz="1600" dirty="0"/>
              <a:t>위의 내용은 파일을 하나도 추가</a:t>
            </a:r>
            <a:r>
              <a:rPr lang="en-US" altLang="ko-KR" sz="1600" dirty="0"/>
              <a:t>/</a:t>
            </a:r>
            <a:r>
              <a:rPr lang="ko-KR" altLang="en-US" sz="1600" dirty="0"/>
              <a:t>수정하지 않았다는 것을 말해준다</a:t>
            </a:r>
            <a:r>
              <a:rPr lang="en-US" altLang="ko-KR" sz="1600" dirty="0"/>
              <a:t>. Tracked</a:t>
            </a:r>
            <a:r>
              <a:rPr lang="ko-KR" altLang="en-US" sz="1600" dirty="0"/>
              <a:t>나 </a:t>
            </a:r>
            <a:r>
              <a:rPr lang="en-US" altLang="ko-KR" sz="1600" dirty="0"/>
              <a:t>Modified </a:t>
            </a:r>
            <a:r>
              <a:rPr lang="ko-KR" altLang="en-US" sz="1600" dirty="0"/>
              <a:t>상태인 파일이 없다는 의미다</a:t>
            </a:r>
            <a:r>
              <a:rPr lang="en-US" altLang="ko-KR" sz="1600" dirty="0"/>
              <a:t>. Untracked </a:t>
            </a:r>
            <a:r>
              <a:rPr lang="ko-KR" altLang="en-US" sz="1600" dirty="0"/>
              <a:t>파일은 아직 없어서 목록에 나타나지 않는다</a:t>
            </a:r>
            <a:r>
              <a:rPr lang="en-US" altLang="ko-KR" sz="1600" dirty="0"/>
              <a:t>. </a:t>
            </a:r>
            <a:r>
              <a:rPr lang="ko-KR" altLang="en-US" sz="1600" dirty="0"/>
              <a:t>그리고 현재 작업 중인 </a:t>
            </a:r>
            <a:r>
              <a:rPr lang="en-US" altLang="ko-KR" sz="1600" dirty="0"/>
              <a:t>Branch</a:t>
            </a:r>
            <a:r>
              <a:rPr lang="ko-KR" altLang="en-US" sz="1600" dirty="0"/>
              <a:t>를 알려준다</a:t>
            </a:r>
            <a:r>
              <a:rPr lang="en-US" altLang="ko-KR" sz="1600" dirty="0"/>
              <a:t>. </a:t>
            </a:r>
            <a:r>
              <a:rPr lang="ko-KR" altLang="en-US" sz="1600" dirty="0"/>
              <a:t>기본 </a:t>
            </a:r>
            <a:r>
              <a:rPr lang="en-US" altLang="ko-KR" sz="1600" dirty="0"/>
              <a:t>Branch</a:t>
            </a:r>
            <a:r>
              <a:rPr lang="ko-KR" altLang="en-US" sz="1600" dirty="0"/>
              <a:t>가 </a:t>
            </a:r>
            <a:r>
              <a:rPr lang="en-US" altLang="ko-KR" sz="1600" dirty="0"/>
              <a:t>master</a:t>
            </a:r>
            <a:r>
              <a:rPr lang="ko-KR" altLang="en-US" sz="1600" dirty="0"/>
              <a:t>이기 때문에 현재 </a:t>
            </a:r>
            <a:r>
              <a:rPr lang="en-US" altLang="ko-KR" sz="1600" dirty="0"/>
              <a:t>master</a:t>
            </a:r>
            <a:r>
              <a:rPr lang="ko-KR" altLang="en-US" sz="1600" dirty="0"/>
              <a:t>로 나오는 것이다</a:t>
            </a:r>
            <a:r>
              <a:rPr lang="en-US" altLang="ko-KR" sz="1600" dirty="0"/>
              <a:t>. 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079" y="2059017"/>
            <a:ext cx="4295775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20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en-US" altLang="ko-KR" dirty="0"/>
              <a:t>4. Git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삭제한 </a:t>
            </a:r>
            <a:r>
              <a:rPr lang="en-US" altLang="ko-KR" dirty="0"/>
              <a:t>branch </a:t>
            </a:r>
            <a:r>
              <a:rPr lang="ko-KR" altLang="en-US" dirty="0"/>
              <a:t>다시 살리기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01997" y="1448599"/>
            <a:ext cx="920385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ref log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다시 살리고 싶은 시점을 찾아서 살리면 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97" y="1910264"/>
            <a:ext cx="10435920" cy="3441829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22318" y="2927217"/>
            <a:ext cx="6096196" cy="29495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06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en-US" altLang="ko-KR" dirty="0"/>
              <a:t>4. Git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삭제한 </a:t>
            </a:r>
            <a:r>
              <a:rPr lang="en-US" altLang="ko-KR" dirty="0"/>
              <a:t>branch </a:t>
            </a:r>
            <a:r>
              <a:rPr lang="ko-KR" altLang="en-US" dirty="0"/>
              <a:t>다시 살리기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01997" y="1448599"/>
            <a:ext cx="920385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ref log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ko-KR" altLang="en-US" dirty="0"/>
              <a:t> </a:t>
            </a:r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checkout –b iss53 HEAD@{2} </a:t>
            </a:r>
            <a:br>
              <a:rPr lang="en-US" altLang="ko-KR" dirty="0"/>
            </a:br>
            <a:r>
              <a:rPr lang="en-US" altLang="ko-KR" dirty="0"/>
              <a:t>  </a:t>
            </a:r>
            <a:r>
              <a:rPr lang="ko-KR" altLang="en-US" dirty="0"/>
              <a:t>또는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$ </a:t>
            </a:r>
            <a:r>
              <a:rPr lang="en-US" altLang="ko-KR" dirty="0" err="1"/>
              <a:t>git</a:t>
            </a:r>
            <a:r>
              <a:rPr lang="en-US" altLang="ko-KR" dirty="0"/>
              <a:t> checkout –b iss53 606ebb8</a:t>
            </a:r>
            <a:r>
              <a:rPr lang="ko-KR" altLang="en-US" dirty="0"/>
              <a:t> 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97" y="1910264"/>
            <a:ext cx="10435920" cy="3441829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22318" y="2927217"/>
            <a:ext cx="1010391" cy="29495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612388" y="2927217"/>
            <a:ext cx="1010391" cy="29495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03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en-US" altLang="ko-KR" dirty="0"/>
              <a:t>4. Git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삭제한 </a:t>
            </a:r>
            <a:r>
              <a:rPr lang="en-US" altLang="ko-KR" dirty="0"/>
              <a:t>branch </a:t>
            </a:r>
            <a:r>
              <a:rPr lang="ko-KR" altLang="en-US" dirty="0"/>
              <a:t>다시 살리기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01997" y="1475921"/>
            <a:ext cx="9203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다시 확인하면 </a:t>
            </a:r>
            <a:r>
              <a:rPr lang="en-US" altLang="ko-KR" dirty="0"/>
              <a:t>branch</a:t>
            </a:r>
            <a:r>
              <a:rPr lang="ko-KR" altLang="en-US" dirty="0"/>
              <a:t>가 살아난 것을 확인 할 수 있다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97" y="2100398"/>
            <a:ext cx="3619500" cy="723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99853" y="2824298"/>
            <a:ext cx="14237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Command</a:t>
            </a:r>
            <a:r>
              <a:rPr lang="ko-KR" altLang="en-US" sz="1200" dirty="0"/>
              <a:t>로 확인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 $ </a:t>
            </a:r>
            <a:r>
              <a:rPr lang="en-US" altLang="ko-KR" sz="1200" dirty="0" err="1"/>
              <a:t>git</a:t>
            </a:r>
            <a:r>
              <a:rPr lang="en-US" altLang="ko-KR" sz="1200" dirty="0"/>
              <a:t> branch</a:t>
            </a:r>
            <a:endParaRPr lang="ko-KR" altLang="en-US" sz="12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0870" y="2062298"/>
            <a:ext cx="2886075" cy="762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612013" y="2824298"/>
            <a:ext cx="1441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Sourcetree</a:t>
            </a:r>
            <a:r>
              <a:rPr lang="ko-KR" altLang="en-US" sz="1200" dirty="0"/>
              <a:t>로 확인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     Git GUI Tool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989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522317" y="29413"/>
            <a:ext cx="10515600" cy="1325563"/>
          </a:xfrm>
        </p:spPr>
        <p:txBody>
          <a:bodyPr/>
          <a:lstStyle/>
          <a:p>
            <a:r>
              <a:rPr lang="en-US" altLang="ko-KR" dirty="0"/>
              <a:t>4. Git</a:t>
            </a:r>
            <a:r>
              <a:rPr lang="ko-KR" altLang="en-US" dirty="0"/>
              <a:t> </a:t>
            </a:r>
            <a:r>
              <a:rPr lang="en-US" altLang="ko-KR" dirty="0"/>
              <a:t>– Branch </a:t>
            </a:r>
            <a:r>
              <a:rPr lang="ko-KR" altLang="en-US" dirty="0"/>
              <a:t>관리 전략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100" y="1973284"/>
            <a:ext cx="3262929" cy="43776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1423467" y="1603952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Git flow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9489" y="1975014"/>
            <a:ext cx="3988883" cy="346970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8" name="TextBox 47"/>
          <p:cNvSpPr txBox="1"/>
          <p:nvPr/>
        </p:nvSpPr>
        <p:spPr>
          <a:xfrm>
            <a:off x="5233750" y="1603952"/>
            <a:ext cx="143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GitHub flow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2819" y="1973285"/>
            <a:ext cx="3658591" cy="40347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9" name="TextBox 48"/>
          <p:cNvSpPr txBox="1"/>
          <p:nvPr/>
        </p:nvSpPr>
        <p:spPr>
          <a:xfrm>
            <a:off x="9242205" y="1603952"/>
            <a:ext cx="137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GitLab</a:t>
            </a:r>
            <a:r>
              <a:rPr lang="en-US" altLang="ko-KR" dirty="0"/>
              <a:t> flow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276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8" name="직선 연결선 237"/>
          <p:cNvCxnSpPr>
            <a:endCxn id="170" idx="0"/>
          </p:cNvCxnSpPr>
          <p:nvPr/>
        </p:nvCxnSpPr>
        <p:spPr>
          <a:xfrm flipH="1">
            <a:off x="4811788" y="709963"/>
            <a:ext cx="21917" cy="31449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8055033" y="448891"/>
            <a:ext cx="598241" cy="2540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1" dirty="0"/>
              <a:t>master</a:t>
            </a:r>
            <a:endParaRPr lang="ko-KR" altLang="en-US" sz="1051" dirty="0"/>
          </a:p>
        </p:txBody>
      </p:sp>
      <p:sp>
        <p:nvSpPr>
          <p:cNvPr id="6" name="TextBox 5"/>
          <p:cNvSpPr txBox="1"/>
          <p:nvPr/>
        </p:nvSpPr>
        <p:spPr>
          <a:xfrm>
            <a:off x="2933493" y="444539"/>
            <a:ext cx="670376" cy="2540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1" dirty="0"/>
              <a:t>develop</a:t>
            </a:r>
            <a:endParaRPr lang="ko-KR" altLang="en-US" sz="1051" dirty="0"/>
          </a:p>
        </p:txBody>
      </p:sp>
      <p:sp>
        <p:nvSpPr>
          <p:cNvPr id="7" name="타원 6"/>
          <p:cNvSpPr/>
          <p:nvPr/>
        </p:nvSpPr>
        <p:spPr>
          <a:xfrm>
            <a:off x="2532736" y="82464"/>
            <a:ext cx="241069" cy="2410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251395" y="93975"/>
            <a:ext cx="241069" cy="241069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4979208" y="66970"/>
            <a:ext cx="241069" cy="241069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>
            <a:stCxn id="6" idx="2"/>
            <a:endCxn id="18" idx="0"/>
          </p:cNvCxnSpPr>
          <p:nvPr/>
        </p:nvCxnSpPr>
        <p:spPr>
          <a:xfrm>
            <a:off x="3268681" y="698583"/>
            <a:ext cx="2" cy="7961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>
            <a:endCxn id="17" idx="0"/>
          </p:cNvCxnSpPr>
          <p:nvPr/>
        </p:nvCxnSpPr>
        <p:spPr>
          <a:xfrm>
            <a:off x="8351289" y="696757"/>
            <a:ext cx="0" cy="3630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34030" y="53371"/>
            <a:ext cx="12830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: Master branch</a:t>
            </a:r>
            <a:endParaRPr lang="ko-KR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2815373" y="53371"/>
            <a:ext cx="13619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: develop branch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5261845" y="49003"/>
            <a:ext cx="12933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: feature branch</a:t>
            </a:r>
            <a:endParaRPr lang="ko-KR" altLang="en-US" sz="1200" dirty="0"/>
          </a:p>
        </p:txBody>
      </p:sp>
      <p:sp>
        <p:nvSpPr>
          <p:cNvPr id="17" name="타원 16"/>
          <p:cNvSpPr/>
          <p:nvPr/>
        </p:nvSpPr>
        <p:spPr>
          <a:xfrm>
            <a:off x="8230755" y="1059800"/>
            <a:ext cx="241069" cy="241069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3148148" y="1494778"/>
            <a:ext cx="241069" cy="2410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>
            <a:stCxn id="17" idx="2"/>
            <a:endCxn id="18" idx="6"/>
          </p:cNvCxnSpPr>
          <p:nvPr/>
        </p:nvCxnSpPr>
        <p:spPr>
          <a:xfrm flipH="1">
            <a:off x="3389216" y="1180333"/>
            <a:ext cx="4841539" cy="43497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사각형 설명선 22"/>
          <p:cNvSpPr/>
          <p:nvPr/>
        </p:nvSpPr>
        <p:spPr>
          <a:xfrm>
            <a:off x="9102439" y="659691"/>
            <a:ext cx="1230284" cy="454071"/>
          </a:xfrm>
          <a:prstGeom prst="wedgeRectCallout">
            <a:avLst>
              <a:gd name="adj1" fmla="val -93806"/>
              <a:gd name="adj2" fmla="val 55177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Tag</a:t>
            </a:r>
            <a:br>
              <a:rPr lang="en-US" altLang="ko-KR" sz="1200" dirty="0">
                <a:solidFill>
                  <a:schemeClr val="tx1"/>
                </a:solidFill>
              </a:rPr>
            </a:br>
            <a:r>
              <a:rPr lang="en-US" altLang="ko-KR" sz="1200" dirty="0">
                <a:solidFill>
                  <a:schemeClr val="tx1"/>
                </a:solidFill>
              </a:rPr>
              <a:t>ver1.0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/>
          <p:cNvCxnSpPr>
            <a:stCxn id="18" idx="4"/>
            <a:endCxn id="31" idx="0"/>
          </p:cNvCxnSpPr>
          <p:nvPr/>
        </p:nvCxnSpPr>
        <p:spPr>
          <a:xfrm>
            <a:off x="3268683" y="1735847"/>
            <a:ext cx="0" cy="11265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/>
          <p:cNvSpPr/>
          <p:nvPr/>
        </p:nvSpPr>
        <p:spPr>
          <a:xfrm>
            <a:off x="3148148" y="2862428"/>
            <a:ext cx="241069" cy="2410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244935" y="442844"/>
            <a:ext cx="860080" cy="2540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1" dirty="0"/>
              <a:t>feature</a:t>
            </a:r>
            <a:endParaRPr lang="ko-KR" altLang="en-US" sz="1051" dirty="0"/>
          </a:p>
        </p:txBody>
      </p:sp>
      <p:cxnSp>
        <p:nvCxnSpPr>
          <p:cNvPr id="35" name="직선 연결선 34"/>
          <p:cNvCxnSpPr>
            <a:endCxn id="38" idx="0"/>
          </p:cNvCxnSpPr>
          <p:nvPr/>
        </p:nvCxnSpPr>
        <p:spPr>
          <a:xfrm>
            <a:off x="1404111" y="696761"/>
            <a:ext cx="0" cy="9544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>
            <a:off x="1913848" y="696761"/>
            <a:ext cx="1" cy="5386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타원 36"/>
          <p:cNvSpPr/>
          <p:nvPr/>
        </p:nvSpPr>
        <p:spPr>
          <a:xfrm>
            <a:off x="1793308" y="1807680"/>
            <a:ext cx="241069" cy="241069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1283576" y="1651228"/>
            <a:ext cx="241069" cy="241069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/>
          <p:cNvCxnSpPr>
            <a:stCxn id="18" idx="2"/>
            <a:endCxn id="37" idx="6"/>
          </p:cNvCxnSpPr>
          <p:nvPr/>
        </p:nvCxnSpPr>
        <p:spPr>
          <a:xfrm flipH="1">
            <a:off x="2034377" y="1615317"/>
            <a:ext cx="1113771" cy="31290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18" idx="2"/>
            <a:endCxn id="38" idx="6"/>
          </p:cNvCxnSpPr>
          <p:nvPr/>
        </p:nvCxnSpPr>
        <p:spPr>
          <a:xfrm flipH="1">
            <a:off x="1524649" y="1615313"/>
            <a:ext cx="1623503" cy="1564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사각형 설명선 51"/>
          <p:cNvSpPr/>
          <p:nvPr/>
        </p:nvSpPr>
        <p:spPr>
          <a:xfrm>
            <a:off x="1472540" y="868974"/>
            <a:ext cx="935909" cy="404969"/>
          </a:xfrm>
          <a:prstGeom prst="wedgeRectCallout">
            <a:avLst>
              <a:gd name="adj1" fmla="val 1617"/>
              <a:gd name="adj2" fmla="val 178003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사용자 정보 암호화</a:t>
            </a:r>
          </a:p>
        </p:txBody>
      </p:sp>
      <p:cxnSp>
        <p:nvCxnSpPr>
          <p:cNvPr id="53" name="직선 화살표 연결선 52"/>
          <p:cNvCxnSpPr/>
          <p:nvPr/>
        </p:nvCxnSpPr>
        <p:spPr>
          <a:xfrm flipH="1">
            <a:off x="1913846" y="2048753"/>
            <a:ext cx="1" cy="31290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타원 53"/>
          <p:cNvSpPr/>
          <p:nvPr/>
        </p:nvSpPr>
        <p:spPr>
          <a:xfrm>
            <a:off x="1793308" y="2361652"/>
            <a:ext cx="241069" cy="241069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" name="직선 화살표 연결선 55"/>
          <p:cNvCxnSpPr/>
          <p:nvPr/>
        </p:nvCxnSpPr>
        <p:spPr>
          <a:xfrm flipH="1">
            <a:off x="1913846" y="2602725"/>
            <a:ext cx="1" cy="31290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타원 56"/>
          <p:cNvSpPr/>
          <p:nvPr/>
        </p:nvSpPr>
        <p:spPr>
          <a:xfrm>
            <a:off x="1793308" y="2915624"/>
            <a:ext cx="241069" cy="241069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8" name="직선 화살표 연결선 57"/>
          <p:cNvCxnSpPr>
            <a:stCxn id="38" idx="4"/>
            <a:endCxn id="59" idx="0"/>
          </p:cNvCxnSpPr>
          <p:nvPr/>
        </p:nvCxnSpPr>
        <p:spPr>
          <a:xfrm>
            <a:off x="1404111" y="1892301"/>
            <a:ext cx="0" cy="31290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타원 58"/>
          <p:cNvSpPr/>
          <p:nvPr/>
        </p:nvSpPr>
        <p:spPr>
          <a:xfrm>
            <a:off x="1283576" y="2205200"/>
            <a:ext cx="241069" cy="241069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화살표 연결선 59"/>
          <p:cNvCxnSpPr>
            <a:stCxn id="59" idx="4"/>
            <a:endCxn id="66" idx="0"/>
          </p:cNvCxnSpPr>
          <p:nvPr/>
        </p:nvCxnSpPr>
        <p:spPr>
          <a:xfrm>
            <a:off x="1404111" y="2446273"/>
            <a:ext cx="0" cy="14783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타원 65"/>
          <p:cNvSpPr/>
          <p:nvPr/>
        </p:nvSpPr>
        <p:spPr>
          <a:xfrm>
            <a:off x="1283576" y="3924668"/>
            <a:ext cx="241069" cy="241069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9" name="직선 화살표 연결선 68"/>
          <p:cNvCxnSpPr/>
          <p:nvPr/>
        </p:nvCxnSpPr>
        <p:spPr>
          <a:xfrm>
            <a:off x="3245523" y="3103496"/>
            <a:ext cx="0" cy="4787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타원 69"/>
          <p:cNvSpPr/>
          <p:nvPr/>
        </p:nvSpPr>
        <p:spPr>
          <a:xfrm>
            <a:off x="3148148" y="3582228"/>
            <a:ext cx="241069" cy="2410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1" name="직선 화살표 연결선 70"/>
          <p:cNvCxnSpPr>
            <a:stCxn id="57" idx="6"/>
            <a:endCxn id="70" idx="2"/>
          </p:cNvCxnSpPr>
          <p:nvPr/>
        </p:nvCxnSpPr>
        <p:spPr>
          <a:xfrm>
            <a:off x="2034377" y="3036160"/>
            <a:ext cx="1113771" cy="66660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>
            <a:stCxn id="70" idx="4"/>
            <a:endCxn id="74" idx="0"/>
          </p:cNvCxnSpPr>
          <p:nvPr/>
        </p:nvCxnSpPr>
        <p:spPr>
          <a:xfrm flipH="1">
            <a:off x="3268685" y="3823301"/>
            <a:ext cx="1" cy="4752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타원 73"/>
          <p:cNvSpPr/>
          <p:nvPr/>
        </p:nvSpPr>
        <p:spPr>
          <a:xfrm>
            <a:off x="3148147" y="4298536"/>
            <a:ext cx="241069" cy="2410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타원 74"/>
          <p:cNvSpPr/>
          <p:nvPr/>
        </p:nvSpPr>
        <p:spPr>
          <a:xfrm>
            <a:off x="1793308" y="4432104"/>
            <a:ext cx="241069" cy="241069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6" name="직선 화살표 연결선 75"/>
          <p:cNvCxnSpPr>
            <a:stCxn id="74" idx="2"/>
            <a:endCxn id="75" idx="6"/>
          </p:cNvCxnSpPr>
          <p:nvPr/>
        </p:nvCxnSpPr>
        <p:spPr>
          <a:xfrm flipH="1">
            <a:off x="2034376" y="4419071"/>
            <a:ext cx="1113771" cy="1335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사각형 설명선 77"/>
          <p:cNvSpPr/>
          <p:nvPr/>
        </p:nvSpPr>
        <p:spPr>
          <a:xfrm>
            <a:off x="1696020" y="3444265"/>
            <a:ext cx="964379" cy="454071"/>
          </a:xfrm>
          <a:prstGeom prst="wedgeRectCallout">
            <a:avLst>
              <a:gd name="adj1" fmla="val -26725"/>
              <a:gd name="adj2" fmla="val 166851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사용자 수정 기능 추가 개발 </a:t>
            </a:r>
          </a:p>
        </p:txBody>
      </p:sp>
      <p:cxnSp>
        <p:nvCxnSpPr>
          <p:cNvPr id="81" name="직선 화살표 연결선 80"/>
          <p:cNvCxnSpPr>
            <a:stCxn id="66" idx="4"/>
            <a:endCxn id="82" idx="0"/>
          </p:cNvCxnSpPr>
          <p:nvPr/>
        </p:nvCxnSpPr>
        <p:spPr>
          <a:xfrm>
            <a:off x="1404111" y="4165741"/>
            <a:ext cx="0" cy="14783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타원 81"/>
          <p:cNvSpPr/>
          <p:nvPr/>
        </p:nvSpPr>
        <p:spPr>
          <a:xfrm>
            <a:off x="1283576" y="5644136"/>
            <a:ext cx="241069" cy="241069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3" name="직선 화살표 연결선 82"/>
          <p:cNvCxnSpPr>
            <a:stCxn id="75" idx="4"/>
            <a:endCxn id="84" idx="0"/>
          </p:cNvCxnSpPr>
          <p:nvPr/>
        </p:nvCxnSpPr>
        <p:spPr>
          <a:xfrm>
            <a:off x="1913843" y="4673173"/>
            <a:ext cx="1072" cy="31321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타원 83"/>
          <p:cNvSpPr/>
          <p:nvPr/>
        </p:nvSpPr>
        <p:spPr>
          <a:xfrm>
            <a:off x="1794380" y="4986384"/>
            <a:ext cx="241069" cy="241069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5" name="직선 화살표 연결선 84"/>
          <p:cNvCxnSpPr>
            <a:stCxn id="84" idx="4"/>
            <a:endCxn id="86" idx="0"/>
          </p:cNvCxnSpPr>
          <p:nvPr/>
        </p:nvCxnSpPr>
        <p:spPr>
          <a:xfrm>
            <a:off x="1914915" y="5227457"/>
            <a:ext cx="0" cy="31290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타원 85"/>
          <p:cNvSpPr/>
          <p:nvPr/>
        </p:nvSpPr>
        <p:spPr>
          <a:xfrm>
            <a:off x="1794380" y="5540356"/>
            <a:ext cx="241069" cy="241069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7" name="직선 화살표 연결선 86"/>
          <p:cNvCxnSpPr>
            <a:stCxn id="214" idx="4"/>
            <a:endCxn id="88" idx="0"/>
          </p:cNvCxnSpPr>
          <p:nvPr/>
        </p:nvCxnSpPr>
        <p:spPr>
          <a:xfrm>
            <a:off x="3268681" y="5291944"/>
            <a:ext cx="0" cy="10153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타원 87"/>
          <p:cNvSpPr/>
          <p:nvPr/>
        </p:nvSpPr>
        <p:spPr>
          <a:xfrm>
            <a:off x="3148147" y="6307252"/>
            <a:ext cx="241069" cy="2410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1" name="직선 화살표 연결선 90"/>
          <p:cNvCxnSpPr>
            <a:stCxn id="86" idx="6"/>
            <a:endCxn id="88" idx="2"/>
          </p:cNvCxnSpPr>
          <p:nvPr/>
        </p:nvCxnSpPr>
        <p:spPr>
          <a:xfrm>
            <a:off x="2035448" y="5660894"/>
            <a:ext cx="1112699" cy="7668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/>
          <p:cNvCxnSpPr>
            <a:stCxn id="82" idx="5"/>
            <a:endCxn id="88" idx="2"/>
          </p:cNvCxnSpPr>
          <p:nvPr/>
        </p:nvCxnSpPr>
        <p:spPr>
          <a:xfrm>
            <a:off x="1489342" y="5849905"/>
            <a:ext cx="1658805" cy="5778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6795882" y="442844"/>
            <a:ext cx="529312" cy="2540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1" dirty="0"/>
              <a:t>hotfix</a:t>
            </a:r>
            <a:endParaRPr lang="ko-KR" altLang="en-US" sz="1051" dirty="0"/>
          </a:p>
        </p:txBody>
      </p:sp>
      <p:sp>
        <p:nvSpPr>
          <p:cNvPr id="115" name="타원 114"/>
          <p:cNvSpPr/>
          <p:nvPr/>
        </p:nvSpPr>
        <p:spPr>
          <a:xfrm>
            <a:off x="7325195" y="61008"/>
            <a:ext cx="241069" cy="24106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TextBox 115"/>
          <p:cNvSpPr txBox="1"/>
          <p:nvPr/>
        </p:nvSpPr>
        <p:spPr>
          <a:xfrm>
            <a:off x="7755966" y="49003"/>
            <a:ext cx="1200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: hotfix branch</a:t>
            </a:r>
            <a:endParaRPr lang="ko-KR" altLang="en-US" sz="1200" dirty="0"/>
          </a:p>
        </p:txBody>
      </p:sp>
      <p:sp>
        <p:nvSpPr>
          <p:cNvPr id="117" name="타원 116"/>
          <p:cNvSpPr/>
          <p:nvPr/>
        </p:nvSpPr>
        <p:spPr>
          <a:xfrm>
            <a:off x="6940004" y="2366734"/>
            <a:ext cx="241069" cy="24106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사각형 설명선 117"/>
          <p:cNvSpPr/>
          <p:nvPr/>
        </p:nvSpPr>
        <p:spPr>
          <a:xfrm>
            <a:off x="5220281" y="1494781"/>
            <a:ext cx="1924295" cy="681519"/>
          </a:xfrm>
          <a:prstGeom prst="wedgeRectCallout">
            <a:avLst>
              <a:gd name="adj1" fmla="val 40809"/>
              <a:gd name="adj2" fmla="val 86394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1" dirty="0">
                <a:solidFill>
                  <a:schemeClr val="tx1"/>
                </a:solidFill>
              </a:rPr>
              <a:t>사용자의 급한 요청으로 인해 게시판 기능 추가 </a:t>
            </a:r>
            <a:r>
              <a:rPr lang="en-US" altLang="ko-KR" sz="1051" dirty="0">
                <a:solidFill>
                  <a:schemeClr val="tx1"/>
                </a:solidFill>
              </a:rPr>
              <a:t/>
            </a:r>
            <a:br>
              <a:rPr lang="en-US" altLang="ko-KR" sz="1051" dirty="0">
                <a:solidFill>
                  <a:schemeClr val="tx1"/>
                </a:solidFill>
              </a:rPr>
            </a:br>
            <a:r>
              <a:rPr lang="ko-KR" altLang="en-US" sz="1051" dirty="0">
                <a:solidFill>
                  <a:schemeClr val="tx1"/>
                </a:solidFill>
              </a:rPr>
              <a:t> </a:t>
            </a:r>
            <a:r>
              <a:rPr lang="en-US" altLang="ko-KR" sz="1051" dirty="0">
                <a:solidFill>
                  <a:schemeClr val="tx1"/>
                </a:solidFill>
              </a:rPr>
              <a:t>master, </a:t>
            </a:r>
            <a:r>
              <a:rPr lang="en-US" altLang="ko-KR" sz="1051" dirty="0" err="1">
                <a:solidFill>
                  <a:schemeClr val="tx1"/>
                </a:solidFill>
              </a:rPr>
              <a:t>develp</a:t>
            </a:r>
            <a:r>
              <a:rPr lang="ko-KR" altLang="en-US" sz="1051" dirty="0">
                <a:solidFill>
                  <a:schemeClr val="tx1"/>
                </a:solidFill>
              </a:rPr>
              <a:t>에 </a:t>
            </a:r>
            <a:r>
              <a:rPr lang="en-US" altLang="ko-KR" sz="1051" dirty="0">
                <a:solidFill>
                  <a:schemeClr val="tx1"/>
                </a:solidFill>
              </a:rPr>
              <a:t>merge</a:t>
            </a:r>
            <a:br>
              <a:rPr lang="en-US" altLang="ko-KR" sz="1051" dirty="0">
                <a:solidFill>
                  <a:schemeClr val="tx1"/>
                </a:solidFill>
              </a:rPr>
            </a:br>
            <a:r>
              <a:rPr lang="ko-KR" altLang="en-US" sz="1051" dirty="0">
                <a:solidFill>
                  <a:schemeClr val="tx1"/>
                </a:solidFill>
              </a:rPr>
              <a:t>그리고 </a:t>
            </a:r>
            <a:r>
              <a:rPr lang="en-US" altLang="ko-KR" sz="1051" dirty="0">
                <a:solidFill>
                  <a:schemeClr val="tx1"/>
                </a:solidFill>
              </a:rPr>
              <a:t>hotfix branch </a:t>
            </a:r>
            <a:r>
              <a:rPr lang="ko-KR" altLang="en-US" sz="1051" dirty="0">
                <a:solidFill>
                  <a:schemeClr val="tx1"/>
                </a:solidFill>
              </a:rPr>
              <a:t>삭제</a:t>
            </a:r>
          </a:p>
        </p:txBody>
      </p:sp>
      <p:cxnSp>
        <p:nvCxnSpPr>
          <p:cNvPr id="119" name="직선 화살표 연결선 118"/>
          <p:cNvCxnSpPr>
            <a:stCxn id="17" idx="3"/>
            <a:endCxn id="117" idx="7"/>
          </p:cNvCxnSpPr>
          <p:nvPr/>
        </p:nvCxnSpPr>
        <p:spPr>
          <a:xfrm flipH="1">
            <a:off x="7145768" y="1265568"/>
            <a:ext cx="1120291" cy="113647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/>
          <p:cNvCxnSpPr>
            <a:stCxn id="117" idx="2"/>
            <a:endCxn id="31" idx="6"/>
          </p:cNvCxnSpPr>
          <p:nvPr/>
        </p:nvCxnSpPr>
        <p:spPr>
          <a:xfrm flipH="1">
            <a:off x="3389217" y="2487271"/>
            <a:ext cx="3550787" cy="49569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타원 128"/>
          <p:cNvSpPr/>
          <p:nvPr/>
        </p:nvSpPr>
        <p:spPr>
          <a:xfrm>
            <a:off x="8230755" y="2949355"/>
            <a:ext cx="241069" cy="241069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0" name="직선 화살표 연결선 129"/>
          <p:cNvCxnSpPr>
            <a:stCxn id="117" idx="6"/>
            <a:endCxn id="129" idx="2"/>
          </p:cNvCxnSpPr>
          <p:nvPr/>
        </p:nvCxnSpPr>
        <p:spPr>
          <a:xfrm>
            <a:off x="7181072" y="2487268"/>
            <a:ext cx="1049683" cy="5826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사각형 설명선 132"/>
          <p:cNvSpPr/>
          <p:nvPr/>
        </p:nvSpPr>
        <p:spPr>
          <a:xfrm>
            <a:off x="9258210" y="2282439"/>
            <a:ext cx="1671757" cy="698563"/>
          </a:xfrm>
          <a:prstGeom prst="wedgeRectCallout">
            <a:avLst>
              <a:gd name="adj1" fmla="val -93806"/>
              <a:gd name="adj2" fmla="val 55177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Tag</a:t>
            </a:r>
            <a:br>
              <a:rPr lang="en-US" altLang="ko-KR" sz="1200" dirty="0">
                <a:solidFill>
                  <a:schemeClr val="tx1"/>
                </a:solidFill>
              </a:rPr>
            </a:br>
            <a:r>
              <a:rPr lang="en-US" altLang="ko-KR" sz="1200" dirty="0">
                <a:solidFill>
                  <a:schemeClr val="tx1"/>
                </a:solidFill>
              </a:rPr>
              <a:t>ver1.1</a:t>
            </a:r>
            <a:br>
              <a:rPr lang="en-US" altLang="ko-KR" sz="1200" dirty="0">
                <a:solidFill>
                  <a:schemeClr val="tx1"/>
                </a:solidFill>
              </a:rPr>
            </a:b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게시판 기능 추가됨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35" name="직선 화살표 연결선 134"/>
          <p:cNvCxnSpPr>
            <a:stCxn id="17" idx="4"/>
            <a:endCxn id="129" idx="0"/>
          </p:cNvCxnSpPr>
          <p:nvPr/>
        </p:nvCxnSpPr>
        <p:spPr>
          <a:xfrm>
            <a:off x="8351289" y="1300871"/>
            <a:ext cx="0" cy="16484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/>
          <p:cNvCxnSpPr/>
          <p:nvPr/>
        </p:nvCxnSpPr>
        <p:spPr>
          <a:xfrm>
            <a:off x="8351288" y="3183893"/>
            <a:ext cx="0" cy="16484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타원 138"/>
          <p:cNvSpPr/>
          <p:nvPr/>
        </p:nvSpPr>
        <p:spPr>
          <a:xfrm>
            <a:off x="8230754" y="4824551"/>
            <a:ext cx="241069" cy="241069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TextBox 166"/>
          <p:cNvSpPr txBox="1"/>
          <p:nvPr/>
        </p:nvSpPr>
        <p:spPr>
          <a:xfrm>
            <a:off x="4529501" y="442094"/>
            <a:ext cx="611065" cy="2540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1" dirty="0"/>
              <a:t>release</a:t>
            </a:r>
            <a:endParaRPr lang="ko-KR" altLang="en-US" sz="1051" dirty="0"/>
          </a:p>
        </p:txBody>
      </p:sp>
      <p:sp>
        <p:nvSpPr>
          <p:cNvPr id="168" name="타원 167"/>
          <p:cNvSpPr/>
          <p:nvPr/>
        </p:nvSpPr>
        <p:spPr>
          <a:xfrm>
            <a:off x="9649632" y="60344"/>
            <a:ext cx="241069" cy="24106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TextBox 168"/>
          <p:cNvSpPr txBox="1"/>
          <p:nvPr/>
        </p:nvSpPr>
        <p:spPr>
          <a:xfrm>
            <a:off x="9890705" y="24447"/>
            <a:ext cx="12901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: release branch</a:t>
            </a:r>
            <a:endParaRPr lang="ko-KR" altLang="en-US" sz="1200" dirty="0"/>
          </a:p>
        </p:txBody>
      </p:sp>
      <p:sp>
        <p:nvSpPr>
          <p:cNvPr id="170" name="타원 169"/>
          <p:cNvSpPr/>
          <p:nvPr/>
        </p:nvSpPr>
        <p:spPr>
          <a:xfrm>
            <a:off x="4691254" y="3854919"/>
            <a:ext cx="241069" cy="24106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2" name="직선 화살표 연결선 201"/>
          <p:cNvCxnSpPr>
            <a:stCxn id="70" idx="6"/>
            <a:endCxn id="170" idx="2"/>
          </p:cNvCxnSpPr>
          <p:nvPr/>
        </p:nvCxnSpPr>
        <p:spPr>
          <a:xfrm>
            <a:off x="3389216" y="3702763"/>
            <a:ext cx="1302037" cy="27269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사각형 설명선 204"/>
          <p:cNvSpPr/>
          <p:nvPr/>
        </p:nvSpPr>
        <p:spPr>
          <a:xfrm>
            <a:off x="3944292" y="2982965"/>
            <a:ext cx="1602045" cy="599265"/>
          </a:xfrm>
          <a:prstGeom prst="wedgeRectCallout">
            <a:avLst>
              <a:gd name="adj1" fmla="val 4408"/>
              <a:gd name="adj2" fmla="val 85325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사용자 삭제 기능이 개발이 완료되고 반영 전 </a:t>
            </a:r>
            <a:r>
              <a:rPr lang="en-US" altLang="ko-KR" sz="900" dirty="0">
                <a:solidFill>
                  <a:schemeClr val="tx1"/>
                </a:solidFill>
              </a:rPr>
              <a:t>release</a:t>
            </a:r>
            <a:r>
              <a:rPr lang="ko-KR" altLang="en-US" sz="900" dirty="0">
                <a:solidFill>
                  <a:schemeClr val="tx1"/>
                </a:solidFill>
              </a:rPr>
              <a:t>로 분기</a:t>
            </a:r>
          </a:p>
        </p:txBody>
      </p:sp>
      <p:sp>
        <p:nvSpPr>
          <p:cNvPr id="206" name="타원 205"/>
          <p:cNvSpPr/>
          <p:nvPr/>
        </p:nvSpPr>
        <p:spPr>
          <a:xfrm>
            <a:off x="4685816" y="4343364"/>
            <a:ext cx="241069" cy="24106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7" name="직선 화살표 연결선 206"/>
          <p:cNvCxnSpPr>
            <a:stCxn id="170" idx="4"/>
            <a:endCxn id="206" idx="0"/>
          </p:cNvCxnSpPr>
          <p:nvPr/>
        </p:nvCxnSpPr>
        <p:spPr>
          <a:xfrm flipH="1">
            <a:off x="4806353" y="4095992"/>
            <a:ext cx="5439" cy="2473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타원 210"/>
          <p:cNvSpPr/>
          <p:nvPr/>
        </p:nvSpPr>
        <p:spPr>
          <a:xfrm>
            <a:off x="4685816" y="4834964"/>
            <a:ext cx="241069" cy="24106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2" name="직선 화살표 연결선 211"/>
          <p:cNvCxnSpPr>
            <a:endCxn id="211" idx="0"/>
          </p:cNvCxnSpPr>
          <p:nvPr/>
        </p:nvCxnSpPr>
        <p:spPr>
          <a:xfrm flipH="1">
            <a:off x="4806353" y="4587590"/>
            <a:ext cx="5439" cy="2473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타원 213"/>
          <p:cNvSpPr/>
          <p:nvPr/>
        </p:nvSpPr>
        <p:spPr>
          <a:xfrm>
            <a:off x="3148147" y="5050875"/>
            <a:ext cx="241069" cy="2410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6" name="직선 화살표 연결선 215"/>
          <p:cNvCxnSpPr>
            <a:stCxn id="74" idx="4"/>
            <a:endCxn id="214" idx="0"/>
          </p:cNvCxnSpPr>
          <p:nvPr/>
        </p:nvCxnSpPr>
        <p:spPr>
          <a:xfrm>
            <a:off x="3268681" y="4539607"/>
            <a:ext cx="0" cy="51127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직선 화살표 연결선 218"/>
          <p:cNvCxnSpPr>
            <a:stCxn id="211" idx="2"/>
            <a:endCxn id="214" idx="6"/>
          </p:cNvCxnSpPr>
          <p:nvPr/>
        </p:nvCxnSpPr>
        <p:spPr>
          <a:xfrm flipH="1">
            <a:off x="3389215" y="4955502"/>
            <a:ext cx="1296600" cy="21591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화살표 연결선 223"/>
          <p:cNvCxnSpPr>
            <a:stCxn id="211" idx="6"/>
            <a:endCxn id="139" idx="2"/>
          </p:cNvCxnSpPr>
          <p:nvPr/>
        </p:nvCxnSpPr>
        <p:spPr>
          <a:xfrm flipV="1">
            <a:off x="4926884" y="4945086"/>
            <a:ext cx="3303869" cy="1041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사각형 설명선 226"/>
          <p:cNvSpPr/>
          <p:nvPr/>
        </p:nvSpPr>
        <p:spPr>
          <a:xfrm>
            <a:off x="9102439" y="4298538"/>
            <a:ext cx="2358044" cy="574604"/>
          </a:xfrm>
          <a:prstGeom prst="wedgeRectCallout">
            <a:avLst>
              <a:gd name="adj1" fmla="val -75513"/>
              <a:gd name="adj2" fmla="val 51576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Tag</a:t>
            </a:r>
            <a:br>
              <a:rPr lang="en-US" altLang="ko-KR" sz="1200" dirty="0">
                <a:solidFill>
                  <a:schemeClr val="tx1"/>
                </a:solidFill>
              </a:rPr>
            </a:br>
            <a:r>
              <a:rPr lang="en-US" altLang="ko-KR" sz="1200" dirty="0">
                <a:solidFill>
                  <a:schemeClr val="tx1"/>
                </a:solidFill>
              </a:rPr>
              <a:t>ver1.1.1</a:t>
            </a:r>
            <a:br>
              <a:rPr lang="en-US" altLang="ko-KR" sz="1200" dirty="0">
                <a:solidFill>
                  <a:schemeClr val="tx1"/>
                </a:solidFill>
              </a:rPr>
            </a:b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사용자 삭제 기능 추가된 버전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8" name="타원 227"/>
          <p:cNvSpPr/>
          <p:nvPr/>
        </p:nvSpPr>
        <p:spPr>
          <a:xfrm>
            <a:off x="8230752" y="6548322"/>
            <a:ext cx="241069" cy="241069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9" name="직선 화살표 연결선 228"/>
          <p:cNvCxnSpPr>
            <a:stCxn id="139" idx="4"/>
            <a:endCxn id="228" idx="0"/>
          </p:cNvCxnSpPr>
          <p:nvPr/>
        </p:nvCxnSpPr>
        <p:spPr>
          <a:xfrm flipH="1">
            <a:off x="8351292" y="5065622"/>
            <a:ext cx="1" cy="148270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직선 화살표 연결선 231"/>
          <p:cNvCxnSpPr>
            <a:stCxn id="241" idx="6"/>
            <a:endCxn id="228" idx="2"/>
          </p:cNvCxnSpPr>
          <p:nvPr/>
        </p:nvCxnSpPr>
        <p:spPr>
          <a:xfrm flipV="1">
            <a:off x="4954244" y="6668856"/>
            <a:ext cx="3276513" cy="190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사각형 설명선 234"/>
          <p:cNvSpPr/>
          <p:nvPr/>
        </p:nvSpPr>
        <p:spPr>
          <a:xfrm>
            <a:off x="9155027" y="5540359"/>
            <a:ext cx="2453503" cy="1046127"/>
          </a:xfrm>
          <a:prstGeom prst="wedgeRectCallout">
            <a:avLst>
              <a:gd name="adj1" fmla="val -76461"/>
              <a:gd name="adj2" fmla="val 52596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Tag</a:t>
            </a:r>
            <a:br>
              <a:rPr lang="en-US" altLang="ko-KR" sz="1200" dirty="0">
                <a:solidFill>
                  <a:schemeClr val="tx1"/>
                </a:solidFill>
              </a:rPr>
            </a:br>
            <a:r>
              <a:rPr lang="en-US" altLang="ko-KR" sz="1200" dirty="0">
                <a:solidFill>
                  <a:schemeClr val="tx1"/>
                </a:solidFill>
              </a:rPr>
              <a:t>ver1.2.0</a:t>
            </a:r>
            <a:br>
              <a:rPr lang="en-US" altLang="ko-KR" sz="1200" dirty="0">
                <a:solidFill>
                  <a:schemeClr val="tx1"/>
                </a:solidFill>
              </a:rPr>
            </a:b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게시판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사용자 삭제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사용자 수정</a:t>
            </a:r>
            <a:r>
              <a:rPr lang="en-US" altLang="ko-KR" sz="1200" dirty="0">
                <a:solidFill>
                  <a:schemeClr val="tx1"/>
                </a:solidFill>
              </a:rPr>
              <a:t>, OTP</a:t>
            </a:r>
            <a:r>
              <a:rPr lang="ko-KR" altLang="en-US" sz="1200" dirty="0">
                <a:solidFill>
                  <a:schemeClr val="tx1"/>
                </a:solidFill>
              </a:rPr>
              <a:t>로그인 적용된 버전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6" name="사각형 설명선 235"/>
          <p:cNvSpPr/>
          <p:nvPr/>
        </p:nvSpPr>
        <p:spPr>
          <a:xfrm>
            <a:off x="5660967" y="3702763"/>
            <a:ext cx="1596549" cy="410760"/>
          </a:xfrm>
          <a:prstGeom prst="wedgeRectCallout">
            <a:avLst>
              <a:gd name="adj1" fmla="val -92245"/>
              <a:gd name="adj2" fmla="val 127773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Release </a:t>
            </a:r>
            <a:r>
              <a:rPr lang="ko-KR" altLang="en-US" sz="900" dirty="0">
                <a:solidFill>
                  <a:schemeClr val="tx1"/>
                </a:solidFill>
              </a:rPr>
              <a:t>에서 버그를 확인하여 버그 수정</a:t>
            </a:r>
          </a:p>
        </p:txBody>
      </p:sp>
      <p:sp>
        <p:nvSpPr>
          <p:cNvPr id="237" name="사각형 설명선 236"/>
          <p:cNvSpPr/>
          <p:nvPr/>
        </p:nvSpPr>
        <p:spPr>
          <a:xfrm>
            <a:off x="4668066" y="5438756"/>
            <a:ext cx="1596549" cy="410760"/>
          </a:xfrm>
          <a:prstGeom prst="wedgeRectCallout">
            <a:avLst>
              <a:gd name="adj1" fmla="val -36013"/>
              <a:gd name="adj2" fmla="val -143408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Bugfix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후 </a:t>
            </a:r>
            <a:r>
              <a:rPr lang="en-US" altLang="ko-KR" sz="900" dirty="0">
                <a:solidFill>
                  <a:schemeClr val="tx1"/>
                </a:solidFill>
              </a:rPr>
              <a:t>master</a:t>
            </a:r>
            <a:r>
              <a:rPr lang="ko-KR" altLang="en-US" sz="900" dirty="0">
                <a:solidFill>
                  <a:schemeClr val="tx1"/>
                </a:solidFill>
              </a:rPr>
              <a:t>와 </a:t>
            </a:r>
            <a:r>
              <a:rPr lang="en-US" altLang="ko-KR" sz="900" dirty="0">
                <a:solidFill>
                  <a:schemeClr val="tx1"/>
                </a:solidFill>
              </a:rPr>
              <a:t>develop</a:t>
            </a:r>
            <a:r>
              <a:rPr lang="ko-KR" altLang="en-US" sz="900" dirty="0">
                <a:solidFill>
                  <a:schemeClr val="tx1"/>
                </a:solidFill>
              </a:rPr>
              <a:t>에 </a:t>
            </a:r>
            <a:r>
              <a:rPr lang="en-US" altLang="ko-KR" sz="900" dirty="0">
                <a:solidFill>
                  <a:schemeClr val="tx1"/>
                </a:solidFill>
              </a:rPr>
              <a:t>merge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41" name="타원 240"/>
          <p:cNvSpPr/>
          <p:nvPr/>
        </p:nvSpPr>
        <p:spPr>
          <a:xfrm>
            <a:off x="4713171" y="6567402"/>
            <a:ext cx="241069" cy="24106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4" name="직선 화살표 연결선 243"/>
          <p:cNvCxnSpPr>
            <a:endCxn id="241" idx="2"/>
          </p:cNvCxnSpPr>
          <p:nvPr/>
        </p:nvCxnSpPr>
        <p:spPr>
          <a:xfrm>
            <a:off x="3386496" y="6431056"/>
            <a:ext cx="1326675" cy="2568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사각형 설명선 248"/>
          <p:cNvSpPr/>
          <p:nvPr/>
        </p:nvSpPr>
        <p:spPr>
          <a:xfrm>
            <a:off x="5318923" y="5950974"/>
            <a:ext cx="1596549" cy="635511"/>
          </a:xfrm>
          <a:prstGeom prst="wedgeRectCallout">
            <a:avLst>
              <a:gd name="adj1" fmla="val -72980"/>
              <a:gd name="adj2" fmla="val 49489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사용자 수정</a:t>
            </a:r>
            <a:r>
              <a:rPr lang="en-US" altLang="ko-KR" sz="900" dirty="0">
                <a:solidFill>
                  <a:schemeClr val="tx1"/>
                </a:solidFill>
              </a:rPr>
              <a:t>, OTP</a:t>
            </a:r>
            <a:r>
              <a:rPr lang="ko-KR" altLang="en-US" sz="900" dirty="0">
                <a:solidFill>
                  <a:schemeClr val="tx1"/>
                </a:solidFill>
              </a:rPr>
              <a:t>기능이 추가된 </a:t>
            </a:r>
            <a:r>
              <a:rPr lang="en-US" altLang="ko-KR" sz="900" dirty="0">
                <a:solidFill>
                  <a:schemeClr val="tx1"/>
                </a:solidFill>
              </a:rPr>
              <a:t>release branch </a:t>
            </a:r>
            <a:r>
              <a:rPr lang="ko-KR" altLang="en-US" sz="900" dirty="0">
                <a:solidFill>
                  <a:schemeClr val="tx1"/>
                </a:solidFill>
              </a:rPr>
              <a:t>생성 후 버그가 없을 시 </a:t>
            </a:r>
            <a:r>
              <a:rPr lang="en-US" altLang="ko-KR" sz="900" dirty="0">
                <a:solidFill>
                  <a:schemeClr val="tx1"/>
                </a:solidFill>
              </a:rPr>
              <a:t>master, develop branch</a:t>
            </a:r>
            <a:r>
              <a:rPr lang="ko-KR" altLang="en-US" sz="900" dirty="0">
                <a:solidFill>
                  <a:schemeClr val="tx1"/>
                </a:solidFill>
              </a:rPr>
              <a:t>에 </a:t>
            </a:r>
            <a:r>
              <a:rPr lang="en-US" altLang="ko-KR" sz="900" dirty="0">
                <a:solidFill>
                  <a:schemeClr val="tx1"/>
                </a:solidFill>
              </a:rPr>
              <a:t>merge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53" name="사각형 설명선 252"/>
          <p:cNvSpPr/>
          <p:nvPr/>
        </p:nvSpPr>
        <p:spPr>
          <a:xfrm>
            <a:off x="49274" y="1800637"/>
            <a:ext cx="902943" cy="454071"/>
          </a:xfrm>
          <a:prstGeom prst="wedgeRectCallout">
            <a:avLst>
              <a:gd name="adj1" fmla="val 73762"/>
              <a:gd name="adj2" fmla="val -43681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1" dirty="0">
                <a:solidFill>
                  <a:schemeClr val="tx1"/>
                </a:solidFill>
              </a:rPr>
              <a:t>OTP </a:t>
            </a:r>
            <a:r>
              <a:rPr lang="ko-KR" altLang="en-US" sz="1051" dirty="0">
                <a:solidFill>
                  <a:schemeClr val="tx1"/>
                </a:solidFill>
              </a:rPr>
              <a:t>로그인 </a:t>
            </a:r>
            <a:r>
              <a:rPr lang="en-US" altLang="ko-KR" sz="1051" dirty="0">
                <a:solidFill>
                  <a:schemeClr val="tx1"/>
                </a:solidFill>
              </a:rPr>
              <a:t/>
            </a:r>
            <a:br>
              <a:rPr lang="en-US" altLang="ko-KR" sz="1051" dirty="0">
                <a:solidFill>
                  <a:schemeClr val="tx1"/>
                </a:solidFill>
              </a:rPr>
            </a:br>
            <a:r>
              <a:rPr lang="ko-KR" altLang="en-US" sz="1051" dirty="0">
                <a:solidFill>
                  <a:schemeClr val="tx1"/>
                </a:solidFill>
              </a:rPr>
              <a:t>기능 개발</a:t>
            </a:r>
          </a:p>
        </p:txBody>
      </p:sp>
      <p:sp>
        <p:nvSpPr>
          <p:cNvPr id="254" name="직사각형 253"/>
          <p:cNvSpPr/>
          <p:nvPr/>
        </p:nvSpPr>
        <p:spPr>
          <a:xfrm>
            <a:off x="7886645" y="323532"/>
            <a:ext cx="929167" cy="6478101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5" name="직사각형 254"/>
          <p:cNvSpPr/>
          <p:nvPr/>
        </p:nvSpPr>
        <p:spPr>
          <a:xfrm>
            <a:off x="2773132" y="317424"/>
            <a:ext cx="1023608" cy="6478101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6" name="직사각형 255"/>
          <p:cNvSpPr/>
          <p:nvPr/>
        </p:nvSpPr>
        <p:spPr>
          <a:xfrm>
            <a:off x="1183697" y="299374"/>
            <a:ext cx="1023608" cy="647810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7" name="직사각형 256"/>
          <p:cNvSpPr/>
          <p:nvPr/>
        </p:nvSpPr>
        <p:spPr>
          <a:xfrm>
            <a:off x="6552027" y="311290"/>
            <a:ext cx="1023608" cy="647810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9" name="직사각형 258"/>
          <p:cNvSpPr/>
          <p:nvPr/>
        </p:nvSpPr>
        <p:spPr>
          <a:xfrm>
            <a:off x="4335602" y="323532"/>
            <a:ext cx="929167" cy="6478101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400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" grpId="0" animBg="1"/>
      <p:bldP spid="255" grpId="0" animBg="1"/>
      <p:bldP spid="256" grpId="0" animBg="1"/>
      <p:bldP spid="257" grpId="0" animBg="1"/>
      <p:bldP spid="259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055033" y="448891"/>
            <a:ext cx="598241" cy="2540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1" dirty="0"/>
              <a:t>master</a:t>
            </a:r>
            <a:endParaRPr lang="ko-KR" altLang="en-US" sz="1051" dirty="0"/>
          </a:p>
        </p:txBody>
      </p:sp>
      <p:sp>
        <p:nvSpPr>
          <p:cNvPr id="6" name="TextBox 5"/>
          <p:cNvSpPr txBox="1"/>
          <p:nvPr/>
        </p:nvSpPr>
        <p:spPr>
          <a:xfrm>
            <a:off x="2933493" y="444539"/>
            <a:ext cx="670376" cy="2540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1" dirty="0"/>
              <a:t>develop</a:t>
            </a:r>
            <a:endParaRPr lang="ko-KR" altLang="en-US" sz="1051" dirty="0"/>
          </a:p>
        </p:txBody>
      </p:sp>
      <p:sp>
        <p:nvSpPr>
          <p:cNvPr id="7" name="타원 6"/>
          <p:cNvSpPr/>
          <p:nvPr/>
        </p:nvSpPr>
        <p:spPr>
          <a:xfrm>
            <a:off x="2532736" y="82464"/>
            <a:ext cx="241069" cy="2410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251395" y="93975"/>
            <a:ext cx="241069" cy="241069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4979208" y="66970"/>
            <a:ext cx="241069" cy="241069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34030" y="53371"/>
            <a:ext cx="12830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: Master branch</a:t>
            </a:r>
            <a:endParaRPr lang="ko-KR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2815373" y="53371"/>
            <a:ext cx="13619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: develop branch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5261845" y="49003"/>
            <a:ext cx="12933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: feature branch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1244935" y="442844"/>
            <a:ext cx="860080" cy="2540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1" dirty="0"/>
              <a:t>feature</a:t>
            </a:r>
            <a:endParaRPr lang="ko-KR" altLang="en-US" sz="1051" dirty="0"/>
          </a:p>
        </p:txBody>
      </p:sp>
      <p:sp>
        <p:nvSpPr>
          <p:cNvPr id="114" name="TextBox 113"/>
          <p:cNvSpPr txBox="1"/>
          <p:nvPr/>
        </p:nvSpPr>
        <p:spPr>
          <a:xfrm>
            <a:off x="6795882" y="442844"/>
            <a:ext cx="529312" cy="2540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1" dirty="0"/>
              <a:t>hotfix</a:t>
            </a:r>
            <a:endParaRPr lang="ko-KR" altLang="en-US" sz="1051" dirty="0"/>
          </a:p>
        </p:txBody>
      </p:sp>
      <p:sp>
        <p:nvSpPr>
          <p:cNvPr id="115" name="타원 114"/>
          <p:cNvSpPr/>
          <p:nvPr/>
        </p:nvSpPr>
        <p:spPr>
          <a:xfrm>
            <a:off x="7325195" y="61008"/>
            <a:ext cx="241069" cy="24106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TextBox 115"/>
          <p:cNvSpPr txBox="1"/>
          <p:nvPr/>
        </p:nvSpPr>
        <p:spPr>
          <a:xfrm>
            <a:off x="7755966" y="49003"/>
            <a:ext cx="1200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: hotfix branch</a:t>
            </a:r>
            <a:endParaRPr lang="ko-KR" altLang="en-US" sz="1200" dirty="0"/>
          </a:p>
        </p:txBody>
      </p:sp>
      <p:sp>
        <p:nvSpPr>
          <p:cNvPr id="167" name="TextBox 166"/>
          <p:cNvSpPr txBox="1"/>
          <p:nvPr/>
        </p:nvSpPr>
        <p:spPr>
          <a:xfrm>
            <a:off x="4529501" y="442094"/>
            <a:ext cx="611065" cy="2540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1" dirty="0"/>
              <a:t>release</a:t>
            </a:r>
            <a:endParaRPr lang="ko-KR" altLang="en-US" sz="1051" dirty="0"/>
          </a:p>
        </p:txBody>
      </p:sp>
      <p:sp>
        <p:nvSpPr>
          <p:cNvPr id="168" name="타원 167"/>
          <p:cNvSpPr/>
          <p:nvPr/>
        </p:nvSpPr>
        <p:spPr>
          <a:xfrm>
            <a:off x="9649632" y="60344"/>
            <a:ext cx="241069" cy="24106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TextBox 168"/>
          <p:cNvSpPr txBox="1"/>
          <p:nvPr/>
        </p:nvSpPr>
        <p:spPr>
          <a:xfrm>
            <a:off x="9890705" y="24447"/>
            <a:ext cx="12901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: release branch</a:t>
            </a:r>
            <a:endParaRPr lang="ko-KR" altLang="en-US" sz="1200" dirty="0"/>
          </a:p>
        </p:txBody>
      </p:sp>
      <p:cxnSp>
        <p:nvCxnSpPr>
          <p:cNvPr id="93" name="직선 연결선 92"/>
          <p:cNvCxnSpPr>
            <a:endCxn id="96" idx="0"/>
          </p:cNvCxnSpPr>
          <p:nvPr/>
        </p:nvCxnSpPr>
        <p:spPr>
          <a:xfrm>
            <a:off x="3268685" y="698452"/>
            <a:ext cx="1" cy="7963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>
            <a:endCxn id="95" idx="0"/>
          </p:cNvCxnSpPr>
          <p:nvPr/>
        </p:nvCxnSpPr>
        <p:spPr>
          <a:xfrm>
            <a:off x="8351289" y="696757"/>
            <a:ext cx="0" cy="3630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타원 94"/>
          <p:cNvSpPr/>
          <p:nvPr/>
        </p:nvSpPr>
        <p:spPr>
          <a:xfrm>
            <a:off x="8230755" y="1059800"/>
            <a:ext cx="241069" cy="241069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타원 95"/>
          <p:cNvSpPr/>
          <p:nvPr/>
        </p:nvSpPr>
        <p:spPr>
          <a:xfrm>
            <a:off x="3148148" y="1494778"/>
            <a:ext cx="241069" cy="2410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사각형 설명선 96"/>
          <p:cNvSpPr/>
          <p:nvPr/>
        </p:nvSpPr>
        <p:spPr>
          <a:xfrm>
            <a:off x="9102439" y="659691"/>
            <a:ext cx="1230284" cy="454071"/>
          </a:xfrm>
          <a:prstGeom prst="wedgeRectCallout">
            <a:avLst>
              <a:gd name="adj1" fmla="val -93806"/>
              <a:gd name="adj2" fmla="val 55177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Tag</a:t>
            </a:r>
            <a:br>
              <a:rPr lang="en-US" altLang="ko-KR" sz="1200" dirty="0">
                <a:solidFill>
                  <a:schemeClr val="tx1"/>
                </a:solidFill>
              </a:rPr>
            </a:br>
            <a:r>
              <a:rPr lang="en-US" altLang="ko-KR" sz="1200" dirty="0">
                <a:solidFill>
                  <a:schemeClr val="tx1"/>
                </a:solidFill>
              </a:rPr>
              <a:t>ver1.0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99" name="직선 화살표 연결선 98"/>
          <p:cNvCxnSpPr/>
          <p:nvPr/>
        </p:nvCxnSpPr>
        <p:spPr>
          <a:xfrm flipH="1">
            <a:off x="3389216" y="1180333"/>
            <a:ext cx="4841539" cy="43497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>
            <a:endCxn id="103" idx="0"/>
          </p:cNvCxnSpPr>
          <p:nvPr/>
        </p:nvCxnSpPr>
        <p:spPr>
          <a:xfrm>
            <a:off x="1404111" y="696761"/>
            <a:ext cx="0" cy="9544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/>
          <p:nvPr/>
        </p:nvCxnSpPr>
        <p:spPr>
          <a:xfrm flipH="1">
            <a:off x="1913848" y="696761"/>
            <a:ext cx="1" cy="5386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타원 101"/>
          <p:cNvSpPr/>
          <p:nvPr/>
        </p:nvSpPr>
        <p:spPr>
          <a:xfrm>
            <a:off x="1793308" y="1807680"/>
            <a:ext cx="241069" cy="241069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타원 102"/>
          <p:cNvSpPr/>
          <p:nvPr/>
        </p:nvSpPr>
        <p:spPr>
          <a:xfrm>
            <a:off x="1283576" y="1651228"/>
            <a:ext cx="241069" cy="241069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4" name="직선 화살표 연결선 103"/>
          <p:cNvCxnSpPr>
            <a:endCxn id="102" idx="6"/>
          </p:cNvCxnSpPr>
          <p:nvPr/>
        </p:nvCxnSpPr>
        <p:spPr>
          <a:xfrm flipH="1">
            <a:off x="2034377" y="1615317"/>
            <a:ext cx="1113771" cy="31290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/>
          <p:cNvCxnSpPr>
            <a:endCxn id="103" idx="6"/>
          </p:cNvCxnSpPr>
          <p:nvPr/>
        </p:nvCxnSpPr>
        <p:spPr>
          <a:xfrm flipH="1">
            <a:off x="1524649" y="1615313"/>
            <a:ext cx="1623503" cy="1564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사각형 설명선 105"/>
          <p:cNvSpPr/>
          <p:nvPr/>
        </p:nvSpPr>
        <p:spPr>
          <a:xfrm>
            <a:off x="49271" y="1651231"/>
            <a:ext cx="1113771" cy="603476"/>
          </a:xfrm>
          <a:prstGeom prst="wedgeRectCallout">
            <a:avLst>
              <a:gd name="adj1" fmla="val 61447"/>
              <a:gd name="adj2" fmla="val -41667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OTP </a:t>
            </a:r>
            <a:r>
              <a:rPr lang="ko-KR" altLang="en-US" sz="900" dirty="0">
                <a:solidFill>
                  <a:schemeClr val="tx1"/>
                </a:solidFill>
              </a:rPr>
              <a:t>로그인</a:t>
            </a:r>
            <a:r>
              <a:rPr lang="en-US" altLang="ko-KR" sz="900" dirty="0">
                <a:solidFill>
                  <a:schemeClr val="tx1"/>
                </a:solidFill>
              </a:rPr>
              <a:t/>
            </a:r>
            <a:br>
              <a:rPr lang="en-US" altLang="ko-KR" sz="900" dirty="0">
                <a:solidFill>
                  <a:schemeClr val="tx1"/>
                </a:solidFill>
              </a:rPr>
            </a:br>
            <a:r>
              <a:rPr lang="en-US" altLang="ko-KR" sz="900" dirty="0">
                <a:solidFill>
                  <a:schemeClr val="tx1"/>
                </a:solidFill>
              </a:rPr>
              <a:t>(feature/</a:t>
            </a:r>
            <a:r>
              <a:rPr lang="en-US" altLang="ko-KR" sz="900" dirty="0" err="1">
                <a:solidFill>
                  <a:schemeClr val="tx1"/>
                </a:solidFill>
              </a:rPr>
              <a:t>otp</a:t>
            </a:r>
            <a:r>
              <a:rPr lang="en-US" altLang="ko-KR" sz="900" dirty="0">
                <a:solidFill>
                  <a:schemeClr val="tx1"/>
                </a:solidFill>
              </a:rPr>
              <a:t>-login)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/>
            </a:r>
            <a:br>
              <a:rPr lang="en-US" altLang="ko-KR" sz="900" dirty="0">
                <a:solidFill>
                  <a:schemeClr val="tx1"/>
                </a:solidFill>
              </a:rPr>
            </a:b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7" name="사각형 설명선 106"/>
          <p:cNvSpPr/>
          <p:nvPr/>
        </p:nvSpPr>
        <p:spPr>
          <a:xfrm>
            <a:off x="1472540" y="868974"/>
            <a:ext cx="1510480" cy="404969"/>
          </a:xfrm>
          <a:prstGeom prst="wedgeRectCallout">
            <a:avLst>
              <a:gd name="adj1" fmla="val 1617"/>
              <a:gd name="adj2" fmla="val 178003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사용자 삭제 기능</a:t>
            </a:r>
            <a:r>
              <a:rPr lang="en-US" altLang="ko-KR" sz="1000" dirty="0">
                <a:solidFill>
                  <a:schemeClr val="tx1"/>
                </a:solidFill>
              </a:rPr>
              <a:t/>
            </a:r>
            <a:br>
              <a:rPr lang="en-US" altLang="ko-KR" sz="1000" dirty="0">
                <a:solidFill>
                  <a:schemeClr val="tx1"/>
                </a:solidFill>
              </a:rPr>
            </a:br>
            <a:r>
              <a:rPr lang="en-US" altLang="ko-KR" sz="1000" dirty="0">
                <a:solidFill>
                  <a:schemeClr val="tx1"/>
                </a:solidFill>
              </a:rPr>
              <a:t>(feature/user-delete)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6940004" y="2366734"/>
            <a:ext cx="241069" cy="24106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사각형 설명선 111"/>
          <p:cNvSpPr/>
          <p:nvPr/>
        </p:nvSpPr>
        <p:spPr>
          <a:xfrm>
            <a:off x="5261845" y="1448181"/>
            <a:ext cx="1924295" cy="728119"/>
          </a:xfrm>
          <a:prstGeom prst="wedgeRectCallout">
            <a:avLst>
              <a:gd name="adj1" fmla="val 40809"/>
              <a:gd name="adj2" fmla="val 86394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1" dirty="0">
                <a:solidFill>
                  <a:schemeClr val="tx1"/>
                </a:solidFill>
              </a:rPr>
              <a:t>사용자의 급한 요청으로 인해 게시판 기능 추가</a:t>
            </a:r>
            <a:r>
              <a:rPr lang="en-US" altLang="ko-KR" sz="1051" dirty="0">
                <a:solidFill>
                  <a:schemeClr val="tx1"/>
                </a:solidFill>
              </a:rPr>
              <a:t/>
            </a:r>
            <a:br>
              <a:rPr lang="en-US" altLang="ko-KR" sz="1051" dirty="0">
                <a:solidFill>
                  <a:schemeClr val="tx1"/>
                </a:solidFill>
              </a:rPr>
            </a:br>
            <a:r>
              <a:rPr lang="ko-KR" altLang="en-US" sz="1051" dirty="0">
                <a:solidFill>
                  <a:schemeClr val="tx1"/>
                </a:solidFill>
              </a:rPr>
              <a:t>완료 후 </a:t>
            </a:r>
            <a:r>
              <a:rPr lang="en-US" altLang="ko-KR" sz="1051" dirty="0">
                <a:solidFill>
                  <a:schemeClr val="tx1"/>
                </a:solidFill>
              </a:rPr>
              <a:t>develop, master merge </a:t>
            </a:r>
            <a:r>
              <a:rPr lang="ko-KR" altLang="en-US" sz="1051" dirty="0">
                <a:solidFill>
                  <a:schemeClr val="tx1"/>
                </a:solidFill>
              </a:rPr>
              <a:t>후 </a:t>
            </a:r>
            <a:r>
              <a:rPr lang="en-US" altLang="ko-KR" sz="1051" dirty="0">
                <a:solidFill>
                  <a:schemeClr val="tx1"/>
                </a:solidFill>
              </a:rPr>
              <a:t>delete branch</a:t>
            </a:r>
            <a:r>
              <a:rPr lang="ko-KR" altLang="en-US" sz="1051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113" name="직선 화살표 연결선 112"/>
          <p:cNvCxnSpPr>
            <a:endCxn id="111" idx="7"/>
          </p:cNvCxnSpPr>
          <p:nvPr/>
        </p:nvCxnSpPr>
        <p:spPr>
          <a:xfrm flipH="1">
            <a:off x="7145768" y="1265568"/>
            <a:ext cx="1120291" cy="113647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/>
          <p:cNvCxnSpPr>
            <a:endCxn id="121" idx="0"/>
          </p:cNvCxnSpPr>
          <p:nvPr/>
        </p:nvCxnSpPr>
        <p:spPr>
          <a:xfrm>
            <a:off x="3268683" y="1735847"/>
            <a:ext cx="0" cy="11265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타원 120"/>
          <p:cNvSpPr/>
          <p:nvPr/>
        </p:nvSpPr>
        <p:spPr>
          <a:xfrm>
            <a:off x="3148148" y="2862428"/>
            <a:ext cx="241069" cy="2410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2" name="직선 화살표 연결선 121"/>
          <p:cNvCxnSpPr>
            <a:endCxn id="121" idx="6"/>
          </p:cNvCxnSpPr>
          <p:nvPr/>
        </p:nvCxnSpPr>
        <p:spPr>
          <a:xfrm flipH="1">
            <a:off x="3389217" y="2487271"/>
            <a:ext cx="3550787" cy="49569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타원 122"/>
          <p:cNvSpPr/>
          <p:nvPr/>
        </p:nvSpPr>
        <p:spPr>
          <a:xfrm>
            <a:off x="8230755" y="2949355"/>
            <a:ext cx="241069" cy="241069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5" name="직선 화살표 연결선 124"/>
          <p:cNvCxnSpPr>
            <a:endCxn id="123" idx="2"/>
          </p:cNvCxnSpPr>
          <p:nvPr/>
        </p:nvCxnSpPr>
        <p:spPr>
          <a:xfrm>
            <a:off x="7181072" y="2487268"/>
            <a:ext cx="1049683" cy="5826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/>
          <p:cNvCxnSpPr>
            <a:endCxn id="123" idx="0"/>
          </p:cNvCxnSpPr>
          <p:nvPr/>
        </p:nvCxnSpPr>
        <p:spPr>
          <a:xfrm>
            <a:off x="8351289" y="1300871"/>
            <a:ext cx="0" cy="16484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사각형 설명선 136"/>
          <p:cNvSpPr/>
          <p:nvPr/>
        </p:nvSpPr>
        <p:spPr>
          <a:xfrm>
            <a:off x="9258210" y="2282439"/>
            <a:ext cx="1671757" cy="698563"/>
          </a:xfrm>
          <a:prstGeom prst="wedgeRectCallout">
            <a:avLst>
              <a:gd name="adj1" fmla="val -93806"/>
              <a:gd name="adj2" fmla="val 55177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Tag</a:t>
            </a:r>
            <a:br>
              <a:rPr lang="en-US" altLang="ko-KR" sz="1200" dirty="0">
                <a:solidFill>
                  <a:schemeClr val="tx1"/>
                </a:solidFill>
              </a:rPr>
            </a:br>
            <a:r>
              <a:rPr lang="en-US" altLang="ko-KR" sz="1200" dirty="0">
                <a:solidFill>
                  <a:schemeClr val="tx1"/>
                </a:solidFill>
              </a:rPr>
              <a:t>ver1.1</a:t>
            </a:r>
            <a:br>
              <a:rPr lang="en-US" altLang="ko-KR" sz="1200" dirty="0">
                <a:solidFill>
                  <a:schemeClr val="tx1"/>
                </a:solidFill>
              </a:rPr>
            </a:b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게시판 기능 추가됨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40" name="직선 화살표 연결선 139"/>
          <p:cNvCxnSpPr/>
          <p:nvPr/>
        </p:nvCxnSpPr>
        <p:spPr>
          <a:xfrm flipH="1">
            <a:off x="1913846" y="2048753"/>
            <a:ext cx="1" cy="31290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타원 140"/>
          <p:cNvSpPr/>
          <p:nvPr/>
        </p:nvSpPr>
        <p:spPr>
          <a:xfrm>
            <a:off x="1793308" y="2361652"/>
            <a:ext cx="241069" cy="241069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2" name="직선 화살표 연결선 141"/>
          <p:cNvCxnSpPr>
            <a:endCxn id="143" idx="0"/>
          </p:cNvCxnSpPr>
          <p:nvPr/>
        </p:nvCxnSpPr>
        <p:spPr>
          <a:xfrm>
            <a:off x="1404111" y="1892301"/>
            <a:ext cx="0" cy="31290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타원 142"/>
          <p:cNvSpPr/>
          <p:nvPr/>
        </p:nvSpPr>
        <p:spPr>
          <a:xfrm>
            <a:off x="1283576" y="2205200"/>
            <a:ext cx="241069" cy="241069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4" name="직선 화살표 연결선 143"/>
          <p:cNvCxnSpPr>
            <a:stCxn id="143" idx="4"/>
            <a:endCxn id="145" idx="0"/>
          </p:cNvCxnSpPr>
          <p:nvPr/>
        </p:nvCxnSpPr>
        <p:spPr>
          <a:xfrm>
            <a:off x="1404111" y="2446273"/>
            <a:ext cx="0" cy="14783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타원 144"/>
          <p:cNvSpPr/>
          <p:nvPr/>
        </p:nvSpPr>
        <p:spPr>
          <a:xfrm>
            <a:off x="1283576" y="3924668"/>
            <a:ext cx="241069" cy="241069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6" name="직선 화살표 연결선 145"/>
          <p:cNvCxnSpPr/>
          <p:nvPr/>
        </p:nvCxnSpPr>
        <p:spPr>
          <a:xfrm flipH="1">
            <a:off x="1913845" y="2602725"/>
            <a:ext cx="1" cy="31290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타원 146"/>
          <p:cNvSpPr/>
          <p:nvPr/>
        </p:nvSpPr>
        <p:spPr>
          <a:xfrm>
            <a:off x="1793308" y="2915624"/>
            <a:ext cx="241069" cy="241069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8" name="직선 화살표 연결선 147"/>
          <p:cNvCxnSpPr/>
          <p:nvPr/>
        </p:nvCxnSpPr>
        <p:spPr>
          <a:xfrm>
            <a:off x="3245523" y="3103496"/>
            <a:ext cx="0" cy="4787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타원 148"/>
          <p:cNvSpPr/>
          <p:nvPr/>
        </p:nvSpPr>
        <p:spPr>
          <a:xfrm>
            <a:off x="3148148" y="3582228"/>
            <a:ext cx="241069" cy="2410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0" name="직선 화살표 연결선 149"/>
          <p:cNvCxnSpPr>
            <a:endCxn id="149" idx="2"/>
          </p:cNvCxnSpPr>
          <p:nvPr/>
        </p:nvCxnSpPr>
        <p:spPr>
          <a:xfrm>
            <a:off x="2034377" y="3036160"/>
            <a:ext cx="1113771" cy="66660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타원 150"/>
          <p:cNvSpPr/>
          <p:nvPr/>
        </p:nvSpPr>
        <p:spPr>
          <a:xfrm>
            <a:off x="4691254" y="3854919"/>
            <a:ext cx="241069" cy="24106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2" name="직선 화살표 연결선 151"/>
          <p:cNvCxnSpPr>
            <a:endCxn id="151" idx="2"/>
          </p:cNvCxnSpPr>
          <p:nvPr/>
        </p:nvCxnSpPr>
        <p:spPr>
          <a:xfrm>
            <a:off x="3389216" y="3702763"/>
            <a:ext cx="1302037" cy="27269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사각형 설명선 152"/>
          <p:cNvSpPr/>
          <p:nvPr/>
        </p:nvSpPr>
        <p:spPr>
          <a:xfrm>
            <a:off x="3944292" y="2982965"/>
            <a:ext cx="1602045" cy="599265"/>
          </a:xfrm>
          <a:prstGeom prst="wedgeRectCallout">
            <a:avLst>
              <a:gd name="adj1" fmla="val 4408"/>
              <a:gd name="adj2" fmla="val 85325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사용자 삭제 기능이 개발이 완료되고 반영 전 </a:t>
            </a:r>
            <a:r>
              <a:rPr lang="en-US" altLang="ko-KR" sz="900" dirty="0">
                <a:solidFill>
                  <a:schemeClr val="tx1"/>
                </a:solidFill>
              </a:rPr>
              <a:t>release</a:t>
            </a:r>
            <a:r>
              <a:rPr lang="ko-KR" altLang="en-US" sz="900" dirty="0">
                <a:solidFill>
                  <a:schemeClr val="tx1"/>
                </a:solidFill>
              </a:rPr>
              <a:t>로 분기</a:t>
            </a:r>
          </a:p>
        </p:txBody>
      </p:sp>
      <p:sp>
        <p:nvSpPr>
          <p:cNvPr id="157" name="타원 156"/>
          <p:cNvSpPr/>
          <p:nvPr/>
        </p:nvSpPr>
        <p:spPr>
          <a:xfrm>
            <a:off x="4685816" y="4343364"/>
            <a:ext cx="241069" cy="24106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8" name="직선 화살표 연결선 157"/>
          <p:cNvCxnSpPr>
            <a:endCxn id="157" idx="0"/>
          </p:cNvCxnSpPr>
          <p:nvPr/>
        </p:nvCxnSpPr>
        <p:spPr>
          <a:xfrm flipH="1">
            <a:off x="4806353" y="4095992"/>
            <a:ext cx="5439" cy="2473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사각형 설명선 158"/>
          <p:cNvSpPr/>
          <p:nvPr/>
        </p:nvSpPr>
        <p:spPr>
          <a:xfrm>
            <a:off x="5660967" y="3702763"/>
            <a:ext cx="1596549" cy="410760"/>
          </a:xfrm>
          <a:prstGeom prst="wedgeRectCallout">
            <a:avLst>
              <a:gd name="adj1" fmla="val -92245"/>
              <a:gd name="adj2" fmla="val 127773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Release </a:t>
            </a:r>
            <a:r>
              <a:rPr lang="ko-KR" altLang="en-US" sz="900" dirty="0">
                <a:solidFill>
                  <a:schemeClr val="tx1"/>
                </a:solidFill>
              </a:rPr>
              <a:t>에서 버그를 확인하여 버그 수정</a:t>
            </a:r>
          </a:p>
        </p:txBody>
      </p:sp>
      <p:sp>
        <p:nvSpPr>
          <p:cNvPr id="160" name="타원 159"/>
          <p:cNvSpPr/>
          <p:nvPr/>
        </p:nvSpPr>
        <p:spPr>
          <a:xfrm>
            <a:off x="4685816" y="4834964"/>
            <a:ext cx="241069" cy="24106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1" name="직선 화살표 연결선 160"/>
          <p:cNvCxnSpPr>
            <a:endCxn id="160" idx="0"/>
          </p:cNvCxnSpPr>
          <p:nvPr/>
        </p:nvCxnSpPr>
        <p:spPr>
          <a:xfrm flipH="1">
            <a:off x="4806353" y="4587590"/>
            <a:ext cx="5439" cy="2473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화살표 연결선 162"/>
          <p:cNvCxnSpPr>
            <a:endCxn id="164" idx="0"/>
          </p:cNvCxnSpPr>
          <p:nvPr/>
        </p:nvCxnSpPr>
        <p:spPr>
          <a:xfrm flipH="1">
            <a:off x="3268685" y="3823301"/>
            <a:ext cx="1" cy="4752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타원 163"/>
          <p:cNvSpPr/>
          <p:nvPr/>
        </p:nvSpPr>
        <p:spPr>
          <a:xfrm>
            <a:off x="3148147" y="4298536"/>
            <a:ext cx="241069" cy="2410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8" name="직선 화살표 연결선 177"/>
          <p:cNvCxnSpPr/>
          <p:nvPr/>
        </p:nvCxnSpPr>
        <p:spPr>
          <a:xfrm>
            <a:off x="8351288" y="3183893"/>
            <a:ext cx="0" cy="16484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타원 178"/>
          <p:cNvSpPr/>
          <p:nvPr/>
        </p:nvSpPr>
        <p:spPr>
          <a:xfrm>
            <a:off x="8230754" y="4824551"/>
            <a:ext cx="241069" cy="241069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타원 179"/>
          <p:cNvSpPr/>
          <p:nvPr/>
        </p:nvSpPr>
        <p:spPr>
          <a:xfrm>
            <a:off x="4685816" y="4834964"/>
            <a:ext cx="241069" cy="24106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타원 180"/>
          <p:cNvSpPr/>
          <p:nvPr/>
        </p:nvSpPr>
        <p:spPr>
          <a:xfrm>
            <a:off x="3148147" y="5050875"/>
            <a:ext cx="241069" cy="2410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2" name="직선 화살표 연결선 181"/>
          <p:cNvCxnSpPr>
            <a:endCxn id="181" idx="0"/>
          </p:cNvCxnSpPr>
          <p:nvPr/>
        </p:nvCxnSpPr>
        <p:spPr>
          <a:xfrm>
            <a:off x="3268681" y="4539607"/>
            <a:ext cx="0" cy="51127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직선 화살표 연결선 182"/>
          <p:cNvCxnSpPr>
            <a:stCxn id="180" idx="2"/>
            <a:endCxn id="181" idx="6"/>
          </p:cNvCxnSpPr>
          <p:nvPr/>
        </p:nvCxnSpPr>
        <p:spPr>
          <a:xfrm flipH="1">
            <a:off x="3389215" y="4955502"/>
            <a:ext cx="1296600" cy="21591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화살표 연결선 183"/>
          <p:cNvCxnSpPr>
            <a:stCxn id="180" idx="6"/>
            <a:endCxn id="179" idx="2"/>
          </p:cNvCxnSpPr>
          <p:nvPr/>
        </p:nvCxnSpPr>
        <p:spPr>
          <a:xfrm flipV="1">
            <a:off x="4926884" y="4945086"/>
            <a:ext cx="3303869" cy="1041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사각형 설명선 184"/>
          <p:cNvSpPr/>
          <p:nvPr/>
        </p:nvSpPr>
        <p:spPr>
          <a:xfrm>
            <a:off x="9102436" y="4165737"/>
            <a:ext cx="1827531" cy="707403"/>
          </a:xfrm>
          <a:prstGeom prst="wedgeRectCallout">
            <a:avLst>
              <a:gd name="adj1" fmla="val -83685"/>
              <a:gd name="adj2" fmla="val 50821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Tag</a:t>
            </a:r>
            <a:br>
              <a:rPr lang="en-US" altLang="ko-KR" sz="1200" dirty="0">
                <a:solidFill>
                  <a:schemeClr val="tx1"/>
                </a:solidFill>
              </a:rPr>
            </a:br>
            <a:r>
              <a:rPr lang="en-US" altLang="ko-KR" sz="1200" dirty="0">
                <a:solidFill>
                  <a:schemeClr val="tx1"/>
                </a:solidFill>
              </a:rPr>
              <a:t>ver1.1.1</a:t>
            </a:r>
            <a:br>
              <a:rPr lang="en-US" altLang="ko-KR" sz="1200" dirty="0">
                <a:solidFill>
                  <a:schemeClr val="tx1"/>
                </a:solidFill>
              </a:rPr>
            </a:b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사용자 </a:t>
            </a:r>
            <a:r>
              <a:rPr lang="ko-KR" altLang="en-US" sz="1200" dirty="0" err="1">
                <a:solidFill>
                  <a:schemeClr val="tx1"/>
                </a:solidFill>
              </a:rPr>
              <a:t>삭제기능</a:t>
            </a:r>
            <a:r>
              <a:rPr lang="ko-KR" altLang="en-US" sz="1200" dirty="0">
                <a:solidFill>
                  <a:schemeClr val="tx1"/>
                </a:solidFill>
              </a:rPr>
              <a:t> 추가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86" name="사각형 설명선 185"/>
          <p:cNvSpPr/>
          <p:nvPr/>
        </p:nvSpPr>
        <p:spPr>
          <a:xfrm>
            <a:off x="4668066" y="5438756"/>
            <a:ext cx="1596549" cy="410760"/>
          </a:xfrm>
          <a:prstGeom prst="wedgeRectCallout">
            <a:avLst>
              <a:gd name="adj1" fmla="val -36013"/>
              <a:gd name="adj2" fmla="val -143408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Bugfix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후 </a:t>
            </a:r>
            <a:r>
              <a:rPr lang="en-US" altLang="ko-KR" sz="900" dirty="0">
                <a:solidFill>
                  <a:schemeClr val="tx1"/>
                </a:solidFill>
              </a:rPr>
              <a:t>master</a:t>
            </a:r>
            <a:r>
              <a:rPr lang="ko-KR" altLang="en-US" sz="900" dirty="0">
                <a:solidFill>
                  <a:schemeClr val="tx1"/>
                </a:solidFill>
              </a:rPr>
              <a:t>와 </a:t>
            </a:r>
            <a:r>
              <a:rPr lang="en-US" altLang="ko-KR" sz="900" dirty="0">
                <a:solidFill>
                  <a:schemeClr val="tx1"/>
                </a:solidFill>
              </a:rPr>
              <a:t>develop</a:t>
            </a:r>
            <a:r>
              <a:rPr lang="ko-KR" altLang="en-US" sz="900" dirty="0">
                <a:solidFill>
                  <a:schemeClr val="tx1"/>
                </a:solidFill>
              </a:rPr>
              <a:t>에 </a:t>
            </a:r>
            <a:r>
              <a:rPr lang="en-US" altLang="ko-KR" sz="900" dirty="0">
                <a:solidFill>
                  <a:schemeClr val="tx1"/>
                </a:solidFill>
              </a:rPr>
              <a:t>merge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99" name="타원 198"/>
          <p:cNvSpPr/>
          <p:nvPr/>
        </p:nvSpPr>
        <p:spPr>
          <a:xfrm>
            <a:off x="1793308" y="4432104"/>
            <a:ext cx="241069" cy="241069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0" name="직선 화살표 연결선 199"/>
          <p:cNvCxnSpPr>
            <a:endCxn id="199" idx="6"/>
          </p:cNvCxnSpPr>
          <p:nvPr/>
        </p:nvCxnSpPr>
        <p:spPr>
          <a:xfrm flipH="1">
            <a:off x="2034376" y="4419071"/>
            <a:ext cx="1113771" cy="1335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사각형 설명선 200"/>
          <p:cNvSpPr/>
          <p:nvPr/>
        </p:nvSpPr>
        <p:spPr>
          <a:xfrm>
            <a:off x="1696020" y="3444265"/>
            <a:ext cx="964379" cy="454071"/>
          </a:xfrm>
          <a:prstGeom prst="wedgeRectCallout">
            <a:avLst>
              <a:gd name="adj1" fmla="val -26725"/>
              <a:gd name="adj2" fmla="val 166851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사용자 수정 기능 추가 개발 </a:t>
            </a:r>
          </a:p>
        </p:txBody>
      </p:sp>
      <p:cxnSp>
        <p:nvCxnSpPr>
          <p:cNvPr id="203" name="직선 화살표 연결선 202"/>
          <p:cNvCxnSpPr>
            <a:endCxn id="204" idx="0"/>
          </p:cNvCxnSpPr>
          <p:nvPr/>
        </p:nvCxnSpPr>
        <p:spPr>
          <a:xfrm>
            <a:off x="1404111" y="4165741"/>
            <a:ext cx="0" cy="14783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타원 203"/>
          <p:cNvSpPr/>
          <p:nvPr/>
        </p:nvSpPr>
        <p:spPr>
          <a:xfrm>
            <a:off x="1283576" y="5644136"/>
            <a:ext cx="241069" cy="241069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8" name="직선 화살표 연결선 207"/>
          <p:cNvCxnSpPr>
            <a:stCxn id="199" idx="4"/>
            <a:endCxn id="209" idx="0"/>
          </p:cNvCxnSpPr>
          <p:nvPr/>
        </p:nvCxnSpPr>
        <p:spPr>
          <a:xfrm>
            <a:off x="1913843" y="4673173"/>
            <a:ext cx="1072" cy="31321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타원 208"/>
          <p:cNvSpPr/>
          <p:nvPr/>
        </p:nvSpPr>
        <p:spPr>
          <a:xfrm>
            <a:off x="1794380" y="4986384"/>
            <a:ext cx="241069" cy="241069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0" name="직선 화살표 연결선 209"/>
          <p:cNvCxnSpPr>
            <a:stCxn id="209" idx="4"/>
            <a:endCxn id="213" idx="0"/>
          </p:cNvCxnSpPr>
          <p:nvPr/>
        </p:nvCxnSpPr>
        <p:spPr>
          <a:xfrm>
            <a:off x="1914915" y="5227457"/>
            <a:ext cx="0" cy="31290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타원 212"/>
          <p:cNvSpPr/>
          <p:nvPr/>
        </p:nvSpPr>
        <p:spPr>
          <a:xfrm>
            <a:off x="1794380" y="5540356"/>
            <a:ext cx="241069" cy="241069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1" name="직선 화살표 연결선 220"/>
          <p:cNvCxnSpPr>
            <a:endCxn id="222" idx="0"/>
          </p:cNvCxnSpPr>
          <p:nvPr/>
        </p:nvCxnSpPr>
        <p:spPr>
          <a:xfrm>
            <a:off x="3268681" y="5291944"/>
            <a:ext cx="0" cy="10153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타원 221"/>
          <p:cNvSpPr/>
          <p:nvPr/>
        </p:nvSpPr>
        <p:spPr>
          <a:xfrm>
            <a:off x="3148147" y="6307252"/>
            <a:ext cx="241069" cy="2410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3" name="직선 화살표 연결선 222"/>
          <p:cNvCxnSpPr>
            <a:endCxn id="222" idx="2"/>
          </p:cNvCxnSpPr>
          <p:nvPr/>
        </p:nvCxnSpPr>
        <p:spPr>
          <a:xfrm>
            <a:off x="2035448" y="5660894"/>
            <a:ext cx="1112699" cy="7668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직선 화살표 연결선 224"/>
          <p:cNvCxnSpPr>
            <a:endCxn id="222" idx="2"/>
          </p:cNvCxnSpPr>
          <p:nvPr/>
        </p:nvCxnSpPr>
        <p:spPr>
          <a:xfrm>
            <a:off x="1489342" y="5849905"/>
            <a:ext cx="1658805" cy="5778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타원 232"/>
          <p:cNvSpPr/>
          <p:nvPr/>
        </p:nvSpPr>
        <p:spPr>
          <a:xfrm>
            <a:off x="4713171" y="6567402"/>
            <a:ext cx="241069" cy="24106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4" name="직선 화살표 연결선 233"/>
          <p:cNvCxnSpPr>
            <a:endCxn id="233" idx="2"/>
          </p:cNvCxnSpPr>
          <p:nvPr/>
        </p:nvCxnSpPr>
        <p:spPr>
          <a:xfrm>
            <a:off x="3386496" y="6431056"/>
            <a:ext cx="1326675" cy="2568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사각형 설명선 238"/>
          <p:cNvSpPr/>
          <p:nvPr/>
        </p:nvSpPr>
        <p:spPr>
          <a:xfrm>
            <a:off x="5318923" y="5950974"/>
            <a:ext cx="1596549" cy="635511"/>
          </a:xfrm>
          <a:prstGeom prst="wedgeRectCallout">
            <a:avLst>
              <a:gd name="adj1" fmla="val -72980"/>
              <a:gd name="adj2" fmla="val 49489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사용자 수정</a:t>
            </a:r>
            <a:r>
              <a:rPr lang="en-US" altLang="ko-KR" sz="900" dirty="0">
                <a:solidFill>
                  <a:schemeClr val="tx1"/>
                </a:solidFill>
              </a:rPr>
              <a:t>, OTP</a:t>
            </a:r>
            <a:r>
              <a:rPr lang="ko-KR" altLang="en-US" sz="900" dirty="0">
                <a:solidFill>
                  <a:schemeClr val="tx1"/>
                </a:solidFill>
              </a:rPr>
              <a:t>기능이 추가된 </a:t>
            </a:r>
            <a:r>
              <a:rPr lang="en-US" altLang="ko-KR" sz="900" dirty="0">
                <a:solidFill>
                  <a:schemeClr val="tx1"/>
                </a:solidFill>
              </a:rPr>
              <a:t>release branch </a:t>
            </a:r>
            <a:r>
              <a:rPr lang="ko-KR" altLang="en-US" sz="900" dirty="0">
                <a:solidFill>
                  <a:schemeClr val="tx1"/>
                </a:solidFill>
              </a:rPr>
              <a:t>생성 후 버그가 없을 시 </a:t>
            </a:r>
            <a:r>
              <a:rPr lang="en-US" altLang="ko-KR" sz="900" dirty="0">
                <a:solidFill>
                  <a:schemeClr val="tx1"/>
                </a:solidFill>
              </a:rPr>
              <a:t>master, develop branch</a:t>
            </a:r>
            <a:r>
              <a:rPr lang="ko-KR" altLang="en-US" sz="900" dirty="0">
                <a:solidFill>
                  <a:schemeClr val="tx1"/>
                </a:solidFill>
              </a:rPr>
              <a:t>에 </a:t>
            </a:r>
            <a:r>
              <a:rPr lang="en-US" altLang="ko-KR" sz="900" dirty="0">
                <a:solidFill>
                  <a:schemeClr val="tx1"/>
                </a:solidFill>
              </a:rPr>
              <a:t>merge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40" name="타원 239"/>
          <p:cNvSpPr/>
          <p:nvPr/>
        </p:nvSpPr>
        <p:spPr>
          <a:xfrm>
            <a:off x="8230752" y="6548322"/>
            <a:ext cx="241069" cy="241069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2" name="직선 화살표 연결선 241"/>
          <p:cNvCxnSpPr>
            <a:endCxn id="240" idx="0"/>
          </p:cNvCxnSpPr>
          <p:nvPr/>
        </p:nvCxnSpPr>
        <p:spPr>
          <a:xfrm flipH="1">
            <a:off x="8351292" y="5065622"/>
            <a:ext cx="1" cy="148270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직선 화살표 연결선 242"/>
          <p:cNvCxnSpPr>
            <a:endCxn id="240" idx="2"/>
          </p:cNvCxnSpPr>
          <p:nvPr/>
        </p:nvCxnSpPr>
        <p:spPr>
          <a:xfrm flipV="1">
            <a:off x="4954244" y="6668856"/>
            <a:ext cx="3276513" cy="190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사각형 설명선 244"/>
          <p:cNvSpPr/>
          <p:nvPr/>
        </p:nvSpPr>
        <p:spPr>
          <a:xfrm>
            <a:off x="9155027" y="6132415"/>
            <a:ext cx="1230284" cy="454071"/>
          </a:xfrm>
          <a:prstGeom prst="wedgeRectCallout">
            <a:avLst>
              <a:gd name="adj1" fmla="val -99887"/>
              <a:gd name="adj2" fmla="val 60669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Tag</a:t>
            </a:r>
            <a:br>
              <a:rPr lang="en-US" altLang="ko-KR" sz="1200" dirty="0">
                <a:solidFill>
                  <a:schemeClr val="tx1"/>
                </a:solidFill>
              </a:rPr>
            </a:br>
            <a:r>
              <a:rPr lang="en-US" altLang="ko-KR" sz="1200" dirty="0">
                <a:solidFill>
                  <a:schemeClr val="tx1"/>
                </a:solidFill>
              </a:rPr>
              <a:t>ver1.2.0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31946" y="1384663"/>
            <a:ext cx="461665" cy="923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5220281" y="872694"/>
            <a:ext cx="2987319" cy="21971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Hotfix/add-board</a:t>
            </a:r>
            <a:br>
              <a:rPr lang="en-US" altLang="ko-KR" sz="1400" dirty="0"/>
            </a:br>
            <a:r>
              <a:rPr lang="en-US" altLang="ko-KR" sz="1400" dirty="0"/>
              <a:t>Branch Delete</a:t>
            </a:r>
            <a:endParaRPr lang="ko-KR" altLang="en-US" sz="1400" dirty="0"/>
          </a:p>
        </p:txBody>
      </p:sp>
      <p:sp>
        <p:nvSpPr>
          <p:cNvPr id="247" name="직사각형 246"/>
          <p:cNvSpPr/>
          <p:nvPr/>
        </p:nvSpPr>
        <p:spPr>
          <a:xfrm>
            <a:off x="1465029" y="828425"/>
            <a:ext cx="1539428" cy="272156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1" dirty="0"/>
              <a:t>Feature/user-delete</a:t>
            </a:r>
            <a:br>
              <a:rPr lang="en-US" altLang="ko-KR" sz="1051" dirty="0"/>
            </a:br>
            <a:r>
              <a:rPr lang="en-US" altLang="ko-KR" sz="1051" dirty="0"/>
              <a:t>Branch Delete</a:t>
            </a:r>
            <a:endParaRPr lang="ko-KR" altLang="en-US" sz="1051" dirty="0"/>
          </a:p>
        </p:txBody>
      </p:sp>
      <p:sp>
        <p:nvSpPr>
          <p:cNvPr id="248" name="직사각형 247"/>
          <p:cNvSpPr/>
          <p:nvPr/>
        </p:nvSpPr>
        <p:spPr>
          <a:xfrm>
            <a:off x="924259" y="3908143"/>
            <a:ext cx="2221168" cy="272156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1" dirty="0"/>
              <a:t>Feature/user-</a:t>
            </a:r>
            <a:r>
              <a:rPr lang="en-US" altLang="ko-KR" sz="1051" dirty="0" err="1"/>
              <a:t>otp</a:t>
            </a:r>
            <a:r>
              <a:rPr lang="en-US" altLang="ko-KR" sz="1051" dirty="0"/>
              <a:t>-login</a:t>
            </a:r>
            <a:br>
              <a:rPr lang="en-US" altLang="ko-KR" sz="1051" dirty="0"/>
            </a:br>
            <a:r>
              <a:rPr lang="en-US" altLang="ko-KR" sz="1051" dirty="0"/>
              <a:t>Branch Delete</a:t>
            </a:r>
            <a:endParaRPr lang="ko-KR" altLang="en-US" sz="1051" dirty="0"/>
          </a:p>
        </p:txBody>
      </p:sp>
    </p:spTree>
    <p:extLst>
      <p:ext uri="{BB962C8B-B14F-4D97-AF65-F5344CB8AC3E}">
        <p14:creationId xmlns:p14="http://schemas.microsoft.com/office/powerpoint/2010/main" val="2042845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nimBg="1"/>
      <p:bldP spid="96" grpId="0" animBg="1"/>
      <p:bldP spid="97" grpId="0" animBg="1"/>
      <p:bldP spid="102" grpId="0" animBg="1"/>
      <p:bldP spid="103" grpId="0" animBg="1"/>
      <p:bldP spid="106" grpId="0" animBg="1"/>
      <p:bldP spid="107" grpId="0" animBg="1"/>
      <p:bldP spid="111" grpId="0" animBg="1"/>
      <p:bldP spid="112" grpId="0" animBg="1"/>
      <p:bldP spid="121" grpId="0" animBg="1"/>
      <p:bldP spid="123" grpId="0" animBg="1"/>
      <p:bldP spid="137" grpId="0" animBg="1"/>
      <p:bldP spid="141" grpId="0" animBg="1"/>
      <p:bldP spid="143" grpId="0" animBg="1"/>
      <p:bldP spid="145" grpId="0" animBg="1"/>
      <p:bldP spid="147" grpId="0" animBg="1"/>
      <p:bldP spid="149" grpId="0" animBg="1"/>
      <p:bldP spid="151" grpId="0" animBg="1"/>
      <p:bldP spid="153" grpId="0" animBg="1"/>
      <p:bldP spid="157" grpId="0" animBg="1"/>
      <p:bldP spid="159" grpId="0" animBg="1"/>
      <p:bldP spid="160" grpId="0" animBg="1"/>
      <p:bldP spid="164" grpId="0" animBg="1"/>
      <p:bldP spid="179" grpId="0" animBg="1"/>
      <p:bldP spid="180" grpId="0" animBg="1"/>
      <p:bldP spid="181" grpId="0" animBg="1"/>
      <p:bldP spid="185" grpId="0" animBg="1"/>
      <p:bldP spid="186" grpId="0" animBg="1"/>
      <p:bldP spid="199" grpId="0" animBg="1"/>
      <p:bldP spid="201" grpId="0" animBg="1"/>
      <p:bldP spid="204" grpId="0" animBg="1"/>
      <p:bldP spid="209" grpId="0" animBg="1"/>
      <p:bldP spid="213" grpId="0" animBg="1"/>
      <p:bldP spid="222" grpId="0" animBg="1"/>
      <p:bldP spid="233" grpId="0" animBg="1"/>
      <p:bldP spid="239" grpId="0" animBg="1"/>
      <p:bldP spid="240" grpId="0" animBg="1"/>
      <p:bldP spid="245" grpId="0" animBg="1"/>
      <p:bldP spid="19" grpId="0" animBg="1"/>
      <p:bldP spid="247" grpId="0" animBg="1"/>
      <p:bldP spid="248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61463" y="1163782"/>
            <a:ext cx="13965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/>
              <a:t>슈퍼관리자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84179" y="1923227"/>
            <a:ext cx="15696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응용서비스팀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1197" y="2714110"/>
            <a:ext cx="1562793" cy="203132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가나 프로젝트</a:t>
            </a:r>
            <a:endParaRPr lang="en-US" altLang="ko-KR" sz="1400" dirty="0"/>
          </a:p>
          <a:p>
            <a:pPr algn="ctr"/>
            <a:r>
              <a:rPr lang="en-US" altLang="ko-KR" sz="1400" dirty="0"/>
              <a:t>Repository</a:t>
            </a:r>
          </a:p>
          <a:p>
            <a:pPr algn="ctr"/>
            <a:endParaRPr lang="en-US" altLang="ko-KR" sz="1400" dirty="0"/>
          </a:p>
          <a:p>
            <a:pPr algn="ctr"/>
            <a:r>
              <a:rPr lang="ko-KR" altLang="en-US" sz="1400" dirty="0"/>
              <a:t>관리자</a:t>
            </a:r>
            <a:r>
              <a:rPr lang="en-US" altLang="ko-KR" sz="1400" dirty="0"/>
              <a:t>1</a:t>
            </a:r>
          </a:p>
          <a:p>
            <a:pPr algn="ctr"/>
            <a:r>
              <a:rPr lang="ko-KR" altLang="en-US" sz="1400" dirty="0"/>
              <a:t>개발자</a:t>
            </a:r>
            <a:r>
              <a:rPr lang="en-US" altLang="ko-KR" sz="1400" dirty="0"/>
              <a:t>1</a:t>
            </a:r>
          </a:p>
          <a:p>
            <a:pPr algn="ctr"/>
            <a:r>
              <a:rPr lang="ko-KR" altLang="en-US" sz="1400" dirty="0"/>
              <a:t>개발자</a:t>
            </a:r>
            <a:r>
              <a:rPr lang="en-US" altLang="ko-KR" sz="1400" dirty="0"/>
              <a:t>2</a:t>
            </a:r>
          </a:p>
          <a:p>
            <a:pPr algn="ctr"/>
            <a:r>
              <a:rPr lang="en-US" altLang="ko-KR" sz="1400" dirty="0"/>
              <a:t>    …</a:t>
            </a:r>
          </a:p>
          <a:p>
            <a:pPr algn="ctr"/>
            <a:r>
              <a:rPr lang="en-US" altLang="ko-KR" sz="1400" dirty="0"/>
              <a:t>ReadOnly1</a:t>
            </a:r>
          </a:p>
          <a:p>
            <a:pPr algn="ctr"/>
            <a:r>
              <a:rPr lang="en-US" altLang="ko-KR" sz="1400" dirty="0"/>
              <a:t>ReadOnly2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91050" y="2714110"/>
            <a:ext cx="1562793" cy="203132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남아공 프로젝트</a:t>
            </a:r>
            <a:endParaRPr lang="en-US" altLang="ko-KR" sz="1400" dirty="0"/>
          </a:p>
          <a:p>
            <a:pPr algn="ctr"/>
            <a:r>
              <a:rPr lang="en-US" altLang="ko-KR" sz="1400" dirty="0"/>
              <a:t>Repository</a:t>
            </a:r>
          </a:p>
          <a:p>
            <a:pPr algn="ctr"/>
            <a:endParaRPr lang="en-US" altLang="ko-KR" sz="1400" dirty="0"/>
          </a:p>
          <a:p>
            <a:pPr algn="ctr"/>
            <a:r>
              <a:rPr lang="ko-KR" altLang="en-US" sz="1400" dirty="0"/>
              <a:t>관리자</a:t>
            </a:r>
            <a:r>
              <a:rPr lang="en-US" altLang="ko-KR" sz="1400" dirty="0"/>
              <a:t>1</a:t>
            </a:r>
          </a:p>
          <a:p>
            <a:pPr algn="ctr"/>
            <a:r>
              <a:rPr lang="ko-KR" altLang="en-US" sz="1400" dirty="0"/>
              <a:t>개발자</a:t>
            </a:r>
            <a:r>
              <a:rPr lang="en-US" altLang="ko-KR" sz="1400" dirty="0"/>
              <a:t>1</a:t>
            </a:r>
          </a:p>
          <a:p>
            <a:pPr algn="ctr"/>
            <a:r>
              <a:rPr lang="ko-KR" altLang="en-US" sz="1400" dirty="0"/>
              <a:t>개발자</a:t>
            </a:r>
            <a:r>
              <a:rPr lang="en-US" altLang="ko-KR" sz="1400" dirty="0"/>
              <a:t>2</a:t>
            </a:r>
          </a:p>
          <a:p>
            <a:pPr algn="ctr"/>
            <a:r>
              <a:rPr lang="en-US" altLang="ko-KR" sz="1400" dirty="0"/>
              <a:t>    …</a:t>
            </a:r>
          </a:p>
          <a:p>
            <a:pPr algn="ctr"/>
            <a:r>
              <a:rPr lang="en-US" altLang="ko-KR" sz="1400" dirty="0"/>
              <a:t>ReadOnly1</a:t>
            </a:r>
          </a:p>
          <a:p>
            <a:pPr algn="ctr"/>
            <a:r>
              <a:rPr lang="en-US" altLang="ko-KR" sz="1400" dirty="0"/>
              <a:t>ReadOnly2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90904" y="2714109"/>
            <a:ext cx="1562793" cy="203132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한국 프로젝트</a:t>
            </a:r>
            <a:endParaRPr lang="en-US" altLang="ko-KR" sz="1400" dirty="0"/>
          </a:p>
          <a:p>
            <a:pPr algn="ctr"/>
            <a:r>
              <a:rPr lang="en-US" altLang="ko-KR" sz="1400" dirty="0"/>
              <a:t>Repository</a:t>
            </a:r>
          </a:p>
          <a:p>
            <a:pPr algn="ctr"/>
            <a:endParaRPr lang="en-US" altLang="ko-KR" sz="1400" dirty="0"/>
          </a:p>
          <a:p>
            <a:pPr algn="ctr"/>
            <a:r>
              <a:rPr lang="ko-KR" altLang="en-US" sz="1400" dirty="0"/>
              <a:t>관리자</a:t>
            </a:r>
            <a:r>
              <a:rPr lang="en-US" altLang="ko-KR" sz="1400" dirty="0"/>
              <a:t>1</a:t>
            </a:r>
          </a:p>
          <a:p>
            <a:pPr algn="ctr"/>
            <a:r>
              <a:rPr lang="ko-KR" altLang="en-US" sz="1400" dirty="0"/>
              <a:t>개발자</a:t>
            </a:r>
            <a:r>
              <a:rPr lang="en-US" altLang="ko-KR" sz="1400" dirty="0"/>
              <a:t>1</a:t>
            </a:r>
          </a:p>
          <a:p>
            <a:pPr algn="ctr"/>
            <a:r>
              <a:rPr lang="ko-KR" altLang="en-US" sz="1400" dirty="0"/>
              <a:t>개발자</a:t>
            </a:r>
            <a:r>
              <a:rPr lang="en-US" altLang="ko-KR" sz="1400" dirty="0"/>
              <a:t>2</a:t>
            </a:r>
          </a:p>
          <a:p>
            <a:pPr algn="ctr"/>
            <a:r>
              <a:rPr lang="en-US" altLang="ko-KR" sz="1400" dirty="0"/>
              <a:t>    …</a:t>
            </a:r>
          </a:p>
          <a:p>
            <a:pPr algn="ctr"/>
            <a:r>
              <a:rPr lang="en-US" altLang="ko-KR" sz="1400" dirty="0"/>
              <a:t>ReadOnly1</a:t>
            </a:r>
          </a:p>
          <a:p>
            <a:pPr algn="ctr"/>
            <a:r>
              <a:rPr lang="en-US" altLang="ko-KR" sz="1400" dirty="0"/>
              <a:t>ReadOnly2</a:t>
            </a:r>
          </a:p>
        </p:txBody>
      </p:sp>
      <p:cxnSp>
        <p:nvCxnSpPr>
          <p:cNvPr id="10" name="꺾인 연결선 9"/>
          <p:cNvCxnSpPr>
            <a:stCxn id="4" idx="2"/>
            <a:endCxn id="5" idx="0"/>
          </p:cNvCxnSpPr>
          <p:nvPr/>
        </p:nvCxnSpPr>
        <p:spPr>
          <a:xfrm rot="5400000">
            <a:off x="4219315" y="-17192"/>
            <a:ext cx="390113" cy="34907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꺾인 연결선 11"/>
          <p:cNvCxnSpPr>
            <a:stCxn id="5" idx="2"/>
            <a:endCxn id="6" idx="0"/>
          </p:cNvCxnSpPr>
          <p:nvPr/>
        </p:nvCxnSpPr>
        <p:spPr>
          <a:xfrm rot="5400000">
            <a:off x="1610027" y="1655127"/>
            <a:ext cx="421551" cy="16964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5" idx="2"/>
            <a:endCxn id="7" idx="0"/>
          </p:cNvCxnSpPr>
          <p:nvPr/>
        </p:nvCxnSpPr>
        <p:spPr>
          <a:xfrm>
            <a:off x="2669009" y="2292559"/>
            <a:ext cx="3438" cy="421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15"/>
          <p:cNvCxnSpPr>
            <a:endCxn id="8" idx="0"/>
          </p:cNvCxnSpPr>
          <p:nvPr/>
        </p:nvCxnSpPr>
        <p:spPr>
          <a:xfrm>
            <a:off x="2687553" y="2514310"/>
            <a:ext cx="1684748" cy="1997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483484" y="1945177"/>
            <a:ext cx="91845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TEAM2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461468" y="2714110"/>
            <a:ext cx="1562793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TEAM2_REPO_01</a:t>
            </a:r>
          </a:p>
          <a:p>
            <a:endParaRPr lang="en-US" altLang="ko-KR" sz="1400" dirty="0"/>
          </a:p>
          <a:p>
            <a:r>
              <a:rPr lang="ko-KR" altLang="en-US" sz="1400" dirty="0"/>
              <a:t>관리자</a:t>
            </a:r>
            <a:r>
              <a:rPr lang="en-US" altLang="ko-KR" sz="1400" dirty="0"/>
              <a:t>1</a:t>
            </a:r>
          </a:p>
          <a:p>
            <a:r>
              <a:rPr lang="ko-KR" altLang="en-US" sz="1400" dirty="0"/>
              <a:t>개발자</a:t>
            </a:r>
            <a:r>
              <a:rPr lang="en-US" altLang="ko-KR" sz="1400" dirty="0"/>
              <a:t>1</a:t>
            </a:r>
          </a:p>
          <a:p>
            <a:r>
              <a:rPr lang="ko-KR" altLang="en-US" sz="1400" dirty="0"/>
              <a:t>개발자</a:t>
            </a:r>
            <a:r>
              <a:rPr lang="en-US" altLang="ko-KR" sz="1400" dirty="0"/>
              <a:t>2</a:t>
            </a:r>
          </a:p>
          <a:p>
            <a:r>
              <a:rPr lang="en-US" altLang="ko-KR" sz="1400" dirty="0"/>
              <a:t>    …</a:t>
            </a:r>
          </a:p>
          <a:p>
            <a:r>
              <a:rPr lang="en-US" altLang="ko-KR" sz="1400" dirty="0"/>
              <a:t>ReadOnly1</a:t>
            </a:r>
          </a:p>
          <a:p>
            <a:r>
              <a:rPr lang="en-US" altLang="ko-KR" sz="1400" dirty="0"/>
              <a:t>ReadOnly2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161320" y="2714110"/>
            <a:ext cx="1562793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TEAM2_REPO_02</a:t>
            </a:r>
          </a:p>
          <a:p>
            <a:endParaRPr lang="en-US" altLang="ko-KR" sz="1400" dirty="0"/>
          </a:p>
          <a:p>
            <a:r>
              <a:rPr lang="ko-KR" altLang="en-US" sz="1400" dirty="0"/>
              <a:t>관리자</a:t>
            </a:r>
            <a:r>
              <a:rPr lang="en-US" altLang="ko-KR" sz="1400" dirty="0"/>
              <a:t>1</a:t>
            </a:r>
          </a:p>
          <a:p>
            <a:r>
              <a:rPr lang="ko-KR" altLang="en-US" sz="1400" dirty="0"/>
              <a:t>개발자</a:t>
            </a:r>
            <a:r>
              <a:rPr lang="en-US" altLang="ko-KR" sz="1400" dirty="0"/>
              <a:t>1</a:t>
            </a:r>
          </a:p>
          <a:p>
            <a:r>
              <a:rPr lang="ko-KR" altLang="en-US" sz="1400" dirty="0"/>
              <a:t>개발자</a:t>
            </a:r>
            <a:r>
              <a:rPr lang="en-US" altLang="ko-KR" sz="1400" dirty="0"/>
              <a:t>2</a:t>
            </a:r>
          </a:p>
          <a:p>
            <a:r>
              <a:rPr lang="en-US" altLang="ko-KR" sz="1400" dirty="0"/>
              <a:t>    …</a:t>
            </a:r>
          </a:p>
          <a:p>
            <a:r>
              <a:rPr lang="en-US" altLang="ko-KR" sz="1400" dirty="0"/>
              <a:t>ReadOnly1</a:t>
            </a:r>
          </a:p>
          <a:p>
            <a:r>
              <a:rPr lang="en-US" altLang="ko-KR" sz="1400" dirty="0"/>
              <a:t>ReadOnly2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861173" y="2714109"/>
            <a:ext cx="1562793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TEAM2_REPO_03</a:t>
            </a:r>
          </a:p>
          <a:p>
            <a:endParaRPr lang="en-US" altLang="ko-KR" sz="1400" dirty="0"/>
          </a:p>
          <a:p>
            <a:r>
              <a:rPr lang="ko-KR" altLang="en-US" sz="1400" dirty="0"/>
              <a:t>관리자</a:t>
            </a:r>
            <a:r>
              <a:rPr lang="en-US" altLang="ko-KR" sz="1400" dirty="0"/>
              <a:t>1</a:t>
            </a:r>
          </a:p>
          <a:p>
            <a:r>
              <a:rPr lang="ko-KR" altLang="en-US" sz="1400" dirty="0"/>
              <a:t>개발자</a:t>
            </a:r>
            <a:r>
              <a:rPr lang="en-US" altLang="ko-KR" sz="1400" dirty="0"/>
              <a:t>1</a:t>
            </a:r>
          </a:p>
          <a:p>
            <a:r>
              <a:rPr lang="ko-KR" altLang="en-US" sz="1400" dirty="0"/>
              <a:t>개발자</a:t>
            </a:r>
            <a:r>
              <a:rPr lang="en-US" altLang="ko-KR" sz="1400" dirty="0"/>
              <a:t>2</a:t>
            </a:r>
          </a:p>
          <a:p>
            <a:r>
              <a:rPr lang="en-US" altLang="ko-KR" sz="1400" dirty="0"/>
              <a:t>    …</a:t>
            </a:r>
          </a:p>
          <a:p>
            <a:r>
              <a:rPr lang="en-US" altLang="ko-KR" sz="1400" dirty="0"/>
              <a:t>ReadOnly1</a:t>
            </a:r>
          </a:p>
          <a:p>
            <a:r>
              <a:rPr lang="en-US" altLang="ko-KR" sz="1400" dirty="0"/>
              <a:t>ReadOnly2</a:t>
            </a:r>
          </a:p>
        </p:txBody>
      </p:sp>
      <p:cxnSp>
        <p:nvCxnSpPr>
          <p:cNvPr id="22" name="꺾인 연결선 21"/>
          <p:cNvCxnSpPr>
            <a:stCxn id="18" idx="2"/>
            <a:endCxn id="19" idx="0"/>
          </p:cNvCxnSpPr>
          <p:nvPr/>
        </p:nvCxnSpPr>
        <p:spPr>
          <a:xfrm rot="5400000">
            <a:off x="6892989" y="1664385"/>
            <a:ext cx="399601" cy="16998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18" idx="2"/>
            <a:endCxn id="20" idx="0"/>
          </p:cNvCxnSpPr>
          <p:nvPr/>
        </p:nvCxnSpPr>
        <p:spPr>
          <a:xfrm>
            <a:off x="7942713" y="2314509"/>
            <a:ext cx="4" cy="399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 23"/>
          <p:cNvCxnSpPr>
            <a:stCxn id="18" idx="2"/>
            <a:endCxn id="21" idx="0"/>
          </p:cNvCxnSpPr>
          <p:nvPr/>
        </p:nvCxnSpPr>
        <p:spPr>
          <a:xfrm rot="16200000" flipH="1">
            <a:off x="8592841" y="1664380"/>
            <a:ext cx="399600" cy="169985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stCxn id="4" idx="2"/>
            <a:endCxn id="18" idx="0"/>
          </p:cNvCxnSpPr>
          <p:nvPr/>
        </p:nvCxnSpPr>
        <p:spPr>
          <a:xfrm rot="16200000" flipH="1">
            <a:off x="6845192" y="847655"/>
            <a:ext cx="412063" cy="178298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900016" y="1945179"/>
            <a:ext cx="91845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TEAM3</a:t>
            </a:r>
            <a:endParaRPr lang="ko-KR" altLang="en-US" dirty="0"/>
          </a:p>
        </p:txBody>
      </p:sp>
      <p:cxnSp>
        <p:nvCxnSpPr>
          <p:cNvPr id="31" name="꺾인 연결선 30"/>
          <p:cNvCxnSpPr>
            <a:stCxn id="4" idx="2"/>
            <a:endCxn id="30" idx="0"/>
          </p:cNvCxnSpPr>
          <p:nvPr/>
        </p:nvCxnSpPr>
        <p:spPr>
          <a:xfrm rot="16200000" flipH="1">
            <a:off x="8553457" y="-860610"/>
            <a:ext cx="412065" cy="519951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1181150" y="3252713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1892766" y="3252715"/>
            <a:ext cx="15610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91197" y="3252715"/>
            <a:ext cx="15610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590902" y="3252715"/>
            <a:ext cx="15610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5363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3277</TotalTime>
  <Words>6461</Words>
  <Application>Microsoft Office PowerPoint</Application>
  <PresentationFormat>와이드스크린</PresentationFormat>
  <Paragraphs>1407</Paragraphs>
  <Slides>96</Slides>
  <Notes>67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96</vt:i4>
      </vt:variant>
    </vt:vector>
  </HeadingPairs>
  <TitlesOfParts>
    <vt:vector size="99" baseType="lpstr">
      <vt:lpstr>맑은 고딕</vt:lpstr>
      <vt:lpstr>Arial</vt:lpstr>
      <vt:lpstr>Office 테마</vt:lpstr>
      <vt:lpstr>Git from the hell</vt:lpstr>
      <vt:lpstr>목차</vt:lpstr>
      <vt:lpstr>Trends</vt:lpstr>
      <vt:lpstr>4. 흐름 및 용어정리</vt:lpstr>
      <vt:lpstr>4. Git - Install</vt:lpstr>
      <vt:lpstr>4. Git – 예제 순서</vt:lpstr>
      <vt:lpstr>4. Git – 최초 설정</vt:lpstr>
      <vt:lpstr>4. Git – 저장소 만들기</vt:lpstr>
      <vt:lpstr>4. Git – 파일의 상태 확인하기</vt:lpstr>
      <vt:lpstr>4. Git – 파일을 새로 추적하기</vt:lpstr>
      <vt:lpstr>4. Git – 파일을 새로 추적하기</vt:lpstr>
      <vt:lpstr>4. Git – 파일을 새로 추적하기</vt:lpstr>
      <vt:lpstr>4. Git – 변경사항 커밋하기</vt:lpstr>
      <vt:lpstr>4. Git – log </vt:lpstr>
      <vt:lpstr>4. Git – 원격 저장소 (remote repository)</vt:lpstr>
      <vt:lpstr>4. Git – 원격 저장소 만들기</vt:lpstr>
      <vt:lpstr>4. Git – 원격 저장소 만들기</vt:lpstr>
      <vt:lpstr>4. Git – 원격 저장소 만들기</vt:lpstr>
      <vt:lpstr>4. Git – 원격 저장소 만들기</vt:lpstr>
      <vt:lpstr>PowerPoint 프레젠테이션</vt:lpstr>
      <vt:lpstr>4. Git – 원격 저장소 만들기</vt:lpstr>
      <vt:lpstr>4. Git – 원격 저장소 만들기</vt:lpstr>
      <vt:lpstr>4. Git – 원격 저장소 만들기</vt:lpstr>
      <vt:lpstr>4. Git – 원격 저장소 설정변경</vt:lpstr>
      <vt:lpstr>4. Git – 원격 저장소 만들기</vt:lpstr>
      <vt:lpstr>4. Git – 원격 저장소 만들기</vt:lpstr>
      <vt:lpstr>4. Git – 원격 저장소 복제하기</vt:lpstr>
      <vt:lpstr>4. Git – 원격 저장소 복제하기</vt:lpstr>
      <vt:lpstr>4. Git – 원격 저장소 복제하기</vt:lpstr>
      <vt:lpstr>4. Git – 이클립스로 Clone</vt:lpstr>
      <vt:lpstr>4. Git – 이클립스로 Clone</vt:lpstr>
      <vt:lpstr>4. Git – 이클립스로 Clone</vt:lpstr>
      <vt:lpstr>4. Git – 이클립스로 Clone</vt:lpstr>
      <vt:lpstr>4. Git – 이클립스로 Clone</vt:lpstr>
      <vt:lpstr>4. Git – 이클립스로 Clone</vt:lpstr>
      <vt:lpstr>4. Git – 이클립스로 Clone</vt:lpstr>
      <vt:lpstr>4. Git – 이클립스로 Clone</vt:lpstr>
      <vt:lpstr>4. Git – Branch를 사용해야 할 이유</vt:lpstr>
      <vt:lpstr>4. Git – Branch 관리 전략</vt:lpstr>
      <vt:lpstr>4. Git – GitHub Flow 따라하기</vt:lpstr>
      <vt:lpstr>4. Git – 관리자 (branch 생성 후 개발자에게 권한 부여)</vt:lpstr>
      <vt:lpstr>4. Git – 관리자 (branch 생성 후 개발자에게 권한 부여)</vt:lpstr>
      <vt:lpstr>4. Git – 관리자 (branch 생성 후 개발자에게 권한 부여)</vt:lpstr>
      <vt:lpstr>4. Git – 관리자 (branch 생성 후 개발자에게 권한 부여)</vt:lpstr>
      <vt:lpstr>4. Git – 관리자 (branch 생성 후 개발자에게 권한 부여)</vt:lpstr>
      <vt:lpstr>4. Git – 관리자 (branch 생성 후 개발자에게 권한 부여)</vt:lpstr>
      <vt:lpstr>4. Git – 관리자 (branch 생성 후 개발자에게 권한 부여)</vt:lpstr>
      <vt:lpstr>4. Git – 개발자 (Clone -&gt; 개발진행 -&gt; Commit &amp; Push)</vt:lpstr>
      <vt:lpstr>4. Git – 개발자 (Clone -&gt; 개발진행 -&gt; Commit &amp; Push)</vt:lpstr>
      <vt:lpstr>4. Git – 개발자 (Clone -&gt; 개발진행 -&gt; Commit &amp; Push)</vt:lpstr>
      <vt:lpstr>4. Git – 개발자 (Clone -&gt; 개발진행 -&gt; Commit &amp; Push)</vt:lpstr>
      <vt:lpstr>4. Git – 개발자 (Clone -&gt; 개발진행 -&gt; Commit &amp; Push)</vt:lpstr>
      <vt:lpstr>4. Git – 개발자 (Clone -&gt; 개발진행 -&gt; Commit &amp; Push)</vt:lpstr>
      <vt:lpstr>4. Git – 개발자 (Clone -&gt; 개발진행 -&gt; Commit &amp; Push)</vt:lpstr>
      <vt:lpstr>4. Git – 개발자 (Clone -&gt; 개발진행 -&gt; Commit &amp; Push)</vt:lpstr>
      <vt:lpstr>4. Git – 개발자 (Clone -&gt; 개발진행 -&gt; Commit &amp; Push)</vt:lpstr>
      <vt:lpstr>4. Git – 개발자 (Clone -&gt; 개발진행 -&gt; Commit &amp; Push)</vt:lpstr>
      <vt:lpstr>4. Git – 개발자 (Clone -&gt; 개발진행 -&gt; Commit &amp; Push)</vt:lpstr>
      <vt:lpstr>4. Git – 개발자 (Clone -&gt; 개발진행 -&gt; Commit &amp; Push)</vt:lpstr>
      <vt:lpstr>4. Git – 개발자 (Clone -&gt; 개발진행 -&gt; Commit &amp; Push)</vt:lpstr>
      <vt:lpstr>4. Git – 개발자 (Clone -&gt; 개발진행 -&gt; Commit &amp; Push)</vt:lpstr>
      <vt:lpstr>PowerPoint 프레젠테이션</vt:lpstr>
      <vt:lpstr>PowerPoint 프레젠테이션</vt:lpstr>
      <vt:lpstr>4. Git – Branch 관리 전략</vt:lpstr>
      <vt:lpstr>4. Git – reset, revert</vt:lpstr>
      <vt:lpstr>4. Git - $ git reset --soft &lt;commit&gt;</vt:lpstr>
      <vt:lpstr>4. Git – $ git reset –soft &lt;commit&gt;</vt:lpstr>
      <vt:lpstr>4. Git - $ git reset --mixed &lt;commit&gt;</vt:lpstr>
      <vt:lpstr>4. Git - $ git reset --mixed &lt;commit&gt;</vt:lpstr>
      <vt:lpstr>4. Git - $ git reset --hard &lt;commit&gt;</vt:lpstr>
      <vt:lpstr>4. Git - $ git reset --hard &lt;commit&gt;</vt:lpstr>
      <vt:lpstr>4. Git – 원하는 시점으로 돌아가기</vt:lpstr>
      <vt:lpstr>4. Git – Branch</vt:lpstr>
      <vt:lpstr>4. Git – Branch + Merge (1)</vt:lpstr>
      <vt:lpstr>4. Git – Branch + Merge (1)</vt:lpstr>
      <vt:lpstr>4. Git – Branch + Merge (1)</vt:lpstr>
      <vt:lpstr>4. Git – Merge</vt:lpstr>
      <vt:lpstr>4. Git – Merge</vt:lpstr>
      <vt:lpstr>4. Git – Merge</vt:lpstr>
      <vt:lpstr>4. Git – Merge</vt:lpstr>
      <vt:lpstr>4. Git – Merge</vt:lpstr>
      <vt:lpstr>4. Git – Merge (Fast-forward)</vt:lpstr>
      <vt:lpstr>4. Git – Merge (Fast-forward)</vt:lpstr>
      <vt:lpstr>4. Git – Merge (Fast-forward)</vt:lpstr>
      <vt:lpstr>4. Git – Merge (Fast-forward)</vt:lpstr>
      <vt:lpstr>4. Git – Merge (3-Way Merge)</vt:lpstr>
      <vt:lpstr>4. Git – Merge (3-Way Merge)</vt:lpstr>
      <vt:lpstr>4. Git – Merge (3-Way Merge)</vt:lpstr>
      <vt:lpstr>4. Git – 삭제한 iss53 branch 다시 살리기</vt:lpstr>
      <vt:lpstr>4. Git – 삭제한 branch 다시 살리기</vt:lpstr>
      <vt:lpstr>4. Git – 삭제한 branch 다시 살리기</vt:lpstr>
      <vt:lpstr>4. Git – 삭제한 branch 다시 살리기</vt:lpstr>
      <vt:lpstr>4. Git – Branch 관리 전략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from the hell</dc:title>
  <dc:creator>Shin SungIn</dc:creator>
  <cp:lastModifiedBy>Shin SungIn</cp:lastModifiedBy>
  <cp:revision>622</cp:revision>
  <dcterms:created xsi:type="dcterms:W3CDTF">2018-07-03T00:41:49Z</dcterms:created>
  <dcterms:modified xsi:type="dcterms:W3CDTF">2018-07-10T07:45:15Z</dcterms:modified>
</cp:coreProperties>
</file>