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8" r:id="rId3"/>
    <p:sldId id="260" r:id="rId4"/>
    <p:sldId id="297" r:id="rId5"/>
    <p:sldId id="305" r:id="rId6"/>
    <p:sldId id="307" r:id="rId7"/>
    <p:sldId id="306" r:id="rId8"/>
    <p:sldId id="302" r:id="rId9"/>
  </p:sldIdLst>
  <p:sldSz cx="9144000" cy="5143500" type="screen16x9"/>
  <p:notesSz cx="6858000" cy="9144000"/>
  <p:embeddedFontLst>
    <p:embeddedFont>
      <p:font typeface="Exo 2" pitchFamily="2" charset="77"/>
      <p:regular r:id="rId11"/>
      <p:bold r:id="rId12"/>
      <p:italic r:id="rId13"/>
      <p:boldItalic r:id="rId14"/>
    </p:embeddedFont>
    <p:embeddedFont>
      <p:font typeface="Fira Sans Extra Condensed Medium" panose="020B0603050000020004" pitchFamily="34" charset="0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  <p:bold r:id="rId20"/>
      <p:italic r:id="rId21"/>
      <p:boldItalic r:id="rId22"/>
    </p:embeddedFont>
    <p:embeddedFont>
      <p:font typeface="Squada One" panose="02000000000000000000" pitchFamily="2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FB3"/>
    <a:srgbClr val="FC8E00"/>
    <a:srgbClr val="F4EA0A"/>
    <a:srgbClr val="EFF486"/>
    <a:srgbClr val="F4F02B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FC86A1-3DD4-4490-8DFC-A7D8D3B23EF0}">
  <a:tblStyle styleId="{C2FC86A1-3DD4-4490-8DFC-A7D8D3B23E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4"/>
    <p:restoredTop sz="94624"/>
  </p:normalViewPr>
  <p:slideViewPr>
    <p:cSldViewPr snapToGrid="0" snapToObjects="1">
      <p:cViewPr varScale="1">
        <p:scale>
          <a:sx n="120" d="100"/>
          <a:sy n="120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0632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004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717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909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25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7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ink.springer.com/article/10.1186/1687-5281-2013-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7118243" y="4021658"/>
            <a:ext cx="1842877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" sz="1300" b="1" dirty="0">
                <a:latin typeface="STIXNonUnicode-Regular" pitchFamily="2" charset="2"/>
              </a:rPr>
              <a:t>Group 6: </a:t>
            </a:r>
          </a:p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" sz="1300" b="1" dirty="0">
                <a:latin typeface="STIXNonUnicode-Regular" pitchFamily="2" charset="2"/>
              </a:rPr>
              <a:t>Syed Ahsan Bukhari</a:t>
            </a:r>
          </a:p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" sz="1300" b="1" dirty="0" err="1">
                <a:latin typeface="STIXNonUnicode-Regular" pitchFamily="2" charset="2"/>
              </a:rPr>
              <a:t>Xiwen</a:t>
            </a:r>
            <a:r>
              <a:rPr lang="en" sz="1300" b="1" dirty="0">
                <a:latin typeface="STIXNonUnicode-Regular" pitchFamily="2" charset="2"/>
              </a:rPr>
              <a:t> Chen</a:t>
            </a:r>
          </a:p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" sz="1300" b="1" dirty="0">
                <a:latin typeface="STIXNonUnicode-Regular" pitchFamily="2" charset="2"/>
              </a:rPr>
              <a:t>Sung In Cho</a:t>
            </a:r>
          </a:p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" sz="1300" b="1" dirty="0">
                <a:latin typeface="STIXNonUnicode-Regular" pitchFamily="2" charset="2"/>
              </a:rPr>
              <a:t>Feng </a:t>
            </a:r>
            <a:r>
              <a:rPr lang="en" sz="1300" b="1" dirty="0" err="1">
                <a:latin typeface="STIXNonUnicode-Regular" pitchFamily="2" charset="2"/>
              </a:rPr>
              <a:t>Qiu</a:t>
            </a:r>
            <a:endParaRPr lang="en" sz="1300" b="1" dirty="0">
              <a:latin typeface="STIXNonUnicode-Regular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" sz="1300" b="1" dirty="0" err="1">
                <a:latin typeface="STIXNonUnicode-Regular" pitchFamily="2" charset="2"/>
              </a:rPr>
              <a:t>Xuanhong</a:t>
            </a:r>
            <a:r>
              <a:rPr lang="en" sz="1300" b="1" dirty="0">
                <a:latin typeface="STIXNonUnicode-Regular" pitchFamily="2" charset="2"/>
              </a:rPr>
              <a:t> Ye</a:t>
            </a:r>
            <a:endParaRPr sz="1300" b="1" dirty="0">
              <a:latin typeface="STIXNonUnicode-Regular" pitchFamily="2" charset="2"/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10995" y="1773935"/>
            <a:ext cx="6886800" cy="12557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>
                <a:solidFill>
                  <a:srgbClr val="434343"/>
                </a:solidFill>
                <a:latin typeface="STIXNonUnicode-Regular" pitchFamily="2" charset="2"/>
              </a:rPr>
              <a:t>Project 3 : </a:t>
            </a:r>
            <a:r>
              <a:rPr lang="en-US" sz="3600" dirty="0">
                <a:latin typeface="STIXNonUnicode-Regular" pitchFamily="2" charset="2"/>
              </a:rPr>
              <a:t>Predictive Modeling</a:t>
            </a:r>
            <a:br>
              <a:rPr lang="en-US" dirty="0">
                <a:latin typeface="STIXNonUnicode-Regular" pitchFamily="2" charset="2"/>
              </a:rPr>
            </a:br>
            <a:r>
              <a:rPr lang="en-US" sz="3000" dirty="0">
                <a:latin typeface="STIXNonUnicode-Regular" pitchFamily="2" charset="2"/>
              </a:rPr>
              <a:t>Facial Emotion Recognition</a:t>
            </a:r>
            <a:endParaRPr sz="3000" dirty="0">
              <a:solidFill>
                <a:srgbClr val="434343"/>
              </a:solidFill>
              <a:latin typeface="STIXNonUnicode-Regular" pitchFamily="2" charset="2"/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44;p29">
            <a:extLst>
              <a:ext uri="{FF2B5EF4-FFF2-40B4-BE49-F238E27FC236}">
                <a16:creationId xmlns:a16="http://schemas.microsoft.com/office/drawing/2014/main" id="{1342906D-26AF-9649-8DDB-547ADE83164F}"/>
              </a:ext>
            </a:extLst>
          </p:cNvPr>
          <p:cNvSpPr txBox="1">
            <a:spLocks/>
          </p:cNvSpPr>
          <p:nvPr/>
        </p:nvSpPr>
        <p:spPr>
          <a:xfrm>
            <a:off x="5394958" y="1543451"/>
            <a:ext cx="2752346" cy="45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xo 2"/>
              <a:buNone/>
              <a:defRPr sz="4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1800" dirty="0">
                <a:latin typeface="STIXNonUnicode-Regular" pitchFamily="2" charset="2"/>
              </a:rPr>
              <a:t>Applied Data Science</a:t>
            </a:r>
          </a:p>
          <a:p>
            <a:pPr algn="ctr"/>
            <a:endParaRPr lang="en-US" sz="1800" dirty="0">
              <a:latin typeface="STIXNonUnicode-Regular" pitchFamily="2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436309" y="1406805"/>
            <a:ext cx="5355789" cy="25373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STIXNonUnicode-Regular" pitchFamily="2" charset="2"/>
              </a:rPr>
              <a:t>TABLE OF CONTENTS</a:t>
            </a:r>
            <a:endParaRPr sz="4800" dirty="0">
              <a:latin typeface="STIXNonUnicode-Regular" pitchFamily="2" charset="2"/>
            </a:endParaRPr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176284" y="426091"/>
            <a:ext cx="216088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TIXNonUnicode-Regular" pitchFamily="2" charset="2"/>
              </a:rPr>
              <a:t>Feature Extraction</a:t>
            </a:r>
            <a:endParaRPr sz="1600" dirty="0">
              <a:latin typeface="STIXNonUnicode-Regular" pitchFamily="2" charset="2"/>
            </a:endParaRPr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353720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TIXNonUnicode-Regular" pitchFamily="2" charset="2"/>
              </a:rPr>
              <a:t>Model Selection</a:t>
            </a:r>
            <a:endParaRPr sz="1600" dirty="0">
              <a:latin typeface="STIXNonUnicode-Regular" pitchFamily="2" charset="2"/>
            </a:endParaRPr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081872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STIXNonUnicode-Regular" pitchFamily="2" charset="2"/>
              </a:rPr>
              <a:t>01</a:t>
            </a:r>
            <a:endParaRPr sz="4000" dirty="0">
              <a:latin typeface="STIXNonUnicode-Regular" pitchFamily="2" charset="2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2068830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STIXNonUnicode-Regular" pitchFamily="2" charset="2"/>
              </a:rPr>
              <a:t>03</a:t>
            </a:r>
            <a:endParaRPr sz="4000">
              <a:latin typeface="STIXNonUnicode-Regular" pitchFamily="2" charset="2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068830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STIXNonUnicode-Regular" pitchFamily="2" charset="2"/>
              </a:rPr>
              <a:t>02</a:t>
            </a:r>
            <a:endParaRPr sz="4000" dirty="0">
              <a:latin typeface="STIXNonUnicode-Regular" pitchFamily="2" charset="2"/>
            </a:endParaRPr>
          </a:p>
        </p:txBody>
      </p:sp>
      <p:cxnSp>
        <p:nvCxnSpPr>
          <p:cNvPr id="158" name="Google Shape;158;p30"/>
          <p:cNvCxnSpPr>
            <a:cxnSpLocks/>
            <a:endCxn id="150" idx="1"/>
          </p:cNvCxnSpPr>
          <p:nvPr/>
        </p:nvCxnSpPr>
        <p:spPr>
          <a:xfrm>
            <a:off x="3436309" y="-10708"/>
            <a:ext cx="0" cy="26861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353720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TIXNonUnicode-Regular" pitchFamily="2" charset="2"/>
              </a:rPr>
              <a:t>Conclusion</a:t>
            </a:r>
            <a:endParaRPr sz="1600" dirty="0">
              <a:latin typeface="STIXNonUnicode-Regular" pitchFamily="2" charset="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47628-FA8C-614C-8B28-8369615B9D6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53870" y="1622677"/>
            <a:ext cx="1674300" cy="572400"/>
          </a:xfrm>
        </p:spPr>
        <p:txBody>
          <a:bodyPr/>
          <a:lstStyle/>
          <a:p>
            <a:pPr marL="152400" indent="0"/>
            <a:r>
              <a:rPr lang="en-US" sz="1000" dirty="0">
                <a:latin typeface="STIXNonUnicode-Regular" pitchFamily="2" charset="2"/>
              </a:rPr>
              <a:t>Model Choices</a:t>
            </a:r>
          </a:p>
          <a:p>
            <a:pPr marL="152400" indent="0"/>
            <a:r>
              <a:rPr lang="en-US" sz="1000" dirty="0">
                <a:latin typeface="STIXNonUnicode-Regular" pitchFamily="2" charset="2"/>
              </a:rPr>
              <a:t>Tuning Parameters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135B2CF-8685-7F45-AA37-C1C27B76B08D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653870" y="2596156"/>
            <a:ext cx="1674300" cy="572400"/>
          </a:xfrm>
        </p:spPr>
        <p:txBody>
          <a:bodyPr/>
          <a:lstStyle/>
          <a:p>
            <a:r>
              <a:rPr lang="en-US" sz="1000" dirty="0">
                <a:latin typeface="STIXNonUnicode-Regular" pitchFamily="2" charset="2"/>
              </a:rPr>
              <a:t>Final Model</a:t>
            </a:r>
          </a:p>
          <a:p>
            <a:r>
              <a:rPr lang="en-US" sz="1000" dirty="0">
                <a:latin typeface="STIXNonUnicode-Regular" pitchFamily="2" charset="2"/>
              </a:rPr>
              <a:t>Prediction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368335" y="96053"/>
            <a:ext cx="4402530" cy="613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STIXNonUnicode-Regular" pitchFamily="2" charset="2"/>
              </a:rPr>
              <a:t>01. Feature Extraction</a:t>
            </a:r>
            <a:endParaRPr sz="2800" dirty="0">
              <a:latin typeface="STIXNonUnicode-Regular" pitchFamily="2" charset="2"/>
            </a:endParaRPr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77212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F25BF202-B79E-FA4F-96F0-78B383A98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752" y="1476462"/>
            <a:ext cx="4224900" cy="24115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Used </a:t>
            </a:r>
            <a:r>
              <a:rPr lang="en-US" sz="1800" b="1" u="sng" dirty="0">
                <a:latin typeface="STIXNonUnicode-Regular" pitchFamily="2" charset="2"/>
              </a:rPr>
              <a:t>pairwise distances</a:t>
            </a:r>
            <a:r>
              <a:rPr lang="en-US" sz="1800" dirty="0">
                <a:latin typeface="STIXNonUnicode-Regular" pitchFamily="2" charset="2"/>
              </a:rPr>
              <a:t> between all the fiducial points as a feature for facial emotion recognition.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latin typeface="STIXNonUnicode-Regular" pitchFamily="2" charset="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A model that used pairwise distances as a feature showed much higher prediction accuracy than a model that used just a location of fiducial points.</a:t>
            </a:r>
          </a:p>
        </p:txBody>
      </p:sp>
      <p:cxnSp>
        <p:nvCxnSpPr>
          <p:cNvPr id="16" name="Google Shape;186;p32">
            <a:extLst>
              <a:ext uri="{FF2B5EF4-FFF2-40B4-BE49-F238E27FC236}">
                <a16:creationId xmlns:a16="http://schemas.microsoft.com/office/drawing/2014/main" id="{9F5D9314-4BAD-514A-BE9C-30BDBD0F307E}"/>
              </a:ext>
            </a:extLst>
          </p:cNvPr>
          <p:cNvCxnSpPr/>
          <p:nvPr/>
        </p:nvCxnSpPr>
        <p:spPr>
          <a:xfrm>
            <a:off x="0" y="4747751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C5BD3A5-24B4-CA4C-B7D4-629571F04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92" y="1159622"/>
            <a:ext cx="4231272" cy="30451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EED52A-BA79-7A40-ABE0-F78EB4CFF3FC}"/>
              </a:ext>
            </a:extLst>
          </p:cNvPr>
          <p:cNvSpPr txBox="1"/>
          <p:nvPr/>
        </p:nvSpPr>
        <p:spPr>
          <a:xfrm>
            <a:off x="219456" y="4210094"/>
            <a:ext cx="4363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4"/>
              </a:rPr>
              <a:t>Imgae source: https://link.springer.com/article/10.1186/1687-5281-2013-8</a:t>
            </a:r>
            <a:r>
              <a:rPr lang="en-US" sz="1000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559474" y="112735"/>
            <a:ext cx="4546949" cy="164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latin typeface="STIXNonUnicode-Regular" pitchFamily="2" charset="2"/>
              </a:rPr>
              <a:t>02. Model </a:t>
            </a:r>
            <a:br>
              <a:rPr lang="en-US" sz="4600" dirty="0">
                <a:latin typeface="STIXNonUnicode-Regular" pitchFamily="2" charset="2"/>
              </a:rPr>
            </a:br>
            <a:r>
              <a:rPr lang="en-US" sz="4600" dirty="0">
                <a:latin typeface="STIXNonUnicode-Regular" pitchFamily="2" charset="2"/>
              </a:rPr>
              <a:t>	</a:t>
            </a:r>
            <a:r>
              <a:rPr lang="ko-KR" altLang="en-US" sz="4600" dirty="0">
                <a:latin typeface="STIXNonUnicode-Regular" pitchFamily="2" charset="2"/>
              </a:rPr>
              <a:t> </a:t>
            </a:r>
            <a:r>
              <a:rPr lang="en-US" altLang="ko-KR" sz="4600" dirty="0">
                <a:latin typeface="STIXNonUnicode-Regular" pitchFamily="2" charset="2"/>
              </a:rPr>
              <a:t>   </a:t>
            </a:r>
            <a:r>
              <a:rPr lang="ko-KR" altLang="en-US" sz="4600" dirty="0">
                <a:latin typeface="STIXNonUnicode-Regular" pitchFamily="2" charset="2"/>
              </a:rPr>
              <a:t>  </a:t>
            </a:r>
            <a:r>
              <a:rPr lang="en-US" sz="4600" dirty="0">
                <a:latin typeface="STIXNonUnicode-Regular" pitchFamily="2" charset="2"/>
              </a:rPr>
              <a:t>Selection</a:t>
            </a:r>
            <a:endParaRPr sz="4600" dirty="0">
              <a:latin typeface="STIXNonUnicode-Regular" pitchFamily="2" charset="2"/>
            </a:endParaRPr>
          </a:p>
        </p:txBody>
      </p:sp>
      <p:cxnSp>
        <p:nvCxnSpPr>
          <p:cNvPr id="186" name="Google Shape;186;p32"/>
          <p:cNvCxnSpPr/>
          <p:nvPr/>
        </p:nvCxnSpPr>
        <p:spPr>
          <a:xfrm>
            <a:off x="0" y="4546583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F25BF202-B79E-FA4F-96F0-78B383A98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9633" y="1824730"/>
            <a:ext cx="3657972" cy="2629413"/>
          </a:xfrm>
        </p:spPr>
        <p:txBody>
          <a:bodyPr/>
          <a:lstStyle/>
          <a:p>
            <a:pPr algn="l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STIXNonUnicode-Regular" pitchFamily="2" charset="2"/>
              </a:rPr>
              <a:t>Baseline model</a:t>
            </a:r>
          </a:p>
          <a:p>
            <a:pPr lvl="1">
              <a:buSzPct val="65000"/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STIXNonUnicode-Regular" pitchFamily="2" charset="2"/>
              </a:rPr>
              <a:t>GBM</a:t>
            </a:r>
          </a:p>
          <a:p>
            <a:pPr lvl="1">
              <a:buSzPct val="65000"/>
              <a:buFont typeface="Courier New" panose="02070309020205020404" pitchFamily="49" charset="0"/>
              <a:buChar char="o"/>
            </a:pPr>
            <a:endParaRPr lang="en-US" sz="900" b="1" dirty="0">
              <a:latin typeface="STIXNonUnicode-Regular" pitchFamily="2" charset="2"/>
            </a:endParaRPr>
          </a:p>
          <a:p>
            <a:pPr algn="l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STIXNonUnicode-Regular" pitchFamily="2" charset="2"/>
              </a:rPr>
              <a:t>Advanced Models</a:t>
            </a:r>
          </a:p>
          <a:p>
            <a:pPr marL="952500" lvl="1" indent="-342900">
              <a:buSzPct val="65000"/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STIXNonUnicode-Regular" pitchFamily="2" charset="2"/>
              </a:rPr>
              <a:t>XGBOOST</a:t>
            </a:r>
          </a:p>
          <a:p>
            <a:pPr marL="952500" lvl="1" indent="-342900">
              <a:buSzPct val="65000"/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STIXNonUnicode-Regular" pitchFamily="2" charset="2"/>
              </a:rPr>
              <a:t>SVM</a:t>
            </a:r>
          </a:p>
        </p:txBody>
      </p:sp>
      <p:sp>
        <p:nvSpPr>
          <p:cNvPr id="7" name="Google Shape;183;p32">
            <a:extLst>
              <a:ext uri="{FF2B5EF4-FFF2-40B4-BE49-F238E27FC236}">
                <a16:creationId xmlns:a16="http://schemas.microsoft.com/office/drawing/2014/main" id="{77FB4702-2219-6D4E-9DD7-25F59B2C9BBC}"/>
              </a:ext>
            </a:extLst>
          </p:cNvPr>
          <p:cNvSpPr txBox="1">
            <a:spLocks/>
          </p:cNvSpPr>
          <p:nvPr/>
        </p:nvSpPr>
        <p:spPr>
          <a:xfrm>
            <a:off x="-198318" y="4601446"/>
            <a:ext cx="3170118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800" dirty="0">
                <a:latin typeface="STIXNonUnicode-Regular" pitchFamily="2" charset="2"/>
              </a:rPr>
              <a:t>Classification Models</a:t>
            </a:r>
          </a:p>
        </p:txBody>
      </p:sp>
      <p:sp>
        <p:nvSpPr>
          <p:cNvPr id="15" name="圆角矩形 15">
            <a:extLst>
              <a:ext uri="{FF2B5EF4-FFF2-40B4-BE49-F238E27FC236}">
                <a16:creationId xmlns:a16="http://schemas.microsoft.com/office/drawing/2014/main" id="{72C5D49D-E950-3343-A28B-DA7ECF2826A9}"/>
              </a:ext>
            </a:extLst>
          </p:cNvPr>
          <p:cNvSpPr/>
          <p:nvPr/>
        </p:nvSpPr>
        <p:spPr>
          <a:xfrm>
            <a:off x="2195876" y="-576073"/>
            <a:ext cx="1045029" cy="4546823"/>
          </a:xfrm>
          <a:prstGeom prst="roundRect">
            <a:avLst>
              <a:gd name="adj" fmla="val 5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2A5A1958-1D92-A545-97C0-13F5CF021060}"/>
              </a:ext>
            </a:extLst>
          </p:cNvPr>
          <p:cNvSpPr/>
          <p:nvPr/>
        </p:nvSpPr>
        <p:spPr>
          <a:xfrm>
            <a:off x="3837516" y="-598301"/>
            <a:ext cx="1045029" cy="4434840"/>
          </a:xfrm>
          <a:prstGeom prst="roundRect">
            <a:avLst>
              <a:gd name="adj" fmla="val 5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5">
            <a:extLst>
              <a:ext uri="{FF2B5EF4-FFF2-40B4-BE49-F238E27FC236}">
                <a16:creationId xmlns:a16="http://schemas.microsoft.com/office/drawing/2014/main" id="{A00B4AA0-C3BE-374F-9E43-BDBDF1AABBF8}"/>
              </a:ext>
            </a:extLst>
          </p:cNvPr>
          <p:cNvSpPr/>
          <p:nvPr/>
        </p:nvSpPr>
        <p:spPr>
          <a:xfrm>
            <a:off x="585334" y="-576073"/>
            <a:ext cx="1045029" cy="3547872"/>
          </a:xfrm>
          <a:prstGeom prst="roundRect">
            <a:avLst>
              <a:gd name="adj" fmla="val 5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Subtitle 3">
            <a:extLst>
              <a:ext uri="{FF2B5EF4-FFF2-40B4-BE49-F238E27FC236}">
                <a16:creationId xmlns:a16="http://schemas.microsoft.com/office/drawing/2014/main" id="{E3EB9DDD-04A0-F149-BF28-FAB7333258CC}"/>
              </a:ext>
            </a:extLst>
          </p:cNvPr>
          <p:cNvSpPr txBox="1">
            <a:spLocks/>
          </p:cNvSpPr>
          <p:nvPr/>
        </p:nvSpPr>
        <p:spPr>
          <a:xfrm>
            <a:off x="142736" y="2905539"/>
            <a:ext cx="1771199" cy="119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buSzPct val="110000"/>
            </a:pPr>
            <a:r>
              <a:rPr lang="en-US" sz="2400" b="1" dirty="0">
                <a:latin typeface="STIXNonUnicode-Regular" pitchFamily="2" charset="2"/>
              </a:rPr>
              <a:t>Baseline GBM</a:t>
            </a:r>
          </a:p>
        </p:txBody>
      </p:sp>
      <p:sp>
        <p:nvSpPr>
          <p:cNvPr id="20" name="Subtitle 3">
            <a:extLst>
              <a:ext uri="{FF2B5EF4-FFF2-40B4-BE49-F238E27FC236}">
                <a16:creationId xmlns:a16="http://schemas.microsoft.com/office/drawing/2014/main" id="{6EA96460-F6FE-E646-BAEB-930028E801D2}"/>
              </a:ext>
            </a:extLst>
          </p:cNvPr>
          <p:cNvSpPr txBox="1">
            <a:spLocks/>
          </p:cNvSpPr>
          <p:nvPr/>
        </p:nvSpPr>
        <p:spPr>
          <a:xfrm>
            <a:off x="3541632" y="3791193"/>
            <a:ext cx="1509834" cy="5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buSzPct val="110000"/>
            </a:pPr>
            <a:r>
              <a:rPr lang="en-US" sz="2400" b="1" dirty="0">
                <a:latin typeface="STIXNonUnicode-Regular" pitchFamily="2" charset="2"/>
              </a:rPr>
              <a:t>SVM</a:t>
            </a:r>
          </a:p>
        </p:txBody>
      </p:sp>
      <p:sp>
        <p:nvSpPr>
          <p:cNvPr id="22" name="Subtitle 3">
            <a:extLst>
              <a:ext uri="{FF2B5EF4-FFF2-40B4-BE49-F238E27FC236}">
                <a16:creationId xmlns:a16="http://schemas.microsoft.com/office/drawing/2014/main" id="{024BE439-D374-5249-A31D-7D94416CE193}"/>
              </a:ext>
            </a:extLst>
          </p:cNvPr>
          <p:cNvSpPr txBox="1">
            <a:spLocks/>
          </p:cNvSpPr>
          <p:nvPr/>
        </p:nvSpPr>
        <p:spPr>
          <a:xfrm>
            <a:off x="1655857" y="3928979"/>
            <a:ext cx="1960659" cy="5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buSzPct val="110000"/>
            </a:pPr>
            <a:r>
              <a:rPr lang="en-US" sz="2400" b="1" dirty="0">
                <a:latin typeface="STIXNonUnicode-Regular" pitchFamily="2" charset="2"/>
              </a:rPr>
              <a:t>XGBOOST</a:t>
            </a:r>
          </a:p>
        </p:txBody>
      </p:sp>
    </p:spTree>
    <p:extLst>
      <p:ext uri="{BB962C8B-B14F-4D97-AF65-F5344CB8AC3E}">
        <p14:creationId xmlns:p14="http://schemas.microsoft.com/office/powerpoint/2010/main" val="394432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368335" y="71001"/>
            <a:ext cx="4402530" cy="613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STIXNonUnicode-Regular" pitchFamily="2" charset="2"/>
              </a:rPr>
              <a:t>02. Model Selection</a:t>
            </a:r>
            <a:endParaRPr sz="2800" dirty="0">
              <a:latin typeface="STIXNonUnicode-Regular" pitchFamily="2" charset="2"/>
            </a:endParaRPr>
          </a:p>
        </p:txBody>
      </p:sp>
      <p:cxnSp>
        <p:nvCxnSpPr>
          <p:cNvPr id="186" name="Google Shape;186;p32"/>
          <p:cNvCxnSpPr/>
          <p:nvPr/>
        </p:nvCxnSpPr>
        <p:spPr>
          <a:xfrm>
            <a:off x="0" y="4596687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F25BF202-B79E-FA4F-96F0-78B383A98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1040" y="1550240"/>
            <a:ext cx="4224900" cy="24115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Baseline model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dirty="0">
              <a:latin typeface="STIXNonUnicode-Regular" pitchFamily="2" charset="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Disadvantages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Can overemphasize outliers and cause overfitting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Often requires many trees (&gt;1000) which can be time and memory exhaustive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Requires a large grid search during tuning</a:t>
            </a:r>
          </a:p>
        </p:txBody>
      </p:sp>
      <p:sp>
        <p:nvSpPr>
          <p:cNvPr id="7" name="Google Shape;183;p32">
            <a:extLst>
              <a:ext uri="{FF2B5EF4-FFF2-40B4-BE49-F238E27FC236}">
                <a16:creationId xmlns:a16="http://schemas.microsoft.com/office/drawing/2014/main" id="{77FB4702-2219-6D4E-9DD7-25F59B2C9BBC}"/>
              </a:ext>
            </a:extLst>
          </p:cNvPr>
          <p:cNvSpPr txBox="1">
            <a:spLocks/>
          </p:cNvSpPr>
          <p:nvPr/>
        </p:nvSpPr>
        <p:spPr>
          <a:xfrm>
            <a:off x="4527128" y="1010615"/>
            <a:ext cx="4358811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1800" dirty="0">
                <a:latin typeface="STIXNonUnicode-Regular" pitchFamily="2" charset="2"/>
              </a:rPr>
              <a:t>Gradient Boosting Machine (GBM)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6AC3D4-55B6-9E49-AFF8-D90702FE3022}"/>
              </a:ext>
            </a:extLst>
          </p:cNvPr>
          <p:cNvSpPr/>
          <p:nvPr/>
        </p:nvSpPr>
        <p:spPr>
          <a:xfrm>
            <a:off x="676335" y="620454"/>
            <a:ext cx="1692000" cy="1692000"/>
          </a:xfrm>
          <a:prstGeom prst="ellipse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STIXNonUnicode-Regular" pitchFamily="2" charset="2"/>
              </a:rPr>
              <a:t>Test Accuracy</a:t>
            </a:r>
          </a:p>
          <a:p>
            <a:pPr algn="ctr"/>
            <a:endParaRPr lang="en-US" sz="1200" b="1" dirty="0">
              <a:latin typeface="STIXNonUnicode-Regular" pitchFamily="2" charset="2"/>
            </a:endParaRPr>
          </a:p>
          <a:p>
            <a:pPr algn="ctr"/>
            <a:r>
              <a:rPr lang="en-US" sz="1800" b="1" dirty="0">
                <a:latin typeface="STIXNonUnicode-Regular" pitchFamily="2" charset="2"/>
              </a:rPr>
              <a:t>46.8%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49335E-914B-0D49-9119-CA7C0F8F878C}"/>
              </a:ext>
            </a:extLst>
          </p:cNvPr>
          <p:cNvSpPr/>
          <p:nvPr/>
        </p:nvSpPr>
        <p:spPr>
          <a:xfrm>
            <a:off x="2184173" y="1304476"/>
            <a:ext cx="1800000" cy="1800000"/>
          </a:xfrm>
          <a:prstGeom prst="ellipse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STIXNonUnicode-Regular" pitchFamily="2" charset="2"/>
              </a:rPr>
              <a:t>Train Accuracy</a:t>
            </a:r>
          </a:p>
          <a:p>
            <a:pPr algn="ctr"/>
            <a:endParaRPr lang="en-US" sz="1200" b="1" dirty="0">
              <a:latin typeface="STIXNonUnicode-Regular" pitchFamily="2" charset="2"/>
            </a:endParaRPr>
          </a:p>
          <a:p>
            <a:pPr algn="ctr"/>
            <a:r>
              <a:rPr lang="en-US" sz="1800" b="1" dirty="0">
                <a:latin typeface="STIXNonUnicode-Regular" pitchFamily="2" charset="2"/>
              </a:rPr>
              <a:t>96.5 %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324891-FC02-4340-B4D6-50D374574985}"/>
              </a:ext>
            </a:extLst>
          </p:cNvPr>
          <p:cNvSpPr/>
          <p:nvPr/>
        </p:nvSpPr>
        <p:spPr>
          <a:xfrm>
            <a:off x="2759519" y="2918571"/>
            <a:ext cx="1440000" cy="144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TIXNonUnicode-Regular" pitchFamily="2" charset="2"/>
              </a:rPr>
              <a:t>Training Time</a:t>
            </a:r>
          </a:p>
          <a:p>
            <a:pPr algn="ctr"/>
            <a:endParaRPr lang="en-US" sz="1000" b="1" dirty="0">
              <a:latin typeface="STIXNonUnicode-Regular" pitchFamily="2" charset="2"/>
            </a:endParaRPr>
          </a:p>
          <a:p>
            <a:pPr algn="ctr"/>
            <a:r>
              <a:rPr lang="en-US" sz="1200" b="1" dirty="0">
                <a:latin typeface="STIXNonUnicode-Regular" pitchFamily="2" charset="2"/>
              </a:rPr>
              <a:t>1165.23 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C9F632-75E0-6D4E-82F6-57DE9549A1ED}"/>
              </a:ext>
            </a:extLst>
          </p:cNvPr>
          <p:cNvSpPr/>
          <p:nvPr/>
        </p:nvSpPr>
        <p:spPr>
          <a:xfrm>
            <a:off x="1087927" y="2231907"/>
            <a:ext cx="1260000" cy="1260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STIXNonUnicode-Regular" pitchFamily="2" charset="2"/>
              </a:rPr>
              <a:t>Predicting Time</a:t>
            </a:r>
          </a:p>
          <a:p>
            <a:pPr algn="ctr"/>
            <a:endParaRPr lang="en-US" sz="900" b="1" dirty="0">
              <a:latin typeface="STIXNonUnicode-Regular" pitchFamily="2" charset="2"/>
            </a:endParaRPr>
          </a:p>
          <a:p>
            <a:pPr algn="ctr"/>
            <a:r>
              <a:rPr lang="en-US" sz="1100" b="1" dirty="0">
                <a:latin typeface="STIXNonUnicode-Regular" pitchFamily="2" charset="2"/>
              </a:rPr>
              <a:t>0.0312 s</a:t>
            </a:r>
          </a:p>
        </p:txBody>
      </p:sp>
      <p:sp>
        <p:nvSpPr>
          <p:cNvPr id="25" name="Google Shape;183;p32">
            <a:extLst>
              <a:ext uri="{FF2B5EF4-FFF2-40B4-BE49-F238E27FC236}">
                <a16:creationId xmlns:a16="http://schemas.microsoft.com/office/drawing/2014/main" id="{0C837896-A67B-5C49-B049-BFB4848961C3}"/>
              </a:ext>
            </a:extLst>
          </p:cNvPr>
          <p:cNvSpPr txBox="1">
            <a:spLocks/>
          </p:cNvSpPr>
          <p:nvPr/>
        </p:nvSpPr>
        <p:spPr>
          <a:xfrm>
            <a:off x="-636729" y="4668474"/>
            <a:ext cx="3170118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800" dirty="0">
                <a:latin typeface="STIXNonUnicode-Regular" pitchFamily="2" charset="2"/>
              </a:rPr>
              <a:t>Model Choices</a:t>
            </a:r>
          </a:p>
        </p:txBody>
      </p:sp>
      <p:cxnSp>
        <p:nvCxnSpPr>
          <p:cNvPr id="27" name="Google Shape;185;p32">
            <a:extLst>
              <a:ext uri="{FF2B5EF4-FFF2-40B4-BE49-F238E27FC236}">
                <a16:creationId xmlns:a16="http://schemas.microsoft.com/office/drawing/2014/main" id="{B9C99FB2-CB04-3E4A-9454-8FF7B80A91E3}"/>
              </a:ext>
            </a:extLst>
          </p:cNvPr>
          <p:cNvCxnSpPr/>
          <p:nvPr/>
        </p:nvCxnSpPr>
        <p:spPr>
          <a:xfrm>
            <a:off x="4569600" y="64686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3472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368335" y="71001"/>
            <a:ext cx="4402530" cy="613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STIXNonUnicode-Regular" pitchFamily="2" charset="2"/>
              </a:rPr>
              <a:t>02. Model Selection</a:t>
            </a:r>
            <a:endParaRPr sz="2800" dirty="0">
              <a:latin typeface="STIXNonUnicode-Regular" pitchFamily="2" charset="2"/>
            </a:endParaRPr>
          </a:p>
        </p:txBody>
      </p:sp>
      <p:sp>
        <p:nvSpPr>
          <p:cNvPr id="7" name="Google Shape;183;p32">
            <a:extLst>
              <a:ext uri="{FF2B5EF4-FFF2-40B4-BE49-F238E27FC236}">
                <a16:creationId xmlns:a16="http://schemas.microsoft.com/office/drawing/2014/main" id="{77FB4702-2219-6D4E-9DD7-25F59B2C9BBC}"/>
              </a:ext>
            </a:extLst>
          </p:cNvPr>
          <p:cNvSpPr txBox="1">
            <a:spLocks/>
          </p:cNvSpPr>
          <p:nvPr/>
        </p:nvSpPr>
        <p:spPr>
          <a:xfrm>
            <a:off x="4527128" y="925837"/>
            <a:ext cx="4358812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1800" dirty="0" err="1">
                <a:latin typeface="STIXNonUnicode-Regular" pitchFamily="2" charset="2"/>
              </a:rPr>
              <a:t>eXtreme</a:t>
            </a:r>
            <a:r>
              <a:rPr lang="en-US" sz="1800" dirty="0">
                <a:latin typeface="STIXNonUnicode-Regular" pitchFamily="2" charset="2"/>
              </a:rPr>
              <a:t> Gradient Boosting (XGBOOST)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6AC3D4-55B6-9E49-AFF8-D90702FE3022}"/>
              </a:ext>
            </a:extLst>
          </p:cNvPr>
          <p:cNvSpPr/>
          <p:nvPr/>
        </p:nvSpPr>
        <p:spPr>
          <a:xfrm>
            <a:off x="333258" y="424409"/>
            <a:ext cx="1800000" cy="1800000"/>
          </a:xfrm>
          <a:prstGeom prst="ellipse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IXNonUnicode-Regular" pitchFamily="2" charset="2"/>
              </a:rPr>
              <a:t>Test Accuracy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STIXNonUnicode-Regular" pitchFamily="2" charset="2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IXNonUnicode-Regular" pitchFamily="2" charset="2"/>
              </a:rPr>
              <a:t>52.8%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49335E-914B-0D49-9119-CA7C0F8F878C}"/>
              </a:ext>
            </a:extLst>
          </p:cNvPr>
          <p:cNvSpPr/>
          <p:nvPr/>
        </p:nvSpPr>
        <p:spPr>
          <a:xfrm>
            <a:off x="1787816" y="574624"/>
            <a:ext cx="2520000" cy="2520000"/>
          </a:xfrm>
          <a:prstGeom prst="ellipse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TIXNonUnicode-Regular" pitchFamily="2" charset="2"/>
              </a:rPr>
              <a:t>Train Accuracy</a:t>
            </a:r>
          </a:p>
          <a:p>
            <a:pPr algn="ctr"/>
            <a:endParaRPr lang="en-US" b="1" dirty="0">
              <a:solidFill>
                <a:schemeClr val="bg1"/>
              </a:solidFill>
              <a:latin typeface="STIXNonUnicode-Regular" pitchFamily="2" charset="2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STIXNonUnicode-Regular" pitchFamily="2" charset="2"/>
              </a:rPr>
              <a:t>100%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324891-FC02-4340-B4D6-50D374574985}"/>
              </a:ext>
            </a:extLst>
          </p:cNvPr>
          <p:cNvSpPr/>
          <p:nvPr/>
        </p:nvSpPr>
        <p:spPr>
          <a:xfrm>
            <a:off x="2386908" y="2365376"/>
            <a:ext cx="2160000" cy="216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TIXNonUnicode-Regular" pitchFamily="2" charset="2"/>
              </a:rPr>
              <a:t>Training Time</a:t>
            </a:r>
          </a:p>
          <a:p>
            <a:pPr algn="ctr"/>
            <a:endParaRPr lang="en-US" sz="1100" b="1" dirty="0">
              <a:solidFill>
                <a:schemeClr val="bg1"/>
              </a:solidFill>
              <a:latin typeface="STIXNonUnicode-Regular" pitchFamily="2" charset="2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STIXNonUnicode-Regular" pitchFamily="2" charset="2"/>
              </a:rPr>
              <a:t>807.87s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C9F632-75E0-6D4E-82F6-57DE9549A1ED}"/>
              </a:ext>
            </a:extLst>
          </p:cNvPr>
          <p:cNvSpPr/>
          <p:nvPr/>
        </p:nvSpPr>
        <p:spPr>
          <a:xfrm>
            <a:off x="1084024" y="2119517"/>
            <a:ext cx="1080000" cy="1080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STIXNonUnicode-Regular" pitchFamily="2" charset="2"/>
              </a:rPr>
              <a:t>Predicting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STIXNonUnicode-Regular" pitchFamily="2" charset="2"/>
              </a:rPr>
              <a:t>Time</a:t>
            </a:r>
          </a:p>
          <a:p>
            <a:pPr algn="ctr"/>
            <a:endParaRPr lang="en-US" sz="600" b="1" dirty="0">
              <a:solidFill>
                <a:schemeClr val="bg1"/>
              </a:solidFill>
              <a:latin typeface="STIXNonUnicode-Regular" pitchFamily="2" charset="2"/>
            </a:endParaRP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STIXNonUnicode-Regular" pitchFamily="2" charset="2"/>
              </a:rPr>
              <a:t>0.629s</a:t>
            </a:r>
          </a:p>
        </p:txBody>
      </p:sp>
      <p:sp>
        <p:nvSpPr>
          <p:cNvPr id="17" name="Subtitle 3">
            <a:extLst>
              <a:ext uri="{FF2B5EF4-FFF2-40B4-BE49-F238E27FC236}">
                <a16:creationId xmlns:a16="http://schemas.microsoft.com/office/drawing/2014/main" id="{28A5CB26-D7B8-654E-8F86-5E390CB69418}"/>
              </a:ext>
            </a:extLst>
          </p:cNvPr>
          <p:cNvSpPr txBox="1">
            <a:spLocks/>
          </p:cNvSpPr>
          <p:nvPr/>
        </p:nvSpPr>
        <p:spPr>
          <a:xfrm>
            <a:off x="4661040" y="1372698"/>
            <a:ext cx="4482960" cy="287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XGBOOST vs GBM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Both follow Gradient Boosting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XGBOOST uses more regularized model formalization to control over-fitting (better performance)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XGBOOST is more memory efficient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latin typeface="STIXNonUnicode-Regular" pitchFamily="2" charset="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Chosen Parameters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STIXNonUnicode-Regular" pitchFamily="2" charset="2"/>
              </a:rPr>
              <a:t>n_estimators</a:t>
            </a:r>
            <a:r>
              <a:rPr lang="en-US" sz="1600" dirty="0">
                <a:latin typeface="STIXNonUnicode-Regular" pitchFamily="2" charset="2"/>
              </a:rPr>
              <a:t> = 1000 </a:t>
            </a:r>
            <a:r>
              <a:rPr lang="en-US" sz="1100" dirty="0">
                <a:latin typeface="STIXNonUnicode-Regular" pitchFamily="2" charset="2"/>
              </a:rPr>
              <a:t>(Number of Trees to fit)</a:t>
            </a:r>
            <a:endParaRPr lang="en-US" sz="1600" dirty="0">
              <a:latin typeface="STIXNonUnicode-Regular" pitchFamily="2" charset="2"/>
            </a:endParaRP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STIXNonUnicode-Regular" pitchFamily="2" charset="2"/>
              </a:rPr>
              <a:t>min_child_weight</a:t>
            </a:r>
            <a:r>
              <a:rPr lang="en-US" sz="1600" dirty="0">
                <a:latin typeface="STIXNonUnicode-Regular" pitchFamily="2" charset="2"/>
              </a:rPr>
              <a:t> = 1</a:t>
            </a:r>
          </a:p>
        </p:txBody>
      </p:sp>
      <p:cxnSp>
        <p:nvCxnSpPr>
          <p:cNvPr id="19" name="Google Shape;186;p32">
            <a:extLst>
              <a:ext uri="{FF2B5EF4-FFF2-40B4-BE49-F238E27FC236}">
                <a16:creationId xmlns:a16="http://schemas.microsoft.com/office/drawing/2014/main" id="{98B7B3AD-DB8A-7747-98EB-D64DFBA851D0}"/>
              </a:ext>
            </a:extLst>
          </p:cNvPr>
          <p:cNvCxnSpPr/>
          <p:nvPr/>
        </p:nvCxnSpPr>
        <p:spPr>
          <a:xfrm>
            <a:off x="0" y="4596687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183;p32">
            <a:extLst>
              <a:ext uri="{FF2B5EF4-FFF2-40B4-BE49-F238E27FC236}">
                <a16:creationId xmlns:a16="http://schemas.microsoft.com/office/drawing/2014/main" id="{446AD095-F421-934A-8C99-E4AB83F38C29}"/>
              </a:ext>
            </a:extLst>
          </p:cNvPr>
          <p:cNvSpPr txBox="1">
            <a:spLocks/>
          </p:cNvSpPr>
          <p:nvPr/>
        </p:nvSpPr>
        <p:spPr>
          <a:xfrm>
            <a:off x="-636729" y="4668474"/>
            <a:ext cx="3170118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800" dirty="0">
                <a:latin typeface="STIXNonUnicode-Regular" pitchFamily="2" charset="2"/>
              </a:rPr>
              <a:t>Model Choices</a:t>
            </a:r>
          </a:p>
        </p:txBody>
      </p:sp>
      <p:cxnSp>
        <p:nvCxnSpPr>
          <p:cNvPr id="22" name="Google Shape;185;p32">
            <a:extLst>
              <a:ext uri="{FF2B5EF4-FFF2-40B4-BE49-F238E27FC236}">
                <a16:creationId xmlns:a16="http://schemas.microsoft.com/office/drawing/2014/main" id="{63E7B54E-AD62-C54B-9D88-FADCA13CA42D}"/>
              </a:ext>
            </a:extLst>
          </p:cNvPr>
          <p:cNvCxnSpPr/>
          <p:nvPr/>
        </p:nvCxnSpPr>
        <p:spPr>
          <a:xfrm>
            <a:off x="4569600" y="64686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9107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368335" y="71001"/>
            <a:ext cx="4402530" cy="613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STIXNonUnicode-Regular" pitchFamily="2" charset="2"/>
              </a:rPr>
              <a:t>02. Model Selection</a:t>
            </a:r>
            <a:endParaRPr sz="2800" dirty="0">
              <a:latin typeface="STIXNonUnicode-Regular" pitchFamily="2" charset="2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5BF202-B79E-FA4F-96F0-78B383A98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1040" y="1372698"/>
            <a:ext cx="4224900" cy="2878579"/>
          </a:xfrm>
        </p:spPr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Why SVM?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Effective in high dimensional spaces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Uses a subset of training points </a:t>
            </a:r>
            <a:r>
              <a:rPr lang="en-US" sz="1100" dirty="0">
                <a:latin typeface="STIXNonUnicode-Regular" pitchFamily="2" charset="2"/>
              </a:rPr>
              <a:t>(support vectors)</a:t>
            </a:r>
            <a:r>
              <a:rPr lang="en-US" sz="1600" dirty="0">
                <a:latin typeface="STIXNonUnicode-Regular" pitchFamily="2" charset="2"/>
              </a:rPr>
              <a:t> in the decision function, so it is memory efficient.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latin typeface="STIXNonUnicode-Regular" pitchFamily="2" charset="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Chosen Parameters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Kernel : RBF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c = 10 </a:t>
            </a:r>
            <a:r>
              <a:rPr lang="en-US" sz="1100" dirty="0">
                <a:latin typeface="STIXNonUnicode-Regular" pitchFamily="2" charset="2"/>
              </a:rPr>
              <a:t>(Penalty parameter)</a:t>
            </a:r>
            <a:endParaRPr lang="en-US" sz="1600" dirty="0">
              <a:latin typeface="STIXNonUnicode-Regular" pitchFamily="2" charset="2"/>
            </a:endParaRP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gamma = 0.0001 </a:t>
            </a:r>
            <a:r>
              <a:rPr lang="en-US" sz="1100" dirty="0">
                <a:latin typeface="STIXNonUnicode-Regular" pitchFamily="2" charset="2"/>
              </a:rPr>
              <a:t>(Kernel coefficient)</a:t>
            </a:r>
            <a:endParaRPr lang="en-US" sz="1600" dirty="0">
              <a:latin typeface="STIXNonUnicode-Regular" pitchFamily="2" charset="2"/>
            </a:endParaRPr>
          </a:p>
        </p:txBody>
      </p:sp>
      <p:sp>
        <p:nvSpPr>
          <p:cNvPr id="7" name="Google Shape;183;p32">
            <a:extLst>
              <a:ext uri="{FF2B5EF4-FFF2-40B4-BE49-F238E27FC236}">
                <a16:creationId xmlns:a16="http://schemas.microsoft.com/office/drawing/2014/main" id="{77FB4702-2219-6D4E-9DD7-25F59B2C9BBC}"/>
              </a:ext>
            </a:extLst>
          </p:cNvPr>
          <p:cNvSpPr txBox="1">
            <a:spLocks/>
          </p:cNvSpPr>
          <p:nvPr/>
        </p:nvSpPr>
        <p:spPr>
          <a:xfrm>
            <a:off x="4527128" y="925837"/>
            <a:ext cx="4139793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1800" dirty="0">
                <a:latin typeface="STIXNonUnicode-Regular" pitchFamily="2" charset="2"/>
              </a:rPr>
              <a:t>Support Vector Machine (SVM)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6AC3D4-55B6-9E49-AFF8-D90702FE3022}"/>
              </a:ext>
            </a:extLst>
          </p:cNvPr>
          <p:cNvSpPr/>
          <p:nvPr/>
        </p:nvSpPr>
        <p:spPr>
          <a:xfrm>
            <a:off x="379979" y="641494"/>
            <a:ext cx="1800000" cy="1800000"/>
          </a:xfrm>
          <a:prstGeom prst="ellipse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STIXNonUnicode-Regular" pitchFamily="2" charset="2"/>
              </a:rPr>
              <a:t>Test Accuracy</a:t>
            </a:r>
          </a:p>
          <a:p>
            <a:pPr algn="ctr"/>
            <a:endParaRPr lang="en-US" sz="1200" b="1" dirty="0">
              <a:latin typeface="STIXNonUnicode-Regular" pitchFamily="2" charset="2"/>
            </a:endParaRPr>
          </a:p>
          <a:p>
            <a:pPr algn="ctr"/>
            <a:r>
              <a:rPr lang="en-US" sz="1800" b="1" dirty="0">
                <a:latin typeface="STIXNonUnicode-Regular" pitchFamily="2" charset="2"/>
              </a:rPr>
              <a:t>51.2%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49335E-914B-0D49-9119-CA7C0F8F878C}"/>
              </a:ext>
            </a:extLst>
          </p:cNvPr>
          <p:cNvSpPr/>
          <p:nvPr/>
        </p:nvSpPr>
        <p:spPr>
          <a:xfrm>
            <a:off x="1994287" y="888930"/>
            <a:ext cx="2340000" cy="2340000"/>
          </a:xfrm>
          <a:prstGeom prst="ellipse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STIXNonUnicode-Regular" pitchFamily="2" charset="2"/>
              </a:rPr>
              <a:t>Train Accuracy</a:t>
            </a:r>
          </a:p>
          <a:p>
            <a:pPr algn="ctr"/>
            <a:endParaRPr lang="en-US" sz="1200" b="1" dirty="0">
              <a:latin typeface="STIXNonUnicode-Regular" pitchFamily="2" charset="2"/>
            </a:endParaRPr>
          </a:p>
          <a:p>
            <a:pPr algn="ctr"/>
            <a:r>
              <a:rPr lang="en-US" sz="1800" b="1" dirty="0">
                <a:latin typeface="STIXNonUnicode-Regular" pitchFamily="2" charset="2"/>
              </a:rPr>
              <a:t>82.1%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324891-FC02-4340-B4D6-50D374574985}"/>
              </a:ext>
            </a:extLst>
          </p:cNvPr>
          <p:cNvSpPr/>
          <p:nvPr/>
        </p:nvSpPr>
        <p:spPr>
          <a:xfrm>
            <a:off x="3033635" y="2991277"/>
            <a:ext cx="1260000" cy="126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TIXNonUnicode-Regular" pitchFamily="2" charset="2"/>
              </a:rPr>
              <a:t>Training Time</a:t>
            </a:r>
          </a:p>
          <a:p>
            <a:pPr algn="ctr"/>
            <a:endParaRPr lang="en-US" sz="1000" b="1" dirty="0">
              <a:latin typeface="STIXNonUnicode-Regular" pitchFamily="2" charset="2"/>
            </a:endParaRPr>
          </a:p>
          <a:p>
            <a:pPr algn="ctr"/>
            <a:r>
              <a:rPr lang="en-US" sz="1200" b="1" dirty="0">
                <a:latin typeface="STIXNonUnicode-Regular" pitchFamily="2" charset="2"/>
              </a:rPr>
              <a:t>16.116s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C9F632-75E0-6D4E-82F6-57DE9549A1ED}"/>
              </a:ext>
            </a:extLst>
          </p:cNvPr>
          <p:cNvSpPr/>
          <p:nvPr/>
        </p:nvSpPr>
        <p:spPr>
          <a:xfrm>
            <a:off x="1174491" y="2394415"/>
            <a:ext cx="1080000" cy="1080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STIXNonUnicode-Regular" pitchFamily="2" charset="2"/>
              </a:rPr>
              <a:t>Predicting</a:t>
            </a:r>
          </a:p>
          <a:p>
            <a:pPr algn="ctr"/>
            <a:r>
              <a:rPr lang="en-US" sz="900" b="1" dirty="0">
                <a:latin typeface="STIXNonUnicode-Regular" pitchFamily="2" charset="2"/>
              </a:rPr>
              <a:t>Time</a:t>
            </a:r>
          </a:p>
          <a:p>
            <a:pPr algn="ctr"/>
            <a:endParaRPr lang="en-US" sz="600" b="1" dirty="0">
              <a:latin typeface="STIXNonUnicode-Regular" pitchFamily="2" charset="2"/>
            </a:endParaRPr>
          </a:p>
          <a:p>
            <a:pPr algn="ctr"/>
            <a:r>
              <a:rPr lang="en-US" sz="900" b="1" dirty="0">
                <a:latin typeface="STIXNonUnicode-Regular" pitchFamily="2" charset="2"/>
              </a:rPr>
              <a:t>5.048s</a:t>
            </a:r>
          </a:p>
        </p:txBody>
      </p:sp>
      <p:cxnSp>
        <p:nvCxnSpPr>
          <p:cNvPr id="17" name="Google Shape;186;p32">
            <a:extLst>
              <a:ext uri="{FF2B5EF4-FFF2-40B4-BE49-F238E27FC236}">
                <a16:creationId xmlns:a16="http://schemas.microsoft.com/office/drawing/2014/main" id="{864064A7-56A6-974B-8954-5E5397618D15}"/>
              </a:ext>
            </a:extLst>
          </p:cNvPr>
          <p:cNvCxnSpPr/>
          <p:nvPr/>
        </p:nvCxnSpPr>
        <p:spPr>
          <a:xfrm>
            <a:off x="0" y="4596687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3;p32">
            <a:extLst>
              <a:ext uri="{FF2B5EF4-FFF2-40B4-BE49-F238E27FC236}">
                <a16:creationId xmlns:a16="http://schemas.microsoft.com/office/drawing/2014/main" id="{76540550-F8F1-CB4B-B867-C9A41017FEB1}"/>
              </a:ext>
            </a:extLst>
          </p:cNvPr>
          <p:cNvSpPr txBox="1">
            <a:spLocks/>
          </p:cNvSpPr>
          <p:nvPr/>
        </p:nvSpPr>
        <p:spPr>
          <a:xfrm>
            <a:off x="-636729" y="4668474"/>
            <a:ext cx="3170118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800" dirty="0">
                <a:latin typeface="STIXNonUnicode-Regular" pitchFamily="2" charset="2"/>
              </a:rPr>
              <a:t>Model Choices</a:t>
            </a:r>
          </a:p>
        </p:txBody>
      </p:sp>
      <p:cxnSp>
        <p:nvCxnSpPr>
          <p:cNvPr id="19" name="Google Shape;185;p32">
            <a:extLst>
              <a:ext uri="{FF2B5EF4-FFF2-40B4-BE49-F238E27FC236}">
                <a16:creationId xmlns:a16="http://schemas.microsoft.com/office/drawing/2014/main" id="{18C07C86-FA8E-F04C-8869-4D26C602E12E}"/>
              </a:ext>
            </a:extLst>
          </p:cNvPr>
          <p:cNvCxnSpPr/>
          <p:nvPr/>
        </p:nvCxnSpPr>
        <p:spPr>
          <a:xfrm>
            <a:off x="4569600" y="64686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915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368335" y="71001"/>
            <a:ext cx="4402530" cy="613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STIXNonUnicode-Regular" pitchFamily="2" charset="2"/>
              </a:rPr>
              <a:t>03. Conclusion</a:t>
            </a:r>
            <a:endParaRPr sz="2800" dirty="0">
              <a:latin typeface="STIXNonUnicode-Regular" pitchFamily="2" charset="2"/>
            </a:endParaRPr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64686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580036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83;p32">
            <a:extLst>
              <a:ext uri="{FF2B5EF4-FFF2-40B4-BE49-F238E27FC236}">
                <a16:creationId xmlns:a16="http://schemas.microsoft.com/office/drawing/2014/main" id="{77FB4702-2219-6D4E-9DD7-25F59B2C9BBC}"/>
              </a:ext>
            </a:extLst>
          </p:cNvPr>
          <p:cNvSpPr txBox="1">
            <a:spLocks/>
          </p:cNvSpPr>
          <p:nvPr/>
        </p:nvSpPr>
        <p:spPr>
          <a:xfrm>
            <a:off x="58162" y="4630557"/>
            <a:ext cx="1569918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1800" dirty="0">
                <a:latin typeface="STIXNonUnicode-Regular" pitchFamily="2" charset="2"/>
              </a:rPr>
              <a:t>Summary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223116-16F2-4443-A2D8-3DEAFA326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410801"/>
              </p:ext>
            </p:extLst>
          </p:nvPr>
        </p:nvGraphicFramePr>
        <p:xfrm>
          <a:off x="661683" y="1555924"/>
          <a:ext cx="7815834" cy="2119177"/>
        </p:xfrm>
        <a:graphic>
          <a:graphicData uri="http://schemas.openxmlformats.org/drawingml/2006/table">
            <a:tbl>
              <a:tblPr firstRow="1" bandRow="1">
                <a:tableStyleId>{C2FC86A1-3DD4-4490-8DFC-A7D8D3B23EF0}</a:tableStyleId>
              </a:tblPr>
              <a:tblGrid>
                <a:gridCol w="2605278">
                  <a:extLst>
                    <a:ext uri="{9D8B030D-6E8A-4147-A177-3AD203B41FA5}">
                      <a16:colId xmlns:a16="http://schemas.microsoft.com/office/drawing/2014/main" val="3795042079"/>
                    </a:ext>
                  </a:extLst>
                </a:gridCol>
                <a:gridCol w="2605278">
                  <a:extLst>
                    <a:ext uri="{9D8B030D-6E8A-4147-A177-3AD203B41FA5}">
                      <a16:colId xmlns:a16="http://schemas.microsoft.com/office/drawing/2014/main" val="3571272948"/>
                    </a:ext>
                  </a:extLst>
                </a:gridCol>
                <a:gridCol w="2605278">
                  <a:extLst>
                    <a:ext uri="{9D8B030D-6E8A-4147-A177-3AD203B41FA5}">
                      <a16:colId xmlns:a16="http://schemas.microsoft.com/office/drawing/2014/main" val="1900190557"/>
                    </a:ext>
                  </a:extLst>
                </a:gridCol>
              </a:tblGrid>
              <a:tr h="5276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1" dirty="0">
                        <a:latin typeface="STIXNonUnicode-Regular" pitchFamily="2" charset="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TIXNonUnicode-Regular" pitchFamily="2" charset="2"/>
                        </a:rPr>
                        <a:t>Training Time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TIXNonUnicode-Regular" pitchFamily="2" charset="2"/>
                        </a:rPr>
                        <a:t>Test Accuracy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696470"/>
                  </a:ext>
                </a:extLst>
              </a:tr>
              <a:tr h="53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STIXNonUnicode-Regular" pitchFamily="2" charset="2"/>
                        </a:rPr>
                        <a:t>GBM : Baseline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TIXNonUnicode-Regular" pitchFamily="2" charset="2"/>
                        </a:rPr>
                        <a:t>1165.23s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STIXNonUnicode-Regular" pitchFamily="2" charset="2"/>
                        </a:rPr>
                        <a:t>46.8</a:t>
                      </a:r>
                      <a:r>
                        <a:rPr lang="en-US" b="1" dirty="0">
                          <a:latin typeface="STIXNonUnicode-Regular" pitchFamily="2" charset="2"/>
                        </a:rPr>
                        <a:t>%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5272"/>
                  </a:ext>
                </a:extLst>
              </a:tr>
              <a:tr h="527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TIXNonUnicode-Regular" pitchFamily="2" charset="2"/>
                        </a:rPr>
                        <a:t>XGBOOST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TIXNonUnicode-Regular" pitchFamily="2" charset="2"/>
                        </a:rPr>
                        <a:t>807.87s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TIXNonUnicode-Regular" pitchFamily="2" charset="2"/>
                        </a:rPr>
                        <a:t>52.8%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174002"/>
                  </a:ext>
                </a:extLst>
              </a:tr>
              <a:tr h="527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TIXNonUnicode-Regular" pitchFamily="2" charset="2"/>
                        </a:rPr>
                        <a:t>SVM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latin typeface="STIXNonUnicode-Regular" pitchFamily="2" charset="2"/>
                        </a:rPr>
                        <a:t>15.9s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latin typeface="STIXNonUnicode-Regular" pitchFamily="2" charset="2"/>
                        </a:rPr>
                        <a:t>50.6%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899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482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343</Words>
  <Application>Microsoft Macintosh PowerPoint</Application>
  <PresentationFormat>On-screen Show (16:9)</PresentationFormat>
  <Paragraphs>117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STIXNonUnicode-Regular</vt:lpstr>
      <vt:lpstr>Exo 2</vt:lpstr>
      <vt:lpstr>Arial</vt:lpstr>
      <vt:lpstr>宋体</vt:lpstr>
      <vt:lpstr>Courier New</vt:lpstr>
      <vt:lpstr>Fira Sans Extra Condensed Medium</vt:lpstr>
      <vt:lpstr>Roboto Condensed Light</vt:lpstr>
      <vt:lpstr>Squada One</vt:lpstr>
      <vt:lpstr>Tech Newsletter by Slidesgo</vt:lpstr>
      <vt:lpstr>Project 3 : Predictive Modeling Facial Emotion Recognition</vt:lpstr>
      <vt:lpstr>TABLE OF CONTENTS</vt:lpstr>
      <vt:lpstr>01. Feature Extraction</vt:lpstr>
      <vt:lpstr>02. Model         Selection</vt:lpstr>
      <vt:lpstr>02. Model Selection</vt:lpstr>
      <vt:lpstr>02. Model Selection</vt:lpstr>
      <vt:lpstr>02. Model Selection</vt:lpstr>
      <vt:lpstr>03. Conclusion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 Project 3: Facial Emotion Recognition</dc:title>
  <cp:lastModifiedBy>Cho Sung In</cp:lastModifiedBy>
  <cp:revision>40</cp:revision>
  <dcterms:modified xsi:type="dcterms:W3CDTF">2019-10-30T21:55:36Z</dcterms:modified>
</cp:coreProperties>
</file>