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B39"/>
    <a:srgbClr val="E7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2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2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0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0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9D6-79B1-4CC8-A3E6-4BDC2E4555B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sajournal.com/news/articleView.html?idxno=22755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29452" y="2159213"/>
            <a:ext cx="4431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요소수</a:t>
            </a:r>
            <a:r>
              <a:rPr lang="ko-KR" altLang="en-US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대란</a:t>
            </a:r>
            <a:endParaRPr lang="en-US" altLang="ko-KR" sz="4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통계적 해결 방안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5495" y="3966046"/>
            <a:ext cx="493050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2017580002</a:t>
            </a: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권휘성</a:t>
            </a:r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2017580024 </a:t>
            </a: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임성준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9D5C84-20BB-44C5-97F5-3BAFBAD488FB}"/>
              </a:ext>
            </a:extLst>
          </p:cNvPr>
          <p:cNvSpPr/>
          <p:nvPr/>
        </p:nvSpPr>
        <p:spPr>
          <a:xfrm>
            <a:off x="6995605" y="-1"/>
            <a:ext cx="5196396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74D22F-1674-443D-97ED-49E4EC35D18C}"/>
              </a:ext>
            </a:extLst>
          </p:cNvPr>
          <p:cNvSpPr/>
          <p:nvPr/>
        </p:nvSpPr>
        <p:spPr>
          <a:xfrm>
            <a:off x="7309987" y="446919"/>
            <a:ext cx="1447498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0DFCC-CB95-46FF-B28D-AE6644DBD159}"/>
              </a:ext>
            </a:extLst>
          </p:cNvPr>
          <p:cNvSpPr txBox="1"/>
          <p:nvPr/>
        </p:nvSpPr>
        <p:spPr>
          <a:xfrm>
            <a:off x="7435978" y="357831"/>
            <a:ext cx="144749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 도구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736DE-53AD-48F7-86E0-FB6B30464D8F}"/>
              </a:ext>
            </a:extLst>
          </p:cNvPr>
          <p:cNvSpPr txBox="1"/>
          <p:nvPr/>
        </p:nvSpPr>
        <p:spPr>
          <a:xfrm>
            <a:off x="7309986" y="978572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Python, Excel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9C30D6-604B-4D33-A606-E2483E89B77D}"/>
              </a:ext>
            </a:extLst>
          </p:cNvPr>
          <p:cNvSpPr/>
          <p:nvPr/>
        </p:nvSpPr>
        <p:spPr>
          <a:xfrm>
            <a:off x="7309987" y="1709027"/>
            <a:ext cx="1447498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DB0666-AB0D-4DC2-8A49-CA2D0C962911}"/>
              </a:ext>
            </a:extLst>
          </p:cNvPr>
          <p:cNvSpPr txBox="1"/>
          <p:nvPr/>
        </p:nvSpPr>
        <p:spPr>
          <a:xfrm>
            <a:off x="7309987" y="1619939"/>
            <a:ext cx="144749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출처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E874A-6CEB-48BE-B947-A592A394CB2D}"/>
              </a:ext>
            </a:extLst>
          </p:cNvPr>
          <p:cNvSpPr txBox="1"/>
          <p:nvPr/>
        </p:nvSpPr>
        <p:spPr>
          <a:xfrm>
            <a:off x="7309987" y="2381206"/>
            <a:ext cx="422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국토교통부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차량 등록 현황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FC183-ADC5-4727-A445-6DE40C668403}"/>
              </a:ext>
            </a:extLst>
          </p:cNvPr>
          <p:cNvSpPr txBox="1"/>
          <p:nvPr/>
        </p:nvSpPr>
        <p:spPr>
          <a:xfrm>
            <a:off x="7309987" y="2894498"/>
            <a:ext cx="468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고속도로공공데이터포털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 통행량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0529E8-BAE8-4C4D-98A9-FB5689C80465}"/>
              </a:ext>
            </a:extLst>
          </p:cNvPr>
          <p:cNvSpPr txBox="1"/>
          <p:nvPr/>
        </p:nvSpPr>
        <p:spPr>
          <a:xfrm>
            <a:off x="7309987" y="3407791"/>
            <a:ext cx="503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공공데이터포털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중점 유통 주유소 재고현황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F491CF-202F-41F7-ADFB-1670B3516526}"/>
              </a:ext>
            </a:extLst>
          </p:cNvPr>
          <p:cNvSpPr txBox="1"/>
          <p:nvPr/>
        </p:nvSpPr>
        <p:spPr>
          <a:xfrm>
            <a:off x="7309986" y="3938206"/>
            <a:ext cx="503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국가물류통합정보센터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창고업 현황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2E64EB-991C-4CDD-BBDA-BE0CF5A1EA88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</p:spTree>
    <p:extLst>
      <p:ext uri="{BB962C8B-B14F-4D97-AF65-F5344CB8AC3E}">
        <p14:creationId xmlns:p14="http://schemas.microsoft.com/office/powerpoint/2010/main" val="239574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6187736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E6573-3913-40E4-9A17-D54866F17048}"/>
              </a:ext>
            </a:extLst>
          </p:cNvPr>
          <p:cNvSpPr/>
          <p:nvPr/>
        </p:nvSpPr>
        <p:spPr>
          <a:xfrm>
            <a:off x="260747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6565372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A8969-E4D5-4CF5-8B9D-A51F29814B2A}"/>
              </a:ext>
            </a:extLst>
          </p:cNvPr>
          <p:cNvSpPr txBox="1"/>
          <p:nvPr/>
        </p:nvSpPr>
        <p:spPr>
          <a:xfrm>
            <a:off x="260746" y="967666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 계기</a:t>
            </a:r>
            <a:endParaRPr lang="ko-KR" altLang="en-US" sz="16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6565372" y="978040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68D3E-6D57-444B-B5A9-FBEF9475EA44}"/>
              </a:ext>
            </a:extLst>
          </p:cNvPr>
          <p:cNvSpPr txBox="1"/>
          <p:nvPr/>
        </p:nvSpPr>
        <p:spPr>
          <a:xfrm>
            <a:off x="6565371" y="1582216"/>
            <a:ext cx="5446113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차량 등록 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산업용 요소수가 필요한 차량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 통행량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도시별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물류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유동량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현황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중점 유통 주유소 재고 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현재 요소수의 재고량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창고업 현황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 분포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8E9F4-2792-40AB-9D94-00C2178D2A5A}"/>
              </a:ext>
            </a:extLst>
          </p:cNvPr>
          <p:cNvSpPr txBox="1"/>
          <p:nvPr/>
        </p:nvSpPr>
        <p:spPr>
          <a:xfrm>
            <a:off x="3320240" y="107662"/>
            <a:ext cx="5551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계기 및 데이터 소개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57F8D01-9907-4E8A-B727-DF98BA85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0" y="1776845"/>
            <a:ext cx="4743449" cy="571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7C747E-E368-4373-81D0-B4AE30B2535E}"/>
              </a:ext>
            </a:extLst>
          </p:cNvPr>
          <p:cNvSpPr txBox="1"/>
          <p:nvPr/>
        </p:nvSpPr>
        <p:spPr>
          <a:xfrm>
            <a:off x="286328" y="6047391"/>
            <a:ext cx="54683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박치현</a:t>
            </a:r>
            <a:r>
              <a:rPr lang="en-US" altLang="ko-KR" sz="600" dirty="0"/>
              <a:t>,”</a:t>
            </a:r>
            <a:r>
              <a:rPr lang="ko-KR" altLang="en-US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[</a:t>
            </a:r>
            <a:r>
              <a:rPr lang="ko-KR" altLang="en-US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르포</a:t>
            </a:r>
            <a:r>
              <a:rPr lang="en-US" altLang="ko-KR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] </a:t>
            </a:r>
            <a:r>
              <a:rPr lang="ko-KR" altLang="en-US" sz="600" i="0" dirty="0" err="1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요소수</a:t>
            </a:r>
            <a:r>
              <a:rPr lang="ko-KR" altLang="en-US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 부족</a:t>
            </a:r>
            <a:r>
              <a:rPr lang="en-US" altLang="ko-KR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중국만 바라봐야 하는 ‘벌거벗은 대한민국’</a:t>
            </a:r>
            <a:r>
              <a:rPr lang="en-US" altLang="ko-KR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”,&lt;</a:t>
            </a:r>
            <a:r>
              <a:rPr lang="ko-KR" altLang="en-US" sz="600" dirty="0">
                <a:solidFill>
                  <a:srgbClr val="383838"/>
                </a:solidFill>
                <a:latin typeface="Roboto" panose="02000000000000000000" pitchFamily="2" charset="0"/>
              </a:rPr>
              <a:t>시사저널</a:t>
            </a:r>
            <a:r>
              <a:rPr lang="en-US" altLang="ko-KR" sz="600" dirty="0">
                <a:solidFill>
                  <a:srgbClr val="383838"/>
                </a:solidFill>
                <a:latin typeface="Roboto" panose="02000000000000000000" pitchFamily="2" charset="0"/>
              </a:rPr>
              <a:t>&gt;,2021.11.16. </a:t>
            </a:r>
            <a:r>
              <a:rPr lang="en-US" altLang="ko-KR" sz="600" dirty="0">
                <a:solidFill>
                  <a:srgbClr val="383838"/>
                </a:solidFill>
                <a:latin typeface="Roboto" panose="02000000000000000000" pitchFamily="2" charset="0"/>
                <a:hlinkClick r:id="rId3"/>
              </a:rPr>
              <a:t>http://www.sisajournal.com/news/articleView.html?idxno=227553</a:t>
            </a:r>
            <a:endParaRPr lang="en-US" altLang="ko-KR" sz="600" dirty="0">
              <a:solidFill>
                <a:srgbClr val="383838"/>
              </a:solidFill>
              <a:latin typeface="Roboto" panose="02000000000000000000" pitchFamily="2" charset="0"/>
            </a:endParaRPr>
          </a:p>
          <a:p>
            <a:r>
              <a:rPr lang="ko-KR" altLang="en-US" sz="600" dirty="0">
                <a:solidFill>
                  <a:srgbClr val="383838"/>
                </a:solidFill>
                <a:latin typeface="Roboto" panose="02000000000000000000" pitchFamily="2" charset="0"/>
              </a:rPr>
              <a:t>전형우</a:t>
            </a:r>
            <a:r>
              <a:rPr lang="en-US" altLang="ko-KR" sz="600" dirty="0">
                <a:solidFill>
                  <a:srgbClr val="383838"/>
                </a:solidFill>
                <a:latin typeface="Roboto" panose="02000000000000000000" pitchFamily="2" charset="0"/>
              </a:rPr>
              <a:t>,”</a:t>
            </a:r>
            <a:r>
              <a:rPr lang="ko-KR" altLang="en-US" sz="600" dirty="0"/>
              <a:t> 긴급수급조치에도</a:t>
            </a:r>
            <a:r>
              <a:rPr lang="en-US" altLang="ko-KR" sz="600" dirty="0"/>
              <a:t>…"</a:t>
            </a:r>
            <a:r>
              <a:rPr lang="ko-KR" altLang="en-US" sz="600" dirty="0" err="1"/>
              <a:t>요소수</a:t>
            </a:r>
            <a:r>
              <a:rPr lang="ko-KR" altLang="en-US" sz="600" dirty="0"/>
              <a:t> 없어요</a:t>
            </a:r>
            <a:r>
              <a:rPr lang="en-US" altLang="ko-KR" sz="600" dirty="0"/>
              <a:t>" </a:t>
            </a:r>
            <a:r>
              <a:rPr lang="ko-KR" altLang="en-US" sz="600" dirty="0"/>
              <a:t>현장은 아우성</a:t>
            </a:r>
            <a:r>
              <a:rPr lang="en-US" altLang="ko-KR" sz="600" dirty="0"/>
              <a:t>”,&lt;SBS&gt;,2021.11.14.https://news.sbs.co.kr/news/endPage.do?news_id=N1006533752&amp;plink=ORI&amp;cooper=NAVER&amp;plink=COPYPASTE&amp;cooper=SBSNEWSEND</a:t>
            </a:r>
            <a:endParaRPr lang="ko-KR" altLang="en-US" sz="6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EEC2674-F502-493F-895B-E458960DB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72" y="2483726"/>
            <a:ext cx="5739245" cy="6942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D8AAFE-A49C-4431-A013-D7EB786DBAA4}"/>
              </a:ext>
            </a:extLst>
          </p:cNvPr>
          <p:cNvSpPr txBox="1"/>
          <p:nvPr/>
        </p:nvSpPr>
        <p:spPr>
          <a:xfrm>
            <a:off x="260746" y="4152493"/>
            <a:ext cx="4267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전국적으로 </a:t>
            </a:r>
            <a:r>
              <a:rPr lang="ko-KR" altLang="en-US" b="1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‘</a:t>
            </a:r>
            <a:r>
              <a:rPr lang="ko-KR" altLang="en-US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대란</a:t>
            </a:r>
            <a:r>
              <a:rPr lang="en-US" altLang="ko-KR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＇</a:t>
            </a:r>
            <a:r>
              <a:rPr lang="ko-KR" altLang="en-US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인 상황</a:t>
            </a:r>
            <a:endParaRPr lang="en-US" altLang="ko-KR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endParaRPr lang="en-US" altLang="ko-KR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의 적절한 배분이 필요한 상황</a:t>
            </a:r>
            <a:endParaRPr lang="en-US" altLang="ko-KR" sz="18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432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57383" y="107662"/>
            <a:ext cx="3477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시각화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B7BA1-1736-401D-AE25-63409557F67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C4A113-24A4-450A-A269-2A105CDA6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2" y="800100"/>
            <a:ext cx="3238500" cy="3133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2AB2D1-E938-4410-936A-2F2CF8D67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52" y="847724"/>
            <a:ext cx="3295650" cy="30384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D9673CA-A494-4CA8-BA27-F88E9ABB2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068" y="3840887"/>
            <a:ext cx="3429000" cy="2943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D477FF1-B084-419D-A8D9-72D5A5A50C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26" b="5109"/>
          <a:stretch/>
        </p:blipFill>
        <p:spPr>
          <a:xfrm>
            <a:off x="6459538" y="3876963"/>
            <a:ext cx="3600450" cy="28979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1DC8FD7-EE26-40AA-8133-087386AC06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25" b="5256"/>
          <a:stretch/>
        </p:blipFill>
        <p:spPr>
          <a:xfrm>
            <a:off x="8337974" y="932874"/>
            <a:ext cx="3514725" cy="294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0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6187736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E6573-3913-40E4-9A17-D54866F17048}"/>
              </a:ext>
            </a:extLst>
          </p:cNvPr>
          <p:cNvSpPr/>
          <p:nvPr/>
        </p:nvSpPr>
        <p:spPr>
          <a:xfrm>
            <a:off x="260747" y="967666"/>
            <a:ext cx="3050624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6565372" y="967666"/>
            <a:ext cx="3022508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A8969-E4D5-4CF5-8B9D-A51F29814B2A}"/>
              </a:ext>
            </a:extLst>
          </p:cNvPr>
          <p:cNvSpPr txBox="1"/>
          <p:nvPr/>
        </p:nvSpPr>
        <p:spPr>
          <a:xfrm>
            <a:off x="260746" y="967666"/>
            <a:ext cx="3050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>
              <a:buFont typeface="+mj-lt"/>
              <a:buAutoNum type="romanUcPeriod"/>
            </a:pPr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불러오기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6565372" y="978040"/>
            <a:ext cx="3022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>
              <a:buFont typeface="+mj-lt"/>
              <a:buAutoNum type="romanUcPeriod" startAt="2"/>
            </a:pPr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하나의 </a:t>
            </a:r>
            <a:r>
              <a:rPr lang="en-US" altLang="ko-KR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Score </a:t>
            </a:r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3382C-3D7C-47CC-8BEF-72637DB78E6A}"/>
              </a:ext>
            </a:extLst>
          </p:cNvPr>
          <p:cNvSpPr txBox="1"/>
          <p:nvPr/>
        </p:nvSpPr>
        <p:spPr>
          <a:xfrm>
            <a:off x="4767752" y="10766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63C1C-3AB4-4452-A88E-05F10E8A1BCC}"/>
              </a:ext>
            </a:extLst>
          </p:cNvPr>
          <p:cNvSpPr txBox="1"/>
          <p:nvPr/>
        </p:nvSpPr>
        <p:spPr>
          <a:xfrm>
            <a:off x="439779" y="1754848"/>
            <a:ext cx="5446113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차량 등록 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화물차 이상만 취급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 통행량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도시별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물류 이동 현황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종  이상 트럭만 취급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중점 유통 주유소 재고 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창고업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1E9ED-B670-4E2E-B32A-EDDD9E3A6516}"/>
              </a:ext>
            </a:extLst>
          </p:cNvPr>
          <p:cNvSpPr txBox="1"/>
          <p:nvPr/>
        </p:nvSpPr>
        <p:spPr>
          <a:xfrm>
            <a:off x="439779" y="4625669"/>
            <a:ext cx="544611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7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개 지역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수도권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강원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대전충청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전북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대구경북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광주전남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부산경남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을 기준으로 하나의 데이터셋으로 병합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4F2F07A9-C6CC-4645-A5F3-0C7902BB9A30}"/>
              </a:ext>
            </a:extLst>
          </p:cNvPr>
          <p:cNvSpPr/>
          <p:nvPr/>
        </p:nvSpPr>
        <p:spPr>
          <a:xfrm>
            <a:off x="2565645" y="4015531"/>
            <a:ext cx="745722" cy="659263"/>
          </a:xfrm>
          <a:prstGeom prst="downArrow">
            <a:avLst/>
          </a:prstGeom>
          <a:solidFill>
            <a:srgbClr val="152B39"/>
          </a:solidFill>
          <a:ln>
            <a:solidFill>
              <a:srgbClr val="152B39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2B6FF6-ECA4-44AB-AA27-2193DB652C8B}"/>
                  </a:ext>
                </a:extLst>
              </p:cNvPr>
              <p:cNvSpPr txBox="1"/>
              <p:nvPr/>
            </p:nvSpPr>
            <p:spPr>
              <a:xfrm>
                <a:off x="6489581" y="1754848"/>
                <a:ext cx="5446113" cy="4110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Step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1.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5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개 요소에 대해 각각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Min-Max Scaling 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적용</a:t>
                </a: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Step 2. scaling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한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5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개 요소에 대해 각 지역별 비중 계산</a:t>
                </a: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.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60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=1, j: 5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가지 요소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Step 3. 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각 지역별로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5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개 요소에 대해 계산</a:t>
                </a: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600" b="0" i="1" dirty="0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</m:sub>
                    </m:sSub>
                    <m:r>
                      <a:rPr lang="en-US" altLang="ko-KR" sz="1600" b="0" i="1" dirty="0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3</m:t>
                        </m:r>
                      </m:sub>
                    </m:sSub>
                    <m:r>
                      <a:rPr lang="en-US" altLang="ko-KR" sz="1600" b="0" i="1" dirty="0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−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5</m:t>
                        </m:r>
                      </m:sub>
                    </m:sSub>
                    <m:r>
                      <a:rPr lang="en-US" altLang="ko-KR" sz="1600" b="0" i="1" dirty="0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Step 4. </a:t>
                </a:r>
                <a:r>
                  <a:rPr lang="en-US" altLang="ko-KR" sz="1600" dirty="0" err="1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Softmax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 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함수를 이용해 각 지역의 비율 계산</a:t>
                </a: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600" b="0" i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exp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7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exp</m:t>
                            </m:r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n>
                                      <a:solidFill>
                                        <a:schemeClr val="bg2">
                                          <a:lumMod val="50000"/>
                                          <a:alpha val="15000"/>
                                        </a:schemeClr>
                                      </a:solidFill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bg2">
                                          <a:lumMod val="50000"/>
                                          <a:alpha val="15000"/>
                                        </a:schemeClr>
                                      </a:solidFill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bg2">
                                          <a:lumMod val="50000"/>
                                          <a:alpha val="15000"/>
                                        </a:schemeClr>
                                      </a:solidFill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조선일보명조" panose="02030304000000000000" pitchFamily="18" charset="-127"/>
                      </a:rPr>
                      <m:t>𝑘</m:t>
                    </m:r>
                    <m:r>
                      <a:rPr lang="en-US" altLang="ko-KR" sz="1600" b="0" i="1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조선일보명조" panose="02030304000000000000" pitchFamily="18" charset="-127"/>
                      </a:rPr>
                      <m:t>=1,2,3,4,5,6,7</m:t>
                    </m:r>
                  </m:oMath>
                </a14:m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2B6FF6-ECA4-44AB-AA27-2193DB652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581" y="1754848"/>
                <a:ext cx="5446113" cy="41100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2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7202582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7352358" y="980991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7352358" y="1007641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D4A5D8-186E-4F47-A74B-201A1766E978}"/>
              </a:ext>
            </a:extLst>
          </p:cNvPr>
          <p:cNvSpPr txBox="1"/>
          <p:nvPr/>
        </p:nvSpPr>
        <p:spPr>
          <a:xfrm>
            <a:off x="4767752" y="10766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결과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F9984E-92B5-460B-BD4F-6F46CD5F54D7}"/>
              </a:ext>
            </a:extLst>
          </p:cNvPr>
          <p:cNvSpPr/>
          <p:nvPr/>
        </p:nvSpPr>
        <p:spPr>
          <a:xfrm>
            <a:off x="272584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4D1A1-06DD-4315-8E93-91481232792C}"/>
              </a:ext>
            </a:extLst>
          </p:cNvPr>
          <p:cNvSpPr txBox="1"/>
          <p:nvPr/>
        </p:nvSpPr>
        <p:spPr>
          <a:xfrm>
            <a:off x="272583" y="980991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차트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04EA12-49EA-4028-A98B-93F41FB6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2" y="1500436"/>
            <a:ext cx="6836570" cy="4849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99CC1B-DE87-49BD-A47C-5D8AFADFC533}"/>
              </a:ext>
            </a:extLst>
          </p:cNvPr>
          <p:cNvSpPr txBox="1"/>
          <p:nvPr/>
        </p:nvSpPr>
        <p:spPr>
          <a:xfrm>
            <a:off x="7355485" y="1500436"/>
            <a:ext cx="4700224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등록차량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교통량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물류창고 현황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재고량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입고량을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바탕으로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배분 비율을 결정한 결과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수도권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45.13%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광주전남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12.63%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강원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10.71%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대전충청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8.23%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전북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7.97%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부산경남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7.74%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대구경북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7.6%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로 배분하면 된다는 결론이 도출되었다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. </a:t>
            </a:r>
            <a:endParaRPr lang="ko-KR" altLang="en-US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17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6187736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E6573-3913-40E4-9A17-D54866F17048}"/>
              </a:ext>
            </a:extLst>
          </p:cNvPr>
          <p:cNvSpPr/>
          <p:nvPr/>
        </p:nvSpPr>
        <p:spPr>
          <a:xfrm>
            <a:off x="260747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6565372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A8969-E4D5-4CF5-8B9D-A51F29814B2A}"/>
              </a:ext>
            </a:extLst>
          </p:cNvPr>
          <p:cNvSpPr txBox="1"/>
          <p:nvPr/>
        </p:nvSpPr>
        <p:spPr>
          <a:xfrm>
            <a:off x="260746" y="967666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분석의 한계점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6565372" y="978040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추가연구 제안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189CA-03EE-47C4-9346-63A34526A63B}"/>
              </a:ext>
            </a:extLst>
          </p:cNvPr>
          <p:cNvSpPr txBox="1"/>
          <p:nvPr/>
        </p:nvSpPr>
        <p:spPr>
          <a:xfrm>
            <a:off x="4285248" y="107662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한계점 및 제안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92EDF-909A-4DD7-8645-D72A364E7BBB}"/>
              </a:ext>
            </a:extLst>
          </p:cNvPr>
          <p:cNvSpPr txBox="1"/>
          <p:nvPr/>
        </p:nvSpPr>
        <p:spPr>
          <a:xfrm>
            <a:off x="214879" y="1841642"/>
            <a:ext cx="5835253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분배와 관련된 변수가 다양하지 않은 점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하나의 지역이 너무 많은 구역을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포함하여 두루뭉실한 점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파생변수 생성시 모두 같은 가중치를 고려한 점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단순한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bar plot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과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pie plot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89BAB-4A91-4F01-83C0-37AB3E3CFD4B}"/>
              </a:ext>
            </a:extLst>
          </p:cNvPr>
          <p:cNvSpPr txBox="1"/>
          <p:nvPr/>
        </p:nvSpPr>
        <p:spPr>
          <a:xfrm>
            <a:off x="6141869" y="1744660"/>
            <a:ext cx="5835253" cy="33686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분배와 관련된 더 많은 데이터와 변수 탐색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더 세부적인 지역들의 데이터를 수집해 분석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도메인 지식을 더 습득하여 변수 간의 관계나 영향을 더욱 파악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지리적 위치도 보여줄 수 있는 시각화 구현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지도 위에 시각화 등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49831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495</Words>
  <Application>Microsoft Office PowerPoint</Application>
  <PresentationFormat>와이드스크린</PresentationFormat>
  <Paragraphs>85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KoPub돋움체 Bold</vt:lpstr>
      <vt:lpstr>KoPub돋움체 Medium</vt:lpstr>
      <vt:lpstr>나눔스퀘어</vt:lpstr>
      <vt:lpstr>맑은 고딕</vt:lpstr>
      <vt:lpstr>Arial</vt:lpstr>
      <vt:lpstr>Cambria Math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lsj9862@gmail.com</cp:lastModifiedBy>
  <cp:revision>34</cp:revision>
  <dcterms:created xsi:type="dcterms:W3CDTF">2018-12-02T10:25:36Z</dcterms:created>
  <dcterms:modified xsi:type="dcterms:W3CDTF">2021-11-25T07:23:47Z</dcterms:modified>
</cp:coreProperties>
</file>