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7" r:id="rId5"/>
    <p:sldId id="268" r:id="rId6"/>
    <p:sldId id="269" r:id="rId7"/>
    <p:sldId id="261" r:id="rId8"/>
    <p:sldId id="259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B39"/>
    <a:srgbClr val="E7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9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01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96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2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34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31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02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70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80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94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50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38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29452" y="2159213"/>
            <a:ext cx="44310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요소수</a:t>
            </a:r>
            <a:r>
              <a:rPr lang="ko-KR" altLang="en-US" sz="4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대란</a:t>
            </a:r>
            <a:endParaRPr lang="en-US" altLang="ko-KR" sz="4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sz="4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통계적 해결 방안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65495" y="3966046"/>
            <a:ext cx="493050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2017580002</a:t>
            </a:r>
            <a:r>
              <a:rPr lang="ko-KR" altLang="en-US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권휘성</a:t>
            </a:r>
            <a:r>
              <a:rPr lang="en-US" altLang="ko-KR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2017580024 </a:t>
            </a:r>
            <a:r>
              <a:rPr lang="ko-KR" altLang="en-US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임성준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9D5C84-20BB-44C5-97F5-3BAFBAD488FB}"/>
              </a:ext>
            </a:extLst>
          </p:cNvPr>
          <p:cNvSpPr/>
          <p:nvPr/>
        </p:nvSpPr>
        <p:spPr>
          <a:xfrm>
            <a:off x="6995605" y="-1"/>
            <a:ext cx="5196396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74D22F-1674-443D-97ED-49E4EC35D18C}"/>
              </a:ext>
            </a:extLst>
          </p:cNvPr>
          <p:cNvSpPr/>
          <p:nvPr/>
        </p:nvSpPr>
        <p:spPr>
          <a:xfrm>
            <a:off x="7309987" y="446919"/>
            <a:ext cx="1447498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0DFCC-CB95-46FF-B28D-AE6644DBD159}"/>
              </a:ext>
            </a:extLst>
          </p:cNvPr>
          <p:cNvSpPr txBox="1"/>
          <p:nvPr/>
        </p:nvSpPr>
        <p:spPr>
          <a:xfrm>
            <a:off x="7435978" y="357831"/>
            <a:ext cx="144749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분석 도구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E736DE-53AD-48F7-86E0-FB6B30464D8F}"/>
              </a:ext>
            </a:extLst>
          </p:cNvPr>
          <p:cNvSpPr txBox="1"/>
          <p:nvPr/>
        </p:nvSpPr>
        <p:spPr>
          <a:xfrm>
            <a:off x="7309986" y="978572"/>
            <a:ext cx="156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Python, Excel</a:t>
            </a:r>
            <a:endParaRPr lang="ko-KR" altLang="en-US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49C30D6-604B-4D33-A606-E2483E89B77D}"/>
              </a:ext>
            </a:extLst>
          </p:cNvPr>
          <p:cNvSpPr/>
          <p:nvPr/>
        </p:nvSpPr>
        <p:spPr>
          <a:xfrm>
            <a:off x="7309987" y="1709027"/>
            <a:ext cx="1447498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DB0666-AB0D-4DC2-8A49-CA2D0C962911}"/>
              </a:ext>
            </a:extLst>
          </p:cNvPr>
          <p:cNvSpPr txBox="1"/>
          <p:nvPr/>
        </p:nvSpPr>
        <p:spPr>
          <a:xfrm>
            <a:off x="7309987" y="1619939"/>
            <a:ext cx="144749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 출처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2E874A-6CEB-48BE-B947-A592A394CB2D}"/>
              </a:ext>
            </a:extLst>
          </p:cNvPr>
          <p:cNvSpPr txBox="1"/>
          <p:nvPr/>
        </p:nvSpPr>
        <p:spPr>
          <a:xfrm>
            <a:off x="7309987" y="2381206"/>
            <a:ext cx="4228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[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국토교통부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]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차량 등록 현황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3FC183-ADC5-4727-A445-6DE40C668403}"/>
              </a:ext>
            </a:extLst>
          </p:cNvPr>
          <p:cNvSpPr txBox="1"/>
          <p:nvPr/>
        </p:nvSpPr>
        <p:spPr>
          <a:xfrm>
            <a:off x="7309987" y="2894498"/>
            <a:ext cx="468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[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고속도로공공데이터포털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]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고속도로 통행량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0529E8-BAE8-4C4D-98A9-FB5689C80465}"/>
              </a:ext>
            </a:extLst>
          </p:cNvPr>
          <p:cNvSpPr txBox="1"/>
          <p:nvPr/>
        </p:nvSpPr>
        <p:spPr>
          <a:xfrm>
            <a:off x="7309987" y="3407791"/>
            <a:ext cx="5037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[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공공데이터포털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] 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요소수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중점 유통 주유소 재고현황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F491CF-202F-41F7-ADFB-1670B3516526}"/>
              </a:ext>
            </a:extLst>
          </p:cNvPr>
          <p:cNvSpPr txBox="1"/>
          <p:nvPr/>
        </p:nvSpPr>
        <p:spPr>
          <a:xfrm>
            <a:off x="7309986" y="3938206"/>
            <a:ext cx="5037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[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국가물류통합정보센터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]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전국 물류 창고업 현황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2E64EB-991C-4CDD-BBDA-BE0CF5A1EA88}"/>
              </a:ext>
            </a:extLst>
          </p:cNvPr>
          <p:cNvSpPr txBox="1"/>
          <p:nvPr/>
        </p:nvSpPr>
        <p:spPr>
          <a:xfrm>
            <a:off x="0" y="17753"/>
            <a:ext cx="289899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2021</a:t>
            </a:r>
            <a:r>
              <a:rPr lang="ko-KR" altLang="en-US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빅데이터 연계 경진대회</a:t>
            </a:r>
          </a:p>
        </p:txBody>
      </p:sp>
    </p:spTree>
    <p:extLst>
      <p:ext uri="{BB962C8B-B14F-4D97-AF65-F5344CB8AC3E}">
        <p14:creationId xmlns:p14="http://schemas.microsoft.com/office/powerpoint/2010/main" val="239574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D54C7-9652-460A-9B7F-A1A8F2EC9C6D}"/>
              </a:ext>
            </a:extLst>
          </p:cNvPr>
          <p:cNvSpPr txBox="1"/>
          <p:nvPr/>
        </p:nvSpPr>
        <p:spPr>
          <a:xfrm>
            <a:off x="0" y="17753"/>
            <a:ext cx="289899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2021</a:t>
            </a:r>
            <a:r>
              <a:rPr lang="ko-KR" altLang="en-US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빅데이터 연계 경진대회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937D79-F61C-4CEC-AC43-4D70752EC3AC}"/>
              </a:ext>
            </a:extLst>
          </p:cNvPr>
          <p:cNvCxnSpPr/>
          <p:nvPr/>
        </p:nvCxnSpPr>
        <p:spPr>
          <a:xfrm>
            <a:off x="6187736" y="967666"/>
            <a:ext cx="0" cy="5681709"/>
          </a:xfrm>
          <a:prstGeom prst="line">
            <a:avLst/>
          </a:prstGeom>
          <a:ln w="38100">
            <a:solidFill>
              <a:srgbClr val="152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8E6573-3913-40E4-9A17-D54866F17048}"/>
              </a:ext>
            </a:extLst>
          </p:cNvPr>
          <p:cNvSpPr/>
          <p:nvPr/>
        </p:nvSpPr>
        <p:spPr>
          <a:xfrm>
            <a:off x="260747" y="96766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813CAC-4B5E-49AE-AAD3-EF1B4DA225F0}"/>
              </a:ext>
            </a:extLst>
          </p:cNvPr>
          <p:cNvSpPr/>
          <p:nvPr/>
        </p:nvSpPr>
        <p:spPr>
          <a:xfrm>
            <a:off x="6565372" y="96766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A8969-E4D5-4CF5-8B9D-A51F29814B2A}"/>
              </a:ext>
            </a:extLst>
          </p:cNvPr>
          <p:cNvSpPr txBox="1"/>
          <p:nvPr/>
        </p:nvSpPr>
        <p:spPr>
          <a:xfrm>
            <a:off x="260746" y="967666"/>
            <a:ext cx="20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분석 계기</a:t>
            </a:r>
            <a:endParaRPr lang="ko-KR" altLang="en-US" sz="16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B1C0D-4F5D-43F0-A57A-86FF4511DBF9}"/>
              </a:ext>
            </a:extLst>
          </p:cNvPr>
          <p:cNvSpPr txBox="1"/>
          <p:nvPr/>
        </p:nvSpPr>
        <p:spPr>
          <a:xfrm>
            <a:off x="6565372" y="978040"/>
            <a:ext cx="20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78CB8F-1C88-4CEE-B5E4-87869F2885A6}"/>
              </a:ext>
            </a:extLst>
          </p:cNvPr>
          <p:cNvSpPr txBox="1"/>
          <p:nvPr/>
        </p:nvSpPr>
        <p:spPr>
          <a:xfrm>
            <a:off x="861134" y="2512381"/>
            <a:ext cx="370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뉴스 </a:t>
            </a:r>
            <a:r>
              <a:rPr lang="ko-KR" altLang="en-US">
                <a:solidFill>
                  <a:srgbClr val="FF0000"/>
                </a:solidFill>
              </a:rPr>
              <a:t>기사 찾아보기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668D3E-6D57-444B-B5A9-FBEF9475EA44}"/>
              </a:ext>
            </a:extLst>
          </p:cNvPr>
          <p:cNvSpPr txBox="1"/>
          <p:nvPr/>
        </p:nvSpPr>
        <p:spPr>
          <a:xfrm>
            <a:off x="6565371" y="1582216"/>
            <a:ext cx="5446113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차량 등록 현황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산업용 요소수가 필요한 차량 파악 목적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고속도로 통행량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도시별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물류 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유동량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현황 파악 목적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요소수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중점 유통 주유소 재고 현황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현재 요소수의 재고량 파악 목적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전국 물류 창고업 현황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전국 물류 창고 분포 파악 목적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58E9F4-2792-40AB-9D94-00C2178D2A5A}"/>
              </a:ext>
            </a:extLst>
          </p:cNvPr>
          <p:cNvSpPr txBox="1"/>
          <p:nvPr/>
        </p:nvSpPr>
        <p:spPr>
          <a:xfrm>
            <a:off x="3320240" y="107662"/>
            <a:ext cx="5551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분석 계기 및 데이터 소개</a:t>
            </a:r>
          </a:p>
        </p:txBody>
      </p:sp>
    </p:spTree>
    <p:extLst>
      <p:ext uri="{BB962C8B-B14F-4D97-AF65-F5344CB8AC3E}">
        <p14:creationId xmlns:p14="http://schemas.microsoft.com/office/powerpoint/2010/main" val="155432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357383" y="107662"/>
            <a:ext cx="3477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시각화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5B7BA1-1736-401D-AE25-63409557F67D}"/>
              </a:ext>
            </a:extLst>
          </p:cNvPr>
          <p:cNvSpPr txBox="1"/>
          <p:nvPr/>
        </p:nvSpPr>
        <p:spPr>
          <a:xfrm>
            <a:off x="0" y="17753"/>
            <a:ext cx="289899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2021</a:t>
            </a:r>
            <a:r>
              <a:rPr lang="ko-KR" altLang="en-US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빅데이터 연계 경진대회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C4A113-24A4-450A-A269-2A105CDA6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32" y="800100"/>
            <a:ext cx="3238500" cy="31337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92AB2D1-E938-4410-936A-2F2CF8D67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752" y="847724"/>
            <a:ext cx="3295650" cy="30384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D9673CA-A494-4CA8-BA27-F88E9ABB2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068" y="3840887"/>
            <a:ext cx="3429000" cy="29432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D477FF1-B084-419D-A8D9-72D5A5A50C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26" b="5109"/>
          <a:stretch/>
        </p:blipFill>
        <p:spPr>
          <a:xfrm>
            <a:off x="6459538" y="3876963"/>
            <a:ext cx="3600450" cy="289791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1DC8FD7-EE26-40AA-8133-087386AC06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025" b="5256"/>
          <a:stretch/>
        </p:blipFill>
        <p:spPr>
          <a:xfrm>
            <a:off x="8337974" y="932874"/>
            <a:ext cx="3514725" cy="294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0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D54C7-9652-460A-9B7F-A1A8F2EC9C6D}"/>
              </a:ext>
            </a:extLst>
          </p:cNvPr>
          <p:cNvSpPr txBox="1"/>
          <p:nvPr/>
        </p:nvSpPr>
        <p:spPr>
          <a:xfrm>
            <a:off x="0" y="17753"/>
            <a:ext cx="289899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2021</a:t>
            </a:r>
            <a:r>
              <a:rPr lang="ko-KR" altLang="en-US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빅데이터 연계 경진대회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937D79-F61C-4CEC-AC43-4D70752EC3AC}"/>
              </a:ext>
            </a:extLst>
          </p:cNvPr>
          <p:cNvCxnSpPr/>
          <p:nvPr/>
        </p:nvCxnSpPr>
        <p:spPr>
          <a:xfrm>
            <a:off x="6187736" y="967666"/>
            <a:ext cx="0" cy="5681709"/>
          </a:xfrm>
          <a:prstGeom prst="line">
            <a:avLst/>
          </a:prstGeom>
          <a:ln w="38100">
            <a:solidFill>
              <a:srgbClr val="152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8E6573-3913-40E4-9A17-D54866F17048}"/>
              </a:ext>
            </a:extLst>
          </p:cNvPr>
          <p:cNvSpPr/>
          <p:nvPr/>
        </p:nvSpPr>
        <p:spPr>
          <a:xfrm>
            <a:off x="260747" y="967666"/>
            <a:ext cx="3050624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813CAC-4B5E-49AE-AAD3-EF1B4DA225F0}"/>
              </a:ext>
            </a:extLst>
          </p:cNvPr>
          <p:cNvSpPr/>
          <p:nvPr/>
        </p:nvSpPr>
        <p:spPr>
          <a:xfrm>
            <a:off x="6565372" y="967666"/>
            <a:ext cx="3022508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A8969-E4D5-4CF5-8B9D-A51F29814B2A}"/>
              </a:ext>
            </a:extLst>
          </p:cNvPr>
          <p:cNvSpPr txBox="1"/>
          <p:nvPr/>
        </p:nvSpPr>
        <p:spPr>
          <a:xfrm>
            <a:off x="260746" y="967666"/>
            <a:ext cx="3050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ctr">
              <a:buFont typeface="+mj-lt"/>
              <a:buAutoNum type="romanUcPeriod"/>
            </a:pPr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 불러오기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B1C0D-4F5D-43F0-A57A-86FF4511DBF9}"/>
              </a:ext>
            </a:extLst>
          </p:cNvPr>
          <p:cNvSpPr txBox="1"/>
          <p:nvPr/>
        </p:nvSpPr>
        <p:spPr>
          <a:xfrm>
            <a:off x="6565372" y="978040"/>
            <a:ext cx="3022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ctr">
              <a:buFont typeface="+mj-lt"/>
              <a:buAutoNum type="romanUcPeriod" startAt="2"/>
            </a:pPr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하나의 </a:t>
            </a:r>
            <a:r>
              <a:rPr lang="en-US" altLang="ko-KR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Score </a:t>
            </a:r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도출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43382C-3D7C-47CC-8BEF-72637DB78E6A}"/>
              </a:ext>
            </a:extLst>
          </p:cNvPr>
          <p:cNvSpPr txBox="1"/>
          <p:nvPr/>
        </p:nvSpPr>
        <p:spPr>
          <a:xfrm>
            <a:off x="4767752" y="107662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03. 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분석 방법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163C1C-3AB4-4452-A88E-05F10E8A1BCC}"/>
              </a:ext>
            </a:extLst>
          </p:cNvPr>
          <p:cNvSpPr txBox="1"/>
          <p:nvPr/>
        </p:nvSpPr>
        <p:spPr>
          <a:xfrm>
            <a:off x="439779" y="1754848"/>
            <a:ext cx="5446113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차량 등록 현황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고속도로 통행량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(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도시별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물류 이동 현황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3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종  이상 트럭만 취급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요소수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중점 유통 주유소 재고 현황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전국 물류 창고업 현황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21E9ED-B670-4E2E-B32A-EDDD9E3A6516}"/>
              </a:ext>
            </a:extLst>
          </p:cNvPr>
          <p:cNvSpPr txBox="1"/>
          <p:nvPr/>
        </p:nvSpPr>
        <p:spPr>
          <a:xfrm>
            <a:off x="439779" y="4625669"/>
            <a:ext cx="5446113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7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개 지역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수도권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강원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대전충청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전북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대구경북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광주전남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부산경남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)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을 기준으로 하나의 데이터셋으로 병합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4F2F07A9-C6CC-4645-A5F3-0C7902BB9A30}"/>
              </a:ext>
            </a:extLst>
          </p:cNvPr>
          <p:cNvSpPr/>
          <p:nvPr/>
        </p:nvSpPr>
        <p:spPr>
          <a:xfrm>
            <a:off x="2627791" y="3817403"/>
            <a:ext cx="745722" cy="659263"/>
          </a:xfrm>
          <a:prstGeom prst="downArrow">
            <a:avLst/>
          </a:prstGeom>
          <a:solidFill>
            <a:srgbClr val="152B39"/>
          </a:solidFill>
          <a:ln>
            <a:solidFill>
              <a:srgbClr val="152B39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2B6FF6-ECA4-44AB-AA27-2193DB652C8B}"/>
                  </a:ext>
                </a:extLst>
              </p:cNvPr>
              <p:cNvSpPr txBox="1"/>
              <p:nvPr/>
            </p:nvSpPr>
            <p:spPr>
              <a:xfrm>
                <a:off x="6489581" y="1754848"/>
                <a:ext cx="5446113" cy="4110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Step</a:t>
                </a:r>
                <a:r>
                  <a:rPr lang="ko-KR" altLang="en-US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1.</a:t>
                </a:r>
                <a:r>
                  <a:rPr lang="ko-KR" altLang="en-US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5</a:t>
                </a:r>
                <a:r>
                  <a:rPr lang="ko-KR" altLang="en-US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개 요소에 대해 각각 </a:t>
                </a: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Min-Max Scaling </a:t>
                </a:r>
                <a:r>
                  <a:rPr lang="ko-KR" altLang="en-US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적용</a:t>
                </a:r>
                <a:endParaRPr lang="en-US" altLang="ko-KR" sz="1600" dirty="0">
                  <a:ln>
                    <a:solidFill>
                      <a:schemeClr val="bg2">
                        <a:lumMod val="50000"/>
                        <a:alpha val="1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조선일보명조" panose="02030304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ln>
                    <a:solidFill>
                      <a:schemeClr val="bg2">
                        <a:lumMod val="50000"/>
                        <a:alpha val="1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조선일보명조" panose="02030304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Step 2. scaling</a:t>
                </a:r>
                <a:r>
                  <a:rPr lang="ko-KR" altLang="en-US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한 </a:t>
                </a: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5</a:t>
                </a:r>
                <a:r>
                  <a:rPr lang="ko-KR" altLang="en-US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개 요소에 대해 각 지역별 비중 계산</a:t>
                </a:r>
                <a:endParaRPr lang="en-US" altLang="ko-KR" sz="1600" dirty="0">
                  <a:ln>
                    <a:solidFill>
                      <a:schemeClr val="bg2">
                        <a:lumMod val="50000"/>
                        <a:alpha val="1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조선일보명조" panose="02030304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.</m:t>
                        </m:r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𝑗</m:t>
                        </m:r>
                      </m:sub>
                    </m:sSub>
                    <m:r>
                      <a:rPr lang="en-US" altLang="ko-KR" sz="1600" b="0" i="1" smtClean="0">
                        <a:ln>
                          <a:solidFill>
                            <a:schemeClr val="bg2">
                              <a:lumMod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60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7</m:t>
                        </m:r>
                      </m:sup>
                      <m:e>
                        <m:sSub>
                          <m:sSubPr>
                            <m:ctrlP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=1, j: 5</a:t>
                </a:r>
                <a:r>
                  <a:rPr lang="ko-KR" altLang="en-US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가지 요소</a:t>
                </a: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ln>
                    <a:solidFill>
                      <a:schemeClr val="bg2">
                        <a:lumMod val="50000"/>
                        <a:alpha val="1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조선일보명조" panose="02030304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Step 3. </a:t>
                </a:r>
                <a:r>
                  <a:rPr lang="ko-KR" altLang="en-US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각 지역별로 </a:t>
                </a: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5</a:t>
                </a:r>
                <a:r>
                  <a:rPr lang="ko-KR" altLang="en-US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개 요소에 대해 계산</a:t>
                </a:r>
                <a:endParaRPr lang="en-US" altLang="ko-KR" sz="1600" dirty="0">
                  <a:ln>
                    <a:solidFill>
                      <a:schemeClr val="bg2">
                        <a:lumMod val="50000"/>
                        <a:alpha val="1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조선일보명조" panose="02030304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.</m:t>
                        </m:r>
                      </m:sub>
                    </m:sSub>
                  </m:oMath>
                </a14:m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sz="1600" b="0" i="1" dirty="0" smtClean="0">
                        <a:ln>
                          <a:solidFill>
                            <a:schemeClr val="bg2">
                              <a:lumMod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160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2</m:t>
                        </m:r>
                      </m:sub>
                    </m:sSub>
                    <m:r>
                      <a:rPr lang="en-US" altLang="ko-KR" sz="1600" b="0" i="1" dirty="0" smtClean="0">
                        <a:ln>
                          <a:solidFill>
                            <a:schemeClr val="bg2">
                              <a:lumMod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160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3</m:t>
                        </m:r>
                      </m:sub>
                    </m:sSub>
                    <m:r>
                      <a:rPr lang="en-US" altLang="ko-KR" sz="1600" b="0" i="1" dirty="0" smtClean="0">
                        <a:ln>
                          <a:solidFill>
                            <a:schemeClr val="bg2">
                              <a:lumMod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sz="160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ko-KR" sz="160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−</m:t>
                        </m:r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5</m:t>
                        </m:r>
                      </m:sub>
                    </m:sSub>
                    <m:r>
                      <a:rPr lang="en-US" altLang="ko-KR" sz="1600" b="0" i="1" dirty="0" smtClean="0">
                        <a:ln>
                          <a:solidFill>
                            <a:schemeClr val="bg2">
                              <a:lumMod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)</m:t>
                    </m:r>
                  </m:oMath>
                </a14:m>
                <a:endParaRPr lang="en-US" altLang="ko-KR" sz="1600" dirty="0">
                  <a:ln>
                    <a:solidFill>
                      <a:schemeClr val="bg2">
                        <a:lumMod val="50000"/>
                        <a:alpha val="1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조선일보명조" panose="02030304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ln>
                    <a:solidFill>
                      <a:schemeClr val="bg2">
                        <a:lumMod val="50000"/>
                        <a:alpha val="1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조선일보명조" panose="02030304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Step 4. </a:t>
                </a:r>
                <a:r>
                  <a:rPr lang="en-US" altLang="ko-KR" sz="1600" dirty="0" err="1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Softmax</a:t>
                </a: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 </a:t>
                </a:r>
                <a:r>
                  <a:rPr lang="ko-KR" altLang="en-US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함수를 이용해 각 지역의 비율 계산</a:t>
                </a:r>
                <a:endParaRPr lang="en-US" altLang="ko-KR" sz="1600" dirty="0">
                  <a:ln>
                    <a:solidFill>
                      <a:schemeClr val="bg2">
                        <a:lumMod val="50000"/>
                        <a:alpha val="1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조선일보명조" panose="02030304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𝑆</m:t>
                        </m:r>
                      </m:e>
                      <m:sub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𝑘</m:t>
                        </m:r>
                      </m:sub>
                    </m:sSub>
                    <m:r>
                      <a:rPr lang="en-US" altLang="ko-KR" sz="1600" b="0" i="1" smtClean="0">
                        <a:ln>
                          <a:solidFill>
                            <a:schemeClr val="bg2">
                              <a:lumMod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600" b="0" i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exp</m:t>
                        </m:r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𝑖</m:t>
                            </m:r>
                            <m: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7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exp</m:t>
                            </m:r>
                            <m: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ko-KR" sz="1600" b="0" i="1" smtClean="0">
                                    <a:ln>
                                      <a:solidFill>
                                        <a:schemeClr val="bg2">
                                          <a:lumMod val="50000"/>
                                          <a:alpha val="15000"/>
                                        </a:schemeClr>
                                      </a:solidFill>
                                    </a:ln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chemeClr val="bg2">
                                          <a:lumMod val="50000"/>
                                          <a:alpha val="15000"/>
                                        </a:schemeClr>
                                      </a:solidFill>
                                    </a:ln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chemeClr val="bg2">
                                          <a:lumMod val="50000"/>
                                          <a:alpha val="15000"/>
                                        </a:schemeClr>
                                      </a:solidFill>
                                    </a:ln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n>
                          <a:solidFill>
                            <a:schemeClr val="bg2">
                              <a:lumMod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조선일보명조" panose="02030304000000000000" pitchFamily="18" charset="-127"/>
                      </a:rPr>
                      <m:t>𝑘</m:t>
                    </m:r>
                    <m:r>
                      <a:rPr lang="en-US" altLang="ko-KR" sz="1600" b="0" i="1" smtClean="0">
                        <a:ln>
                          <a:solidFill>
                            <a:schemeClr val="bg2">
                              <a:lumMod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조선일보명조" panose="02030304000000000000" pitchFamily="18" charset="-127"/>
                      </a:rPr>
                      <m:t>=1,2,3,4,5,6,7</m:t>
                    </m:r>
                  </m:oMath>
                </a14:m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)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2B6FF6-ECA4-44AB-AA27-2193DB652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581" y="1754848"/>
                <a:ext cx="5446113" cy="41100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426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D54C7-9652-460A-9B7F-A1A8F2EC9C6D}"/>
              </a:ext>
            </a:extLst>
          </p:cNvPr>
          <p:cNvSpPr txBox="1"/>
          <p:nvPr/>
        </p:nvSpPr>
        <p:spPr>
          <a:xfrm>
            <a:off x="0" y="17753"/>
            <a:ext cx="289899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2021</a:t>
            </a:r>
            <a:r>
              <a:rPr lang="ko-KR" altLang="en-US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빅데이터 연계 경진대회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937D79-F61C-4CEC-AC43-4D70752EC3AC}"/>
              </a:ext>
            </a:extLst>
          </p:cNvPr>
          <p:cNvCxnSpPr/>
          <p:nvPr/>
        </p:nvCxnSpPr>
        <p:spPr>
          <a:xfrm>
            <a:off x="7202582" y="967666"/>
            <a:ext cx="0" cy="5681709"/>
          </a:xfrm>
          <a:prstGeom prst="line">
            <a:avLst/>
          </a:prstGeom>
          <a:ln w="38100">
            <a:solidFill>
              <a:srgbClr val="152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813CAC-4B5E-49AE-AAD3-EF1B4DA225F0}"/>
              </a:ext>
            </a:extLst>
          </p:cNvPr>
          <p:cNvSpPr/>
          <p:nvPr/>
        </p:nvSpPr>
        <p:spPr>
          <a:xfrm>
            <a:off x="7793798" y="96766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B1C0D-4F5D-43F0-A57A-86FF4511DBF9}"/>
              </a:ext>
            </a:extLst>
          </p:cNvPr>
          <p:cNvSpPr txBox="1"/>
          <p:nvPr/>
        </p:nvSpPr>
        <p:spPr>
          <a:xfrm>
            <a:off x="7756865" y="993224"/>
            <a:ext cx="20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결과 분석</a:t>
            </a:r>
            <a:endParaRPr lang="ko-KR" altLang="en-US" sz="16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D4A5D8-186E-4F47-A74B-201A1766E978}"/>
              </a:ext>
            </a:extLst>
          </p:cNvPr>
          <p:cNvSpPr txBox="1"/>
          <p:nvPr/>
        </p:nvSpPr>
        <p:spPr>
          <a:xfrm>
            <a:off x="4767752" y="107662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04. 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분석 결과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F9984E-92B5-460B-BD4F-6F46CD5F54D7}"/>
              </a:ext>
            </a:extLst>
          </p:cNvPr>
          <p:cNvSpPr/>
          <p:nvPr/>
        </p:nvSpPr>
        <p:spPr>
          <a:xfrm>
            <a:off x="272584" y="96766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F4D1A1-06DD-4315-8E93-91481232792C}"/>
              </a:ext>
            </a:extLst>
          </p:cNvPr>
          <p:cNvSpPr txBox="1"/>
          <p:nvPr/>
        </p:nvSpPr>
        <p:spPr>
          <a:xfrm>
            <a:off x="272583" y="980991"/>
            <a:ext cx="20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결과 차트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304EA12-49EA-4028-A98B-93F41FB67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92" y="1500436"/>
            <a:ext cx="6836570" cy="48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7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D54C7-9652-460A-9B7F-A1A8F2EC9C6D}"/>
              </a:ext>
            </a:extLst>
          </p:cNvPr>
          <p:cNvSpPr txBox="1"/>
          <p:nvPr/>
        </p:nvSpPr>
        <p:spPr>
          <a:xfrm>
            <a:off x="0" y="17753"/>
            <a:ext cx="289899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2021</a:t>
            </a:r>
            <a:r>
              <a:rPr lang="ko-KR" altLang="en-US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빅데이터 연계 경진대회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937D79-F61C-4CEC-AC43-4D70752EC3AC}"/>
              </a:ext>
            </a:extLst>
          </p:cNvPr>
          <p:cNvCxnSpPr/>
          <p:nvPr/>
        </p:nvCxnSpPr>
        <p:spPr>
          <a:xfrm>
            <a:off x="6187736" y="967666"/>
            <a:ext cx="0" cy="5681709"/>
          </a:xfrm>
          <a:prstGeom prst="line">
            <a:avLst/>
          </a:prstGeom>
          <a:ln w="38100">
            <a:solidFill>
              <a:srgbClr val="152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8E6573-3913-40E4-9A17-D54866F17048}"/>
              </a:ext>
            </a:extLst>
          </p:cNvPr>
          <p:cNvSpPr/>
          <p:nvPr/>
        </p:nvSpPr>
        <p:spPr>
          <a:xfrm>
            <a:off x="260747" y="96766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813CAC-4B5E-49AE-AAD3-EF1B4DA225F0}"/>
              </a:ext>
            </a:extLst>
          </p:cNvPr>
          <p:cNvSpPr/>
          <p:nvPr/>
        </p:nvSpPr>
        <p:spPr>
          <a:xfrm>
            <a:off x="6565372" y="96766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A8969-E4D5-4CF5-8B9D-A51F29814B2A}"/>
              </a:ext>
            </a:extLst>
          </p:cNvPr>
          <p:cNvSpPr txBox="1"/>
          <p:nvPr/>
        </p:nvSpPr>
        <p:spPr>
          <a:xfrm>
            <a:off x="260746" y="967666"/>
            <a:ext cx="20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분석의 한계점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B1C0D-4F5D-43F0-A57A-86FF4511DBF9}"/>
              </a:ext>
            </a:extLst>
          </p:cNvPr>
          <p:cNvSpPr txBox="1"/>
          <p:nvPr/>
        </p:nvSpPr>
        <p:spPr>
          <a:xfrm>
            <a:off x="6565372" y="978040"/>
            <a:ext cx="20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추가연구 제안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1189CA-03EE-47C4-9346-63A34526A63B}"/>
              </a:ext>
            </a:extLst>
          </p:cNvPr>
          <p:cNvSpPr txBox="1"/>
          <p:nvPr/>
        </p:nvSpPr>
        <p:spPr>
          <a:xfrm>
            <a:off x="4285248" y="107662"/>
            <a:ext cx="3621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05. 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한계점 및 제안</a:t>
            </a:r>
          </a:p>
        </p:txBody>
      </p:sp>
    </p:spTree>
    <p:extLst>
      <p:ext uri="{BB962C8B-B14F-4D97-AF65-F5344CB8AC3E}">
        <p14:creationId xmlns:p14="http://schemas.microsoft.com/office/powerpoint/2010/main" val="349831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925374" y="81975"/>
            <a:ext cx="4341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01. SLIDE MAIN TITLE</a:t>
            </a:r>
            <a:endParaRPr lang="ko-KR" altLang="en-US" sz="320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5" y="4329296"/>
            <a:ext cx="2348655" cy="15479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590" y="2005196"/>
            <a:ext cx="2350077" cy="15440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5" y="1989995"/>
            <a:ext cx="2348655" cy="15657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590" y="4308970"/>
            <a:ext cx="2350077" cy="156610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430075" y="214455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12308" y="2140428"/>
            <a:ext cx="1818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70674" y="2603581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70674" y="2879725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430075" y="457025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470674" y="4566128"/>
            <a:ext cx="1859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70674" y="5029281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70674" y="5305425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9183175" y="214455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223774" y="2140428"/>
            <a:ext cx="1859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23774" y="2603581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23774" y="2879725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183175" y="457025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223774" y="4566128"/>
            <a:ext cx="1859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223774" y="5029281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23774" y="5305425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70674" y="3166802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70674" y="5592502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23774" y="3166802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223774" y="5592502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2015639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925374" y="81975"/>
            <a:ext cx="4341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01. SLIDE MAIN TITLE</a:t>
            </a:r>
            <a:endParaRPr lang="ko-KR" altLang="en-US" sz="320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9CDC580-554D-4AC0-9A5E-5F3996901734}"/>
              </a:ext>
            </a:extLst>
          </p:cNvPr>
          <p:cNvSpPr/>
          <p:nvPr/>
        </p:nvSpPr>
        <p:spPr>
          <a:xfrm>
            <a:off x="9975793" y="3536559"/>
            <a:ext cx="182880" cy="18288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674FEC-699C-4212-B5BE-DAC12D332C73}"/>
              </a:ext>
            </a:extLst>
          </p:cNvPr>
          <p:cNvSpPr/>
          <p:nvPr/>
        </p:nvSpPr>
        <p:spPr>
          <a:xfrm>
            <a:off x="9975793" y="4008642"/>
            <a:ext cx="182880" cy="182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3A96CE-8308-4488-9E20-E93F1B4644DA}"/>
              </a:ext>
            </a:extLst>
          </p:cNvPr>
          <p:cNvSpPr txBox="1"/>
          <p:nvPr/>
        </p:nvSpPr>
        <p:spPr>
          <a:xfrm>
            <a:off x="10157006" y="3422259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contents</a:t>
            </a:r>
            <a:endParaRPr lang="ko-KR" altLang="en-US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8AF1F9-A828-4220-8A16-D746D8F2CE3D}"/>
              </a:ext>
            </a:extLst>
          </p:cNvPr>
          <p:cNvSpPr txBox="1"/>
          <p:nvPr/>
        </p:nvSpPr>
        <p:spPr>
          <a:xfrm>
            <a:off x="10157006" y="3905891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contents</a:t>
            </a:r>
            <a:endParaRPr lang="ko-KR" altLang="en-US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EB1A4A9-21D6-4C59-9620-C123C38E2F1C}"/>
              </a:ext>
            </a:extLst>
          </p:cNvPr>
          <p:cNvSpPr/>
          <p:nvPr/>
        </p:nvSpPr>
        <p:spPr>
          <a:xfrm>
            <a:off x="2783246" y="3800947"/>
            <a:ext cx="282013" cy="135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25ECA79-DAC5-45ED-B409-73692561B65D}"/>
              </a:ext>
            </a:extLst>
          </p:cNvPr>
          <p:cNvSpPr/>
          <p:nvPr/>
        </p:nvSpPr>
        <p:spPr>
          <a:xfrm>
            <a:off x="2783247" y="3536559"/>
            <a:ext cx="282012" cy="581653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95716D3-A033-45B5-A015-87B45E394B37}"/>
              </a:ext>
            </a:extLst>
          </p:cNvPr>
          <p:cNvCxnSpPr>
            <a:cxnSpLocks/>
          </p:cNvCxnSpPr>
          <p:nvPr/>
        </p:nvCxnSpPr>
        <p:spPr>
          <a:xfrm>
            <a:off x="2236845" y="5158136"/>
            <a:ext cx="727291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A1892C4-12CF-49CF-9067-D4D2C5914319}"/>
              </a:ext>
            </a:extLst>
          </p:cNvPr>
          <p:cNvSpPr/>
          <p:nvPr/>
        </p:nvSpPr>
        <p:spPr>
          <a:xfrm>
            <a:off x="3437113" y="4118211"/>
            <a:ext cx="282013" cy="1039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A11B826-0DD4-4386-A1B1-6A86E60E3056}"/>
              </a:ext>
            </a:extLst>
          </p:cNvPr>
          <p:cNvSpPr/>
          <p:nvPr/>
        </p:nvSpPr>
        <p:spPr>
          <a:xfrm>
            <a:off x="3437114" y="4118211"/>
            <a:ext cx="282012" cy="317265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0E4098D-E28F-461C-B5DA-F6A6C42774A2}"/>
              </a:ext>
            </a:extLst>
          </p:cNvPr>
          <p:cNvSpPr/>
          <p:nvPr/>
        </p:nvSpPr>
        <p:spPr>
          <a:xfrm>
            <a:off x="4090981" y="3800947"/>
            <a:ext cx="282013" cy="135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C4FEC23-DB9A-46CC-BFD9-3F7ED9AE5712}"/>
              </a:ext>
            </a:extLst>
          </p:cNvPr>
          <p:cNvSpPr/>
          <p:nvPr/>
        </p:nvSpPr>
        <p:spPr>
          <a:xfrm>
            <a:off x="4090982" y="3536559"/>
            <a:ext cx="282012" cy="1163305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5C8EECD-BF55-4C27-B438-704753BA9480}"/>
              </a:ext>
            </a:extLst>
          </p:cNvPr>
          <p:cNvSpPr/>
          <p:nvPr/>
        </p:nvSpPr>
        <p:spPr>
          <a:xfrm>
            <a:off x="4744849" y="3800946"/>
            <a:ext cx="282013" cy="1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4D55A8F-1DD9-4F5A-AECC-391AA2DD666D}"/>
              </a:ext>
            </a:extLst>
          </p:cNvPr>
          <p:cNvSpPr/>
          <p:nvPr/>
        </p:nvSpPr>
        <p:spPr>
          <a:xfrm>
            <a:off x="4744850" y="2743396"/>
            <a:ext cx="282012" cy="1374815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CBCCE66-6FF4-4B1D-92B8-C4631C3362A7}"/>
              </a:ext>
            </a:extLst>
          </p:cNvPr>
          <p:cNvSpPr/>
          <p:nvPr/>
        </p:nvSpPr>
        <p:spPr>
          <a:xfrm>
            <a:off x="5398716" y="3800947"/>
            <a:ext cx="282013" cy="135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0A7574B-17B1-49C1-8C92-9C80A4864846}"/>
              </a:ext>
            </a:extLst>
          </p:cNvPr>
          <p:cNvSpPr/>
          <p:nvPr/>
        </p:nvSpPr>
        <p:spPr>
          <a:xfrm>
            <a:off x="5398717" y="3536559"/>
            <a:ext cx="282008" cy="440646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B5AFF48-A0E9-4B09-880F-0F431A4069BC}"/>
              </a:ext>
            </a:extLst>
          </p:cNvPr>
          <p:cNvSpPr/>
          <p:nvPr/>
        </p:nvSpPr>
        <p:spPr>
          <a:xfrm>
            <a:off x="6052584" y="2919653"/>
            <a:ext cx="282012" cy="2238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52A24CC-69AF-4EC0-863D-F5C962AA8E70}"/>
              </a:ext>
            </a:extLst>
          </p:cNvPr>
          <p:cNvSpPr/>
          <p:nvPr/>
        </p:nvSpPr>
        <p:spPr>
          <a:xfrm>
            <a:off x="6052586" y="1967859"/>
            <a:ext cx="282011" cy="95179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FFCD8BA-3920-4685-ACBC-D3504877D058}"/>
              </a:ext>
            </a:extLst>
          </p:cNvPr>
          <p:cNvSpPr/>
          <p:nvPr/>
        </p:nvSpPr>
        <p:spPr>
          <a:xfrm>
            <a:off x="6706452" y="3254545"/>
            <a:ext cx="282013" cy="1903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55C02AF-8406-404B-89B8-11DF1170E9F8}"/>
              </a:ext>
            </a:extLst>
          </p:cNvPr>
          <p:cNvSpPr/>
          <p:nvPr/>
        </p:nvSpPr>
        <p:spPr>
          <a:xfrm>
            <a:off x="6706453" y="2849151"/>
            <a:ext cx="282012" cy="581653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BA9BC74-5672-46AE-A810-13F9AC9CFBC2}"/>
              </a:ext>
            </a:extLst>
          </p:cNvPr>
          <p:cNvSpPr/>
          <p:nvPr/>
        </p:nvSpPr>
        <p:spPr>
          <a:xfrm>
            <a:off x="7360319" y="3430803"/>
            <a:ext cx="282013" cy="1727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D7F96F2-7156-4D75-9103-2946C8F6674E}"/>
              </a:ext>
            </a:extLst>
          </p:cNvPr>
          <p:cNvSpPr/>
          <p:nvPr/>
        </p:nvSpPr>
        <p:spPr>
          <a:xfrm>
            <a:off x="7360320" y="2285124"/>
            <a:ext cx="282012" cy="125143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5B3F772-6014-4C3C-9C06-3F66CD1BFC3A}"/>
              </a:ext>
            </a:extLst>
          </p:cNvPr>
          <p:cNvSpPr/>
          <p:nvPr/>
        </p:nvSpPr>
        <p:spPr>
          <a:xfrm>
            <a:off x="8014187" y="2919652"/>
            <a:ext cx="282013" cy="2238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5FBF532-99EF-4F1C-B989-3B52C50D5E39}"/>
              </a:ext>
            </a:extLst>
          </p:cNvPr>
          <p:cNvSpPr/>
          <p:nvPr/>
        </p:nvSpPr>
        <p:spPr>
          <a:xfrm>
            <a:off x="8014188" y="1967858"/>
            <a:ext cx="282012" cy="95179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9602B6A-8DDD-48FB-90F4-96D2934F1D0E}"/>
              </a:ext>
            </a:extLst>
          </p:cNvPr>
          <p:cNvSpPr/>
          <p:nvPr/>
        </p:nvSpPr>
        <p:spPr>
          <a:xfrm>
            <a:off x="8668058" y="3800947"/>
            <a:ext cx="282013" cy="135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4481B9C-6155-4CA8-9A7D-F07C67539561}"/>
              </a:ext>
            </a:extLst>
          </p:cNvPr>
          <p:cNvSpPr/>
          <p:nvPr/>
        </p:nvSpPr>
        <p:spPr>
          <a:xfrm>
            <a:off x="8668059" y="3536559"/>
            <a:ext cx="282012" cy="898918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335B363-DFCE-49EA-A60E-00975C57CF80}"/>
              </a:ext>
            </a:extLst>
          </p:cNvPr>
          <p:cNvSpPr txBox="1"/>
          <p:nvPr/>
        </p:nvSpPr>
        <p:spPr>
          <a:xfrm>
            <a:off x="2552014" y="5377877"/>
            <a:ext cx="64251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sz="1000" dirty="0"/>
              <a:t>여기에는</a:t>
            </a:r>
            <a:r>
              <a:rPr lang="en-US" altLang="ko-KR" sz="1000" dirty="0"/>
              <a:t> </a:t>
            </a:r>
            <a:r>
              <a:rPr lang="ko-KR" altLang="en-US" sz="1000" dirty="0"/>
              <a:t>내용을 입력해주세요 여기에는 내용을 입력해주세요 여기에는 내용을 입력해주세요 여기에는 내용을 입력해주세요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BBA07DC-67E4-43A7-A078-CD2F0F9FBF8C}"/>
              </a:ext>
            </a:extLst>
          </p:cNvPr>
          <p:cNvSpPr txBox="1"/>
          <p:nvPr/>
        </p:nvSpPr>
        <p:spPr>
          <a:xfrm>
            <a:off x="2827882" y="5631012"/>
            <a:ext cx="5939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sz="1000" dirty="0"/>
              <a:t>여기에는</a:t>
            </a:r>
            <a:r>
              <a:rPr lang="en-US" altLang="ko-KR" sz="1000" dirty="0"/>
              <a:t> </a:t>
            </a:r>
            <a:r>
              <a:rPr lang="ko-KR" altLang="en-US" sz="1000" dirty="0"/>
              <a:t>내용을 입력해주세요 여기에는 내용을 입력해주세요 여기에는 내용을 입력해주세요 내용을 입력해주세요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B5B9679-1BE9-4DF2-9CA0-E69B14F6DAE4}"/>
              </a:ext>
            </a:extLst>
          </p:cNvPr>
          <p:cNvSpPr txBox="1"/>
          <p:nvPr/>
        </p:nvSpPr>
        <p:spPr>
          <a:xfrm>
            <a:off x="1903305" y="4987275"/>
            <a:ext cx="285065" cy="313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D0C7A50-A036-4268-BD03-A6A58FE5F778}"/>
              </a:ext>
            </a:extLst>
          </p:cNvPr>
          <p:cNvSpPr txBox="1"/>
          <p:nvPr/>
        </p:nvSpPr>
        <p:spPr>
          <a:xfrm>
            <a:off x="1903305" y="4319292"/>
            <a:ext cx="285065" cy="313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5D2276A-7873-45A4-B5C8-F12BBF0E623A}"/>
              </a:ext>
            </a:extLst>
          </p:cNvPr>
          <p:cNvSpPr txBox="1"/>
          <p:nvPr/>
        </p:nvSpPr>
        <p:spPr>
          <a:xfrm>
            <a:off x="1838224" y="2983322"/>
            <a:ext cx="399267" cy="313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/>
              <a:t>1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F6B2F71-A7CD-4F80-BC18-7CF046D77448}"/>
              </a:ext>
            </a:extLst>
          </p:cNvPr>
          <p:cNvSpPr txBox="1"/>
          <p:nvPr/>
        </p:nvSpPr>
        <p:spPr>
          <a:xfrm>
            <a:off x="1838224" y="2315337"/>
            <a:ext cx="399267" cy="313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96D0FB5-5B73-4667-A8DD-D891AC6C7D7A}"/>
              </a:ext>
            </a:extLst>
          </p:cNvPr>
          <p:cNvSpPr txBox="1"/>
          <p:nvPr/>
        </p:nvSpPr>
        <p:spPr>
          <a:xfrm>
            <a:off x="1838224" y="1647352"/>
            <a:ext cx="399267" cy="313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B0AED4B-DEB3-43D9-BAC6-C8BF1223C4A3}"/>
              </a:ext>
            </a:extLst>
          </p:cNvPr>
          <p:cNvSpPr txBox="1"/>
          <p:nvPr/>
        </p:nvSpPr>
        <p:spPr>
          <a:xfrm>
            <a:off x="1838224" y="3651307"/>
            <a:ext cx="399267" cy="313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440978-60F0-4D3B-9C6F-D9E78745A5D5}"/>
              </a:ext>
            </a:extLst>
          </p:cNvPr>
          <p:cNvSpPr txBox="1"/>
          <p:nvPr/>
        </p:nvSpPr>
        <p:spPr>
          <a:xfrm>
            <a:off x="9875684" y="4347428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단위 </a:t>
            </a:r>
            <a:r>
              <a:rPr lang="en-US" altLang="ko-KR" sz="10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:</a:t>
            </a:r>
            <a:endParaRPr lang="ko-KR" altLang="en-US" sz="10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93DE9E6-990B-463C-83FD-949706627B18}"/>
              </a:ext>
            </a:extLst>
          </p:cNvPr>
          <p:cNvSpPr txBox="1"/>
          <p:nvPr/>
        </p:nvSpPr>
        <p:spPr>
          <a:xfrm>
            <a:off x="9875684" y="4573290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출처 </a:t>
            </a:r>
            <a:r>
              <a:rPr lang="en-US" altLang="ko-KR" sz="10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:</a:t>
            </a:r>
            <a:endParaRPr lang="ko-KR" altLang="en-US" sz="10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8883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3400426"/>
            <a:ext cx="12192000" cy="34575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789489" y="2815651"/>
            <a:ext cx="2613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 YOU!</a:t>
            </a:r>
            <a:endParaRPr lang="ko-KR" altLang="en-US" sz="320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115763" y="6426548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152B39"/>
                </a:solidFill>
              </a:rPr>
              <a:t>MADE BY HENDO</a:t>
            </a:r>
            <a:endParaRPr lang="ko-KR" altLang="en-US">
              <a:solidFill>
                <a:srgbClr val="152B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179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380</Words>
  <Application>Microsoft Office PowerPoint</Application>
  <PresentationFormat>와이드스크린</PresentationFormat>
  <Paragraphs>89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KoPub돋움체 Bold</vt:lpstr>
      <vt:lpstr>KoPub돋움체 Medium</vt:lpstr>
      <vt:lpstr>나눔스퀘어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lsj9862@gmail.com</cp:lastModifiedBy>
  <cp:revision>27</cp:revision>
  <dcterms:created xsi:type="dcterms:W3CDTF">2018-12-02T10:25:36Z</dcterms:created>
  <dcterms:modified xsi:type="dcterms:W3CDTF">2021-11-24T08:43:35Z</dcterms:modified>
</cp:coreProperties>
</file>