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428" r:id="rId2"/>
    <p:sldId id="426" r:id="rId3"/>
    <p:sldId id="569" r:id="rId4"/>
    <p:sldId id="630" r:id="rId5"/>
    <p:sldId id="647" r:id="rId6"/>
    <p:sldId id="648" r:id="rId7"/>
    <p:sldId id="649" r:id="rId8"/>
    <p:sldId id="650" r:id="rId9"/>
    <p:sldId id="651" r:id="rId10"/>
    <p:sldId id="652" r:id="rId11"/>
    <p:sldId id="653" r:id="rId12"/>
    <p:sldId id="654" r:id="rId13"/>
    <p:sldId id="656" r:id="rId14"/>
    <p:sldId id="657" r:id="rId15"/>
    <p:sldId id="658" r:id="rId16"/>
    <p:sldId id="659" r:id="rId17"/>
    <p:sldId id="646" r:id="rId18"/>
    <p:sldId id="661" r:id="rId19"/>
    <p:sldId id="662" r:id="rId20"/>
    <p:sldId id="663" r:id="rId21"/>
    <p:sldId id="665" r:id="rId22"/>
    <p:sldId id="666" r:id="rId23"/>
    <p:sldId id="668" r:id="rId24"/>
    <p:sldId id="669" r:id="rId25"/>
    <p:sldId id="670" r:id="rId26"/>
    <p:sldId id="671" r:id="rId27"/>
    <p:sldId id="672" r:id="rId28"/>
    <p:sldId id="673" r:id="rId29"/>
    <p:sldId id="686" r:id="rId30"/>
    <p:sldId id="674" r:id="rId31"/>
    <p:sldId id="675" r:id="rId32"/>
    <p:sldId id="676" r:id="rId33"/>
    <p:sldId id="667" r:id="rId34"/>
    <p:sldId id="677" r:id="rId35"/>
    <p:sldId id="678" r:id="rId36"/>
    <p:sldId id="679" r:id="rId37"/>
    <p:sldId id="680" r:id="rId38"/>
    <p:sldId id="681" r:id="rId39"/>
    <p:sldId id="683" r:id="rId40"/>
    <p:sldId id="682" r:id="rId41"/>
    <p:sldId id="684" r:id="rId42"/>
    <p:sldId id="584" r:id="rId43"/>
    <p:sldId id="685" r:id="rId44"/>
  </p:sldIdLst>
  <p:sldSz cx="11520488" cy="6858000"/>
  <p:notesSz cx="6797675" cy="9926638"/>
  <p:defaultTextStyle>
    <a:defPPr>
      <a:defRPr lang="ko-KR"/>
    </a:defPPr>
    <a:lvl1pPr marL="0" algn="l" defTabSz="804668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334" algn="l" defTabSz="804668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668" algn="l" defTabSz="804668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7003" algn="l" defTabSz="804668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337" algn="l" defTabSz="804668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671" algn="l" defTabSz="804668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4005" algn="l" defTabSz="804668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6339" algn="l" defTabSz="804668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673" algn="l" defTabSz="804668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0000FF"/>
    <a:srgbClr val="FFFFCC"/>
    <a:srgbClr val="FFCC66"/>
    <a:srgbClr val="CC9900"/>
    <a:srgbClr val="FF66FF"/>
    <a:srgbClr val="FF0066"/>
    <a:srgbClr val="FFFF99"/>
    <a:srgbClr val="FF33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3" autoAdjust="0"/>
    <p:restoredTop sz="94472" autoAdjust="0"/>
  </p:normalViewPr>
  <p:slideViewPr>
    <p:cSldViewPr snapToGrid="0">
      <p:cViewPr>
        <p:scale>
          <a:sx n="110" d="100"/>
          <a:sy n="110" d="100"/>
        </p:scale>
        <p:origin x="576" y="18"/>
      </p:cViewPr>
      <p:guideLst>
        <p:guide orient="horz" pos="2160"/>
        <p:guide pos="36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4014" y="9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2DE566FA-D77D-496B-973B-6C58F2CC3378}" type="datetime1">
              <a:rPr lang="ko-KR" altLang="en-US" smtClean="0"/>
              <a:t>2023-08-23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9DF9B6D8-A6A7-4713-8F02-DAC069CA94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248987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815C28CA-F21E-44D3-8281-B5EA9B20CFD1}" type="datetime1">
              <a:rPr lang="ko-KR" altLang="en-US" smtClean="0"/>
              <a:t>2023-08-23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85788" y="1241425"/>
            <a:ext cx="56261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431" tIns="45715" rIns="91431" bIns="4571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CFCB8BEB-7C7C-4B57-A7A9-CCF41571DC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981476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804668" rtl="0" eaLnBrk="1" latinLnBrk="1" hangingPunct="1">
      <a:defRPr sz="1056" kern="1200">
        <a:solidFill>
          <a:schemeClr val="tx1"/>
        </a:solidFill>
        <a:latin typeface="+mn-lt"/>
        <a:ea typeface="+mn-ea"/>
        <a:cs typeface="+mn-cs"/>
      </a:defRPr>
    </a:lvl1pPr>
    <a:lvl2pPr marL="402334" algn="l" defTabSz="804668" rtl="0" eaLnBrk="1" latinLnBrk="1" hangingPunct="1">
      <a:defRPr sz="1056" kern="1200">
        <a:solidFill>
          <a:schemeClr val="tx1"/>
        </a:solidFill>
        <a:latin typeface="+mn-lt"/>
        <a:ea typeface="+mn-ea"/>
        <a:cs typeface="+mn-cs"/>
      </a:defRPr>
    </a:lvl2pPr>
    <a:lvl3pPr marL="804668" algn="l" defTabSz="804668" rtl="0" eaLnBrk="1" latinLnBrk="1" hangingPunct="1">
      <a:defRPr sz="1056" kern="1200">
        <a:solidFill>
          <a:schemeClr val="tx1"/>
        </a:solidFill>
        <a:latin typeface="+mn-lt"/>
        <a:ea typeface="+mn-ea"/>
        <a:cs typeface="+mn-cs"/>
      </a:defRPr>
    </a:lvl3pPr>
    <a:lvl4pPr marL="1207003" algn="l" defTabSz="804668" rtl="0" eaLnBrk="1" latinLnBrk="1" hangingPunct="1">
      <a:defRPr sz="1056" kern="1200">
        <a:solidFill>
          <a:schemeClr val="tx1"/>
        </a:solidFill>
        <a:latin typeface="+mn-lt"/>
        <a:ea typeface="+mn-ea"/>
        <a:cs typeface="+mn-cs"/>
      </a:defRPr>
    </a:lvl4pPr>
    <a:lvl5pPr marL="1609337" algn="l" defTabSz="804668" rtl="0" eaLnBrk="1" latinLnBrk="1" hangingPunct="1">
      <a:defRPr sz="1056" kern="1200">
        <a:solidFill>
          <a:schemeClr val="tx1"/>
        </a:solidFill>
        <a:latin typeface="+mn-lt"/>
        <a:ea typeface="+mn-ea"/>
        <a:cs typeface="+mn-cs"/>
      </a:defRPr>
    </a:lvl5pPr>
    <a:lvl6pPr marL="2011671" algn="l" defTabSz="804668" rtl="0" eaLnBrk="1" latinLnBrk="1" hangingPunct="1">
      <a:defRPr sz="1056" kern="1200">
        <a:solidFill>
          <a:schemeClr val="tx1"/>
        </a:solidFill>
        <a:latin typeface="+mn-lt"/>
        <a:ea typeface="+mn-ea"/>
        <a:cs typeface="+mn-cs"/>
      </a:defRPr>
    </a:lvl6pPr>
    <a:lvl7pPr marL="2414005" algn="l" defTabSz="804668" rtl="0" eaLnBrk="1" latinLnBrk="1" hangingPunct="1">
      <a:defRPr sz="1056" kern="1200">
        <a:solidFill>
          <a:schemeClr val="tx1"/>
        </a:solidFill>
        <a:latin typeface="+mn-lt"/>
        <a:ea typeface="+mn-ea"/>
        <a:cs typeface="+mn-cs"/>
      </a:defRPr>
    </a:lvl7pPr>
    <a:lvl8pPr marL="2816339" algn="l" defTabSz="804668" rtl="0" eaLnBrk="1" latinLnBrk="1" hangingPunct="1">
      <a:defRPr sz="1056" kern="1200">
        <a:solidFill>
          <a:schemeClr val="tx1"/>
        </a:solidFill>
        <a:latin typeface="+mn-lt"/>
        <a:ea typeface="+mn-ea"/>
        <a:cs typeface="+mn-cs"/>
      </a:defRPr>
    </a:lvl8pPr>
    <a:lvl9pPr marL="3218673" algn="l" defTabSz="804668" rtl="0" eaLnBrk="1" latinLnBrk="1" hangingPunct="1">
      <a:defRPr sz="10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80466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처음에 </a:t>
            </a:r>
            <a:r>
              <a:rPr lang="en-US" altLang="ko-KR" dirty="0"/>
              <a:t>Intro</a:t>
            </a:r>
            <a:r>
              <a:rPr lang="ko-KR" altLang="en-US" dirty="0"/>
              <a:t>로 </a:t>
            </a:r>
            <a:r>
              <a:rPr lang="en-US" altLang="ko-KR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Scrapy</a:t>
            </a:r>
            <a:r>
              <a: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를 사용한 웹 </a:t>
            </a:r>
            <a:r>
              <a:rPr lang="ko-KR" altLang="en-US" sz="11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스크래핑</a:t>
            </a:r>
            <a:r>
              <a: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소개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FB6E5F2-8764-4E5A-949E-4404B0CF6166}" type="datetime1">
              <a:rPr lang="ko-KR" altLang="en-US" smtClean="0"/>
              <a:t>2023-08-23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B8BEB-7C7C-4B57-A7A9-CCF41571DCB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0956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15C28CA-F21E-44D3-8281-B5EA9B20CFD1}" type="datetime1">
              <a:rPr lang="ko-KR" altLang="en-US" smtClean="0"/>
              <a:t>2023-08-23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B8BEB-7C7C-4B57-A7A9-CCF41571DCB4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561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15C28CA-F21E-44D3-8281-B5EA9B20CFD1}" type="datetime1">
              <a:rPr lang="ko-KR" altLang="en-US" smtClean="0"/>
              <a:t>2023-08-23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B8BEB-7C7C-4B57-A7A9-CCF41571DCB4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1044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15C28CA-F21E-44D3-8281-B5EA9B20CFD1}" type="datetime1">
              <a:rPr lang="ko-KR" altLang="en-US" smtClean="0"/>
              <a:t>2023-08-23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B8BEB-7C7C-4B57-A7A9-CCF41571DCB4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645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15C28CA-F21E-44D3-8281-B5EA9B20CFD1}" type="datetime1">
              <a:rPr lang="ko-KR" altLang="en-US" smtClean="0"/>
              <a:t>2023-08-23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B8BEB-7C7C-4B57-A7A9-CCF41571DCB4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2704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15C28CA-F21E-44D3-8281-B5EA9B20CFD1}" type="datetime1">
              <a:rPr lang="ko-KR" altLang="en-US" smtClean="0"/>
              <a:t>2023-08-23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B8BEB-7C7C-4B57-A7A9-CCF41571DCB4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3396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15C28CA-F21E-44D3-8281-B5EA9B20CFD1}" type="datetime1">
              <a:rPr lang="ko-KR" altLang="en-US" smtClean="0"/>
              <a:t>2023-08-23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B8BEB-7C7C-4B57-A7A9-CCF41571DCB4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988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15C28CA-F21E-44D3-8281-B5EA9B20CFD1}" type="datetime1">
              <a:rPr lang="ko-KR" altLang="en-US" smtClean="0"/>
              <a:t>2023-08-23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B8BEB-7C7C-4B57-A7A9-CCF41571DCB4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8136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15C28CA-F21E-44D3-8281-B5EA9B20CFD1}" type="datetime1">
              <a:rPr lang="ko-KR" altLang="en-US" smtClean="0"/>
              <a:t>2023-08-23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B8BEB-7C7C-4B57-A7A9-CCF41571DCB4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8891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15C28CA-F21E-44D3-8281-B5EA9B20CFD1}" type="datetime1">
              <a:rPr lang="ko-KR" altLang="en-US" smtClean="0"/>
              <a:t>2023-08-23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B8BEB-7C7C-4B57-A7A9-CCF41571DCB4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6660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15C28CA-F21E-44D3-8281-B5EA9B20CFD1}" type="datetime1">
              <a:rPr lang="ko-KR" altLang="en-US" smtClean="0"/>
              <a:t>2023-08-23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B8BEB-7C7C-4B57-A7A9-CCF41571DCB4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7519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15C28CA-F21E-44D3-8281-B5EA9B20CFD1}" type="datetime1">
              <a:rPr lang="ko-KR" altLang="en-US" smtClean="0"/>
              <a:t>2023-08-23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B8BEB-7C7C-4B57-A7A9-CCF41571DCB4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23549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15C28CA-F21E-44D3-8281-B5EA9B20CFD1}" type="datetime1">
              <a:rPr lang="ko-KR" altLang="en-US" smtClean="0"/>
              <a:t>2023-08-23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B8BEB-7C7C-4B57-A7A9-CCF41571DCB4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7012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15C28CA-F21E-44D3-8281-B5EA9B20CFD1}" type="datetime1">
              <a:rPr lang="ko-KR" altLang="en-US" smtClean="0"/>
              <a:t>2023-08-23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B8BEB-7C7C-4B57-A7A9-CCF41571DCB4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72681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15C28CA-F21E-44D3-8281-B5EA9B20CFD1}" type="datetime1">
              <a:rPr lang="ko-KR" altLang="en-US" smtClean="0"/>
              <a:t>2023-08-23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B8BEB-7C7C-4B57-A7A9-CCF41571DCB4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9402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15C28CA-F21E-44D3-8281-B5EA9B20CFD1}" type="datetime1">
              <a:rPr lang="ko-KR" altLang="en-US" smtClean="0"/>
              <a:t>2023-08-23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B8BEB-7C7C-4B57-A7A9-CCF41571DCB4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95237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15C28CA-F21E-44D3-8281-B5EA9B20CFD1}" type="datetime1">
              <a:rPr lang="ko-KR" altLang="en-US" smtClean="0"/>
              <a:t>2023-08-23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B8BEB-7C7C-4B57-A7A9-CCF41571DCB4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02773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15C28CA-F21E-44D3-8281-B5EA9B20CFD1}" type="datetime1">
              <a:rPr lang="ko-KR" altLang="en-US" smtClean="0"/>
              <a:t>2023-08-23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B8BEB-7C7C-4B57-A7A9-CCF41571DCB4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1205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15C28CA-F21E-44D3-8281-B5EA9B20CFD1}" type="datetime1">
              <a:rPr lang="ko-KR" altLang="en-US" smtClean="0"/>
              <a:t>2023-08-23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B8BEB-7C7C-4B57-A7A9-CCF41571DCB4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785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15C28CA-F21E-44D3-8281-B5EA9B20CFD1}" type="datetime1">
              <a:rPr lang="ko-KR" altLang="en-US" smtClean="0"/>
              <a:t>2023-08-23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B8BEB-7C7C-4B57-A7A9-CCF41571DCB4}" type="slidenum">
              <a:rPr lang="ko-KR" altLang="en-US" smtClean="0"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16110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15C28CA-F21E-44D3-8281-B5EA9B20CFD1}" type="datetime1">
              <a:rPr lang="ko-KR" altLang="en-US" smtClean="0"/>
              <a:t>2023-08-23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B8BEB-7C7C-4B57-A7A9-CCF41571DCB4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45040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15C28CA-F21E-44D3-8281-B5EA9B20CFD1}" type="datetime1">
              <a:rPr lang="ko-KR" altLang="en-US" smtClean="0"/>
              <a:t>2023-08-23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B8BEB-7C7C-4B57-A7A9-CCF41571DCB4}" type="slidenum">
              <a:rPr lang="ko-KR" altLang="en-US" smtClean="0"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511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15C28CA-F21E-44D3-8281-B5EA9B20CFD1}" type="datetime1">
              <a:rPr lang="ko-KR" altLang="en-US" smtClean="0"/>
              <a:t>2023-08-23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B8BEB-7C7C-4B57-A7A9-CCF41571DCB4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39705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15C28CA-F21E-44D3-8281-B5EA9B20CFD1}" type="datetime1">
              <a:rPr lang="ko-KR" altLang="en-US" smtClean="0"/>
              <a:t>2023-08-23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B8BEB-7C7C-4B57-A7A9-CCF41571DCB4}" type="slidenum">
              <a:rPr lang="ko-KR" altLang="en-US" smtClean="0"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8237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15C28CA-F21E-44D3-8281-B5EA9B20CFD1}" type="datetime1">
              <a:rPr lang="ko-KR" altLang="en-US" smtClean="0"/>
              <a:t>2023-08-23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B8BEB-7C7C-4B57-A7A9-CCF41571DCB4}" type="slidenum">
              <a:rPr lang="ko-KR" altLang="en-US" smtClean="0"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3163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15C28CA-F21E-44D3-8281-B5EA9B20CFD1}" type="datetime1">
              <a:rPr lang="ko-KR" altLang="en-US" smtClean="0"/>
              <a:t>2023-08-23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B8BEB-7C7C-4B57-A7A9-CCF41571DCB4}" type="slidenum">
              <a:rPr lang="ko-KR" altLang="en-US" smtClean="0"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36605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15C28CA-F21E-44D3-8281-B5EA9B20CFD1}" type="datetime1">
              <a:rPr lang="ko-KR" altLang="en-US" smtClean="0"/>
              <a:t>2023-08-23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B8BEB-7C7C-4B57-A7A9-CCF41571DCB4}" type="slidenum">
              <a:rPr lang="ko-KR" altLang="en-US" smtClean="0"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2157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15C28CA-F21E-44D3-8281-B5EA9B20CFD1}" type="datetime1">
              <a:rPr lang="ko-KR" altLang="en-US" smtClean="0"/>
              <a:t>2023-08-23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B8BEB-7C7C-4B57-A7A9-CCF41571DCB4}" type="slidenum">
              <a:rPr lang="ko-KR" altLang="en-US" smtClean="0"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14459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15C28CA-F21E-44D3-8281-B5EA9B20CFD1}" type="datetime1">
              <a:rPr lang="ko-KR" altLang="en-US" smtClean="0"/>
              <a:t>2023-08-23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B8BEB-7C7C-4B57-A7A9-CCF41571DCB4}" type="slidenum">
              <a:rPr lang="ko-KR" altLang="en-US" smtClean="0"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5337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15C28CA-F21E-44D3-8281-B5EA9B20CFD1}" type="datetime1">
              <a:rPr lang="ko-KR" altLang="en-US" smtClean="0"/>
              <a:t>2023-08-23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B8BEB-7C7C-4B57-A7A9-CCF41571DCB4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5850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15C28CA-F21E-44D3-8281-B5EA9B20CFD1}" type="datetime1">
              <a:rPr lang="ko-KR" altLang="en-US" smtClean="0"/>
              <a:t>2023-08-23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B8BEB-7C7C-4B57-A7A9-CCF41571DCB4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050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15C28CA-F21E-44D3-8281-B5EA9B20CFD1}" type="datetime1">
              <a:rPr lang="ko-KR" altLang="en-US" smtClean="0"/>
              <a:t>2023-08-23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B8BEB-7C7C-4B57-A7A9-CCF41571DCB4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7614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15C28CA-F21E-44D3-8281-B5EA9B20CFD1}" type="datetime1">
              <a:rPr lang="ko-KR" altLang="en-US" smtClean="0"/>
              <a:t>2023-08-23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B8BEB-7C7C-4B57-A7A9-CCF41571DCB4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126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15C28CA-F21E-44D3-8281-B5EA9B20CFD1}" type="datetime1">
              <a:rPr lang="ko-KR" altLang="en-US" smtClean="0"/>
              <a:t>2023-08-23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B8BEB-7C7C-4B57-A7A9-CCF41571DCB4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609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15C28CA-F21E-44D3-8281-B5EA9B20CFD1}" type="datetime1">
              <a:rPr lang="ko-KR" altLang="en-US" smtClean="0"/>
              <a:t>2023-08-23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B8BEB-7C7C-4B57-A7A9-CCF41571DCB4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642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689D5F-35DD-4645-AF40-D5B1663AF4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15204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756620" y="761755"/>
            <a:ext cx="10034839" cy="220749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latinLnBrk="1">
              <a:defRPr lang="ko-KR" sz="42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나라장터 입찰 금액 예측</a:t>
            </a:r>
            <a:endParaRPr lang="ko-KR" dirty="0"/>
          </a:p>
        </p:txBody>
      </p:sp>
      <p:pic>
        <p:nvPicPr>
          <p:cNvPr id="3" name="Picture 5" descr="C:\Users\msk\Desktop\그림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3223260"/>
            <a:ext cx="11520488" cy="1952626"/>
          </a:xfrm>
          <a:prstGeom prst="rect">
            <a:avLst/>
          </a:prstGeom>
          <a:noFill/>
        </p:spPr>
      </p:pic>
      <p:sp>
        <p:nvSpPr>
          <p:cNvPr id="5" name="Rectangle 13">
            <a:extLst>
              <a:ext uri="{FF2B5EF4-FFF2-40B4-BE49-F238E27FC236}">
                <a16:creationId xmlns:a16="http://schemas.microsoft.com/office/drawing/2014/main" id="{4E1FCC30-C790-47BC-AF24-1D8074652BA0}"/>
              </a:ext>
            </a:extLst>
          </p:cNvPr>
          <p:cNvSpPr/>
          <p:nvPr userDrawn="1"/>
        </p:nvSpPr>
        <p:spPr>
          <a:xfrm>
            <a:off x="-12002" y="4754884"/>
            <a:ext cx="11532490" cy="21031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그림 5" descr="그래픽, 그래픽 디자인, 폰트, 로고이(가) 표시된 사진&#10;&#10;자동 생성된 설명">
            <a:extLst>
              <a:ext uri="{FF2B5EF4-FFF2-40B4-BE49-F238E27FC236}">
                <a16:creationId xmlns:a16="http://schemas.microsoft.com/office/drawing/2014/main" id="{83EA3978-5889-EE83-B8FF-762D6E9B5BA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975" y="5988038"/>
            <a:ext cx="1904538" cy="48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6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689D5F-35DD-4645-AF40-D5B1663AF4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15204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 descr="C:\Users\msk\Desktop\그림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3223260"/>
            <a:ext cx="11520488" cy="1952626"/>
          </a:xfrm>
          <a:prstGeom prst="rect">
            <a:avLst/>
          </a:prstGeom>
          <a:noFill/>
        </p:spPr>
      </p:pic>
      <p:sp>
        <p:nvSpPr>
          <p:cNvPr id="6" name="평행 사변형 5">
            <a:extLst>
              <a:ext uri="{FF2B5EF4-FFF2-40B4-BE49-F238E27FC236}">
                <a16:creationId xmlns:a16="http://schemas.microsoft.com/office/drawing/2014/main" id="{E6907523-C33F-451B-9B0A-26983E4D3571}"/>
              </a:ext>
            </a:extLst>
          </p:cNvPr>
          <p:cNvSpPr/>
          <p:nvPr userDrawn="1"/>
        </p:nvSpPr>
        <p:spPr>
          <a:xfrm>
            <a:off x="2124092" y="-13334"/>
            <a:ext cx="9396396" cy="6858000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69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FDA9B6-6423-4388-B9E8-14DB38AA81F1}"/>
              </a:ext>
            </a:extLst>
          </p:cNvPr>
          <p:cNvSpPr/>
          <p:nvPr userDrawn="1"/>
        </p:nvSpPr>
        <p:spPr>
          <a:xfrm>
            <a:off x="8764606" y="-13334"/>
            <a:ext cx="275588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69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BA562B-7DF9-40F5-9D89-8B7CF8D38C92}"/>
              </a:ext>
            </a:extLst>
          </p:cNvPr>
          <p:cNvSpPr txBox="1"/>
          <p:nvPr userDrawn="1"/>
        </p:nvSpPr>
        <p:spPr>
          <a:xfrm>
            <a:off x="683410" y="869076"/>
            <a:ext cx="21462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</a:p>
          <a:p>
            <a:pPr algn="l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52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91398" y="608488"/>
            <a:ext cx="10658672" cy="4839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ko-KR" altLang="en-US" dirty="0"/>
              <a:t>나라장터 입찰 금액 예측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1C4359-0C7A-4FB1-BC5A-4503429BEF61}"/>
              </a:ext>
            </a:extLst>
          </p:cNvPr>
          <p:cNvSpPr/>
          <p:nvPr userDrawn="1"/>
        </p:nvSpPr>
        <p:spPr>
          <a:xfrm>
            <a:off x="1" y="1"/>
            <a:ext cx="11520488" cy="50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27"/>
          </a:p>
        </p:txBody>
      </p:sp>
      <p:sp>
        <p:nvSpPr>
          <p:cNvPr id="13" name="슬라이드 번호 개체 틀 16">
            <a:extLst>
              <a:ext uri="{FF2B5EF4-FFF2-40B4-BE49-F238E27FC236}">
                <a16:creationId xmlns:a16="http://schemas.microsoft.com/office/drawing/2014/main" id="{0C4EFE4B-F536-493C-9223-BBA2013E7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3577" y="6511189"/>
            <a:ext cx="473822" cy="276134"/>
          </a:xfrm>
          <a:prstGeom prst="rect">
            <a:avLst/>
          </a:prstGeom>
        </p:spPr>
        <p:txBody>
          <a:bodyPr anchor="ctr"/>
          <a:lstStyle>
            <a:lvl1pPr algn="ctr">
              <a:defRPr sz="1100" b="1">
                <a:solidFill>
                  <a:schemeClr val="tx1"/>
                </a:solidFill>
              </a:defRPr>
            </a:lvl1pPr>
          </a:lstStyle>
          <a:p>
            <a:fld id="{BD2216DF-A663-4CBC-82CC-F23161BF6F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46A2903-504F-4FBB-A037-F55979FD5212}"/>
              </a:ext>
            </a:extLst>
          </p:cNvPr>
          <p:cNvSpPr/>
          <p:nvPr userDrawn="1"/>
        </p:nvSpPr>
        <p:spPr>
          <a:xfrm>
            <a:off x="48128" y="6428356"/>
            <a:ext cx="10934299" cy="36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38000">
                <a:schemeClr val="bg1">
                  <a:lumMod val="65000"/>
                </a:schemeClr>
              </a:gs>
              <a:gs pos="66000">
                <a:schemeClr val="bg1">
                  <a:lumMod val="6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그래픽, 그래픽 디자인, 폰트, 로고이(가) 표시된 사진&#10;&#10;자동 생성된 설명">
            <a:extLst>
              <a:ext uri="{FF2B5EF4-FFF2-40B4-BE49-F238E27FC236}">
                <a16:creationId xmlns:a16="http://schemas.microsoft.com/office/drawing/2014/main" id="{D58AA17A-1BA8-BD19-C65A-036B83B0B6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18" y="6571579"/>
            <a:ext cx="827014" cy="21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7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1398" y="608488"/>
            <a:ext cx="10658672" cy="4839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1399" y="1186577"/>
            <a:ext cx="5244042" cy="5000866"/>
          </a:xfrm>
          <a:prstGeom prst="rect">
            <a:avLst/>
          </a:prstGeom>
        </p:spPr>
        <p:txBody>
          <a:bodyPr/>
          <a:lstStyle>
            <a:lvl1pPr marL="272114" indent="-272114">
              <a:buClrTx/>
              <a:buFont typeface="Wingdings" panose="05000000000000000000" pitchFamily="2" charset="2"/>
              <a:buChar char="v"/>
              <a:defRPr/>
            </a:lvl1pPr>
            <a:lvl2pPr marL="612257" indent="-272114">
              <a:buClrTx/>
              <a:buFont typeface="Wingdings" panose="05000000000000000000" pitchFamily="2" charset="2"/>
              <a:buChar char="v"/>
              <a:defRPr/>
            </a:lvl2pPr>
            <a:lvl3pPr marL="952400" indent="-272114">
              <a:buClrTx/>
              <a:buFont typeface="Wingdings" panose="05000000000000000000" pitchFamily="2" charset="2"/>
              <a:buChar char="v"/>
              <a:defRPr/>
            </a:lvl3pPr>
            <a:lvl4pPr marL="1088456" indent="-272114">
              <a:buClrTx/>
              <a:buFont typeface="Wingdings" panose="05000000000000000000" pitchFamily="2" charset="2"/>
              <a:buChar char="v"/>
              <a:defRPr/>
            </a:lvl4pPr>
            <a:lvl5pPr marL="1360571" indent="-272114">
              <a:buClrTx/>
              <a:buFont typeface="Wingdings" panose="05000000000000000000" pitchFamily="2" charset="2"/>
              <a:buChar char="v"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1C4359-0C7A-4FB1-BC5A-4503429BEF61}"/>
              </a:ext>
            </a:extLst>
          </p:cNvPr>
          <p:cNvSpPr/>
          <p:nvPr userDrawn="1"/>
        </p:nvSpPr>
        <p:spPr>
          <a:xfrm>
            <a:off x="1" y="1"/>
            <a:ext cx="11520488" cy="50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27"/>
          </a:p>
        </p:txBody>
      </p:sp>
      <p:sp>
        <p:nvSpPr>
          <p:cNvPr id="13" name="슬라이드 번호 개체 틀 16">
            <a:extLst>
              <a:ext uri="{FF2B5EF4-FFF2-40B4-BE49-F238E27FC236}">
                <a16:creationId xmlns:a16="http://schemas.microsoft.com/office/drawing/2014/main" id="{0C4EFE4B-F536-493C-9223-BBA2013E7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3577" y="6511189"/>
            <a:ext cx="473822" cy="276134"/>
          </a:xfrm>
          <a:prstGeom prst="rect">
            <a:avLst/>
          </a:prstGeom>
        </p:spPr>
        <p:txBody>
          <a:bodyPr anchor="ctr"/>
          <a:lstStyle>
            <a:lvl1pPr algn="ctr">
              <a:defRPr sz="1100" b="1">
                <a:solidFill>
                  <a:schemeClr val="tx1"/>
                </a:solidFill>
              </a:defRPr>
            </a:lvl1pPr>
          </a:lstStyle>
          <a:p>
            <a:fld id="{BD2216DF-A663-4CBC-82CC-F23161BF6F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46A2903-504F-4FBB-A037-F55979FD5212}"/>
              </a:ext>
            </a:extLst>
          </p:cNvPr>
          <p:cNvSpPr/>
          <p:nvPr userDrawn="1"/>
        </p:nvSpPr>
        <p:spPr>
          <a:xfrm>
            <a:off x="48128" y="6428356"/>
            <a:ext cx="10934299" cy="36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38000">
                <a:schemeClr val="bg1">
                  <a:lumMod val="65000"/>
                </a:schemeClr>
              </a:gs>
              <a:gs pos="66000">
                <a:schemeClr val="bg1">
                  <a:lumMod val="6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그래픽, 그래픽 디자인, 폰트, 로고이(가) 표시된 사진&#10;&#10;자동 생성된 설명">
            <a:extLst>
              <a:ext uri="{FF2B5EF4-FFF2-40B4-BE49-F238E27FC236}">
                <a16:creationId xmlns:a16="http://schemas.microsoft.com/office/drawing/2014/main" id="{3357474A-05E5-BDE9-DEFE-8DC358E420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18" y="6571579"/>
            <a:ext cx="827014" cy="21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93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1398" y="608488"/>
            <a:ext cx="10658672" cy="4839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1399" y="1186577"/>
            <a:ext cx="5244042" cy="5000866"/>
          </a:xfrm>
          <a:prstGeom prst="rect">
            <a:avLst/>
          </a:prstGeom>
        </p:spPr>
        <p:txBody>
          <a:bodyPr/>
          <a:lstStyle>
            <a:lvl1pPr marL="272114" indent="-272114">
              <a:buClrTx/>
              <a:buFont typeface="Wingdings" panose="05000000000000000000" pitchFamily="2" charset="2"/>
              <a:buChar char="v"/>
              <a:defRPr/>
            </a:lvl1pPr>
            <a:lvl2pPr marL="612257" indent="-272114">
              <a:buClrTx/>
              <a:buFont typeface="Wingdings" panose="05000000000000000000" pitchFamily="2" charset="2"/>
              <a:buChar char="v"/>
              <a:defRPr/>
            </a:lvl2pPr>
            <a:lvl3pPr marL="952400" indent="-272114">
              <a:buClrTx/>
              <a:buFont typeface="Wingdings" panose="05000000000000000000" pitchFamily="2" charset="2"/>
              <a:buChar char="v"/>
              <a:defRPr/>
            </a:lvl3pPr>
            <a:lvl4pPr marL="1088456" indent="-272114">
              <a:buClrTx/>
              <a:buFont typeface="Wingdings" panose="05000000000000000000" pitchFamily="2" charset="2"/>
              <a:buChar char="v"/>
              <a:defRPr/>
            </a:lvl4pPr>
            <a:lvl5pPr marL="1360571" indent="-272114">
              <a:buClrTx/>
              <a:buFont typeface="Wingdings" panose="05000000000000000000" pitchFamily="2" charset="2"/>
              <a:buChar char="v"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3"/>
          </p:nvPr>
        </p:nvSpPr>
        <p:spPr>
          <a:xfrm>
            <a:off x="5799834" y="1186577"/>
            <a:ext cx="5250239" cy="5000866"/>
          </a:xfrm>
          <a:prstGeom prst="rect">
            <a:avLst/>
          </a:prstGeom>
        </p:spPr>
        <p:txBody>
          <a:bodyPr/>
          <a:lstStyle>
            <a:lvl1pPr marL="272114" indent="-272114">
              <a:buClrTx/>
              <a:buFont typeface="Wingdings" panose="05000000000000000000" pitchFamily="2" charset="2"/>
              <a:buChar char="v"/>
              <a:defRPr/>
            </a:lvl1pPr>
            <a:lvl2pPr marL="612257" indent="-272114">
              <a:buClrTx/>
              <a:buFont typeface="Wingdings" panose="05000000000000000000" pitchFamily="2" charset="2"/>
              <a:buChar char="v"/>
              <a:defRPr/>
            </a:lvl2pPr>
            <a:lvl3pPr marL="952400" indent="-272114">
              <a:buClrTx/>
              <a:buFont typeface="Wingdings" panose="05000000000000000000" pitchFamily="2" charset="2"/>
              <a:buChar char="v"/>
              <a:defRPr/>
            </a:lvl3pPr>
            <a:lvl4pPr marL="1088456" indent="-272114">
              <a:buClrTx/>
              <a:buFont typeface="Wingdings" panose="05000000000000000000" pitchFamily="2" charset="2"/>
              <a:buChar char="v"/>
              <a:defRPr/>
            </a:lvl4pPr>
            <a:lvl5pPr marL="1360571" indent="-272114">
              <a:buClrTx/>
              <a:buFont typeface="Wingdings" panose="05000000000000000000" pitchFamily="2" charset="2"/>
              <a:buChar char="v"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1C4359-0C7A-4FB1-BC5A-4503429BEF61}"/>
              </a:ext>
            </a:extLst>
          </p:cNvPr>
          <p:cNvSpPr/>
          <p:nvPr userDrawn="1"/>
        </p:nvSpPr>
        <p:spPr>
          <a:xfrm>
            <a:off x="1" y="1"/>
            <a:ext cx="11520488" cy="50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27"/>
          </a:p>
        </p:txBody>
      </p:sp>
      <p:sp>
        <p:nvSpPr>
          <p:cNvPr id="32" name="슬라이드 번호 개체 틀 16">
            <a:extLst>
              <a:ext uri="{FF2B5EF4-FFF2-40B4-BE49-F238E27FC236}">
                <a16:creationId xmlns:a16="http://schemas.microsoft.com/office/drawing/2014/main" id="{FB032FCA-7DB9-4006-9978-A439B7D31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3577" y="6503495"/>
            <a:ext cx="473822" cy="276134"/>
          </a:xfrm>
          <a:prstGeom prst="rect">
            <a:avLst/>
          </a:prstGeom>
        </p:spPr>
        <p:txBody>
          <a:bodyPr anchor="ctr"/>
          <a:lstStyle>
            <a:lvl1pPr algn="ctr">
              <a:defRPr sz="1100" b="1">
                <a:solidFill>
                  <a:schemeClr val="tx1"/>
                </a:solidFill>
              </a:defRPr>
            </a:lvl1pPr>
          </a:lstStyle>
          <a:p>
            <a:fld id="{BD2216DF-A663-4CBC-82CC-F23161BF6F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4" name="그림 3" descr="그래픽, 그래픽 디자인, 폰트, 로고이(가) 표시된 사진&#10;&#10;자동 생성된 설명">
            <a:extLst>
              <a:ext uri="{FF2B5EF4-FFF2-40B4-BE49-F238E27FC236}">
                <a16:creationId xmlns:a16="http://schemas.microsoft.com/office/drawing/2014/main" id="{0EC56E18-6881-E874-3838-4307EA4430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18" y="6571579"/>
            <a:ext cx="827014" cy="21019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AAB838F-2086-0151-CD1F-FAAB2E0F0E38}"/>
              </a:ext>
            </a:extLst>
          </p:cNvPr>
          <p:cNvSpPr/>
          <p:nvPr userDrawn="1"/>
        </p:nvSpPr>
        <p:spPr>
          <a:xfrm>
            <a:off x="48128" y="6428356"/>
            <a:ext cx="10934299" cy="36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38000">
                <a:schemeClr val="bg1">
                  <a:lumMod val="65000"/>
                </a:schemeClr>
              </a:gs>
              <a:gs pos="66000">
                <a:schemeClr val="bg1">
                  <a:lumMod val="6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29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제목 슬라이드"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7000">
              <a:schemeClr val="accent5">
                <a:lumMod val="60000"/>
                <a:lumOff val="40000"/>
              </a:schemeClr>
            </a:gs>
            <a:gs pos="100000">
              <a:srgbClr val="002060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/>
          <p:nvPr userDrawn="1"/>
        </p:nvSpPr>
        <p:spPr>
          <a:xfrm>
            <a:off x="-9000" y="3143704"/>
            <a:ext cx="11529488" cy="37433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6619" y="761752"/>
            <a:ext cx="10034838" cy="1815675"/>
          </a:xfrm>
        </p:spPr>
        <p:txBody>
          <a:bodyPr anchor="b">
            <a:normAutofit/>
          </a:bodyPr>
          <a:lstStyle>
            <a:lvl1pPr algn="ctr" latinLnBrk="1">
              <a:defRPr lang="ko-KR" sz="4536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6619" y="3271837"/>
            <a:ext cx="10034838" cy="1304925"/>
          </a:xfrm>
        </p:spPr>
        <p:txBody>
          <a:bodyPr>
            <a:normAutofit/>
          </a:bodyPr>
          <a:lstStyle>
            <a:lvl1pPr marL="0" indent="0" algn="ctr" latinLnBrk="1">
              <a:lnSpc>
                <a:spcPct val="100000"/>
              </a:lnSpc>
              <a:spcBef>
                <a:spcPts val="0"/>
              </a:spcBef>
              <a:buNone/>
              <a:defRPr lang="ko-KR" sz="1701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432008" indent="0" algn="ctr" latinLnBrk="1">
              <a:buNone/>
              <a:defRPr lang="ko-KR" sz="1890"/>
            </a:lvl2pPr>
            <a:lvl3pPr marL="864017" indent="0" algn="ctr" latinLnBrk="1">
              <a:buNone/>
              <a:defRPr lang="ko-KR" sz="1701"/>
            </a:lvl3pPr>
            <a:lvl4pPr marL="1296025" indent="0" algn="ctr" latinLnBrk="1">
              <a:buNone/>
              <a:defRPr lang="ko-KR" sz="1512"/>
            </a:lvl4pPr>
            <a:lvl5pPr marL="1728033" indent="0" algn="ctr" latinLnBrk="1">
              <a:buNone/>
              <a:defRPr lang="ko-KR" sz="1512"/>
            </a:lvl5pPr>
            <a:lvl6pPr marL="2160041" indent="0" algn="ctr" latinLnBrk="1">
              <a:buNone/>
              <a:defRPr lang="ko-KR" sz="1512"/>
            </a:lvl6pPr>
            <a:lvl7pPr marL="2592050" indent="0" algn="ctr" latinLnBrk="1">
              <a:buNone/>
              <a:defRPr lang="ko-KR" sz="1512"/>
            </a:lvl7pPr>
            <a:lvl8pPr marL="3024058" indent="0" algn="ctr" latinLnBrk="1">
              <a:buNone/>
              <a:defRPr lang="ko-KR" sz="1512"/>
            </a:lvl8pPr>
            <a:lvl9pPr marL="3456066" indent="0" algn="ctr" latinLnBrk="1">
              <a:buNone/>
              <a:defRPr lang="ko-KR" sz="1512"/>
            </a:lvl9pPr>
          </a:lstStyle>
          <a:p>
            <a:r>
              <a:rPr lang="ko-KR" altLang="en-US"/>
              <a:t>마스터 부제목 스타일 편집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71986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6"/>
          <p:cNvSpPr>
            <a:spLocks noGrp="1"/>
          </p:cNvSpPr>
          <p:nvPr>
            <p:ph type="title"/>
          </p:nvPr>
        </p:nvSpPr>
        <p:spPr>
          <a:xfrm>
            <a:off x="792035" y="365127"/>
            <a:ext cx="99364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80466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/>
              <a:t>나라장터 입찰 금액 예측</a:t>
            </a:r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D9FC5FA3-3E80-4132-8249-337C4395C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29022" y="6460123"/>
            <a:ext cx="3751467" cy="36350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marL="0" marR="0" lvl="0" indent="0" algn="r" defTabSz="80466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1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9D5FFF-3800-478D-985B-8B3A03EE3F2D}"/>
              </a:ext>
            </a:extLst>
          </p:cNvPr>
          <p:cNvSpPr/>
          <p:nvPr userDrawn="1"/>
        </p:nvSpPr>
        <p:spPr>
          <a:xfrm>
            <a:off x="10980488" y="6425755"/>
            <a:ext cx="540000" cy="4322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5205" tIns="57603" rIns="115205" bIns="576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769"/>
          </a:p>
        </p:txBody>
      </p:sp>
      <p:sp>
        <p:nvSpPr>
          <p:cNvPr id="6" name="슬라이드 번호 개체 틀 16">
            <a:extLst>
              <a:ext uri="{FF2B5EF4-FFF2-40B4-BE49-F238E27FC236}">
                <a16:creationId xmlns:a16="http://schemas.microsoft.com/office/drawing/2014/main" id="{392125E9-C8E9-4752-85A2-B261E3607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3577" y="6503810"/>
            <a:ext cx="473822" cy="276134"/>
          </a:xfrm>
          <a:prstGeom prst="rect">
            <a:avLst/>
          </a:prstGeom>
        </p:spPr>
        <p:txBody>
          <a:bodyPr anchor="ctr"/>
          <a:lstStyle>
            <a:lvl1pPr algn="ctr">
              <a:defRPr sz="1100" b="1">
                <a:solidFill>
                  <a:schemeClr val="tx1"/>
                </a:solidFill>
              </a:defRPr>
            </a:lvl1pPr>
          </a:lstStyle>
          <a:p>
            <a:fld id="{BD2216DF-A663-4CBC-82CC-F23161BF6F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58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4" r:id="rId2"/>
    <p:sldLayoutId id="2147483666" r:id="rId3"/>
    <p:sldLayoutId id="2147483665" r:id="rId4"/>
    <p:sldLayoutId id="2147483661" r:id="rId5"/>
    <p:sldLayoutId id="2147483667" r:id="rId6"/>
  </p:sldLayoutIdLst>
  <p:hf hdr="0"/>
  <p:txStyles>
    <p:titleStyle>
      <a:lvl1pPr algn="l" defTabSz="863962" rtl="0" eaLnBrk="1" latinLnBrk="1" hangingPunct="1">
        <a:lnSpc>
          <a:spcPct val="100000"/>
        </a:lnSpc>
        <a:spcBef>
          <a:spcPct val="0"/>
        </a:spcBef>
        <a:buNone/>
        <a:defRPr lang="ko-KR" altLang="en-US" sz="2268" b="1" kern="1200" cap="none" spc="0" dirty="0" smtClean="0">
          <a:ln w="0"/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72114" indent="-272114" algn="l" defTabSz="863962" rtl="0" eaLnBrk="1" latinLnBrk="1" hangingPunct="1">
        <a:lnSpc>
          <a:spcPct val="100000"/>
        </a:lnSpc>
        <a:spcBef>
          <a:spcPts val="566"/>
        </a:spcBef>
        <a:spcAft>
          <a:spcPts val="284"/>
        </a:spcAft>
        <a:buClr>
          <a:schemeClr val="accent1"/>
        </a:buClr>
        <a:buFont typeface="Wingdings" panose="05000000000000000000" pitchFamily="2" charset="2"/>
        <a:buChar char="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28" indent="-272114" algn="l" defTabSz="863962" rtl="0" eaLnBrk="1" latinLnBrk="1" hangingPunct="1">
        <a:lnSpc>
          <a:spcPct val="100000"/>
        </a:lnSpc>
        <a:spcBef>
          <a:spcPts val="284"/>
        </a:spcBef>
        <a:spcAft>
          <a:spcPts val="284"/>
        </a:spcAft>
        <a:buClr>
          <a:schemeClr val="accent1"/>
        </a:buClr>
        <a:buFont typeface="Wingdings 3" panose="05040102010807070707" pitchFamily="18" charset="2"/>
        <a:buChar char="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816341" indent="-272114" algn="l" defTabSz="863962" rtl="0" eaLnBrk="1" latinLnBrk="1" hangingPunct="1">
        <a:lnSpc>
          <a:spcPct val="100000"/>
        </a:lnSpc>
        <a:spcBef>
          <a:spcPts val="284"/>
        </a:spcBef>
        <a:spcAft>
          <a:spcPts val="284"/>
        </a:spcAft>
        <a:buClr>
          <a:schemeClr val="accent1"/>
        </a:buClr>
        <a:buFont typeface="맑은 고딕" panose="020B0503020000020004" pitchFamily="50" charset="-127"/>
        <a:buChar char="-"/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1088456" indent="-272114" algn="l" defTabSz="863962" rtl="0" eaLnBrk="1" latinLnBrk="1" hangingPunct="1">
        <a:lnSpc>
          <a:spcPct val="100000"/>
        </a:lnSpc>
        <a:spcBef>
          <a:spcPts val="284"/>
        </a:spcBef>
        <a:spcAft>
          <a:spcPts val="284"/>
        </a:spcAft>
        <a:buClr>
          <a:schemeClr val="accent1"/>
        </a:buClr>
        <a:buFont typeface="맑은 고딕" panose="020B0503020000020004" pitchFamily="50" charset="-127"/>
        <a:buChar char="-"/>
        <a:defRPr sz="1040" kern="1200">
          <a:solidFill>
            <a:schemeClr val="tx1"/>
          </a:solidFill>
          <a:latin typeface="+mn-lt"/>
          <a:ea typeface="+mn-ea"/>
          <a:cs typeface="+mn-cs"/>
        </a:defRPr>
      </a:lvl4pPr>
      <a:lvl5pPr marL="1360571" indent="-272114" algn="l" defTabSz="863962" rtl="0" eaLnBrk="1" latinLnBrk="1" hangingPunct="1">
        <a:lnSpc>
          <a:spcPct val="100000"/>
        </a:lnSpc>
        <a:spcBef>
          <a:spcPts val="284"/>
        </a:spcBef>
        <a:spcAft>
          <a:spcPts val="284"/>
        </a:spcAft>
        <a:buClr>
          <a:schemeClr val="accent1"/>
        </a:buClr>
        <a:buFont typeface="맑은 고딕" panose="020B0503020000020004" pitchFamily="50" charset="-127"/>
        <a:buChar char="-"/>
        <a:defRPr sz="1040" kern="1200">
          <a:solidFill>
            <a:schemeClr val="tx1"/>
          </a:solidFill>
          <a:latin typeface="+mn-lt"/>
          <a:ea typeface="+mn-ea"/>
          <a:cs typeface="+mn-cs"/>
        </a:defRPr>
      </a:lvl5pPr>
      <a:lvl6pPr marL="2375896" indent="-215991" algn="l" defTabSz="863962" rtl="0" eaLnBrk="1" latinLnBrk="1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877" indent="-215991" algn="l" defTabSz="863962" rtl="0" eaLnBrk="1" latinLnBrk="1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858" indent="-215991" algn="l" defTabSz="863962" rtl="0" eaLnBrk="1" latinLnBrk="1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1838" indent="-215991" algn="l" defTabSz="863962" rtl="0" eaLnBrk="1" latinLnBrk="1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6396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981" algn="l" defTabSz="86396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3962" algn="l" defTabSz="86396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5943" algn="l" defTabSz="86396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924" algn="l" defTabSz="86396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9905" algn="l" defTabSz="86396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1886" algn="l" defTabSz="86396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67" algn="l" defTabSz="86396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5849" algn="l" defTabSz="86396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peops.io/python-scrapy-playbook/scrapy-beginners-guide-storing-data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rapeops.io/python-scrapy-playbook/scrapy-beginners-guide-user-agents-proxies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scrapeops.io/python-scrapy-playbook/scrapy-beginners-guide-cleaning-data/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peops.io/python-scrapy-playbook/scrapy-beginners-guide-cleaning-data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scrapeops.io/python-scrapy-playbook/scrapy-beginners-guide-storing-data/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peops.io/python-scrapy-playbook/scrapy-beginners-guide-storing-data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scrapeops.io/python-scrapy-playbook/scrapy-beginners-guide-user-agents-proxies/" TargetMode="Externa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peops.io/python-scrapy-playbook/scrapy-beginners-guide-user-agents-proxies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peops.io/python-scrapy-playbook/scrapy-beginners-guide-user-agents-proxies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03484-22C7-368E-802F-391C59016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620" y="1643843"/>
            <a:ext cx="10034839" cy="13850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Scrapy</a:t>
            </a:r>
            <a:r>
              <a:rPr lang="ko-KR" altLang="en-US" dirty="0"/>
              <a:t> 세미나 발표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AB06588-960D-9D4B-EA96-9FAFB94A04AB}"/>
              </a:ext>
            </a:extLst>
          </p:cNvPr>
          <p:cNvSpPr/>
          <p:nvPr/>
        </p:nvSpPr>
        <p:spPr>
          <a:xfrm>
            <a:off x="4948197" y="4992441"/>
            <a:ext cx="16786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2000" b="1" dirty="0">
                <a:latin typeface="+mj-ea"/>
              </a:rPr>
              <a:t>2023-08-23</a:t>
            </a:r>
            <a:r>
              <a:rPr lang="ko-KR" alt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ea"/>
              </a:rPr>
              <a:t> </a:t>
            </a:r>
            <a:endParaRPr lang="en-US" altLang="ko-KR" sz="2000" b="1" dirty="0">
              <a:solidFill>
                <a:schemeClr val="accent6">
                  <a:lumMod val="40000"/>
                  <a:lumOff val="60000"/>
                </a:schemeClr>
              </a:solidFill>
              <a:latin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0A14E1-8394-F309-3021-D0BDC4B9E60B}"/>
              </a:ext>
            </a:extLst>
          </p:cNvPr>
          <p:cNvSpPr/>
          <p:nvPr/>
        </p:nvSpPr>
        <p:spPr>
          <a:xfrm>
            <a:off x="9058291" y="5023219"/>
            <a:ext cx="1733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1800" b="1">
                <a:latin typeface="+mj-ea"/>
              </a:rPr>
              <a:t>문성경 연구원</a:t>
            </a:r>
            <a:r>
              <a:rPr lang="ko-KR" altLang="en-US" sz="1800" b="1">
                <a:solidFill>
                  <a:schemeClr val="accent6">
                    <a:lumMod val="40000"/>
                    <a:lumOff val="60000"/>
                  </a:schemeClr>
                </a:solidFill>
                <a:latin typeface="+mj-ea"/>
              </a:rPr>
              <a:t> </a:t>
            </a:r>
            <a:endParaRPr lang="en-US" altLang="ko-KR" sz="1800" b="1" dirty="0">
              <a:solidFill>
                <a:schemeClr val="accent6">
                  <a:lumMod val="40000"/>
                  <a:lumOff val="60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11120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98C2B-C978-8042-F313-60113C012A91}"/>
              </a:ext>
            </a:extLst>
          </p:cNvPr>
          <p:cNvSpPr txBox="1"/>
          <p:nvPr/>
        </p:nvSpPr>
        <p:spPr>
          <a:xfrm>
            <a:off x="310714" y="91671"/>
            <a:ext cx="8994649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ko-KR" sz="1600" b="1" dirty="0"/>
              <a:t>3. </a:t>
            </a:r>
            <a:r>
              <a:rPr lang="en-US" altLang="ko-KR" sz="1600" b="1"/>
              <a:t>Scrapy Item </a:t>
            </a:r>
            <a:r>
              <a:rPr lang="en-US" altLang="ko-KR" sz="1600" b="1" dirty="0"/>
              <a:t>Pipelines </a:t>
            </a:r>
            <a:r>
              <a:rPr lang="ko-KR" altLang="en-US" sz="1600" b="1" dirty="0"/>
              <a:t> </a:t>
            </a:r>
          </a:p>
        </p:txBody>
      </p:sp>
      <p:sp>
        <p:nvSpPr>
          <p:cNvPr id="2" name="제목 3">
            <a:extLst>
              <a:ext uri="{FF2B5EF4-FFF2-40B4-BE49-F238E27FC236}">
                <a16:creationId xmlns:a16="http://schemas.microsoft.com/office/drawing/2014/main" id="{6382F0B1-4FEB-EB2D-20E6-261210178E61}"/>
              </a:ext>
            </a:extLst>
          </p:cNvPr>
          <p:cNvSpPr txBox="1">
            <a:spLocks/>
          </p:cNvSpPr>
          <p:nvPr/>
        </p:nvSpPr>
        <p:spPr>
          <a:xfrm>
            <a:off x="555812" y="886510"/>
            <a:ext cx="10470776" cy="52353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863962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2000" b="1" kern="1200" cap="none" spc="0">
                <a:ln w="0"/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en-US" altLang="ko-KR" sz="1200" b="1" i="0" dirty="0">
                <a:solidFill>
                  <a:srgbClr val="374151"/>
                </a:solidFill>
                <a:effectLst/>
                <a:latin typeface="+mj-ea"/>
              </a:rPr>
              <a:t> Item Pipelines (</a:t>
            </a:r>
            <a:r>
              <a:rPr lang="ko-KR" altLang="en-US" sz="1200" b="1" i="0" dirty="0">
                <a:solidFill>
                  <a:srgbClr val="374151"/>
                </a:solidFill>
                <a:effectLst/>
                <a:latin typeface="+mj-ea"/>
              </a:rPr>
              <a:t>아이템 파이프라인</a:t>
            </a:r>
            <a:r>
              <a:rPr lang="en-US" altLang="ko-KR" sz="1200" b="1" i="0" dirty="0">
                <a:solidFill>
                  <a:srgbClr val="374151"/>
                </a:solidFill>
                <a:effectLst/>
                <a:latin typeface="+mj-ea"/>
              </a:rPr>
              <a:t>)</a:t>
            </a: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r>
              <a:rPr lang="en-US" altLang="ko-KR" sz="1000" dirty="0">
                <a:solidFill>
                  <a:srgbClr val="374151"/>
                </a:solidFill>
                <a:latin typeface="+mn-lt"/>
              </a:rPr>
              <a:t>    </a:t>
            </a:r>
            <a:r>
              <a:rPr lang="en-US" altLang="ko-KR" sz="1050" b="0" dirty="0">
                <a:solidFill>
                  <a:srgbClr val="374151"/>
                </a:solidFill>
                <a:latin typeface="+mn-lt"/>
              </a:rPr>
              <a:t>: </a:t>
            </a:r>
            <a:r>
              <a:rPr lang="en-US" altLang="ko-KR" sz="1050" b="0" i="0" dirty="0">
                <a:solidFill>
                  <a:srgbClr val="374151"/>
                </a:solidFill>
                <a:effectLst/>
                <a:latin typeface="+mj-ea"/>
              </a:rPr>
              <a:t>Spider</a:t>
            </a:r>
            <a:r>
              <a:rPr lang="ko-KR" altLang="en-US" sz="1050" b="0" i="0" dirty="0">
                <a:solidFill>
                  <a:srgbClr val="374151"/>
                </a:solidFill>
                <a:effectLst/>
                <a:latin typeface="+mj-ea"/>
              </a:rPr>
              <a:t>에서 추출된 아이템은 </a:t>
            </a:r>
            <a:r>
              <a:rPr lang="en-US" altLang="ko-KR" sz="1050" b="0" i="0" dirty="0">
                <a:solidFill>
                  <a:srgbClr val="374151"/>
                </a:solidFill>
                <a:effectLst/>
                <a:latin typeface="+mj-ea"/>
              </a:rPr>
              <a:t>‘Item Pipelines’</a:t>
            </a:r>
            <a:r>
              <a:rPr lang="ko-KR" altLang="en-US" sz="1050" b="0" i="0" dirty="0">
                <a:solidFill>
                  <a:srgbClr val="374151"/>
                </a:solidFill>
                <a:effectLst/>
                <a:latin typeface="+mj-ea"/>
              </a:rPr>
              <a:t>에 전달되며</a:t>
            </a:r>
            <a:r>
              <a:rPr lang="en-US" altLang="ko-KR" sz="1050" b="0" i="0" dirty="0">
                <a:solidFill>
                  <a:srgbClr val="374151"/>
                </a:solidFill>
                <a:effectLst/>
                <a:latin typeface="+mj-ea"/>
              </a:rPr>
              <a:t>,</a:t>
            </a:r>
            <a:r>
              <a:rPr lang="ko-KR" altLang="en-US" sz="1050" b="0" i="0" dirty="0">
                <a:solidFill>
                  <a:srgbClr val="374151"/>
                </a:solidFill>
                <a:effectLst/>
                <a:latin typeface="+mj-ea"/>
              </a:rPr>
              <a:t> 원하는 형태로 </a:t>
            </a:r>
            <a:r>
              <a:rPr lang="ko-KR" altLang="en-US" sz="1050" i="0" dirty="0">
                <a:solidFill>
                  <a:srgbClr val="374151"/>
                </a:solidFill>
                <a:effectLst/>
                <a:latin typeface="+mj-ea"/>
              </a:rPr>
              <a:t>데이터 </a:t>
            </a:r>
            <a:r>
              <a:rPr lang="ko-KR" altLang="en-US" sz="1050" i="0" dirty="0" err="1">
                <a:solidFill>
                  <a:srgbClr val="374151"/>
                </a:solidFill>
                <a:effectLst/>
                <a:latin typeface="+mj-ea"/>
              </a:rPr>
              <a:t>후처리</a:t>
            </a:r>
            <a:r>
              <a:rPr lang="ko-KR" altLang="en-US" sz="1050" b="0" i="0" dirty="0" err="1">
                <a:solidFill>
                  <a:srgbClr val="374151"/>
                </a:solidFill>
                <a:effectLst/>
                <a:latin typeface="+mj-ea"/>
              </a:rPr>
              <a:t>하는</a:t>
            </a:r>
            <a:r>
              <a:rPr lang="ko-KR" altLang="en-US" sz="1050" dirty="0">
                <a:solidFill>
                  <a:srgbClr val="374151"/>
                </a:solidFill>
                <a:latin typeface="+mj-ea"/>
              </a:rPr>
              <a:t> </a:t>
            </a:r>
            <a:r>
              <a:rPr lang="ko-KR" altLang="en-US" sz="1050" b="0" dirty="0">
                <a:solidFill>
                  <a:srgbClr val="374151"/>
                </a:solidFill>
                <a:latin typeface="+mj-ea"/>
              </a:rPr>
              <a:t>방법 정의</a:t>
            </a:r>
            <a:r>
              <a:rPr lang="en-US" altLang="ko-KR" sz="1050" b="0" dirty="0">
                <a:solidFill>
                  <a:srgbClr val="374151"/>
                </a:solidFill>
                <a:latin typeface="+mj-ea"/>
              </a:rPr>
              <a:t>. </a:t>
            </a:r>
            <a:endParaRPr lang="en-US" altLang="ko-KR" sz="105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500" dirty="0">
              <a:solidFill>
                <a:srgbClr val="374151"/>
              </a:solidFill>
              <a:latin typeface="+mn-lt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050" b="0" kern="0" spc="0" dirty="0">
                <a:solidFill>
                  <a:srgbClr val="374151"/>
                </a:solidFill>
                <a:effectLst/>
                <a:latin typeface="+mj-ea"/>
              </a:rPr>
              <a:t>데이터 정제 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	</a:t>
            </a:r>
            <a:endParaRPr lang="ko-KR" altLang="en-US" sz="1000" b="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050" b="0" kern="0" spc="0" dirty="0">
                <a:solidFill>
                  <a:srgbClr val="374151"/>
                </a:solidFill>
                <a:effectLst/>
                <a:latin typeface="+mj-ea"/>
              </a:rPr>
              <a:t>데이터 형식 변환 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	(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예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: 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문자열을 정수로 변환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)</a:t>
            </a:r>
            <a:endParaRPr lang="ko-KR" altLang="en-US" sz="1000" b="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marL="342900" indent="-342900" algn="just" fontAlgn="base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r>
              <a:rPr lang="ko-KR" altLang="en-US" sz="1050" b="0" kern="0" spc="0" dirty="0">
                <a:solidFill>
                  <a:srgbClr val="374151"/>
                </a:solidFill>
                <a:effectLst/>
                <a:latin typeface="+mj-ea"/>
              </a:rPr>
              <a:t>데이터 저장 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	(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예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: </a:t>
            </a:r>
            <a:r>
              <a:rPr lang="ko-KR" altLang="en-US" sz="1000" b="0" kern="0" dirty="0">
                <a:solidFill>
                  <a:srgbClr val="374151"/>
                </a:solidFill>
                <a:latin typeface="+mj-ea"/>
              </a:rPr>
              <a:t>데이터베이스에 저장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)</a:t>
            </a:r>
            <a:endParaRPr lang="ko-KR" altLang="en-US" sz="1000" b="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050" b="0" kern="0" spc="0" dirty="0">
                <a:solidFill>
                  <a:srgbClr val="374151"/>
                </a:solidFill>
                <a:effectLst/>
                <a:latin typeface="+mj-ea"/>
              </a:rPr>
              <a:t>데이터 검증 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	(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예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: </a:t>
            </a:r>
            <a:r>
              <a:rPr lang="ko-KR" altLang="en-US" sz="1000" b="0" kern="0" dirty="0">
                <a:solidFill>
                  <a:srgbClr val="374151"/>
                </a:solidFill>
                <a:latin typeface="+mj-ea"/>
              </a:rPr>
              <a:t>데이터 유효성 검증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)</a:t>
            </a:r>
            <a:endParaRPr lang="ko-KR" altLang="en-US" sz="1000" b="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20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ko-KR" altLang="en-US" sz="11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</a:rPr>
              <a:t> </a:t>
            </a:r>
            <a:r>
              <a:rPr lang="en-US" altLang="ko-KR" sz="1100" b="1" i="0" dirty="0">
                <a:solidFill>
                  <a:srgbClr val="374151"/>
                </a:solidFill>
                <a:effectLst/>
                <a:latin typeface="+mj-ea"/>
              </a:rPr>
              <a:t>Pipelines </a:t>
            </a:r>
            <a:r>
              <a:rPr lang="ko-KR" altLang="en-US" sz="1100" b="1" i="0" dirty="0">
                <a:solidFill>
                  <a:srgbClr val="374151"/>
                </a:solidFill>
                <a:effectLst/>
                <a:latin typeface="+mj-ea"/>
              </a:rPr>
              <a:t>동작 원리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  <a:p>
            <a:pPr marL="171450" marR="0" indent="-1714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050" b="0" kern="0" spc="0" dirty="0">
                <a:solidFill>
                  <a:srgbClr val="374151"/>
                </a:solidFill>
                <a:effectLst/>
                <a:latin typeface="+mj-ea"/>
              </a:rPr>
              <a:t>Spider</a:t>
            </a:r>
            <a:r>
              <a:rPr lang="ko-KR" altLang="en-US" sz="1050" b="0" kern="0" spc="0" dirty="0">
                <a:solidFill>
                  <a:srgbClr val="374151"/>
                </a:solidFill>
                <a:effectLst/>
                <a:latin typeface="+mj-ea"/>
              </a:rPr>
              <a:t>가 웹 사이트에서 데이터를 </a:t>
            </a:r>
            <a:r>
              <a:rPr lang="ko-KR" altLang="en-US" sz="1050" b="0" kern="0" spc="0" dirty="0" err="1">
                <a:solidFill>
                  <a:srgbClr val="374151"/>
                </a:solidFill>
                <a:effectLst/>
                <a:latin typeface="+mj-ea"/>
              </a:rPr>
              <a:t>스크래핑</a:t>
            </a:r>
            <a:r>
              <a:rPr lang="ko-KR" altLang="en-US" sz="1050" b="0" kern="0" spc="0" dirty="0">
                <a:solidFill>
                  <a:srgbClr val="374151"/>
                </a:solidFill>
                <a:effectLst/>
                <a:latin typeface="+mj-ea"/>
              </a:rPr>
              <a:t> 하면</a:t>
            </a:r>
            <a:r>
              <a:rPr lang="en-US" altLang="ko-KR" sz="1050" b="0" kern="0" spc="0" dirty="0">
                <a:solidFill>
                  <a:srgbClr val="374151"/>
                </a:solidFill>
                <a:effectLst/>
                <a:latin typeface="+mj-ea"/>
              </a:rPr>
              <a:t>, </a:t>
            </a:r>
            <a:r>
              <a:rPr lang="ko-KR" altLang="en-US" sz="1050" b="0" kern="0" spc="0" dirty="0">
                <a:solidFill>
                  <a:srgbClr val="374151"/>
                </a:solidFill>
                <a:effectLst/>
                <a:latin typeface="+mj-ea"/>
              </a:rPr>
              <a:t>아이템들은 정의된 파이프라인의 순서대로 처리</a:t>
            </a:r>
            <a:r>
              <a:rPr lang="en-US" altLang="ko-KR" sz="1050" b="0" kern="0" spc="0" dirty="0">
                <a:solidFill>
                  <a:srgbClr val="374151"/>
                </a:solidFill>
                <a:effectLst/>
                <a:latin typeface="+mj-ea"/>
              </a:rPr>
              <a:t>.</a:t>
            </a:r>
            <a:endParaRPr lang="ko-KR" altLang="en-US" sz="1050" b="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marL="171450" marR="0" indent="-1714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050" b="0" kern="0" spc="0" dirty="0">
                <a:solidFill>
                  <a:srgbClr val="374151"/>
                </a:solidFill>
                <a:effectLst/>
                <a:latin typeface="+mj-ea"/>
              </a:rPr>
              <a:t>각 파이프라인은 아이템을 받아 특정 작업을 수행하고</a:t>
            </a:r>
            <a:r>
              <a:rPr lang="en-US" altLang="ko-KR" sz="1050" b="0" kern="0" spc="0" dirty="0">
                <a:solidFill>
                  <a:srgbClr val="374151"/>
                </a:solidFill>
                <a:effectLst/>
                <a:latin typeface="+mj-ea"/>
              </a:rPr>
              <a:t>, </a:t>
            </a:r>
            <a:r>
              <a:rPr lang="ko-KR" altLang="en-US" sz="1050" b="0" kern="0" spc="0" dirty="0">
                <a:solidFill>
                  <a:srgbClr val="374151"/>
                </a:solidFill>
                <a:effectLst/>
                <a:latin typeface="+mj-ea"/>
              </a:rPr>
              <a:t>다음 파이프라인으로 전달</a:t>
            </a:r>
            <a:r>
              <a:rPr lang="en-US" altLang="ko-KR" sz="1050" b="0" kern="0" spc="0" dirty="0">
                <a:solidFill>
                  <a:srgbClr val="374151"/>
                </a:solidFill>
                <a:effectLst/>
                <a:latin typeface="+mj-ea"/>
              </a:rPr>
              <a:t>.</a:t>
            </a:r>
            <a:endParaRPr lang="ko-KR" altLang="en-US" sz="1050" b="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marL="171450" marR="0" indent="-1714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050" b="0" kern="0" spc="0" dirty="0">
                <a:solidFill>
                  <a:srgbClr val="374151"/>
                </a:solidFill>
                <a:effectLst/>
                <a:latin typeface="+mj-ea"/>
              </a:rPr>
              <a:t>모든 파이프라인이 처리되면 아이템은 최종적으로 저장</a:t>
            </a:r>
            <a:r>
              <a:rPr lang="en-US" altLang="ko-KR" sz="1050" b="0" kern="0" spc="0" dirty="0">
                <a:solidFill>
                  <a:srgbClr val="374151"/>
                </a:solidFill>
                <a:effectLst/>
                <a:latin typeface="+mj-ea"/>
              </a:rPr>
              <a:t>.</a:t>
            </a:r>
            <a:endParaRPr lang="ko-KR" altLang="en-US" sz="1050" b="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20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 </a:t>
            </a:r>
            <a:r>
              <a:rPr lang="en-US" altLang="ko-KR" sz="1100" b="1" i="0" dirty="0">
                <a:solidFill>
                  <a:srgbClr val="374151"/>
                </a:solidFill>
                <a:effectLst/>
                <a:latin typeface="+mj-ea"/>
              </a:rPr>
              <a:t>Pipelines </a:t>
            </a:r>
            <a:r>
              <a:rPr lang="ko-KR" altLang="en-US" sz="1100" b="1" i="0" dirty="0">
                <a:solidFill>
                  <a:srgbClr val="374151"/>
                </a:solidFill>
                <a:effectLst/>
                <a:latin typeface="+mj-ea"/>
              </a:rPr>
              <a:t>구성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  <a:p>
            <a:pPr marL="171450" marR="0" indent="-1714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050" b="0" kern="0" spc="0" dirty="0">
                <a:solidFill>
                  <a:srgbClr val="374151"/>
                </a:solidFill>
                <a:effectLst/>
                <a:latin typeface="+mj-ea"/>
              </a:rPr>
              <a:t>각 파이프라인은 </a:t>
            </a:r>
            <a:r>
              <a:rPr lang="en-US" altLang="ko-KR" sz="1050" b="0" kern="0" spc="0" dirty="0">
                <a:solidFill>
                  <a:srgbClr val="374151"/>
                </a:solidFill>
                <a:effectLst/>
                <a:latin typeface="+mj-ea"/>
              </a:rPr>
              <a:t>Python </a:t>
            </a:r>
            <a:r>
              <a:rPr lang="ko-KR" altLang="en-US" sz="1050" b="0" kern="0" spc="0" dirty="0">
                <a:solidFill>
                  <a:srgbClr val="374151"/>
                </a:solidFill>
                <a:effectLst/>
                <a:latin typeface="+mj-ea"/>
              </a:rPr>
              <a:t>클래스로 정의</a:t>
            </a:r>
            <a:r>
              <a:rPr lang="en-US" altLang="ko-KR" sz="1050" b="0" kern="0" dirty="0">
                <a:solidFill>
                  <a:srgbClr val="374151"/>
                </a:solidFill>
                <a:latin typeface="+mj-ea"/>
              </a:rPr>
              <a:t>.</a:t>
            </a:r>
            <a:r>
              <a:rPr lang="en-US" altLang="ko-KR" sz="1050" b="0" kern="0" spc="0" dirty="0">
                <a:solidFill>
                  <a:srgbClr val="374151"/>
                </a:solidFill>
                <a:effectLst/>
                <a:latin typeface="+mj-ea"/>
              </a:rPr>
              <a:t> </a:t>
            </a:r>
          </a:p>
          <a:p>
            <a:pPr marL="171450" marR="0" indent="-1714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050" b="0" kern="0" spc="0" dirty="0">
                <a:solidFill>
                  <a:srgbClr val="374151"/>
                </a:solidFill>
                <a:effectLst/>
                <a:latin typeface="+mj-ea"/>
              </a:rPr>
              <a:t>‘</a:t>
            </a:r>
            <a:r>
              <a:rPr lang="en-US" altLang="ko-KR" sz="1050" kern="0" spc="0" dirty="0" err="1">
                <a:solidFill>
                  <a:srgbClr val="374151"/>
                </a:solidFill>
                <a:effectLst/>
                <a:latin typeface="+mj-ea"/>
              </a:rPr>
              <a:t>process_item</a:t>
            </a:r>
            <a:r>
              <a:rPr lang="en-US" altLang="ko-KR" sz="1050" kern="0" spc="0" dirty="0">
                <a:solidFill>
                  <a:srgbClr val="374151"/>
                </a:solidFill>
                <a:effectLst/>
                <a:latin typeface="+mj-ea"/>
              </a:rPr>
              <a:t>’ </a:t>
            </a:r>
            <a:r>
              <a:rPr lang="ko-KR" altLang="en-US" sz="1050" b="0" kern="0" spc="0" dirty="0">
                <a:solidFill>
                  <a:srgbClr val="374151"/>
                </a:solidFill>
                <a:effectLst/>
                <a:latin typeface="+mj-ea"/>
              </a:rPr>
              <a:t>메서드에 아이템을 받아 처리 및 반환</a:t>
            </a:r>
            <a:r>
              <a:rPr lang="en-US" altLang="ko-KR" sz="1050" b="0" kern="0" spc="0" dirty="0">
                <a:solidFill>
                  <a:srgbClr val="374151"/>
                </a:solidFill>
                <a:effectLst/>
                <a:latin typeface="+mj-ea"/>
              </a:rPr>
              <a:t>.</a:t>
            </a:r>
            <a:r>
              <a:rPr lang="ko-KR" altLang="en-US" sz="1050" b="0" kern="0" spc="0" dirty="0">
                <a:solidFill>
                  <a:srgbClr val="374151"/>
                </a:solidFill>
                <a:effectLst/>
                <a:latin typeface="+mj-ea"/>
              </a:rPr>
              <a:t> </a:t>
            </a:r>
            <a:endParaRPr lang="en-US" altLang="ko-KR" sz="1050" b="0" dirty="0">
              <a:solidFill>
                <a:srgbClr val="374151"/>
              </a:solidFill>
              <a:latin typeface="+mj-ea"/>
            </a:endParaRPr>
          </a:p>
          <a:p>
            <a:pPr marL="171450" marR="0" indent="-1714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050" b="0" kern="0" spc="0" dirty="0">
                <a:solidFill>
                  <a:srgbClr val="374151"/>
                </a:solidFill>
                <a:effectLst/>
                <a:latin typeface="+mj-ea"/>
              </a:rPr>
              <a:t>‘settings.py’ </a:t>
            </a:r>
            <a:r>
              <a:rPr lang="ko-KR" altLang="en-US" sz="1050" b="0" kern="0" spc="0" dirty="0">
                <a:solidFill>
                  <a:srgbClr val="374151"/>
                </a:solidFill>
                <a:effectLst/>
                <a:latin typeface="+mj-ea"/>
              </a:rPr>
              <a:t>파일에서 </a:t>
            </a:r>
            <a:r>
              <a:rPr lang="en-US" altLang="ko-KR" sz="1050" b="0" kern="0" spc="0" dirty="0">
                <a:solidFill>
                  <a:srgbClr val="374151"/>
                </a:solidFill>
                <a:effectLst/>
                <a:latin typeface="+mj-ea"/>
              </a:rPr>
              <a:t>‘</a:t>
            </a:r>
            <a:r>
              <a:rPr lang="en-US" altLang="ko-KR" sz="1050" kern="0" spc="0" dirty="0">
                <a:solidFill>
                  <a:srgbClr val="374151"/>
                </a:solidFill>
                <a:effectLst/>
                <a:latin typeface="+mj-ea"/>
              </a:rPr>
              <a:t>ITEM_PIPELINES’ </a:t>
            </a:r>
            <a:r>
              <a:rPr lang="ko-KR" altLang="en-US" sz="1050" b="0" kern="0" spc="0" dirty="0">
                <a:solidFill>
                  <a:srgbClr val="374151"/>
                </a:solidFill>
                <a:effectLst/>
                <a:latin typeface="+mj-ea"/>
              </a:rPr>
              <a:t>설정을 통해 파이프라인의 순서와 활성화 상태 정의</a:t>
            </a:r>
            <a:r>
              <a:rPr lang="en-US" altLang="ko-KR" sz="1050" b="0" kern="0" spc="0" dirty="0">
                <a:solidFill>
                  <a:srgbClr val="374151"/>
                </a:solidFill>
                <a:effectLst/>
                <a:latin typeface="+mj-ea"/>
              </a:rPr>
              <a:t>.</a:t>
            </a:r>
            <a:endParaRPr lang="ko-KR" altLang="en-US" sz="1050" b="0" kern="0" spc="0" dirty="0">
              <a:solidFill>
                <a:srgbClr val="000000"/>
              </a:solidFill>
              <a:effectLst/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82258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98C2B-C978-8042-F313-60113C012A91}"/>
              </a:ext>
            </a:extLst>
          </p:cNvPr>
          <p:cNvSpPr txBox="1"/>
          <p:nvPr/>
        </p:nvSpPr>
        <p:spPr>
          <a:xfrm>
            <a:off x="310714" y="91671"/>
            <a:ext cx="8994649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ko-KR" sz="1600" b="1" dirty="0"/>
              <a:t>3. </a:t>
            </a:r>
            <a:r>
              <a:rPr lang="en-US" altLang="ko-KR" sz="1600" b="1"/>
              <a:t>Scrapy Item </a:t>
            </a:r>
            <a:r>
              <a:rPr lang="en-US" altLang="ko-KR" sz="1600" b="1" dirty="0"/>
              <a:t>Pipelines </a:t>
            </a:r>
            <a:r>
              <a:rPr lang="ko-KR" altLang="en-US" sz="1600" b="1" dirty="0"/>
              <a:t> </a:t>
            </a:r>
          </a:p>
        </p:txBody>
      </p:sp>
      <p:sp>
        <p:nvSpPr>
          <p:cNvPr id="2" name="제목 3">
            <a:extLst>
              <a:ext uri="{FF2B5EF4-FFF2-40B4-BE49-F238E27FC236}">
                <a16:creationId xmlns:a16="http://schemas.microsoft.com/office/drawing/2014/main" id="{6382F0B1-4FEB-EB2D-20E6-261210178E61}"/>
              </a:ext>
            </a:extLst>
          </p:cNvPr>
          <p:cNvSpPr txBox="1">
            <a:spLocks/>
          </p:cNvSpPr>
          <p:nvPr/>
        </p:nvSpPr>
        <p:spPr>
          <a:xfrm>
            <a:off x="403411" y="618566"/>
            <a:ext cx="10712823" cy="57463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863962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2000" b="1" kern="1200" cap="none" spc="0">
                <a:ln w="0"/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en-US" altLang="ko-KR" sz="1100" dirty="0">
                <a:solidFill>
                  <a:srgbClr val="374151"/>
                </a:solidFill>
                <a:latin typeface="+mj-ea"/>
              </a:rPr>
              <a:t> </a:t>
            </a:r>
            <a:r>
              <a:rPr lang="en-US" altLang="ko-KR" sz="1100" b="1" i="0" dirty="0">
                <a:solidFill>
                  <a:srgbClr val="374151"/>
                </a:solidFill>
                <a:effectLst/>
                <a:latin typeface="+mj-ea"/>
              </a:rPr>
              <a:t>Pipelines (</a:t>
            </a:r>
            <a:r>
              <a:rPr lang="ko-KR" altLang="en-US" sz="1100" b="1" i="0" dirty="0">
                <a:solidFill>
                  <a:srgbClr val="374151"/>
                </a:solidFill>
                <a:effectLst/>
                <a:latin typeface="+mj-ea"/>
              </a:rPr>
              <a:t>예시</a:t>
            </a:r>
            <a:r>
              <a:rPr lang="en-US" altLang="ko-KR" sz="1100" b="1" i="0" dirty="0">
                <a:solidFill>
                  <a:srgbClr val="374151"/>
                </a:solidFill>
                <a:effectLst/>
                <a:latin typeface="+mj-ea"/>
              </a:rPr>
              <a:t>)</a:t>
            </a:r>
            <a:r>
              <a:rPr lang="ko-KR" altLang="en-US" sz="1100" b="1" i="0" dirty="0">
                <a:solidFill>
                  <a:srgbClr val="374151"/>
                </a:solidFill>
                <a:effectLst/>
                <a:latin typeface="+mj-ea"/>
              </a:rPr>
              <a:t> </a:t>
            </a:r>
            <a:r>
              <a:rPr lang="en-US" altLang="ko-KR" sz="1100" b="1" i="0" dirty="0">
                <a:solidFill>
                  <a:srgbClr val="374151"/>
                </a:solidFill>
                <a:effectLst/>
                <a:latin typeface="+mj-ea"/>
              </a:rPr>
              <a:t>: </a:t>
            </a:r>
            <a:r>
              <a:rPr lang="ko-KR" altLang="en-US" sz="1000" b="0" kern="0" spc="0" dirty="0" err="1">
                <a:solidFill>
                  <a:srgbClr val="374151"/>
                </a:solidFill>
                <a:effectLst/>
                <a:latin typeface="+mj-ea"/>
              </a:rPr>
              <a:t>스크래핑된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 데이터를 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PostgreSQL 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데이터 베이스에 저장하는 코드 예제</a:t>
            </a:r>
            <a:endParaRPr lang="ko-KR" altLang="en-US" sz="1000" b="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						</a:t>
            </a: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10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10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10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10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10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10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10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10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10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10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r>
              <a:rPr lang="en-US" altLang="ko-KR" sz="1050" dirty="0">
                <a:solidFill>
                  <a:srgbClr val="374151"/>
                </a:solidFill>
                <a:latin typeface="+mj-ea"/>
              </a:rPr>
              <a:t>		</a:t>
            </a:r>
            <a:r>
              <a:rPr lang="en-US" altLang="ko-KR" sz="1050" b="0" dirty="0">
                <a:solidFill>
                  <a:srgbClr val="374151"/>
                </a:solidFill>
                <a:latin typeface="+mj-ea"/>
              </a:rPr>
              <a:t>				</a:t>
            </a:r>
            <a:r>
              <a:rPr lang="ko-KR" altLang="en-US" sz="1050" kern="0" spc="0" dirty="0">
                <a:solidFill>
                  <a:srgbClr val="37415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→  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</a:rPr>
              <a:t>cursor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</a:rPr>
              <a:t>()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j-ea"/>
              </a:rPr>
              <a:t> :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j-ea"/>
              </a:rPr>
              <a:t>데이터베이스에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j-ea"/>
              </a:rPr>
              <a:t>서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j-ea"/>
              </a:rPr>
              <a:t> SQL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j-ea"/>
              </a:rPr>
              <a:t>쿼리를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j-ea"/>
              </a:rPr>
              <a:t> 실행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j-ea"/>
              </a:rPr>
              <a:t>하고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j-ea"/>
              </a:rPr>
              <a:t>, </a:t>
            </a:r>
            <a:r>
              <a:rPr lang="ko-KR" altLang="en-US" sz="1050" b="0" i="0" dirty="0">
                <a:solidFill>
                  <a:srgbClr val="374151"/>
                </a:solidFill>
                <a:effectLst/>
                <a:latin typeface="+mj-ea"/>
              </a:rPr>
              <a:t>결과를 가져오는 역할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r>
              <a:rPr lang="en-US" altLang="ko-KR" sz="1000" kern="0" spc="0" dirty="0">
                <a:solidFill>
                  <a:srgbClr val="37415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						</a:t>
            </a:r>
            <a:endParaRPr lang="en-US" altLang="ko-KR" sz="110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10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r>
              <a:rPr lang="en-US" altLang="ko-KR" sz="1100" dirty="0">
                <a:solidFill>
                  <a:srgbClr val="374151"/>
                </a:solidFill>
                <a:latin typeface="+mj-ea"/>
              </a:rPr>
              <a:t>						</a:t>
            </a: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100" dirty="0">
              <a:solidFill>
                <a:srgbClr val="374151"/>
              </a:solidFill>
              <a:latin typeface="+mj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3C89FC8-05CB-7A5B-7B22-0E7B81DA0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83" y="969834"/>
            <a:ext cx="5176699" cy="54483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D10CC11-304D-E41B-E326-79DA6D5B0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5695" y="1658166"/>
            <a:ext cx="5768660" cy="2742260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17EBDB4D-4FB5-C8F2-DAE7-02FBFBBE3F12}"/>
              </a:ext>
            </a:extLst>
          </p:cNvPr>
          <p:cNvSpPr/>
          <p:nvPr/>
        </p:nvSpPr>
        <p:spPr>
          <a:xfrm>
            <a:off x="531223" y="4197531"/>
            <a:ext cx="2072640" cy="202895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64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98C2B-C978-8042-F313-60113C012A91}"/>
              </a:ext>
            </a:extLst>
          </p:cNvPr>
          <p:cNvSpPr txBox="1"/>
          <p:nvPr/>
        </p:nvSpPr>
        <p:spPr>
          <a:xfrm>
            <a:off x="310714" y="91671"/>
            <a:ext cx="8994649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ko-KR" sz="1600" b="1" dirty="0"/>
              <a:t>4. Scrapy </a:t>
            </a:r>
            <a:r>
              <a:rPr lang="en-US" altLang="ko-KR" sz="1600" b="1" dirty="0" err="1"/>
              <a:t>Middlewares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 </a:t>
            </a:r>
          </a:p>
        </p:txBody>
      </p:sp>
      <p:sp>
        <p:nvSpPr>
          <p:cNvPr id="2" name="제목 3">
            <a:extLst>
              <a:ext uri="{FF2B5EF4-FFF2-40B4-BE49-F238E27FC236}">
                <a16:creationId xmlns:a16="http://schemas.microsoft.com/office/drawing/2014/main" id="{6382F0B1-4FEB-EB2D-20E6-261210178E61}"/>
              </a:ext>
            </a:extLst>
          </p:cNvPr>
          <p:cNvSpPr txBox="1">
            <a:spLocks/>
          </p:cNvSpPr>
          <p:nvPr/>
        </p:nvSpPr>
        <p:spPr>
          <a:xfrm>
            <a:off x="555812" y="887506"/>
            <a:ext cx="10470776" cy="53698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863962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2000" b="1" kern="1200" cap="none" spc="0">
                <a:ln w="0"/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en-US" altLang="ko-KR" sz="1200" b="1" i="0" dirty="0">
                <a:solidFill>
                  <a:srgbClr val="374151"/>
                </a:solidFill>
                <a:effectLst/>
                <a:latin typeface="+mj-ea"/>
              </a:rPr>
              <a:t> Scrapy </a:t>
            </a:r>
            <a:r>
              <a:rPr lang="en-US" altLang="ko-KR" sz="1200" dirty="0" err="1">
                <a:solidFill>
                  <a:srgbClr val="374151"/>
                </a:solidFill>
                <a:latin typeface="+mj-ea"/>
              </a:rPr>
              <a:t>Middlewares</a:t>
            </a:r>
            <a:r>
              <a:rPr lang="en-US" altLang="ko-KR" sz="1200" b="1" i="0" dirty="0">
                <a:solidFill>
                  <a:srgbClr val="374151"/>
                </a:solidFill>
                <a:effectLst/>
                <a:latin typeface="+mj-ea"/>
              </a:rPr>
              <a:t> (</a:t>
            </a:r>
            <a:r>
              <a:rPr lang="ko-KR" altLang="en-US" sz="1200" b="1" i="0" dirty="0" err="1">
                <a:solidFill>
                  <a:srgbClr val="374151"/>
                </a:solidFill>
                <a:effectLst/>
                <a:latin typeface="+mj-ea"/>
              </a:rPr>
              <a:t>스크래피</a:t>
            </a:r>
            <a:r>
              <a:rPr lang="ko-KR" altLang="en-US" sz="1200" b="1" i="0" dirty="0">
                <a:solidFill>
                  <a:srgbClr val="374151"/>
                </a:solidFill>
                <a:effectLst/>
                <a:latin typeface="+mj-ea"/>
              </a:rPr>
              <a:t> 미들웨어</a:t>
            </a:r>
            <a:r>
              <a:rPr lang="en-US" altLang="ko-KR" sz="1200" b="1" i="0" dirty="0">
                <a:solidFill>
                  <a:srgbClr val="374151"/>
                </a:solidFill>
                <a:effectLst/>
                <a:latin typeface="+mj-ea"/>
              </a:rPr>
              <a:t>)</a:t>
            </a: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r>
              <a:rPr lang="en-US" altLang="ko-KR" sz="1050" dirty="0">
                <a:solidFill>
                  <a:srgbClr val="374151"/>
                </a:solidFill>
                <a:latin typeface="+mn-lt"/>
              </a:rPr>
              <a:t>    </a:t>
            </a:r>
            <a:r>
              <a:rPr lang="en-US" altLang="ko-KR" sz="1050" b="0" dirty="0">
                <a:solidFill>
                  <a:srgbClr val="374151"/>
                </a:solidFill>
                <a:latin typeface="+mn-lt"/>
              </a:rPr>
              <a:t>: </a:t>
            </a:r>
            <a:r>
              <a:rPr lang="ko-KR" altLang="en-US" sz="1050" b="0" i="0" dirty="0">
                <a:solidFill>
                  <a:srgbClr val="374151"/>
                </a:solidFill>
                <a:effectLst/>
                <a:latin typeface="+mn-lt"/>
              </a:rPr>
              <a:t>요청과 응답의 처리 과정 중간에 사용자 정의 로직을 삽입할 수 있는 구성 요소</a:t>
            </a:r>
            <a:endParaRPr lang="en-US" altLang="ko-KR" sz="1050" b="0" i="0" dirty="0">
              <a:solidFill>
                <a:srgbClr val="374151"/>
              </a:solidFill>
              <a:effectLst/>
              <a:latin typeface="+mn-lt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40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ko-KR" altLang="en-US" sz="11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</a:rPr>
              <a:t>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Middlewares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 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유형 및 작동 방식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10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10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10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10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400" dirty="0">
              <a:solidFill>
                <a:srgbClr val="374151"/>
              </a:solidFill>
              <a:latin typeface="+mj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300" b="0" kern="0" spc="0" dirty="0">
              <a:solidFill>
                <a:srgbClr val="374151"/>
              </a:solidFill>
              <a:effectLst/>
            </a:endParaRPr>
          </a:p>
          <a:p>
            <a:pPr marL="171450" marR="0" indent="-1714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000" b="0" i="0" dirty="0" err="1">
                <a:solidFill>
                  <a:schemeClr val="tx1"/>
                </a:solidFill>
                <a:effectLst/>
                <a:latin typeface="+mj-ea"/>
              </a:rPr>
              <a:t>다운로더</a:t>
            </a:r>
            <a:r>
              <a:rPr lang="ko-KR" altLang="en-US" sz="1000" b="0" i="0" dirty="0">
                <a:solidFill>
                  <a:schemeClr val="tx1"/>
                </a:solidFill>
                <a:effectLst/>
                <a:latin typeface="+mj-ea"/>
              </a:rPr>
              <a:t> 미들웨어 </a:t>
            </a:r>
            <a:r>
              <a:rPr lang="en-US" altLang="ko-KR" sz="1000" b="0" i="0" dirty="0">
                <a:solidFill>
                  <a:schemeClr val="tx1"/>
                </a:solidFill>
                <a:effectLst/>
                <a:latin typeface="+mj-ea"/>
              </a:rPr>
              <a:t>:</a:t>
            </a:r>
            <a:r>
              <a:rPr lang="ko-KR" altLang="en-US" sz="1000" b="0" i="0" dirty="0">
                <a:solidFill>
                  <a:schemeClr val="tx1"/>
                </a:solidFill>
                <a:effectLst/>
                <a:latin typeface="+mj-ea"/>
              </a:rPr>
              <a:t> 웹 서버와의 통신과 관련된 로직을 처리</a:t>
            </a:r>
            <a:endParaRPr lang="en-US" altLang="ko-KR" sz="1000" b="0" i="0" dirty="0">
              <a:solidFill>
                <a:schemeClr val="tx1"/>
              </a:solidFill>
              <a:effectLst/>
              <a:latin typeface="+mj-ea"/>
            </a:endParaRPr>
          </a:p>
          <a:p>
            <a:pPr marL="171450" marR="0" indent="-1714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000" b="0" i="0" dirty="0" err="1">
                <a:solidFill>
                  <a:schemeClr val="tx1"/>
                </a:solidFill>
                <a:effectLst/>
                <a:latin typeface="+mj-ea"/>
              </a:rPr>
              <a:t>스파이더</a:t>
            </a:r>
            <a:r>
              <a:rPr lang="ko-KR" altLang="en-US" sz="1000" b="0" i="0" dirty="0">
                <a:solidFill>
                  <a:schemeClr val="tx1"/>
                </a:solidFill>
                <a:effectLst/>
                <a:latin typeface="+mj-ea"/>
              </a:rPr>
              <a:t> 미들웨어 </a:t>
            </a:r>
            <a:r>
              <a:rPr lang="en-US" altLang="ko-KR" sz="1000" b="0" i="0" dirty="0">
                <a:solidFill>
                  <a:schemeClr val="tx1"/>
                </a:solidFill>
                <a:effectLst/>
                <a:latin typeface="+mj-ea"/>
              </a:rPr>
              <a:t>:</a:t>
            </a:r>
            <a:r>
              <a:rPr lang="ko-KR" altLang="en-US" sz="1000" b="0" i="0" dirty="0">
                <a:solidFill>
                  <a:schemeClr val="tx1"/>
                </a:solidFill>
                <a:effectLst/>
                <a:latin typeface="+mj-ea"/>
              </a:rPr>
              <a:t> </a:t>
            </a:r>
            <a:r>
              <a:rPr lang="ko-KR" altLang="en-US" sz="1000" b="0" i="0" dirty="0" err="1">
                <a:solidFill>
                  <a:schemeClr val="tx1"/>
                </a:solidFill>
                <a:effectLst/>
                <a:latin typeface="+mj-ea"/>
              </a:rPr>
              <a:t>스파이더의</a:t>
            </a:r>
            <a:r>
              <a:rPr lang="ko-KR" altLang="en-US" sz="1000" b="0" i="0" dirty="0">
                <a:solidFill>
                  <a:schemeClr val="tx1"/>
                </a:solidFill>
                <a:effectLst/>
                <a:latin typeface="+mj-ea"/>
              </a:rPr>
              <a:t> 처리 로직과 관련된 작업을 수행</a:t>
            </a:r>
            <a:endParaRPr lang="en-US" altLang="ko-KR" sz="1000" b="0" kern="0" spc="0" dirty="0">
              <a:solidFill>
                <a:schemeClr val="tx1"/>
              </a:solidFill>
              <a:effectLst/>
              <a:latin typeface="+mj-ea"/>
            </a:endParaRPr>
          </a:p>
          <a:p>
            <a:pPr marL="171450" marR="0" indent="-1714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000" b="0" i="0" dirty="0">
                <a:solidFill>
                  <a:schemeClr val="tx1"/>
                </a:solidFill>
                <a:effectLst/>
                <a:latin typeface="+mj-ea"/>
              </a:rPr>
              <a:t>두 미들웨어를 활용하여 사용자는 요청 및 응답의 처리</a:t>
            </a:r>
            <a:r>
              <a:rPr lang="en-US" altLang="ko-KR" sz="1000" b="0" i="0" dirty="0">
                <a:solidFill>
                  <a:schemeClr val="tx1"/>
                </a:solidFill>
                <a:effectLst/>
                <a:latin typeface="+mj-ea"/>
              </a:rPr>
              <a:t>, </a:t>
            </a:r>
            <a:r>
              <a:rPr lang="ko-KR" altLang="en-US" sz="1000" b="0" i="0" dirty="0">
                <a:solidFill>
                  <a:schemeClr val="tx1"/>
                </a:solidFill>
                <a:effectLst/>
                <a:latin typeface="+mj-ea"/>
              </a:rPr>
              <a:t>아이템의 처리 등 다양한 프로세스에 사용자 정의 로직 적용 가능</a:t>
            </a:r>
            <a:r>
              <a:rPr lang="en-US" altLang="ko-KR" sz="1000" b="0" i="0" dirty="0">
                <a:solidFill>
                  <a:schemeClr val="tx1"/>
                </a:solidFill>
                <a:effectLst/>
                <a:latin typeface="+mj-ea"/>
              </a:rPr>
              <a:t>.</a:t>
            </a:r>
          </a:p>
          <a:p>
            <a:pPr marL="171450" marR="0" indent="-1714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Middlewares</a:t>
            </a:r>
            <a:r>
              <a:rPr lang="en-US" altLang="ko-KR" sz="1100" b="1" i="0" dirty="0">
                <a:solidFill>
                  <a:srgbClr val="374151"/>
                </a:solidFill>
                <a:effectLst/>
                <a:latin typeface="+mj-ea"/>
              </a:rPr>
              <a:t> </a:t>
            </a:r>
            <a:r>
              <a:rPr lang="ko-KR" altLang="en-US" sz="1100" b="1" i="0" dirty="0">
                <a:solidFill>
                  <a:srgbClr val="374151"/>
                </a:solidFill>
                <a:effectLst/>
                <a:latin typeface="+mj-ea"/>
              </a:rPr>
              <a:t>설정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  <a:p>
            <a:pPr marL="171450" marR="0" indent="-1714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‘settings.py’ 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파일에서 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DOWNLOADER_MIDDLEWARES 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및 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SPIDER_MIDDLEWARES 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설정을 통해 미들웨어 활성화 및 우선 순위 정의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.</a:t>
            </a:r>
          </a:p>
          <a:p>
            <a:pPr marL="171450" indent="-171450" algn="just" fontAlgn="base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기본적으로 </a:t>
            </a:r>
            <a:r>
              <a:rPr lang="ko-KR" altLang="en-US" sz="1000" b="0" kern="0" spc="0" dirty="0" err="1">
                <a:solidFill>
                  <a:srgbClr val="374151"/>
                </a:solidFill>
                <a:effectLst/>
                <a:latin typeface="+mj-ea"/>
              </a:rPr>
              <a:t>스크래피에는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 미들웨어가 활성화되어 있습니다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.</a:t>
            </a: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374151"/>
              </a:solidFill>
              <a:latin typeface="+mj-ea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38ADFF0-EEB5-C566-7D6E-C1B7B21CC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938269"/>
              </p:ext>
            </p:extLst>
          </p:nvPr>
        </p:nvGraphicFramePr>
        <p:xfrm>
          <a:off x="826643" y="2105920"/>
          <a:ext cx="7519754" cy="116812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207">
                  <a:extLst>
                    <a:ext uri="{9D8B030D-6E8A-4147-A177-3AD203B41FA5}">
                      <a16:colId xmlns:a16="http://schemas.microsoft.com/office/drawing/2014/main" val="133199629"/>
                    </a:ext>
                  </a:extLst>
                </a:gridCol>
                <a:gridCol w="1988067">
                  <a:extLst>
                    <a:ext uri="{9D8B030D-6E8A-4147-A177-3AD203B41FA5}">
                      <a16:colId xmlns:a16="http://schemas.microsoft.com/office/drawing/2014/main" val="3725196957"/>
                    </a:ext>
                  </a:extLst>
                </a:gridCol>
                <a:gridCol w="5112480">
                  <a:extLst>
                    <a:ext uri="{9D8B030D-6E8A-4147-A177-3AD203B41FA5}">
                      <a16:colId xmlns:a16="http://schemas.microsoft.com/office/drawing/2014/main" val="1942017717"/>
                    </a:ext>
                  </a:extLst>
                </a:gridCol>
              </a:tblGrid>
              <a:tr h="30315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/>
                        <a:t>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6741608"/>
                  </a:ext>
                </a:extLst>
              </a:tr>
              <a:tr h="432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kern="0" spc="0" dirty="0" err="1">
                          <a:solidFill>
                            <a:srgbClr val="374151"/>
                          </a:solidFill>
                          <a:effectLst/>
                        </a:rPr>
                        <a:t>다운로더</a:t>
                      </a:r>
                      <a:r>
                        <a:rPr lang="ko-KR" altLang="en-US" sz="1050" b="1" kern="0" spc="0" dirty="0">
                          <a:solidFill>
                            <a:srgbClr val="374151"/>
                          </a:solidFill>
                          <a:effectLst/>
                        </a:rPr>
                        <a:t> 미들웨어 </a:t>
                      </a:r>
                      <a:r>
                        <a:rPr lang="en-US" altLang="ko-KR" sz="1000" b="0" kern="0" spc="0" dirty="0">
                          <a:solidFill>
                            <a:srgbClr val="374151"/>
                          </a:solidFill>
                          <a:effectLst/>
                        </a:rPr>
                        <a:t>(</a:t>
                      </a:r>
                      <a:r>
                        <a:rPr lang="en-US" altLang="ko-KR" sz="1000" b="0" kern="0" spc="0" dirty="0" err="1">
                          <a:solidFill>
                            <a:srgbClr val="374151"/>
                          </a:solidFill>
                          <a:effectLst/>
                        </a:rPr>
                        <a:t>DownloaderMiddlewares</a:t>
                      </a:r>
                      <a:r>
                        <a:rPr lang="en-US" altLang="ko-KR" sz="1000" b="0" kern="0" spc="0" dirty="0">
                          <a:solidFill>
                            <a:srgbClr val="374151"/>
                          </a:solidFill>
                          <a:effectLst/>
                        </a:rPr>
                        <a:t>) 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86396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0" spc="0" dirty="0">
                          <a:solidFill>
                            <a:srgbClr val="374151"/>
                          </a:solidFill>
                          <a:effectLst/>
                        </a:rPr>
                        <a:t>Spider</a:t>
                      </a:r>
                      <a:r>
                        <a:rPr lang="ko-KR" altLang="en-US" sz="1000" b="0" kern="0" spc="0" dirty="0">
                          <a:solidFill>
                            <a:srgbClr val="374151"/>
                          </a:solidFill>
                          <a:effectLst/>
                        </a:rPr>
                        <a:t>의 요청</a:t>
                      </a:r>
                      <a:r>
                        <a:rPr lang="en-US" altLang="ko-KR" sz="1000" b="0" kern="0" spc="0" dirty="0">
                          <a:solidFill>
                            <a:srgbClr val="374151"/>
                          </a:solidFill>
                          <a:effectLst/>
                        </a:rPr>
                        <a:t>(Request)</a:t>
                      </a:r>
                      <a:r>
                        <a:rPr lang="ko-KR" altLang="en-US" sz="1000" b="0" kern="0" spc="0" dirty="0">
                          <a:solidFill>
                            <a:srgbClr val="374151"/>
                          </a:solidFill>
                          <a:effectLst/>
                        </a:rPr>
                        <a:t>과 웹 서버의 응답</a:t>
                      </a:r>
                      <a:r>
                        <a:rPr lang="en-US" altLang="ko-KR" sz="1000" b="0" kern="0" spc="0" dirty="0">
                          <a:solidFill>
                            <a:srgbClr val="374151"/>
                          </a:solidFill>
                          <a:effectLst/>
                        </a:rPr>
                        <a:t>(Response)</a:t>
                      </a:r>
                      <a:r>
                        <a:rPr lang="ko-KR" altLang="en-US" sz="1000" b="0" kern="0" spc="0" dirty="0">
                          <a:solidFill>
                            <a:srgbClr val="374151"/>
                          </a:solidFill>
                          <a:effectLst/>
                        </a:rPr>
                        <a:t> 사이에서 작동</a:t>
                      </a:r>
                      <a:r>
                        <a:rPr lang="en-US" altLang="ko-KR" sz="1000" b="0" kern="0" spc="0" dirty="0">
                          <a:solidFill>
                            <a:srgbClr val="374151"/>
                          </a:solidFill>
                          <a:effectLst/>
                        </a:rPr>
                        <a:t>. </a:t>
                      </a:r>
                    </a:p>
                    <a:p>
                      <a:pPr marL="0" marR="0" lvl="0" indent="0" algn="l" defTabSz="86396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0" spc="0" dirty="0">
                          <a:solidFill>
                            <a:srgbClr val="374151"/>
                          </a:solidFill>
                          <a:effectLst/>
                        </a:rPr>
                        <a:t>주요 기능</a:t>
                      </a:r>
                      <a:r>
                        <a:rPr lang="en-US" altLang="ko-KR" sz="1000" b="0" kern="0" spc="0" dirty="0">
                          <a:solidFill>
                            <a:srgbClr val="374151"/>
                          </a:solidFill>
                          <a:effectLst/>
                        </a:rPr>
                        <a:t> : </a:t>
                      </a:r>
                      <a:r>
                        <a:rPr lang="ko-KR" altLang="en-US" sz="1000" b="1" kern="0" spc="0" dirty="0">
                          <a:solidFill>
                            <a:srgbClr val="374151"/>
                          </a:solidFill>
                          <a:effectLst/>
                        </a:rPr>
                        <a:t>프록시 설정</a:t>
                      </a:r>
                      <a:r>
                        <a:rPr lang="en-US" altLang="ko-KR" sz="1000" b="1" kern="0" spc="0" dirty="0">
                          <a:solidFill>
                            <a:srgbClr val="37415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1" kern="0" spc="0" dirty="0">
                          <a:solidFill>
                            <a:srgbClr val="374151"/>
                          </a:solidFill>
                          <a:effectLst/>
                        </a:rPr>
                        <a:t>요청 헤더 및 사용자 에이전트 변경</a:t>
                      </a:r>
                      <a:r>
                        <a:rPr lang="en-US" altLang="ko-KR" sz="1000" b="1" kern="0" spc="0" dirty="0">
                          <a:solidFill>
                            <a:srgbClr val="37415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1" kern="0" spc="0" dirty="0">
                          <a:solidFill>
                            <a:srgbClr val="374151"/>
                          </a:solidFill>
                          <a:effectLst/>
                        </a:rPr>
                        <a:t>요청 재시도</a:t>
                      </a:r>
                      <a:r>
                        <a:rPr lang="ko-KR" altLang="en-US" sz="1000" b="0" kern="0" spc="0" dirty="0">
                          <a:solidFill>
                            <a:srgbClr val="374151"/>
                          </a:solidFill>
                          <a:effectLst/>
                        </a:rPr>
                        <a:t> 등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5963049"/>
                  </a:ext>
                </a:extLst>
              </a:tr>
              <a:tr h="432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2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kern="0" spc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스파이더</a:t>
                      </a:r>
                      <a:r>
                        <a:rPr lang="ko-KR" altLang="en-US" sz="1050" b="1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 미들웨어 </a:t>
                      </a:r>
                      <a:endParaRPr lang="en-US" altLang="ko-KR" sz="1050" b="1" kern="0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en-US" altLang="ko-KR" sz="1000" b="0" kern="0" spc="0" dirty="0">
                          <a:solidFill>
                            <a:srgbClr val="374151"/>
                          </a:solidFill>
                          <a:effectLst/>
                        </a:rPr>
                        <a:t>(</a:t>
                      </a:r>
                      <a:r>
                        <a:rPr lang="en-US" altLang="ko-KR" sz="1000" b="0" kern="0" spc="0" dirty="0" err="1">
                          <a:solidFill>
                            <a:srgbClr val="374151"/>
                          </a:solidFill>
                          <a:effectLst/>
                        </a:rPr>
                        <a:t>SpiderMiddlewares</a:t>
                      </a:r>
                      <a:r>
                        <a:rPr lang="en-US" altLang="ko-KR" sz="1000" b="0" kern="0" spc="0" dirty="0">
                          <a:solidFill>
                            <a:srgbClr val="374151"/>
                          </a:solidFill>
                          <a:effectLst/>
                        </a:rPr>
                        <a:t>) 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kern="0" spc="0" dirty="0">
                          <a:solidFill>
                            <a:srgbClr val="374151"/>
                          </a:solidFill>
                          <a:effectLst/>
                        </a:rPr>
                        <a:t>Spider</a:t>
                      </a:r>
                      <a:r>
                        <a:rPr lang="ko-KR" altLang="en-US" sz="1000" b="0" kern="0" spc="0" dirty="0">
                          <a:solidFill>
                            <a:srgbClr val="374151"/>
                          </a:solidFill>
                          <a:effectLst/>
                        </a:rPr>
                        <a:t>의 입력</a:t>
                      </a:r>
                      <a:r>
                        <a:rPr lang="en-US" altLang="ko-KR" sz="1000" b="0" kern="0" spc="0" dirty="0">
                          <a:solidFill>
                            <a:srgbClr val="374151"/>
                          </a:solidFill>
                          <a:effectLst/>
                        </a:rPr>
                        <a:t> </a:t>
                      </a:r>
                      <a:r>
                        <a:rPr lang="ko-KR" altLang="en-US" sz="1000" b="0" kern="0" spc="0" dirty="0">
                          <a:solidFill>
                            <a:srgbClr val="374151"/>
                          </a:solidFill>
                          <a:effectLst/>
                        </a:rPr>
                        <a:t>및 출력 처리에서 작동</a:t>
                      </a:r>
                      <a:r>
                        <a:rPr lang="en-US" altLang="ko-KR" sz="1000" b="0" kern="0" spc="0" dirty="0">
                          <a:solidFill>
                            <a:srgbClr val="374151"/>
                          </a:solidFill>
                          <a:effectLst/>
                        </a:rPr>
                        <a:t>. </a:t>
                      </a:r>
                    </a:p>
                    <a:p>
                      <a:pPr algn="l" latinLnBrk="1"/>
                      <a:r>
                        <a:rPr lang="ko-KR" altLang="en-US" sz="1000" b="0" kern="0" spc="0" dirty="0">
                          <a:solidFill>
                            <a:srgbClr val="374151"/>
                          </a:solidFill>
                          <a:effectLst/>
                        </a:rPr>
                        <a:t>주요 기능 </a:t>
                      </a:r>
                      <a:r>
                        <a:rPr lang="en-US" altLang="ko-KR" sz="1000" b="0" kern="0" spc="0" dirty="0">
                          <a:solidFill>
                            <a:srgbClr val="37415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000" b="1" kern="0" spc="0" dirty="0">
                          <a:solidFill>
                            <a:srgbClr val="374151"/>
                          </a:solidFill>
                          <a:effectLst/>
                        </a:rPr>
                        <a:t>응답 처리 및 수정</a:t>
                      </a:r>
                      <a:r>
                        <a:rPr lang="en-US" altLang="ko-KR" sz="1000" b="1" kern="0" spc="0" dirty="0">
                          <a:solidFill>
                            <a:srgbClr val="374151"/>
                          </a:solidFill>
                          <a:effectLst/>
                        </a:rPr>
                        <a:t>, Spider </a:t>
                      </a:r>
                      <a:r>
                        <a:rPr lang="ko-KR" altLang="en-US" sz="1000" b="1" kern="0" spc="0" dirty="0">
                          <a:solidFill>
                            <a:srgbClr val="374151"/>
                          </a:solidFill>
                          <a:effectLst/>
                        </a:rPr>
                        <a:t>예외 및 요청 처리 </a:t>
                      </a:r>
                      <a:r>
                        <a:rPr lang="ko-KR" altLang="en-US" sz="1000" b="0" kern="0" spc="0" dirty="0">
                          <a:solidFill>
                            <a:srgbClr val="374151"/>
                          </a:solidFill>
                          <a:effectLst/>
                        </a:rPr>
                        <a:t>등</a:t>
                      </a:r>
                      <a:endParaRPr lang="ko-KR" alt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5989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859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98C2B-C978-8042-F313-60113C012A91}"/>
              </a:ext>
            </a:extLst>
          </p:cNvPr>
          <p:cNvSpPr txBox="1"/>
          <p:nvPr/>
        </p:nvSpPr>
        <p:spPr>
          <a:xfrm>
            <a:off x="310714" y="91671"/>
            <a:ext cx="8994649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ko-KR" sz="1600" b="1" dirty="0"/>
              <a:t>4. Scrapy </a:t>
            </a:r>
            <a:r>
              <a:rPr lang="en-US" altLang="ko-KR" sz="1600" b="1" dirty="0" err="1"/>
              <a:t>Middlewares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 </a:t>
            </a:r>
          </a:p>
        </p:txBody>
      </p:sp>
      <p:sp>
        <p:nvSpPr>
          <p:cNvPr id="2" name="제목 3">
            <a:extLst>
              <a:ext uri="{FF2B5EF4-FFF2-40B4-BE49-F238E27FC236}">
                <a16:creationId xmlns:a16="http://schemas.microsoft.com/office/drawing/2014/main" id="{6382F0B1-4FEB-EB2D-20E6-261210178E61}"/>
              </a:ext>
            </a:extLst>
          </p:cNvPr>
          <p:cNvSpPr txBox="1">
            <a:spLocks/>
          </p:cNvSpPr>
          <p:nvPr/>
        </p:nvSpPr>
        <p:spPr>
          <a:xfrm>
            <a:off x="555812" y="735106"/>
            <a:ext cx="10470776" cy="55524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863962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2000" b="1" kern="1200" cap="none" spc="0">
                <a:ln w="0"/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en-US" altLang="ko-KR" sz="1100" dirty="0">
                <a:solidFill>
                  <a:srgbClr val="374151"/>
                </a:solidFill>
                <a:latin typeface="+mj-ea"/>
              </a:rPr>
              <a:t> </a:t>
            </a:r>
            <a:r>
              <a:rPr lang="en-US" altLang="ko-KR" sz="1100" dirty="0" err="1">
                <a:solidFill>
                  <a:srgbClr val="374151"/>
                </a:solidFill>
                <a:latin typeface="+mj-ea"/>
              </a:rPr>
              <a:t>SPIDER_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Middlewares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 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활성화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(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예시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)</a:t>
            </a:r>
            <a:endParaRPr lang="en-US" altLang="ko-KR" sz="100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기본적으로 </a:t>
            </a:r>
            <a:r>
              <a:rPr lang="ko-KR" altLang="en-US" sz="1000" b="0" kern="0" spc="0" dirty="0" err="1">
                <a:solidFill>
                  <a:srgbClr val="374151"/>
                </a:solidFill>
                <a:effectLst/>
                <a:latin typeface="+mj-ea"/>
              </a:rPr>
              <a:t>스크래피에는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 미들웨어가 활성화되어 있습니다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.</a:t>
            </a: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kern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kern="0" spc="0" dirty="0">
              <a:solidFill>
                <a:srgbClr val="374151"/>
              </a:solidFill>
              <a:effectLst/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kern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						</a:t>
            </a:r>
            <a:r>
              <a:rPr lang="en-US" altLang="ko-KR" sz="1000" b="0" kern="0" dirty="0">
                <a:solidFill>
                  <a:srgbClr val="374151"/>
                </a:solidFill>
                <a:latin typeface="+mj-ea"/>
              </a:rPr>
              <a:t>   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→ </a:t>
            </a:r>
            <a:r>
              <a:rPr lang="ko-KR" altLang="en-US" sz="1000" b="0" kern="0" spc="0" dirty="0" err="1">
                <a:solidFill>
                  <a:srgbClr val="374151"/>
                </a:solidFill>
                <a:effectLst/>
                <a:latin typeface="+mj-ea"/>
              </a:rPr>
              <a:t>스파이더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 미들웨어 활성화 예시</a:t>
            </a:r>
            <a:endParaRPr lang="en-US" altLang="ko-KR" sz="1000" b="0" kern="0" spc="0" dirty="0">
              <a:solidFill>
                <a:srgbClr val="374151"/>
              </a:solidFill>
              <a:effectLst/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u"/>
            </a:pPr>
            <a:endParaRPr lang="en-US" altLang="ko-KR" sz="100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u"/>
            </a:pPr>
            <a:endParaRPr lang="en-US" altLang="ko-KR" sz="100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u"/>
            </a:pPr>
            <a:endParaRPr lang="en-US" altLang="ko-KR" sz="1000" dirty="0">
              <a:solidFill>
                <a:srgbClr val="374151"/>
              </a:solidFill>
              <a:latin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000" b="0" i="0" dirty="0">
                <a:solidFill>
                  <a:srgbClr val="374151"/>
                </a:solidFill>
                <a:effectLst/>
                <a:latin typeface="+mn-ea"/>
                <a:ea typeface="+mn-ea"/>
              </a:rPr>
              <a:t> 미들웨어 경로와 우선순위를 나타내는 정수 값을 포함한 </a:t>
            </a:r>
            <a:r>
              <a:rPr lang="ko-KR" altLang="en-US" sz="1000" b="0" i="0" dirty="0" err="1">
                <a:solidFill>
                  <a:srgbClr val="374151"/>
                </a:solidFill>
                <a:effectLst/>
                <a:latin typeface="+mn-ea"/>
                <a:ea typeface="+mn-ea"/>
              </a:rPr>
              <a:t>딕셔너리로</a:t>
            </a:r>
            <a:r>
              <a:rPr lang="ko-KR" altLang="en-US" sz="1000" b="0" i="0" dirty="0">
                <a:solidFill>
                  <a:srgbClr val="374151"/>
                </a:solidFill>
                <a:effectLst/>
                <a:latin typeface="+mn-ea"/>
                <a:ea typeface="+mn-ea"/>
              </a:rPr>
              <a:t> 정의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+mn-ea"/>
                <a:ea typeface="+mn-ea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000" b="0" i="0" dirty="0">
                <a:solidFill>
                  <a:srgbClr val="37415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000" i="0" dirty="0">
                <a:solidFill>
                  <a:srgbClr val="374151"/>
                </a:solidFill>
                <a:effectLst/>
                <a:latin typeface="+mn-ea"/>
                <a:ea typeface="+mn-ea"/>
              </a:rPr>
              <a:t>작은 숫자 </a:t>
            </a:r>
            <a:r>
              <a:rPr lang="en-US" altLang="ko-KR" sz="1000" i="0" dirty="0">
                <a:solidFill>
                  <a:srgbClr val="374151"/>
                </a:solidFill>
                <a:effectLst/>
                <a:latin typeface="+mn-ea"/>
                <a:ea typeface="+mn-ea"/>
              </a:rPr>
              <a:t>:</a:t>
            </a:r>
            <a:r>
              <a:rPr lang="ko-KR" altLang="en-US" sz="1000" i="0" dirty="0">
                <a:solidFill>
                  <a:srgbClr val="374151"/>
                </a:solidFill>
                <a:effectLst/>
                <a:latin typeface="+mn-ea"/>
                <a:ea typeface="+mn-ea"/>
              </a:rPr>
              <a:t> 높은 우선순위</a:t>
            </a:r>
            <a:r>
              <a:rPr lang="en-US" altLang="ko-KR" sz="1000" i="0" dirty="0">
                <a:solidFill>
                  <a:srgbClr val="374151"/>
                </a:solidFill>
                <a:effectLst/>
                <a:latin typeface="+mn-ea"/>
                <a:ea typeface="+mn-ea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rgbClr val="374151"/>
                </a:solidFill>
                <a:latin typeface="+mn-ea"/>
                <a:ea typeface="+mn-ea"/>
              </a:rPr>
              <a:t> </a:t>
            </a:r>
            <a:r>
              <a:rPr lang="ko-KR" altLang="en-US" sz="1000" b="0" i="0" dirty="0">
                <a:solidFill>
                  <a:srgbClr val="374151"/>
                </a:solidFill>
                <a:effectLst/>
                <a:latin typeface="+mn-ea"/>
                <a:ea typeface="+mn-ea"/>
              </a:rPr>
              <a:t>요청이 미들웨어를 통과할 때 낮은 우선순위부터 시작하고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+mn-ea"/>
                <a:ea typeface="+mn-ea"/>
              </a:rPr>
              <a:t>, </a:t>
            </a:r>
            <a:r>
              <a:rPr lang="ko-KR" altLang="en-US" sz="1000" b="0" i="0" dirty="0">
                <a:solidFill>
                  <a:srgbClr val="374151"/>
                </a:solidFill>
                <a:effectLst/>
                <a:latin typeface="+mn-ea"/>
                <a:ea typeface="+mn-ea"/>
              </a:rPr>
              <a:t>응답은 높은 우선순위부터 시작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+mn-ea"/>
                <a:ea typeface="+mn-ea"/>
              </a:rPr>
              <a:t>.</a:t>
            </a: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80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en-US" altLang="ko-KR" sz="1100" dirty="0" err="1">
                <a:solidFill>
                  <a:srgbClr val="374151"/>
                </a:solidFill>
                <a:latin typeface="+mj-ea"/>
              </a:rPr>
              <a:t>SPIDER_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Middlewares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비활성화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(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예시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)</a:t>
            </a: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미들웨어를 비활성화하려면 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‘settings.py’ 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파일에서 해당 미들웨어를 </a:t>
            </a:r>
            <a:r>
              <a:rPr lang="en-US" altLang="ko-KR" sz="1000" b="0" u="sng" kern="0" spc="0" dirty="0">
                <a:solidFill>
                  <a:srgbClr val="374151"/>
                </a:solidFill>
                <a:effectLst/>
                <a:latin typeface="+mj-ea"/>
              </a:rPr>
              <a:t>None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으로 설정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.</a:t>
            </a:r>
            <a:endParaRPr lang="ko-KR" altLang="en-US" sz="1000" b="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10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r>
              <a:rPr lang="en-US" altLang="ko-KR" sz="1100" dirty="0">
                <a:solidFill>
                  <a:srgbClr val="374151"/>
                </a:solidFill>
                <a:latin typeface="+mj-ea"/>
              </a:rPr>
              <a:t>						</a:t>
            </a:r>
            <a:r>
              <a:rPr lang="ko-KR" altLang="en-US" sz="1100" b="0" kern="0" spc="0" dirty="0">
                <a:solidFill>
                  <a:srgbClr val="374151"/>
                </a:solidFill>
                <a:effectLst/>
                <a:latin typeface="+mj-ea"/>
              </a:rPr>
              <a:t>    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→ </a:t>
            </a:r>
            <a:r>
              <a:rPr lang="ko-KR" altLang="en-US" sz="1000" b="0" kern="0" spc="0" dirty="0" err="1">
                <a:solidFill>
                  <a:srgbClr val="374151"/>
                </a:solidFill>
                <a:effectLst/>
                <a:latin typeface="+mj-ea"/>
              </a:rPr>
              <a:t>스파이더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 미들웨어 비활성화 예시</a:t>
            </a:r>
            <a:endParaRPr lang="en-US" altLang="ko-KR" sz="100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10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40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r>
              <a:rPr lang="ko-KR" altLang="en-US" sz="1050" b="0" kern="0" spc="0" dirty="0">
                <a:solidFill>
                  <a:srgbClr val="374151"/>
                </a:solidFill>
                <a:effectLst/>
                <a:latin typeface="+mj-ea"/>
              </a:rPr>
              <a:t>→ </a:t>
            </a:r>
            <a:r>
              <a:rPr lang="ko-KR" altLang="en-US" sz="1050" b="0" i="0" dirty="0">
                <a:solidFill>
                  <a:srgbClr val="374151"/>
                </a:solidFill>
                <a:effectLst/>
                <a:latin typeface="Söhne"/>
              </a:rPr>
              <a:t>미들웨어 설정을 통해 사용자는 원하는 미들웨어를 활성화 및 비활성화하고</a:t>
            </a:r>
            <a:r>
              <a:rPr lang="en-US" altLang="ko-KR" sz="105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050" b="0" i="0" dirty="0">
                <a:solidFill>
                  <a:srgbClr val="374151"/>
                </a:solidFill>
                <a:effectLst/>
                <a:latin typeface="Söhne"/>
              </a:rPr>
              <a:t>미들웨어 간의 우선순위를 조절</a:t>
            </a:r>
            <a:r>
              <a:rPr lang="en-US" altLang="ko-KR" sz="105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altLang="ko-KR" sz="1050" dirty="0">
              <a:solidFill>
                <a:srgbClr val="374151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ko-KR" altLang="en-US" sz="1000" b="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374151"/>
              </a:solidFill>
              <a:latin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519BFE-2F8A-C446-DD8F-5562ADCE8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41" y="4728129"/>
            <a:ext cx="4988303" cy="7013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EB00E99-4488-1649-F6EF-68E7282A9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941" y="1428526"/>
            <a:ext cx="4988303" cy="163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30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98C2B-C978-8042-F313-60113C012A91}"/>
              </a:ext>
            </a:extLst>
          </p:cNvPr>
          <p:cNvSpPr txBox="1"/>
          <p:nvPr/>
        </p:nvSpPr>
        <p:spPr>
          <a:xfrm>
            <a:off x="310714" y="91671"/>
            <a:ext cx="8994649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ko-KR" sz="1600" b="1" dirty="0"/>
              <a:t>5. Scrapy Settings </a:t>
            </a:r>
            <a:r>
              <a:rPr lang="ko-KR" altLang="en-US" sz="1600" b="1" dirty="0"/>
              <a:t> </a:t>
            </a:r>
          </a:p>
        </p:txBody>
      </p:sp>
      <p:sp>
        <p:nvSpPr>
          <p:cNvPr id="2" name="제목 3">
            <a:extLst>
              <a:ext uri="{FF2B5EF4-FFF2-40B4-BE49-F238E27FC236}">
                <a16:creationId xmlns:a16="http://schemas.microsoft.com/office/drawing/2014/main" id="{6382F0B1-4FEB-EB2D-20E6-261210178E61}"/>
              </a:ext>
            </a:extLst>
          </p:cNvPr>
          <p:cNvSpPr txBox="1">
            <a:spLocks/>
          </p:cNvSpPr>
          <p:nvPr/>
        </p:nvSpPr>
        <p:spPr>
          <a:xfrm>
            <a:off x="555812" y="887507"/>
            <a:ext cx="10470776" cy="53042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863962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2000" b="1" kern="1200" cap="none" spc="0">
                <a:ln w="0"/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en-US" altLang="ko-KR" sz="1200" b="1" i="0" dirty="0">
                <a:solidFill>
                  <a:srgbClr val="374151"/>
                </a:solidFill>
                <a:effectLst/>
                <a:latin typeface="+mj-ea"/>
              </a:rPr>
              <a:t> Scrapy </a:t>
            </a:r>
            <a:r>
              <a:rPr lang="en-US" altLang="ko-KR" sz="1200" dirty="0">
                <a:solidFill>
                  <a:srgbClr val="374151"/>
                </a:solidFill>
                <a:latin typeface="+mj-ea"/>
              </a:rPr>
              <a:t>Settings</a:t>
            </a:r>
            <a:r>
              <a:rPr lang="en-US" altLang="ko-KR" sz="1200" b="1" i="0" dirty="0">
                <a:solidFill>
                  <a:srgbClr val="374151"/>
                </a:solidFill>
                <a:effectLst/>
                <a:latin typeface="+mj-ea"/>
              </a:rPr>
              <a:t> (</a:t>
            </a:r>
            <a:r>
              <a:rPr lang="ko-KR" altLang="en-US" sz="1200" b="1" i="0" dirty="0" err="1">
                <a:solidFill>
                  <a:srgbClr val="374151"/>
                </a:solidFill>
                <a:effectLst/>
                <a:latin typeface="+mj-ea"/>
              </a:rPr>
              <a:t>스크래피</a:t>
            </a:r>
            <a:r>
              <a:rPr lang="ko-KR" altLang="en-US" sz="1200" b="1" i="0" dirty="0">
                <a:solidFill>
                  <a:srgbClr val="374151"/>
                </a:solidFill>
                <a:effectLst/>
                <a:latin typeface="+mj-ea"/>
              </a:rPr>
              <a:t> 세팅</a:t>
            </a:r>
            <a:r>
              <a:rPr lang="en-US" altLang="ko-KR" sz="1200" b="1" i="0" dirty="0">
                <a:solidFill>
                  <a:srgbClr val="374151"/>
                </a:solidFill>
                <a:effectLst/>
                <a:latin typeface="+mj-ea"/>
              </a:rPr>
              <a:t>)</a:t>
            </a: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r>
              <a:rPr lang="en-US" altLang="ko-KR" sz="1000" dirty="0">
                <a:solidFill>
                  <a:srgbClr val="374151"/>
                </a:solidFill>
                <a:latin typeface="+mn-lt"/>
              </a:rPr>
              <a:t>    </a:t>
            </a:r>
            <a:r>
              <a:rPr lang="en-US" altLang="ko-KR" sz="1000" b="0" dirty="0">
                <a:solidFill>
                  <a:srgbClr val="374151"/>
                </a:solidFill>
                <a:latin typeface="+mn-lt"/>
              </a:rPr>
              <a:t>: </a:t>
            </a:r>
            <a:r>
              <a:rPr lang="ko-KR" altLang="en-US" sz="1000" b="0" kern="0" spc="0" dirty="0" err="1">
                <a:solidFill>
                  <a:srgbClr val="374151"/>
                </a:solidFill>
                <a:effectLst/>
                <a:latin typeface="+mj-ea"/>
              </a:rPr>
              <a:t>스크래피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 프로젝트의 모든 구성 요소와 그 동작을 </a:t>
            </a:r>
            <a:r>
              <a:rPr lang="ko-KR" altLang="en-US" sz="1000" b="0" kern="0" dirty="0">
                <a:solidFill>
                  <a:srgbClr val="374151"/>
                </a:solidFill>
                <a:latin typeface="+mj-ea"/>
              </a:rPr>
              <a:t>정의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하는 중앙 설정 파일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.</a:t>
            </a: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r>
              <a:rPr lang="ko-KR" altLang="en-US" sz="1000" b="0" i="0" dirty="0">
                <a:solidFill>
                  <a:srgbClr val="374151"/>
                </a:solidFill>
                <a:effectLst/>
                <a:latin typeface="Söhne"/>
              </a:rPr>
              <a:t>        </a:t>
            </a:r>
            <a:r>
              <a:rPr lang="ko-KR" altLang="en-US" sz="1000" b="0" i="0" dirty="0" err="1">
                <a:solidFill>
                  <a:srgbClr val="374151"/>
                </a:solidFill>
                <a:effectLst/>
                <a:latin typeface="Söhne"/>
              </a:rPr>
              <a:t>스크래피의</a:t>
            </a:r>
            <a:r>
              <a:rPr lang="ko-KR" altLang="en-US" sz="1000" b="0" i="0" dirty="0">
                <a:solidFill>
                  <a:srgbClr val="374151"/>
                </a:solidFill>
                <a:effectLst/>
                <a:latin typeface="Söhne"/>
              </a:rPr>
              <a:t> 작동 방식을 제어하는 데 사용되며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000" b="0" i="0" dirty="0" err="1">
                <a:solidFill>
                  <a:srgbClr val="374151"/>
                </a:solidFill>
                <a:effectLst/>
                <a:latin typeface="Söhne"/>
              </a:rPr>
              <a:t>스파이더의</a:t>
            </a:r>
            <a:r>
              <a:rPr lang="ko-KR" altLang="en-US" sz="1000" b="0" i="0" dirty="0">
                <a:solidFill>
                  <a:srgbClr val="374151"/>
                </a:solidFill>
                <a:effectLst/>
                <a:latin typeface="Söhne"/>
              </a:rPr>
              <a:t> 동작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000" b="0" i="0" dirty="0">
                <a:solidFill>
                  <a:srgbClr val="374151"/>
                </a:solidFill>
                <a:effectLst/>
                <a:latin typeface="Söhne"/>
              </a:rPr>
              <a:t>파이프라인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000" b="0" i="0" dirty="0">
                <a:solidFill>
                  <a:srgbClr val="374151"/>
                </a:solidFill>
                <a:effectLst/>
                <a:latin typeface="Söhne"/>
              </a:rPr>
              <a:t>미들웨어</a:t>
            </a:r>
            <a:r>
              <a:rPr lang="en-US" altLang="ko-KR" sz="1000" b="0" dirty="0">
                <a:solidFill>
                  <a:srgbClr val="374151"/>
                </a:solidFill>
                <a:latin typeface="Söhne"/>
              </a:rPr>
              <a:t> </a:t>
            </a:r>
            <a:r>
              <a:rPr lang="ko-KR" altLang="en-US" sz="1000" b="0" dirty="0">
                <a:solidFill>
                  <a:srgbClr val="374151"/>
                </a:solidFill>
                <a:latin typeface="Söhne"/>
              </a:rPr>
              <a:t>등</a:t>
            </a:r>
            <a:r>
              <a:rPr lang="ko-KR" altLang="en-US" sz="1000" b="0" i="0" dirty="0">
                <a:solidFill>
                  <a:srgbClr val="374151"/>
                </a:solidFill>
                <a:effectLst/>
                <a:latin typeface="Söhne"/>
              </a:rPr>
              <a:t> 구성 요소와 관련된 설정을 포함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40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ko-KR" altLang="en-US" sz="11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</a:rPr>
              <a:t>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Settings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의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 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주요 설정 옵션들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User-Agent : 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웹사이트에 어떤 브라우저에서 접근하는지 알리는 문자열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. 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웹사이트의 접근 제한 회피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.</a:t>
            </a:r>
            <a:endParaRPr lang="ko-KR" altLang="en-US" sz="1000" b="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DOWNLOAD_DELAY : 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연속적인 요청 사이의 지연 시간을 설정하여 웹서버의 부담을 줄임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.</a:t>
            </a:r>
            <a:endParaRPr lang="ko-KR" altLang="en-US" sz="1000" b="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CONCURRENT_REQUESTS : 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동시에 보낼 수 있는 최대 요청 수 정의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.</a:t>
            </a:r>
            <a:endParaRPr lang="ko-KR" altLang="en-US" sz="1000" b="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MIDDLEWARES &amp; EXTENSIONS : 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사용할 미들웨어나 활성화 및 우선 순위 설정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.</a:t>
            </a:r>
            <a:endParaRPr lang="ko-KR" altLang="en-US" sz="1000" b="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ITEM_PIPELINES : 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사용할 아이템 파이프라인과 그 우선 순위 정의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.</a:t>
            </a:r>
            <a:endParaRPr lang="ko-KR" altLang="en-US" sz="1000" b="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40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Settings </a:t>
            </a:r>
            <a:r>
              <a:rPr lang="ko-KR" altLang="en-US" sz="1100" b="1" i="0" dirty="0">
                <a:solidFill>
                  <a:srgbClr val="374151"/>
                </a:solidFill>
                <a:effectLst/>
                <a:latin typeface="+mj-ea"/>
              </a:rPr>
              <a:t>설정 변경 방법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‘settings.py’ 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파일을 직접 편집하여 기본 설정을 변경하거나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, 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각 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Spider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에 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‘</a:t>
            </a:r>
            <a:r>
              <a:rPr lang="en-US" altLang="ko-KR" sz="1000" b="0" u="sng" kern="0" spc="0" dirty="0" err="1">
                <a:solidFill>
                  <a:srgbClr val="374151"/>
                </a:solidFill>
                <a:effectLst/>
                <a:latin typeface="+mj-ea"/>
              </a:rPr>
              <a:t>custom_settings</a:t>
            </a:r>
            <a:r>
              <a:rPr lang="en-US" altLang="ko-KR" sz="1000" b="0" u="sng" kern="0" spc="0" dirty="0">
                <a:solidFill>
                  <a:srgbClr val="374151"/>
                </a:solidFill>
                <a:effectLst/>
                <a:latin typeface="+mj-ea"/>
              </a:rPr>
              <a:t>’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 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변수를 추가하여 개별 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Spider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 </a:t>
            </a:r>
            <a:r>
              <a:rPr lang="ko-KR" altLang="en-US" sz="1000" b="0" kern="0" dirty="0">
                <a:solidFill>
                  <a:srgbClr val="374151"/>
                </a:solidFill>
                <a:latin typeface="+mj-ea"/>
              </a:rPr>
              <a:t>마다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 설정 변경 가능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.</a:t>
            </a:r>
            <a:endParaRPr lang="ko-KR" altLang="en-US" sz="1000" b="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37415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7630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98C2B-C978-8042-F313-60113C012A91}"/>
              </a:ext>
            </a:extLst>
          </p:cNvPr>
          <p:cNvSpPr txBox="1"/>
          <p:nvPr/>
        </p:nvSpPr>
        <p:spPr>
          <a:xfrm>
            <a:off x="310714" y="91671"/>
            <a:ext cx="8994649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ko-KR" sz="1600" b="1" dirty="0"/>
              <a:t>5. Scrapy Settings </a:t>
            </a:r>
            <a:r>
              <a:rPr lang="ko-KR" altLang="en-US" sz="1600" b="1" dirty="0"/>
              <a:t> </a:t>
            </a:r>
          </a:p>
        </p:txBody>
      </p:sp>
      <p:sp>
        <p:nvSpPr>
          <p:cNvPr id="2" name="제목 3">
            <a:extLst>
              <a:ext uri="{FF2B5EF4-FFF2-40B4-BE49-F238E27FC236}">
                <a16:creationId xmlns:a16="http://schemas.microsoft.com/office/drawing/2014/main" id="{6382F0B1-4FEB-EB2D-20E6-261210178E61}"/>
              </a:ext>
            </a:extLst>
          </p:cNvPr>
          <p:cNvSpPr txBox="1">
            <a:spLocks/>
          </p:cNvSpPr>
          <p:nvPr/>
        </p:nvSpPr>
        <p:spPr>
          <a:xfrm>
            <a:off x="555812" y="797860"/>
            <a:ext cx="10470776" cy="55312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863962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2000" b="1" kern="1200" cap="none" spc="0">
                <a:ln w="0"/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en-US" altLang="ko-KR" sz="1100" dirty="0">
                <a:solidFill>
                  <a:srgbClr val="374151"/>
                </a:solidFill>
                <a:latin typeface="+mj-ea"/>
              </a:rPr>
              <a:t> </a:t>
            </a:r>
            <a:r>
              <a:rPr lang="ko-KR" altLang="en-US" sz="1100" dirty="0">
                <a:solidFill>
                  <a:srgbClr val="374151"/>
                </a:solidFill>
                <a:latin typeface="+mj-ea"/>
              </a:rPr>
              <a:t>사용자 정의 설정 추가 예시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000" b="0" kern="0" dirty="0">
                <a:solidFill>
                  <a:srgbClr val="374151"/>
                </a:solidFill>
                <a:latin typeface="+mj-ea"/>
              </a:rPr>
              <a:t>Spider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에 사용자 정의 설정을 추가하여 </a:t>
            </a:r>
            <a:r>
              <a:rPr lang="ko-KR" altLang="en-US" sz="1000" b="0" kern="0" spc="0" dirty="0" err="1">
                <a:solidFill>
                  <a:srgbClr val="374151"/>
                </a:solidFill>
                <a:effectLst/>
                <a:latin typeface="+mj-ea"/>
              </a:rPr>
              <a:t>스크래핑된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 데이터가 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data.csv 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파일에 저장되도록 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‘</a:t>
            </a:r>
            <a:r>
              <a:rPr lang="en-US" altLang="ko-KR" sz="1000" b="0" u="sng" kern="0" spc="0" dirty="0" err="1">
                <a:solidFill>
                  <a:srgbClr val="374151"/>
                </a:solidFill>
                <a:effectLst/>
                <a:latin typeface="+mj-ea"/>
              </a:rPr>
              <a:t>custom_settings</a:t>
            </a:r>
            <a:r>
              <a:rPr lang="en-US" altLang="ko-KR" sz="1000" b="0" u="sng" kern="0" spc="0" dirty="0">
                <a:solidFill>
                  <a:srgbClr val="374151"/>
                </a:solidFill>
                <a:effectLst/>
                <a:latin typeface="+mj-ea"/>
              </a:rPr>
              <a:t>’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 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속성 사용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.</a:t>
            </a:r>
            <a:endParaRPr lang="ko-KR" altLang="en-US" sz="1000" b="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b="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5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800" b="0" kern="0" dirty="0">
              <a:solidFill>
                <a:srgbClr val="000000"/>
              </a:solidFill>
              <a:latin typeface="+mj-ea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‘</a:t>
            </a:r>
            <a:r>
              <a:rPr lang="en-US" altLang="ko-KR" sz="1000" b="0" kern="0" spc="0" dirty="0" err="1">
                <a:solidFill>
                  <a:srgbClr val="374151"/>
                </a:solidFill>
                <a:effectLst/>
                <a:latin typeface="+mj-ea"/>
              </a:rPr>
              <a:t>QuotesSpider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’ 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클래스를 정의합니다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.</a:t>
            </a:r>
            <a:endParaRPr lang="ko-KR" altLang="en-US" sz="1000" b="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Spider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에 </a:t>
            </a:r>
            <a:r>
              <a:rPr lang="ko-KR" altLang="en-US" sz="1000" b="0" u="sng" kern="0" spc="0" dirty="0">
                <a:solidFill>
                  <a:srgbClr val="374151"/>
                </a:solidFill>
                <a:effectLst/>
                <a:latin typeface="+mj-ea"/>
              </a:rPr>
              <a:t>사용자 정의 설정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(</a:t>
            </a:r>
            <a:r>
              <a:rPr lang="en-US" altLang="ko-KR" sz="1000" b="0" kern="0" spc="0" dirty="0" err="1">
                <a:solidFill>
                  <a:srgbClr val="374151"/>
                </a:solidFill>
                <a:effectLst/>
                <a:latin typeface="+mj-ea"/>
              </a:rPr>
              <a:t>custom_settings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)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을 추가하여 </a:t>
            </a:r>
            <a:r>
              <a:rPr lang="ko-KR" altLang="en-US" sz="1000" b="0" kern="0" spc="0" dirty="0" err="1">
                <a:solidFill>
                  <a:srgbClr val="374151"/>
                </a:solidFill>
                <a:effectLst/>
                <a:latin typeface="+mj-ea"/>
              </a:rPr>
              <a:t>스크래핑된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 데이터가 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data.csv 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파일에 저장되도록 합니다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.</a:t>
            </a:r>
            <a:endParaRPr lang="ko-KR" altLang="en-US" sz="1000" b="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parse 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메서드에서 각 </a:t>
            </a:r>
            <a:r>
              <a:rPr lang="ko-KR" altLang="en-US" sz="1000" b="0" kern="0" dirty="0">
                <a:solidFill>
                  <a:srgbClr val="374151"/>
                </a:solidFill>
                <a:latin typeface="+mj-ea"/>
              </a:rPr>
              <a:t>데이터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를 추출하고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,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 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‘</a:t>
            </a:r>
            <a:r>
              <a:rPr lang="en-US" altLang="ko-KR" sz="1000" b="0" kern="0" spc="0" dirty="0" err="1">
                <a:solidFill>
                  <a:srgbClr val="374151"/>
                </a:solidFill>
                <a:effectLst/>
                <a:latin typeface="+mj-ea"/>
              </a:rPr>
              <a:t>QuoteItem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’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에 저장 후 반환합니다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.</a:t>
            </a:r>
            <a:endParaRPr lang="ko-KR" altLang="en-US" sz="1000" b="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374151"/>
              </a:solidFill>
              <a:latin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8298A3-A597-A757-8AA2-54FE5038F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94" y="1457400"/>
            <a:ext cx="5081997" cy="3828704"/>
          </a:xfrm>
          <a:prstGeom prst="rect">
            <a:avLst/>
          </a:prstGeom>
        </p:spPr>
      </p:pic>
      <p:sp>
        <p:nvSpPr>
          <p:cNvPr id="4" name="액자 3">
            <a:extLst>
              <a:ext uri="{FF2B5EF4-FFF2-40B4-BE49-F238E27FC236}">
                <a16:creationId xmlns:a16="http://schemas.microsoft.com/office/drawing/2014/main" id="{1CB7A801-C4CE-8753-74CB-5AEFE233B346}"/>
              </a:ext>
            </a:extLst>
          </p:cNvPr>
          <p:cNvSpPr/>
          <p:nvPr/>
        </p:nvSpPr>
        <p:spPr>
          <a:xfrm>
            <a:off x="801188" y="2368731"/>
            <a:ext cx="3300550" cy="635727"/>
          </a:xfrm>
          <a:prstGeom prst="frame">
            <a:avLst>
              <a:gd name="adj1" fmla="val 5092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706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52DB4-0731-4376-B95C-79C1F954D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619" y="1497105"/>
            <a:ext cx="10034838" cy="1053427"/>
          </a:xfrm>
        </p:spPr>
        <p:txBody>
          <a:bodyPr>
            <a:normAutofit/>
          </a:bodyPr>
          <a:lstStyle/>
          <a:p>
            <a:r>
              <a:rPr lang="en-US" altLang="ko-KR" sz="3400" b="1" dirty="0">
                <a:latin typeface="var(--ifm-heading-font-family)"/>
              </a:rPr>
              <a:t>Part 1: How To Build Your First Scrapy Spider</a:t>
            </a:r>
            <a:endParaRPr lang="ko-KR" altLang="en-US" sz="3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3E9811-0628-470A-B0C5-14DC79793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7607" y="3655006"/>
            <a:ext cx="7046259" cy="1304925"/>
          </a:xfrm>
        </p:spPr>
        <p:txBody>
          <a:bodyPr>
            <a:normAutofit/>
          </a:bodyPr>
          <a:lstStyle/>
          <a:p>
            <a:pPr marL="3131635" algn="l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</a:pP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Scrapy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Spider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생성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662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98C2B-C978-8042-F313-60113C012A91}"/>
              </a:ext>
            </a:extLst>
          </p:cNvPr>
          <p:cNvSpPr txBox="1"/>
          <p:nvPr/>
        </p:nvSpPr>
        <p:spPr>
          <a:xfrm>
            <a:off x="292786" y="88708"/>
            <a:ext cx="5759822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ko-KR" sz="1600" b="1" kern="100" spc="0" dirty="0">
                <a:effectLst/>
                <a:ea typeface="함초롬바탕" panose="02030604000101010101" pitchFamily="18" charset="-127"/>
              </a:rPr>
              <a:t>Step-1. Python </a:t>
            </a:r>
            <a:r>
              <a:rPr lang="ko-KR" altLang="en-US" sz="1600" b="1" kern="100" spc="0" dirty="0">
                <a:effectLst/>
                <a:latin typeface="+mj-ea"/>
                <a:ea typeface="+mj-ea"/>
              </a:rPr>
              <a:t>환경 설정</a:t>
            </a:r>
            <a:r>
              <a:rPr lang="ko-KR" altLang="en-US" sz="1600" b="1" dirty="0"/>
              <a:t> 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CFACF4B-2293-E3C6-1746-6EE230958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275" y="994167"/>
            <a:ext cx="4312023" cy="5432614"/>
          </a:xfrm>
        </p:spPr>
        <p:txBody>
          <a:bodyPr anchor="t">
            <a:no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ko-KR" sz="1200" b="1" kern="0" spc="0" dirty="0">
                <a:solidFill>
                  <a:schemeClr val="tx1"/>
                </a:solidFill>
                <a:effectLst/>
                <a:latin typeface="+mj-ea"/>
              </a:rPr>
              <a:t> MacOS </a:t>
            </a:r>
            <a:r>
              <a:rPr lang="ko-KR" altLang="en-US" sz="1200" b="1" kern="0" spc="0" dirty="0">
                <a:solidFill>
                  <a:schemeClr val="tx1"/>
                </a:solidFill>
                <a:effectLst/>
                <a:latin typeface="+mj-ea"/>
              </a:rPr>
              <a:t>또는 </a:t>
            </a:r>
            <a:r>
              <a:rPr lang="en-US" altLang="ko-KR" sz="1200" b="1" kern="0" spc="0" dirty="0">
                <a:solidFill>
                  <a:schemeClr val="tx1"/>
                </a:solidFill>
                <a:effectLst/>
                <a:latin typeface="+mj-ea"/>
              </a:rPr>
              <a:t>Linux</a:t>
            </a:r>
            <a:br>
              <a:rPr lang="en-US" altLang="ko-KR" sz="1000" kern="0" spc="0" dirty="0">
                <a:solidFill>
                  <a:schemeClr val="tx1"/>
                </a:solidFill>
                <a:effectLst/>
                <a:latin typeface="+mj-ea"/>
              </a:rPr>
            </a:br>
            <a:br>
              <a:rPr lang="en-US" altLang="ko-KR" sz="1000" b="1" i="0" dirty="0">
                <a:solidFill>
                  <a:schemeClr val="tx1"/>
                </a:solidFill>
                <a:effectLst/>
                <a:latin typeface="+mj-ea"/>
              </a:rPr>
            </a:br>
            <a:r>
              <a:rPr lang="en-US" altLang="ko-KR" sz="1000" b="0" i="0" dirty="0">
                <a:solidFill>
                  <a:schemeClr val="tx1"/>
                </a:solidFill>
                <a:effectLst/>
                <a:latin typeface="+mj-ea"/>
              </a:rPr>
              <a:t>1</a:t>
            </a:r>
            <a:r>
              <a:rPr lang="en-US" altLang="ko-KR" sz="1000" b="1" i="0" dirty="0">
                <a:solidFill>
                  <a:schemeClr val="tx1"/>
                </a:solidFill>
                <a:effectLst/>
                <a:latin typeface="+mj-ea"/>
              </a:rPr>
              <a:t>. </a:t>
            </a:r>
            <a:r>
              <a:rPr lang="ko-KR" altLang="en-US" sz="1000" b="0" kern="0" spc="0" dirty="0">
                <a:solidFill>
                  <a:schemeClr val="tx1"/>
                </a:solidFill>
                <a:effectLst/>
                <a:latin typeface="+mn-lt"/>
              </a:rPr>
              <a:t>설치된 패키지가 최신 버전인지 확인합니다</a:t>
            </a:r>
            <a:r>
              <a:rPr lang="en-US" altLang="ko-KR" sz="1000" b="0" kern="0" spc="0" dirty="0">
                <a:solidFill>
                  <a:schemeClr val="tx1"/>
                </a:solidFill>
                <a:effectLst/>
                <a:latin typeface="+mn-lt"/>
              </a:rPr>
              <a:t>.</a:t>
            </a:r>
            <a:br>
              <a:rPr lang="ko-KR" altLang="en-US" sz="1000" b="0" kern="0" spc="0" dirty="0">
                <a:solidFill>
                  <a:schemeClr val="tx1"/>
                </a:solidFill>
                <a:effectLst/>
                <a:latin typeface="+mn-lt"/>
              </a:rPr>
            </a:br>
            <a:br>
              <a:rPr lang="ko-KR" altLang="en-US" sz="1000" b="0" i="0" dirty="0">
                <a:solidFill>
                  <a:schemeClr val="tx1"/>
                </a:solidFill>
                <a:effectLst/>
                <a:latin typeface="+mn-lt"/>
              </a:rPr>
            </a:br>
            <a:br>
              <a:rPr lang="en-US" altLang="ko-KR" sz="1000" b="0" i="0" dirty="0">
                <a:solidFill>
                  <a:schemeClr val="tx1"/>
                </a:solidFill>
                <a:effectLst/>
                <a:latin typeface="+mn-lt"/>
              </a:rPr>
            </a:br>
            <a:br>
              <a:rPr lang="en-US" altLang="ko-KR" sz="1000" b="0" i="0" dirty="0">
                <a:solidFill>
                  <a:schemeClr val="tx1"/>
                </a:solidFill>
                <a:effectLst/>
                <a:latin typeface="+mn-lt"/>
              </a:rPr>
            </a:br>
            <a:br>
              <a:rPr lang="en-US" altLang="ko-KR" sz="1000" b="0" dirty="0">
                <a:solidFill>
                  <a:schemeClr val="tx1"/>
                </a:solidFill>
                <a:latin typeface="+mn-lt"/>
              </a:rPr>
            </a:br>
            <a:br>
              <a:rPr lang="en-US" altLang="ko-KR" sz="1000" b="0" dirty="0">
                <a:solidFill>
                  <a:schemeClr val="tx1"/>
                </a:solidFill>
                <a:latin typeface="+mn-lt"/>
              </a:rPr>
            </a:b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2. </a:t>
            </a:r>
            <a:r>
              <a:rPr lang="ko-KR" altLang="en-US" sz="1000" b="0" kern="0" spc="0" dirty="0">
                <a:solidFill>
                  <a:schemeClr val="tx1"/>
                </a:solidFill>
                <a:effectLst/>
                <a:latin typeface="+mn-lt"/>
              </a:rPr>
              <a:t>다음으로 파이썬 가상 환경을 생성합니다</a:t>
            </a:r>
            <a:r>
              <a:rPr lang="en-US" altLang="ko-KR" sz="1000" b="0" kern="0" spc="0" dirty="0">
                <a:solidFill>
                  <a:schemeClr val="tx1"/>
                </a:solidFill>
                <a:effectLst/>
                <a:latin typeface="+mn-lt"/>
              </a:rPr>
              <a:t>.</a:t>
            </a:r>
            <a:br>
              <a:rPr lang="ko-KR" altLang="en-US" sz="1000" b="0" kern="0" spc="0" dirty="0">
                <a:solidFill>
                  <a:schemeClr val="tx1"/>
                </a:solidFill>
                <a:effectLst/>
                <a:latin typeface="+mn-lt"/>
              </a:rPr>
            </a:br>
            <a:br>
              <a:rPr lang="en-US" altLang="ko-KR" sz="1000" b="0" dirty="0">
                <a:solidFill>
                  <a:schemeClr val="tx1"/>
                </a:solidFill>
                <a:latin typeface="+mn-lt"/>
              </a:rPr>
            </a:br>
            <a:br>
              <a:rPr lang="en-US" altLang="ko-KR" sz="1000" b="0" dirty="0">
                <a:solidFill>
                  <a:schemeClr val="tx1"/>
                </a:solidFill>
                <a:latin typeface="+mn-lt"/>
              </a:rPr>
            </a:br>
            <a:br>
              <a:rPr lang="en-US" altLang="ko-KR" sz="1000" b="0" dirty="0">
                <a:solidFill>
                  <a:schemeClr val="tx1"/>
                </a:solidFill>
                <a:latin typeface="+mn-lt"/>
              </a:rPr>
            </a:br>
            <a:br>
              <a:rPr lang="en-US" altLang="ko-KR" sz="1000" b="0" dirty="0">
                <a:solidFill>
                  <a:schemeClr val="tx1"/>
                </a:solidFill>
                <a:latin typeface="+mn-lt"/>
              </a:rPr>
            </a:br>
            <a:br>
              <a:rPr lang="en-US" altLang="ko-KR" sz="1000" b="0" dirty="0">
                <a:solidFill>
                  <a:schemeClr val="tx1"/>
                </a:solidFill>
                <a:latin typeface="+mn-lt"/>
              </a:rPr>
            </a:br>
            <a:br>
              <a:rPr lang="en-US" altLang="ko-KR" sz="1000" b="0" dirty="0">
                <a:solidFill>
                  <a:schemeClr val="tx1"/>
                </a:solidFill>
                <a:latin typeface="+mn-lt"/>
              </a:rPr>
            </a:br>
            <a:br>
              <a:rPr lang="en-US" altLang="ko-KR" sz="1000" b="0" dirty="0">
                <a:solidFill>
                  <a:schemeClr val="tx1"/>
                </a:solidFill>
                <a:latin typeface="+mn-lt"/>
              </a:rPr>
            </a:b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3. </a:t>
            </a:r>
            <a:r>
              <a:rPr lang="ko-KR" altLang="en-US" sz="1000" b="0" kern="0" spc="0" dirty="0">
                <a:solidFill>
                  <a:schemeClr val="tx1"/>
                </a:solidFill>
                <a:effectLst/>
                <a:latin typeface="+mn-lt"/>
              </a:rPr>
              <a:t>마지막으로 가상 환경에서 </a:t>
            </a:r>
            <a:r>
              <a:rPr lang="en-US" altLang="ko-KR" sz="1000" b="0" kern="0" spc="0" dirty="0">
                <a:solidFill>
                  <a:schemeClr val="tx1"/>
                </a:solidFill>
                <a:effectLst/>
                <a:latin typeface="+mn-lt"/>
              </a:rPr>
              <a:t>Scrapy</a:t>
            </a:r>
            <a:r>
              <a:rPr lang="ko-KR" altLang="en-US" sz="1000" b="0" kern="0" spc="0" dirty="0">
                <a:solidFill>
                  <a:schemeClr val="tx1"/>
                </a:solidFill>
                <a:effectLst/>
                <a:latin typeface="+mn-lt"/>
              </a:rPr>
              <a:t>를 설치합니다</a:t>
            </a:r>
            <a:r>
              <a:rPr lang="en-US" altLang="ko-KR" sz="1000" b="0" kern="0" spc="0" dirty="0">
                <a:solidFill>
                  <a:schemeClr val="tx1"/>
                </a:solidFill>
                <a:effectLst/>
                <a:latin typeface="+mn-lt"/>
              </a:rPr>
              <a:t>.</a:t>
            </a:r>
            <a:br>
              <a:rPr lang="en-US" altLang="ko-KR" sz="1000" b="0" kern="0" spc="0" dirty="0">
                <a:solidFill>
                  <a:schemeClr val="tx1"/>
                </a:solidFill>
                <a:effectLst/>
                <a:latin typeface="+mn-lt"/>
              </a:rPr>
            </a:br>
            <a:br>
              <a:rPr lang="en-US" altLang="ko-KR" sz="1000" b="0" kern="0" spc="0" dirty="0">
                <a:solidFill>
                  <a:schemeClr val="tx1"/>
                </a:solidFill>
                <a:effectLst/>
                <a:latin typeface="+mn-lt"/>
              </a:rPr>
            </a:br>
            <a:br>
              <a:rPr lang="en-US" altLang="ko-KR" sz="1000" b="0" kern="0" spc="0" dirty="0">
                <a:solidFill>
                  <a:schemeClr val="tx1"/>
                </a:solidFill>
                <a:effectLst/>
                <a:latin typeface="+mn-lt"/>
              </a:rPr>
            </a:br>
            <a:br>
              <a:rPr lang="en-US" altLang="ko-KR" sz="1000" b="0" kern="0" spc="0" dirty="0">
                <a:solidFill>
                  <a:schemeClr val="tx1"/>
                </a:solidFill>
                <a:effectLst/>
                <a:latin typeface="+mn-lt"/>
              </a:rPr>
            </a:br>
            <a:br>
              <a:rPr lang="en-US" altLang="ko-KR" sz="1000" b="0" kern="0" spc="0" dirty="0">
                <a:solidFill>
                  <a:schemeClr val="tx1"/>
                </a:solidFill>
                <a:effectLst/>
                <a:latin typeface="+mn-lt"/>
              </a:rPr>
            </a:br>
            <a:endParaRPr lang="en-US" altLang="ko-KR" sz="1100" b="0" i="0" dirty="0">
              <a:solidFill>
                <a:srgbClr val="000000"/>
              </a:solidFill>
              <a:effectLst/>
              <a:latin typeface="+mn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110AA3-AEFB-AEDB-C6BE-1897921AB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427" y="1652176"/>
            <a:ext cx="1995280" cy="4010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8F5128-651E-6A9E-9F7A-E919A5F5B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036" y="2608637"/>
            <a:ext cx="2399387" cy="6066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80A0036-25A6-8889-C5F2-BBBA2DE9D0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427" y="3836891"/>
            <a:ext cx="2853842" cy="424844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9A293E2E-43DF-F607-FD0E-5208A9AF4274}"/>
              </a:ext>
            </a:extLst>
          </p:cNvPr>
          <p:cNvSpPr txBox="1">
            <a:spLocks/>
          </p:cNvSpPr>
          <p:nvPr/>
        </p:nvSpPr>
        <p:spPr>
          <a:xfrm>
            <a:off x="5719412" y="994167"/>
            <a:ext cx="5601731" cy="4981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863962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2000" b="1" kern="1200" cap="none" spc="0">
                <a:ln w="0"/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1200" kern="0" dirty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ko-KR" sz="1200" kern="0" spc="0" dirty="0">
                <a:solidFill>
                  <a:srgbClr val="374151"/>
                </a:solidFill>
                <a:effectLst/>
                <a:latin typeface="+mj-ea"/>
              </a:rPr>
              <a:t>Windows</a:t>
            </a:r>
            <a:br>
              <a:rPr lang="ko-KR" altLang="en-US" sz="1000" b="0" kern="0" dirty="0">
                <a:solidFill>
                  <a:schemeClr val="tx1"/>
                </a:solidFill>
                <a:latin typeface="+mj-ea"/>
              </a:rPr>
            </a:br>
            <a:br>
              <a:rPr lang="ko-KR" altLang="en-US" sz="1000" b="0" dirty="0">
                <a:solidFill>
                  <a:schemeClr val="tx1"/>
                </a:solidFill>
                <a:latin typeface="+mj-ea"/>
              </a:rPr>
            </a:br>
            <a:r>
              <a:rPr lang="en-US" altLang="ko-KR" sz="1000" b="0" dirty="0">
                <a:solidFill>
                  <a:schemeClr val="tx1"/>
                </a:solidFill>
                <a:latin typeface="+mj-ea"/>
              </a:rPr>
              <a:t>1. 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Windows 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명령 셸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, PowerShell, 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또는 다른 터미널에서 </a:t>
            </a:r>
            <a:r>
              <a:rPr lang="en-US" altLang="ko-KR" sz="1000" b="0" kern="0" spc="0" dirty="0" err="1">
                <a:solidFill>
                  <a:srgbClr val="374151"/>
                </a:solidFill>
                <a:effectLst/>
                <a:latin typeface="+mj-ea"/>
              </a:rPr>
              <a:t>virtualenv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(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가상 환경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)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를 설치합니다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.</a:t>
            </a:r>
            <a:br>
              <a:rPr lang="ko-KR" altLang="en-US" sz="1000" b="0" kern="0" dirty="0">
                <a:solidFill>
                  <a:schemeClr val="tx1"/>
                </a:solidFill>
                <a:latin typeface="+mj-ea"/>
              </a:rPr>
            </a:br>
            <a:br>
              <a:rPr lang="ko-KR" altLang="en-US" sz="1000" b="0" dirty="0">
                <a:solidFill>
                  <a:schemeClr val="tx1"/>
                </a:solidFill>
                <a:latin typeface="+mj-ea"/>
              </a:rPr>
            </a:br>
            <a:br>
              <a:rPr lang="ko-KR" altLang="en-US" sz="1000" b="0" dirty="0">
                <a:solidFill>
                  <a:schemeClr val="tx1"/>
                </a:solidFill>
                <a:latin typeface="+mj-ea"/>
              </a:rPr>
            </a:br>
            <a:br>
              <a:rPr lang="ko-KR" altLang="en-US" sz="1000" b="0" dirty="0">
                <a:solidFill>
                  <a:schemeClr val="tx1"/>
                </a:solidFill>
                <a:latin typeface="+mj-ea"/>
              </a:rPr>
            </a:br>
            <a:br>
              <a:rPr lang="ko-KR" altLang="en-US" sz="1000" b="0" dirty="0">
                <a:solidFill>
                  <a:schemeClr val="tx1"/>
                </a:solidFill>
                <a:latin typeface="+mj-ea"/>
              </a:rPr>
            </a:br>
            <a:r>
              <a:rPr lang="en-US" altLang="ko-KR" sz="1000" b="0" dirty="0">
                <a:solidFill>
                  <a:schemeClr val="tx1"/>
                </a:solidFill>
                <a:latin typeface="+mj-ea"/>
              </a:rPr>
              <a:t>2. 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가상 환경을 생성하려는 폴더로 이동하고 </a:t>
            </a:r>
            <a:r>
              <a:rPr lang="en-US" altLang="ko-KR" sz="1000" b="0" kern="0" spc="0" dirty="0" err="1">
                <a:solidFill>
                  <a:srgbClr val="374151"/>
                </a:solidFill>
                <a:effectLst/>
                <a:latin typeface="+mj-ea"/>
              </a:rPr>
              <a:t>virtualenv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를 시작합니다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.</a:t>
            </a:r>
            <a:br>
              <a:rPr lang="ko-KR" altLang="en-US" sz="1000" b="0" kern="0" dirty="0">
                <a:solidFill>
                  <a:schemeClr val="tx1"/>
                </a:solidFill>
                <a:latin typeface="+mj-ea"/>
              </a:rPr>
            </a:br>
            <a:br>
              <a:rPr lang="ko-KR" altLang="en-US" sz="1000" b="0" dirty="0">
                <a:solidFill>
                  <a:schemeClr val="tx1"/>
                </a:solidFill>
                <a:latin typeface="+mj-ea"/>
              </a:rPr>
            </a:br>
            <a:br>
              <a:rPr lang="ko-KR" altLang="en-US" sz="1000" b="0" dirty="0">
                <a:solidFill>
                  <a:schemeClr val="tx1"/>
                </a:solidFill>
                <a:latin typeface="+mj-ea"/>
              </a:rPr>
            </a:br>
            <a:br>
              <a:rPr lang="ko-KR" altLang="en-US" sz="1000" b="0" dirty="0">
                <a:solidFill>
                  <a:schemeClr val="tx1"/>
                </a:solidFill>
                <a:latin typeface="+mj-ea"/>
              </a:rPr>
            </a:br>
            <a:br>
              <a:rPr lang="ko-KR" altLang="en-US" sz="1000" b="0" dirty="0">
                <a:solidFill>
                  <a:schemeClr val="tx1"/>
                </a:solidFill>
                <a:latin typeface="+mj-ea"/>
              </a:rPr>
            </a:br>
            <a:br>
              <a:rPr lang="ko-KR" altLang="en-US" sz="1000" b="0" dirty="0">
                <a:solidFill>
                  <a:schemeClr val="tx1"/>
                </a:solidFill>
                <a:latin typeface="+mj-ea"/>
              </a:rPr>
            </a:br>
            <a:r>
              <a:rPr lang="en-US" altLang="ko-KR" sz="1000" b="0" dirty="0">
                <a:solidFill>
                  <a:schemeClr val="tx1"/>
                </a:solidFill>
                <a:latin typeface="+mj-ea"/>
              </a:rPr>
              <a:t>3. 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가상 환경을 활성화합니다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u"/>
            </a:pPr>
            <a:endParaRPr lang="en-US" altLang="ko-KR" sz="1000" b="0" kern="0" dirty="0">
              <a:solidFill>
                <a:srgbClr val="374151"/>
              </a:solidFill>
              <a:latin typeface="+mj-ea"/>
            </a:endParaRPr>
          </a:p>
          <a:p>
            <a:pPr marL="171450" indent="-171450">
              <a:buFont typeface="Wingdings" panose="05000000000000000000" pitchFamily="2" charset="2"/>
              <a:buChar char="u"/>
            </a:pPr>
            <a:endParaRPr lang="en-US" altLang="ko-KR" sz="1000" b="0" kern="0" spc="0" dirty="0">
              <a:solidFill>
                <a:srgbClr val="374151"/>
              </a:solidFill>
              <a:effectLst/>
              <a:latin typeface="+mj-ea"/>
            </a:endParaRPr>
          </a:p>
          <a:p>
            <a:endParaRPr lang="en-US" altLang="ko-KR" sz="1000" b="0" kern="0" dirty="0">
              <a:solidFill>
                <a:srgbClr val="374151"/>
              </a:solidFill>
              <a:latin typeface="+mj-ea"/>
            </a:endParaRPr>
          </a:p>
          <a:p>
            <a:endParaRPr lang="en-US" altLang="ko-KR" sz="1000" b="0" kern="0" dirty="0">
              <a:solidFill>
                <a:srgbClr val="374151"/>
              </a:solidFill>
              <a:latin typeface="+mj-ea"/>
            </a:endParaRPr>
          </a:p>
          <a:p>
            <a:endParaRPr lang="en-US" altLang="ko-KR" sz="1000" b="0" kern="0" dirty="0">
              <a:solidFill>
                <a:srgbClr val="374151"/>
              </a:solidFill>
              <a:latin typeface="+mj-ea"/>
            </a:endParaRPr>
          </a:p>
          <a:p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    4. 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마지막으로 가상 환경에서 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Scrapy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를 설치합니다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.</a:t>
            </a:r>
            <a:endParaRPr lang="ko-KR" altLang="en-US" sz="1000" b="0" kern="0" spc="0" dirty="0">
              <a:solidFill>
                <a:srgbClr val="000000"/>
              </a:solidFill>
              <a:effectLst/>
              <a:latin typeface="+mj-ea"/>
            </a:endParaRPr>
          </a:p>
          <a:p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br>
              <a:rPr lang="en-US" altLang="ko-KR" sz="1000" b="0" kern="0" dirty="0">
                <a:solidFill>
                  <a:schemeClr val="tx1"/>
                </a:solidFill>
                <a:latin typeface="+mn-lt"/>
              </a:rPr>
            </a:br>
            <a:br>
              <a:rPr lang="en-US" altLang="ko-KR" sz="1000" b="0" kern="0" dirty="0">
                <a:solidFill>
                  <a:schemeClr val="tx1"/>
                </a:solidFill>
                <a:latin typeface="+mn-lt"/>
              </a:rPr>
            </a:br>
            <a:br>
              <a:rPr lang="en-US" altLang="ko-KR" sz="1000" b="0" kern="0" dirty="0">
                <a:solidFill>
                  <a:schemeClr val="tx1"/>
                </a:solidFill>
                <a:latin typeface="+mn-lt"/>
              </a:rPr>
            </a:br>
            <a:br>
              <a:rPr lang="en-US" altLang="ko-KR" sz="1000" b="0" kern="0" dirty="0">
                <a:solidFill>
                  <a:schemeClr val="tx1"/>
                </a:solidFill>
                <a:latin typeface="+mn-lt"/>
              </a:rPr>
            </a:br>
            <a:br>
              <a:rPr lang="en-US" altLang="ko-KR" sz="1000" b="0" kern="0" dirty="0">
                <a:solidFill>
                  <a:schemeClr val="tx1"/>
                </a:solidFill>
                <a:latin typeface="+mn-lt"/>
              </a:rPr>
            </a:br>
            <a:endParaRPr lang="ko-KR" altLang="en-US" sz="1100" b="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56FE211-C7B7-1436-F0A5-994927B1AD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2651" y="1750975"/>
            <a:ext cx="2206978" cy="26841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A2E23F3-A5FE-2199-0F25-ABB9066B54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8824" y="2422504"/>
            <a:ext cx="2055313" cy="42819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F195D9C-4591-D73F-8C25-D5B13D6EF9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8824" y="3362255"/>
            <a:ext cx="2482033" cy="24491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BEF9BBF-BD3D-D7E2-A740-DA9AB7E884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02650" y="4296119"/>
            <a:ext cx="2206979" cy="25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84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98C2B-C978-8042-F313-60113C012A91}"/>
              </a:ext>
            </a:extLst>
          </p:cNvPr>
          <p:cNvSpPr txBox="1"/>
          <p:nvPr/>
        </p:nvSpPr>
        <p:spPr>
          <a:xfrm>
            <a:off x="292786" y="88708"/>
            <a:ext cx="5759822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ko-KR" sz="1600" b="1" kern="100" spc="0" dirty="0">
                <a:effectLst/>
                <a:ea typeface="함초롬바탕" panose="02030604000101010101" pitchFamily="18" charset="-127"/>
              </a:rPr>
              <a:t>Step-1. Python </a:t>
            </a:r>
            <a:r>
              <a:rPr lang="ko-KR" altLang="en-US" sz="1600" b="1" kern="100" spc="0" dirty="0">
                <a:effectLst/>
                <a:latin typeface="+mj-ea"/>
                <a:ea typeface="+mj-ea"/>
              </a:rPr>
              <a:t>환경 설정</a:t>
            </a:r>
            <a:r>
              <a:rPr lang="ko-KR" altLang="en-US" sz="1600" b="1" dirty="0"/>
              <a:t> </a:t>
            </a:r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742B4F03-03C1-41DD-77BD-A5C25C768741}"/>
              </a:ext>
            </a:extLst>
          </p:cNvPr>
          <p:cNvSpPr txBox="1">
            <a:spLocks/>
          </p:cNvSpPr>
          <p:nvPr/>
        </p:nvSpPr>
        <p:spPr>
          <a:xfrm>
            <a:off x="555812" y="887507"/>
            <a:ext cx="10470776" cy="50112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863962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2000" b="1" kern="1200" cap="none" spc="0">
                <a:ln w="0"/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en-US" altLang="ko-KR" sz="1200" b="1" i="0" dirty="0">
                <a:solidFill>
                  <a:srgbClr val="374151"/>
                </a:solidFill>
                <a:effectLst/>
                <a:latin typeface="+mj-ea"/>
              </a:rPr>
              <a:t> Scrapy </a:t>
            </a:r>
            <a:r>
              <a:rPr lang="ko-KR" altLang="en-US" sz="1200" b="1" i="0" dirty="0">
                <a:solidFill>
                  <a:srgbClr val="374151"/>
                </a:solidFill>
                <a:effectLst/>
                <a:latin typeface="+mj-ea"/>
              </a:rPr>
              <a:t>설치 확인</a:t>
            </a:r>
            <a:endParaRPr lang="en-US" altLang="ko-KR" sz="1200" b="1" i="0" dirty="0">
              <a:solidFill>
                <a:srgbClr val="374151"/>
              </a:solidFill>
              <a:effectLst/>
              <a:latin typeface="+mj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rgbClr val="374151"/>
                </a:solidFill>
                <a:latin typeface="+mn-lt"/>
              </a:rPr>
              <a:t>    </a:t>
            </a:r>
            <a:r>
              <a:rPr lang="en-US" altLang="ko-KR" sz="1000" b="0" dirty="0">
                <a:solidFill>
                  <a:srgbClr val="374151"/>
                </a:solidFill>
                <a:latin typeface="+mn-lt"/>
              </a:rPr>
              <a:t>: </a:t>
            </a:r>
            <a:r>
              <a:rPr lang="ko-KR" altLang="en-US" sz="1000" b="0" dirty="0">
                <a:solidFill>
                  <a:srgbClr val="374151"/>
                </a:solidFill>
                <a:latin typeface="+mj-ea"/>
              </a:rPr>
              <a:t>정상 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작동 확인 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: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 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scrapy 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명령을 입력하면 다음과 같은 출력이 나타납니다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.</a:t>
            </a:r>
            <a:endParaRPr lang="ko-KR" altLang="en-US" sz="1000" b="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1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5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→ 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Scrapy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가 제대로 설치되었음을 확인 가능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.</a:t>
            </a:r>
            <a:endParaRPr lang="ko-KR" altLang="en-US" sz="1000" b="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374151"/>
              </a:solidFill>
              <a:latin typeface="+mj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344E3BE-2955-F003-B8F3-94D70C144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00" y="1622052"/>
            <a:ext cx="5205472" cy="329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90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98C2B-C978-8042-F313-60113C012A91}"/>
              </a:ext>
            </a:extLst>
          </p:cNvPr>
          <p:cNvSpPr txBox="1"/>
          <p:nvPr/>
        </p:nvSpPr>
        <p:spPr>
          <a:xfrm>
            <a:off x="292786" y="88707"/>
            <a:ext cx="5759822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ko-KR" sz="1600" b="1" kern="100" spc="0" dirty="0">
                <a:effectLst/>
                <a:ea typeface="함초롬바탕" panose="02030604000101010101" pitchFamily="18" charset="-127"/>
              </a:rPr>
              <a:t>Step-2. </a:t>
            </a:r>
            <a:r>
              <a:rPr lang="ko-KR" altLang="en-US" sz="1600" b="1" i="0" dirty="0">
                <a:effectLst/>
                <a:latin typeface="+mj-ea"/>
              </a:rPr>
              <a:t>초콜릿 웹 사이트 </a:t>
            </a:r>
            <a:r>
              <a:rPr lang="ko-KR" altLang="en-US" sz="1600" b="1" i="0" dirty="0" err="1">
                <a:effectLst/>
                <a:latin typeface="+mj-ea"/>
              </a:rPr>
              <a:t>스크래핑</a:t>
            </a:r>
            <a:r>
              <a:rPr lang="ko-KR" altLang="en-US" sz="1600" b="1" i="0" dirty="0">
                <a:effectLst/>
                <a:latin typeface="+mj-ea"/>
              </a:rPr>
              <a:t> 예시</a:t>
            </a:r>
            <a:endParaRPr lang="en-US" altLang="ko-KR" sz="1600" b="1" i="0" dirty="0">
              <a:effectLst/>
              <a:latin typeface="+mj-ea"/>
            </a:endParaRPr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742B4F03-03C1-41DD-77BD-A5C25C768741}"/>
              </a:ext>
            </a:extLst>
          </p:cNvPr>
          <p:cNvSpPr txBox="1">
            <a:spLocks/>
          </p:cNvSpPr>
          <p:nvPr/>
        </p:nvSpPr>
        <p:spPr>
          <a:xfrm>
            <a:off x="555812" y="806824"/>
            <a:ext cx="10470776" cy="53788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863962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2000" b="1" kern="1200" cap="none" spc="0">
                <a:ln w="0"/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228600" indent="-22860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+mj-lt"/>
              <a:buAutoNum type="arabicPeriod"/>
            </a:pPr>
            <a:r>
              <a:rPr lang="en-US" altLang="ko-KR" sz="1200" b="1" kern="100" dirty="0">
                <a:solidFill>
                  <a:schemeClr val="tx1"/>
                </a:solidFill>
                <a:ea typeface="함초롬바탕" panose="02030604000101010101" pitchFamily="18" charset="-127"/>
              </a:rPr>
              <a:t>Scrapy</a:t>
            </a:r>
            <a:r>
              <a:rPr lang="ko-KR" altLang="en-US" sz="1200" b="1" kern="100" dirty="0">
                <a:solidFill>
                  <a:schemeClr val="tx1"/>
                </a:solidFill>
                <a:ea typeface="함초롬바탕" panose="02030604000101010101" pitchFamily="18" charset="-127"/>
              </a:rPr>
              <a:t> </a:t>
            </a:r>
            <a:r>
              <a:rPr lang="ko-KR" altLang="en-US" sz="1200" b="1" kern="100" dirty="0">
                <a:solidFill>
                  <a:schemeClr val="tx1"/>
                </a:solidFill>
                <a:latin typeface="+mn-ea"/>
              </a:rPr>
              <a:t>프로젝트 설정</a:t>
            </a:r>
            <a:endParaRPr lang="en-US" altLang="ko-KR" sz="1200" b="0" dirty="0">
              <a:solidFill>
                <a:schemeClr val="tx1"/>
              </a:solidFill>
              <a:latin typeface="+mj-ea"/>
            </a:endParaRPr>
          </a:p>
          <a:p>
            <a:pPr marL="171450" indent="-171450" algn="just" fontAlgn="base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1000" b="0" dirty="0">
                <a:solidFill>
                  <a:srgbClr val="374151"/>
                </a:solidFill>
                <a:latin typeface="+mn-lt"/>
              </a:rPr>
              <a:t>프로젝트 이름 </a:t>
            </a:r>
            <a:r>
              <a:rPr lang="en-US" altLang="ko-KR" sz="1000" b="0" dirty="0">
                <a:solidFill>
                  <a:srgbClr val="374151"/>
                </a:solidFill>
                <a:latin typeface="+mn-lt"/>
              </a:rPr>
              <a:t>: </a:t>
            </a:r>
            <a:r>
              <a:rPr lang="en-US" altLang="ko-KR" sz="1000" kern="100" spc="0" dirty="0">
                <a:solidFill>
                  <a:srgbClr val="374151"/>
                </a:solidFill>
                <a:effectLst/>
                <a:latin typeface="+mn-ea"/>
                <a:ea typeface="+mn-ea"/>
              </a:rPr>
              <a:t>'</a:t>
            </a:r>
            <a:r>
              <a:rPr lang="en-US" altLang="ko-KR" sz="1000" kern="100" spc="0" dirty="0" err="1">
                <a:solidFill>
                  <a:srgbClr val="374151"/>
                </a:solidFill>
                <a:effectLst/>
                <a:latin typeface="+mn-ea"/>
                <a:ea typeface="+mn-ea"/>
              </a:rPr>
              <a:t>chocolatescraper</a:t>
            </a:r>
            <a:r>
              <a:rPr lang="en-US" altLang="ko-KR" sz="1000" kern="100" spc="0" dirty="0">
                <a:solidFill>
                  <a:srgbClr val="374151"/>
                </a:solidFill>
                <a:effectLst/>
                <a:latin typeface="+mn-ea"/>
                <a:ea typeface="+mn-ea"/>
              </a:rPr>
              <a:t>'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b="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228600" indent="-22860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+mj-lt"/>
              <a:buAutoNum type="arabicPeriod" startAt="2"/>
            </a:pPr>
            <a:r>
              <a:rPr lang="en-US" altLang="ko-KR" sz="1200" kern="100" dirty="0">
                <a:solidFill>
                  <a:schemeClr val="tx1"/>
                </a:solidFill>
                <a:latin typeface="+mj-ea"/>
              </a:rPr>
              <a:t>Spider</a:t>
            </a:r>
            <a:r>
              <a:rPr lang="ko-KR" altLang="en-US" sz="1200" kern="100" dirty="0">
                <a:solidFill>
                  <a:schemeClr val="tx1"/>
                </a:solidFill>
                <a:latin typeface="+mj-ea"/>
              </a:rPr>
              <a:t> 생성</a:t>
            </a:r>
            <a:endParaRPr lang="en-US" altLang="ko-KR" sz="1200" dirty="0">
              <a:solidFill>
                <a:schemeClr val="tx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000" b="0" dirty="0">
                <a:solidFill>
                  <a:srgbClr val="374151"/>
                </a:solidFill>
                <a:latin typeface="+mj-ea"/>
              </a:rPr>
              <a:t>새로운 </a:t>
            </a:r>
            <a:r>
              <a:rPr lang="en-US" altLang="ko-KR" sz="1000" b="0" dirty="0">
                <a:solidFill>
                  <a:srgbClr val="374151"/>
                </a:solidFill>
                <a:latin typeface="+mj-ea"/>
              </a:rPr>
              <a:t>spider</a:t>
            </a:r>
            <a:r>
              <a:rPr lang="ko-KR" altLang="en-US" sz="1000" b="0" dirty="0">
                <a:solidFill>
                  <a:srgbClr val="374151"/>
                </a:solidFill>
                <a:latin typeface="+mj-ea"/>
              </a:rPr>
              <a:t> 생성 </a:t>
            </a:r>
            <a:r>
              <a:rPr lang="en-US" altLang="ko-KR" sz="1000" b="0" dirty="0">
                <a:solidFill>
                  <a:srgbClr val="374151"/>
                </a:solidFill>
                <a:latin typeface="+mj-ea"/>
              </a:rPr>
              <a:t>: ‘</a:t>
            </a:r>
            <a:r>
              <a:rPr lang="en-US" altLang="ko-KR" sz="1000" b="0" dirty="0" err="1">
                <a:solidFill>
                  <a:srgbClr val="374151"/>
                </a:solidFill>
                <a:latin typeface="+mj-ea"/>
              </a:rPr>
              <a:t>genspider</a:t>
            </a:r>
            <a:r>
              <a:rPr lang="en-US" altLang="ko-KR" sz="1000" b="0" dirty="0">
                <a:solidFill>
                  <a:srgbClr val="374151"/>
                </a:solidFill>
                <a:latin typeface="+mj-ea"/>
              </a:rPr>
              <a:t>’ </a:t>
            </a:r>
            <a:r>
              <a:rPr lang="ko-KR" altLang="en-US" sz="1000" b="0" dirty="0">
                <a:solidFill>
                  <a:srgbClr val="374151"/>
                </a:solidFill>
                <a:latin typeface="+mj-ea"/>
              </a:rPr>
              <a:t>명령 실행</a:t>
            </a: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rgbClr val="374151"/>
                </a:solidFill>
                <a:latin typeface="+mj-ea"/>
              </a:rPr>
              <a:t>Spider </a:t>
            </a:r>
            <a:r>
              <a:rPr lang="ko-KR" altLang="en-US" sz="1000" b="0" dirty="0">
                <a:solidFill>
                  <a:srgbClr val="374151"/>
                </a:solidFill>
                <a:latin typeface="+mj-ea"/>
              </a:rPr>
              <a:t>폴더에 새 </a:t>
            </a:r>
            <a:r>
              <a:rPr lang="en-US" altLang="ko-KR" sz="1000" b="0" dirty="0">
                <a:solidFill>
                  <a:srgbClr val="374151"/>
                </a:solidFill>
                <a:latin typeface="+mj-ea"/>
              </a:rPr>
              <a:t>spider </a:t>
            </a:r>
            <a:r>
              <a:rPr lang="ko-KR" altLang="en-US" sz="1000" b="0" dirty="0">
                <a:solidFill>
                  <a:srgbClr val="374151"/>
                </a:solidFill>
                <a:latin typeface="+mj-ea"/>
              </a:rPr>
              <a:t>추가</a:t>
            </a: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50" b="0" dirty="0">
              <a:solidFill>
                <a:srgbClr val="374151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374151"/>
              </a:solidFill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F91D51-E290-9180-EBEC-55A083082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11" y="1481138"/>
            <a:ext cx="3567113" cy="2365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83F97F8-1BE4-32AD-EEC5-06E66382F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911" y="2700899"/>
            <a:ext cx="4490477" cy="2138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A3031B-8533-FE16-6574-C9AB03C9B2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911" y="3352566"/>
            <a:ext cx="3298171" cy="176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85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CEB5DC-584E-7E34-B8CB-016240A5FF37}"/>
              </a:ext>
            </a:extLst>
          </p:cNvPr>
          <p:cNvGrpSpPr/>
          <p:nvPr/>
        </p:nvGrpSpPr>
        <p:grpSpPr>
          <a:xfrm>
            <a:off x="4174802" y="765455"/>
            <a:ext cx="6467798" cy="754761"/>
            <a:chOff x="4080174" y="1019479"/>
            <a:chExt cx="6203242" cy="754761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6704074-A683-4E87-CCFC-BDF120F15301}"/>
                </a:ext>
              </a:extLst>
            </p:cNvPr>
            <p:cNvSpPr/>
            <p:nvPr userDrawn="1"/>
          </p:nvSpPr>
          <p:spPr>
            <a:xfrm>
              <a:off x="4523416" y="1072859"/>
              <a:ext cx="5760000" cy="648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96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2D444138-4100-5F52-EBEF-D53ECA2B3505}"/>
                </a:ext>
              </a:extLst>
            </p:cNvPr>
            <p:cNvSpPr/>
            <p:nvPr userDrawn="1"/>
          </p:nvSpPr>
          <p:spPr>
            <a:xfrm>
              <a:off x="4080174" y="1019479"/>
              <a:ext cx="875931" cy="75476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4A67A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600" b="1" dirty="0">
                  <a:latin typeface="맑은 고딕" panose="020B0503020000020004" pitchFamily="50" charset="-127"/>
                </a:rPr>
                <a:t>Ⅰ</a:t>
              </a:r>
              <a:endParaRPr lang="ko-KR" altLang="en-US" sz="2600" b="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015ADF4-C79C-ED29-12CD-13C4E6A9185D}"/>
                </a:ext>
              </a:extLst>
            </p:cNvPr>
            <p:cNvSpPr txBox="1"/>
            <p:nvPr userDrawn="1"/>
          </p:nvSpPr>
          <p:spPr>
            <a:xfrm>
              <a:off x="5230651" y="1201246"/>
              <a:ext cx="4432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/>
                <a:t>Scrapy</a:t>
              </a:r>
              <a:r>
                <a:rPr lang="ko-KR" altLang="en-US" sz="1800" b="1" dirty="0"/>
                <a:t>를 사용한 웹 </a:t>
              </a:r>
              <a:r>
                <a:rPr lang="ko-KR" altLang="en-US" sz="1800" b="1" dirty="0" err="1"/>
                <a:t>스크래핑</a:t>
              </a:r>
              <a:r>
                <a:rPr lang="ko-KR" altLang="en-US" sz="1800" b="1" dirty="0"/>
                <a:t> 소개</a:t>
              </a:r>
              <a:endPara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9265117-4B70-1831-897C-AC8E065B7484}"/>
              </a:ext>
            </a:extLst>
          </p:cNvPr>
          <p:cNvGrpSpPr/>
          <p:nvPr/>
        </p:nvGrpSpPr>
        <p:grpSpPr>
          <a:xfrm>
            <a:off x="4174801" y="1852925"/>
            <a:ext cx="6467799" cy="754761"/>
            <a:chOff x="4080174" y="2000667"/>
            <a:chExt cx="6203242" cy="754761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0E64FDC0-821F-EE8F-4F3C-6A1373587017}"/>
                </a:ext>
              </a:extLst>
            </p:cNvPr>
            <p:cNvSpPr/>
            <p:nvPr userDrawn="1"/>
          </p:nvSpPr>
          <p:spPr>
            <a:xfrm>
              <a:off x="4523416" y="2054047"/>
              <a:ext cx="5760000" cy="648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96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C730AE7-63D5-A1DE-F168-393E09C485E0}"/>
                </a:ext>
              </a:extLst>
            </p:cNvPr>
            <p:cNvSpPr/>
            <p:nvPr userDrawn="1"/>
          </p:nvSpPr>
          <p:spPr>
            <a:xfrm>
              <a:off x="4080174" y="2000667"/>
              <a:ext cx="875931" cy="75476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4A67A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600" b="1" dirty="0">
                  <a:latin typeface="맑은 고딕" panose="020B0503020000020004" pitchFamily="50" charset="-127"/>
                </a:rPr>
                <a:t>Ⅱ</a:t>
              </a:r>
              <a:endParaRPr lang="ko-KR" altLang="en-US" sz="26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2F2DA5-93AE-BDFC-AC6A-F42B81910E0E}"/>
                </a:ext>
              </a:extLst>
            </p:cNvPr>
            <p:cNvSpPr txBox="1"/>
            <p:nvPr userDrawn="1"/>
          </p:nvSpPr>
          <p:spPr>
            <a:xfrm>
              <a:off x="5247926" y="2163855"/>
              <a:ext cx="45188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ar(--ifm-heading-font-family)"/>
                </a:rPr>
                <a:t>Part 1: Scrapy Spider </a:t>
              </a:r>
              <a:r>
                <a:rPr lang="ko-KR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ar(--ifm-heading-font-family)"/>
                </a:rPr>
                <a:t>생성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9176727-B94D-E992-8A41-9F363CCE7D1D}"/>
              </a:ext>
            </a:extLst>
          </p:cNvPr>
          <p:cNvGrpSpPr/>
          <p:nvPr/>
        </p:nvGrpSpPr>
        <p:grpSpPr>
          <a:xfrm>
            <a:off x="4174801" y="2980388"/>
            <a:ext cx="6467799" cy="754761"/>
            <a:chOff x="4080174" y="3139171"/>
            <a:chExt cx="6203242" cy="754761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2A79696-8CE1-3D90-CC59-CB5493B51FE4}"/>
                </a:ext>
              </a:extLst>
            </p:cNvPr>
            <p:cNvSpPr/>
            <p:nvPr userDrawn="1"/>
          </p:nvSpPr>
          <p:spPr>
            <a:xfrm>
              <a:off x="4523416" y="3192551"/>
              <a:ext cx="5760000" cy="648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96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FEA5CB9-4E2C-7E07-31E4-C0427F3AB37F}"/>
                </a:ext>
              </a:extLst>
            </p:cNvPr>
            <p:cNvSpPr/>
            <p:nvPr userDrawn="1"/>
          </p:nvSpPr>
          <p:spPr>
            <a:xfrm>
              <a:off x="4080174" y="3139171"/>
              <a:ext cx="875931" cy="75476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4A67A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600" b="1" dirty="0">
                  <a:latin typeface="맑은 고딕" panose="020B0503020000020004" pitchFamily="50" charset="-127"/>
                </a:rPr>
                <a:t>Ⅲ</a:t>
              </a:r>
              <a:endParaRPr lang="ko-KR" altLang="en-US" sz="2600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D758CB-903D-9B16-8E80-5A25C68F8CB0}"/>
                </a:ext>
              </a:extLst>
            </p:cNvPr>
            <p:cNvSpPr txBox="1"/>
            <p:nvPr userDrawn="1"/>
          </p:nvSpPr>
          <p:spPr>
            <a:xfrm>
              <a:off x="5140789" y="3285719"/>
              <a:ext cx="47130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b="1" dirty="0"/>
                <a:t> 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CF1E0BA-7C2F-91F3-6AE7-7F0289A5BA06}"/>
              </a:ext>
            </a:extLst>
          </p:cNvPr>
          <p:cNvSpPr txBox="1"/>
          <p:nvPr/>
        </p:nvSpPr>
        <p:spPr>
          <a:xfrm>
            <a:off x="5424031" y="3157713"/>
            <a:ext cx="4770695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900" b="1" i="0" u="none" strike="noStrike" dirty="0">
                <a:effectLst/>
                <a:latin typeface="var(--ifm-heading-font-family)"/>
              </a:rPr>
              <a:t>Part 2: Dirty Data </a:t>
            </a:r>
            <a:r>
              <a:rPr lang="ko-KR" altLang="en-US" sz="1900" b="1" i="0" u="none" strike="noStrike" dirty="0">
                <a:effectLst/>
                <a:latin typeface="var(--ifm-heading-font-family)"/>
              </a:rPr>
              <a:t>정리</a:t>
            </a:r>
            <a:r>
              <a:rPr lang="en-US" altLang="ko-KR" sz="1900" b="1" i="0" u="none" strike="noStrike" dirty="0">
                <a:effectLst/>
                <a:latin typeface="var(--ifm-heading-font-family)"/>
              </a:rPr>
              <a:t> &amp; </a:t>
            </a:r>
            <a:r>
              <a:rPr lang="en-US" altLang="ko-KR" sz="1900" b="1" i="0" u="none" strike="noStrike">
                <a:effectLst/>
                <a:latin typeface="var(--ifm-heading-font-family)"/>
              </a:rPr>
              <a:t>Edge Case </a:t>
            </a:r>
            <a:r>
              <a:rPr lang="ko-KR" altLang="en-US" sz="1900" b="1" i="0" u="none" strike="noStrike" dirty="0">
                <a:effectLst/>
                <a:latin typeface="var(--ifm-heading-font-family)"/>
              </a:rPr>
              <a:t>처리</a:t>
            </a:r>
            <a:endParaRPr lang="ko-KR" altLang="en-US" sz="19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0AC81B4-00A5-9717-6FAC-5186E93BC9AC}"/>
              </a:ext>
            </a:extLst>
          </p:cNvPr>
          <p:cNvGrpSpPr/>
          <p:nvPr/>
        </p:nvGrpSpPr>
        <p:grpSpPr>
          <a:xfrm>
            <a:off x="4174801" y="4134267"/>
            <a:ext cx="6467799" cy="754761"/>
            <a:chOff x="4080174" y="2000667"/>
            <a:chExt cx="6203242" cy="754761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3DD2A6B3-2630-06C6-08E4-3E19D762B547}"/>
                </a:ext>
              </a:extLst>
            </p:cNvPr>
            <p:cNvSpPr/>
            <p:nvPr userDrawn="1"/>
          </p:nvSpPr>
          <p:spPr>
            <a:xfrm>
              <a:off x="4523416" y="2054047"/>
              <a:ext cx="5760000" cy="648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96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B7DF2E7-CCC2-32A9-FA17-412F4C387601}"/>
                </a:ext>
              </a:extLst>
            </p:cNvPr>
            <p:cNvSpPr/>
            <p:nvPr userDrawn="1"/>
          </p:nvSpPr>
          <p:spPr>
            <a:xfrm>
              <a:off x="4080174" y="2000667"/>
              <a:ext cx="875931" cy="75476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4A67A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indent="0" algn="ctr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600" b="1" kern="0" spc="0">
                  <a:solidFill>
                    <a:schemeClr val="bg1"/>
                  </a:solidFill>
                  <a:effectLst/>
                  <a:ea typeface="함초롬바탕" panose="02030504000101010101" pitchFamily="18" charset="-127"/>
                </a:rPr>
                <a:t>Ⅳ</a:t>
              </a:r>
              <a:endParaRPr lang="ko-KR" altLang="en-US" sz="2600" b="1" kern="0" spc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5E645C8-BD29-4017-52AF-B97FFEA18B07}"/>
                </a:ext>
              </a:extLst>
            </p:cNvPr>
            <p:cNvSpPr txBox="1"/>
            <p:nvPr userDrawn="1"/>
          </p:nvSpPr>
          <p:spPr>
            <a:xfrm>
              <a:off x="5247926" y="2193922"/>
              <a:ext cx="4936673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700" b="1" i="0" u="none" strike="noStrike" dirty="0">
                  <a:effectLst/>
                  <a:latin typeface="var(--ifm-heading-font-family)"/>
                </a:rPr>
                <a:t>Part 3: AWS S3, MySQL </a:t>
              </a:r>
              <a:r>
                <a:rPr lang="ko-KR" altLang="en-US" sz="1700" b="1" i="0" u="none" strike="noStrike" dirty="0">
                  <a:effectLst/>
                  <a:latin typeface="var(--ifm-heading-font-family)"/>
                </a:rPr>
                <a:t>및</a:t>
              </a:r>
              <a:r>
                <a:rPr lang="en-US" altLang="ko-KR" sz="1700" b="1" i="0" u="none" strike="noStrike" dirty="0">
                  <a:effectLst/>
                  <a:latin typeface="var(--ifm-heading-font-family)"/>
                </a:rPr>
                <a:t> Postgres DB</a:t>
              </a:r>
              <a:r>
                <a:rPr lang="ko-KR" altLang="en-US" sz="1700" b="1" i="0" u="none" strike="noStrike" dirty="0">
                  <a:effectLst/>
                  <a:latin typeface="var(--ifm-heading-font-family)"/>
                </a:rPr>
                <a:t>에 데이터 저장</a:t>
              </a:r>
              <a:endParaRPr lang="en-US" altLang="ko-KR" sz="1700" b="1" i="0" u="none" strike="noStrike" dirty="0">
                <a:effectLst/>
                <a:latin typeface="var(--ifm-heading-font-family)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DAD85B8-572B-864B-1391-5549084938AA}"/>
              </a:ext>
            </a:extLst>
          </p:cNvPr>
          <p:cNvGrpSpPr/>
          <p:nvPr/>
        </p:nvGrpSpPr>
        <p:grpSpPr>
          <a:xfrm>
            <a:off x="4191733" y="5288145"/>
            <a:ext cx="6450866" cy="754761"/>
            <a:chOff x="4080174" y="1019479"/>
            <a:chExt cx="6187002" cy="754761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8277B280-192D-DDC5-F31E-968F3D3297DB}"/>
                </a:ext>
              </a:extLst>
            </p:cNvPr>
            <p:cNvSpPr/>
            <p:nvPr userDrawn="1"/>
          </p:nvSpPr>
          <p:spPr>
            <a:xfrm>
              <a:off x="4507176" y="1080662"/>
              <a:ext cx="5760000" cy="648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96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0074D8C-9E38-C68A-2838-CD3E13894DA5}"/>
                </a:ext>
              </a:extLst>
            </p:cNvPr>
            <p:cNvSpPr/>
            <p:nvPr userDrawn="1"/>
          </p:nvSpPr>
          <p:spPr>
            <a:xfrm>
              <a:off x="4080174" y="1019479"/>
              <a:ext cx="875931" cy="75476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4A67A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600" b="1" kern="0" spc="0">
                  <a:solidFill>
                    <a:schemeClr val="bg1"/>
                  </a:solidFill>
                  <a:effectLst/>
                  <a:ea typeface="맑은 고딕" panose="020B0503020000020004" pitchFamily="50" charset="-127"/>
                </a:rPr>
                <a:t>Ⅴ</a:t>
              </a:r>
              <a:endParaRPr lang="ko-KR" altLang="en-US" sz="2600" b="1" kern="0" spc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F1E986F-18AB-7547-76CD-0D584F68A2B9}"/>
                </a:ext>
              </a:extLst>
            </p:cNvPr>
            <p:cNvSpPr txBox="1"/>
            <p:nvPr userDrawn="1"/>
          </p:nvSpPr>
          <p:spPr>
            <a:xfrm>
              <a:off x="5262067" y="1219996"/>
              <a:ext cx="4522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800" b="1" i="0" u="none" strike="noStrike" dirty="0">
                  <a:effectLst/>
                  <a:latin typeface="var(--ifm-heading-font-family)"/>
                </a:rPr>
                <a:t>Part 4: User Agents</a:t>
              </a:r>
              <a:r>
                <a:rPr lang="ko-KR" altLang="en-US" sz="1800" b="1" i="0" u="none" strike="noStrike" dirty="0">
                  <a:effectLst/>
                  <a:latin typeface="var(--ifm-heading-font-family)"/>
                </a:rPr>
                <a:t>와</a:t>
              </a:r>
              <a:r>
                <a:rPr lang="en-US" altLang="ko-KR" sz="1800" b="1" i="0" u="none" strike="noStrike" dirty="0">
                  <a:effectLst/>
                  <a:latin typeface="var(--ifm-heading-font-family)"/>
                </a:rPr>
                <a:t> Proxies</a:t>
              </a:r>
              <a:r>
                <a:rPr lang="ko-KR" altLang="en-US" sz="1800" b="1" i="0" u="none" strike="noStrike" dirty="0">
                  <a:effectLst/>
                  <a:latin typeface="var(--ifm-heading-font-family)"/>
                </a:rPr>
                <a:t>로 차단 방지</a:t>
              </a:r>
              <a:endParaRPr lang="en-US" altLang="ko-KR" sz="1800" b="1" i="0" u="none" strike="noStrike" dirty="0">
                <a:effectLst/>
                <a:latin typeface="var(--ifm-heading-font-family)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562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98C2B-C978-8042-F313-60113C012A91}"/>
              </a:ext>
            </a:extLst>
          </p:cNvPr>
          <p:cNvSpPr txBox="1"/>
          <p:nvPr/>
        </p:nvSpPr>
        <p:spPr>
          <a:xfrm>
            <a:off x="292786" y="88707"/>
            <a:ext cx="5759822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ko-KR" sz="1600" b="1" kern="100" spc="0" dirty="0">
                <a:effectLst/>
                <a:ea typeface="함초롬바탕" panose="02030604000101010101" pitchFamily="18" charset="-127"/>
              </a:rPr>
              <a:t>Step-2. </a:t>
            </a:r>
            <a:r>
              <a:rPr lang="ko-KR" altLang="en-US" sz="1600" b="1" i="0" dirty="0">
                <a:effectLst/>
                <a:latin typeface="+mj-ea"/>
              </a:rPr>
              <a:t>초콜릿 웹 사이트 </a:t>
            </a:r>
            <a:r>
              <a:rPr lang="ko-KR" altLang="en-US" sz="1600" b="1" i="0" dirty="0" err="1">
                <a:effectLst/>
                <a:latin typeface="+mj-ea"/>
              </a:rPr>
              <a:t>스크래핑</a:t>
            </a:r>
            <a:r>
              <a:rPr lang="ko-KR" altLang="en-US" sz="1600" b="1" i="0" dirty="0">
                <a:effectLst/>
                <a:latin typeface="+mj-ea"/>
              </a:rPr>
              <a:t> 예시</a:t>
            </a:r>
            <a:endParaRPr lang="en-US" altLang="ko-KR" sz="1600" b="1" i="0" dirty="0">
              <a:effectLst/>
              <a:latin typeface="+mj-ea"/>
            </a:endParaRPr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742B4F03-03C1-41DD-77BD-A5C25C768741}"/>
              </a:ext>
            </a:extLst>
          </p:cNvPr>
          <p:cNvSpPr txBox="1">
            <a:spLocks/>
          </p:cNvSpPr>
          <p:nvPr/>
        </p:nvSpPr>
        <p:spPr>
          <a:xfrm>
            <a:off x="555812" y="806824"/>
            <a:ext cx="10470776" cy="53788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863962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2000" b="1" kern="1200" cap="none" spc="0">
                <a:ln w="0"/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228600" indent="-22860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+mj-lt"/>
              <a:buAutoNum type="arabicPeriod" startAt="3"/>
            </a:pPr>
            <a:r>
              <a:rPr lang="ko-KR" altLang="en-US" sz="1200" dirty="0">
                <a:solidFill>
                  <a:schemeClr val="tx1"/>
                </a:solidFill>
                <a:latin typeface="+mj-ea"/>
              </a:rPr>
              <a:t>시작 </a:t>
            </a:r>
            <a:r>
              <a:rPr lang="en-US" altLang="ko-KR" sz="1200" dirty="0">
                <a:solidFill>
                  <a:schemeClr val="tx1"/>
                </a:solidFill>
                <a:latin typeface="+mj-ea"/>
              </a:rPr>
              <a:t>URL </a:t>
            </a:r>
            <a:r>
              <a:rPr lang="ko-KR" altLang="en-US" sz="1200" dirty="0">
                <a:solidFill>
                  <a:schemeClr val="tx1"/>
                </a:solidFill>
                <a:latin typeface="+mj-ea"/>
              </a:rPr>
              <a:t>업데이트</a:t>
            </a:r>
            <a:endParaRPr lang="en-US" altLang="ko-KR" sz="1200" dirty="0">
              <a:solidFill>
                <a:schemeClr val="tx1"/>
              </a:solidFill>
              <a:latin typeface="+mj-ea"/>
            </a:endParaRPr>
          </a:p>
          <a:p>
            <a:pPr marL="171450" indent="-171450" algn="just" fontAlgn="base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sz="1000" b="0" kern="0" dirty="0" err="1">
                <a:solidFill>
                  <a:srgbClr val="000000"/>
                </a:solidFill>
                <a:latin typeface="+mn-ea"/>
                <a:ea typeface="+mn-ea"/>
              </a:rPr>
              <a:t>start_url</a:t>
            </a:r>
            <a:r>
              <a:rPr lang="ko-KR" altLang="en-US" sz="1000" b="0" kern="0" dirty="0">
                <a:solidFill>
                  <a:srgbClr val="000000"/>
                </a:solidFill>
                <a:latin typeface="+mn-ea"/>
                <a:ea typeface="+mn-ea"/>
              </a:rPr>
              <a:t>에서 </a:t>
            </a:r>
            <a:r>
              <a:rPr lang="en-US" altLang="ko-KR" sz="1000" b="0" kern="0" dirty="0" err="1">
                <a:solidFill>
                  <a:srgbClr val="000000"/>
                </a:solidFill>
                <a:latin typeface="+mn-ea"/>
                <a:ea typeface="+mn-ea"/>
              </a:rPr>
              <a:t>url</a:t>
            </a:r>
            <a:r>
              <a:rPr lang="en-US" altLang="ko-KR" sz="1000" b="0" kern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000" b="0" kern="0" dirty="0">
                <a:solidFill>
                  <a:srgbClr val="000000"/>
                </a:solidFill>
                <a:latin typeface="+mn-ea"/>
                <a:ea typeface="+mn-ea"/>
              </a:rPr>
              <a:t>교체</a:t>
            </a:r>
            <a:endParaRPr lang="en-US" altLang="ko-KR" sz="1000" b="0" kern="0" spc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b="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200" b="0" dirty="0">
              <a:solidFill>
                <a:srgbClr val="374151"/>
              </a:solidFill>
              <a:latin typeface="+mj-ea"/>
            </a:endParaRPr>
          </a:p>
          <a:p>
            <a:pPr marL="228600" indent="-22860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+mj-lt"/>
              <a:buAutoNum type="arabicPeriod" startAt="4"/>
            </a:pPr>
            <a:r>
              <a:rPr lang="en-US" altLang="ko-KR" sz="1200" kern="100" dirty="0">
                <a:solidFill>
                  <a:schemeClr val="tx1"/>
                </a:solidFill>
                <a:latin typeface="+mj-ea"/>
              </a:rPr>
              <a:t>CSS Selectors</a:t>
            </a:r>
            <a:r>
              <a:rPr lang="ko-KR" altLang="en-US" sz="1200" kern="100" dirty="0">
                <a:solidFill>
                  <a:schemeClr val="tx1"/>
                </a:solidFill>
                <a:latin typeface="+mj-ea"/>
              </a:rPr>
              <a:t> 정의</a:t>
            </a:r>
            <a:endParaRPr lang="en-US" altLang="ko-KR" sz="1200" dirty="0">
              <a:solidFill>
                <a:schemeClr val="tx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HTML 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페이지에서 데이터를 추출 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: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 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XPath 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또는 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CSS Selectors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 사용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.</a:t>
            </a: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kern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 </a:t>
            </a: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kern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kern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kern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kern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2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000" b="0" u="sng" dirty="0">
                <a:solidFill>
                  <a:srgbClr val="374151"/>
                </a:solidFill>
                <a:latin typeface="+mj-ea"/>
              </a:rPr>
              <a:t>‘</a:t>
            </a:r>
            <a:r>
              <a:rPr lang="en-US" altLang="ko-KR" sz="1000" dirty="0">
                <a:solidFill>
                  <a:srgbClr val="374151"/>
                </a:solidFill>
                <a:latin typeface="+mj-ea"/>
              </a:rPr>
              <a:t>product-item</a:t>
            </a:r>
            <a:r>
              <a:rPr lang="en-US" altLang="ko-KR" sz="1000" b="0" u="sng" dirty="0">
                <a:solidFill>
                  <a:srgbClr val="374151"/>
                </a:solidFill>
                <a:latin typeface="+mj-ea"/>
              </a:rPr>
              <a:t>’</a:t>
            </a:r>
            <a:r>
              <a:rPr lang="en-US" altLang="ko-KR" sz="1000" b="0" dirty="0">
                <a:solidFill>
                  <a:srgbClr val="374151"/>
                </a:solidFill>
                <a:latin typeface="+mj-ea"/>
              </a:rPr>
              <a:t> </a:t>
            </a:r>
            <a:r>
              <a:rPr lang="ko-KR" altLang="en-US" sz="1000" b="0" dirty="0">
                <a:solidFill>
                  <a:srgbClr val="374151"/>
                </a:solidFill>
                <a:latin typeface="+mj-ea"/>
              </a:rPr>
              <a:t>제품 요소 추출</a:t>
            </a: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product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를 순환하며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,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 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CSS selector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를 사용하여 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‘</a:t>
            </a:r>
            <a:r>
              <a:rPr lang="en-US" altLang="ko-KR" sz="1000" b="0" kern="0" dirty="0">
                <a:solidFill>
                  <a:srgbClr val="374151"/>
                </a:solidFill>
                <a:latin typeface="+mj-ea"/>
              </a:rPr>
              <a:t>name’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, </a:t>
            </a:r>
            <a:r>
              <a:rPr lang="en-US" altLang="ko-KR" sz="1000" b="0" kern="0" dirty="0">
                <a:solidFill>
                  <a:srgbClr val="374151"/>
                </a:solidFill>
                <a:latin typeface="+mj-ea"/>
              </a:rPr>
              <a:t>‘price’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, ‘</a:t>
            </a:r>
            <a:r>
              <a:rPr lang="en-US" altLang="ko-KR" sz="1000" b="0" kern="0" spc="0" dirty="0" err="1">
                <a:solidFill>
                  <a:srgbClr val="374151"/>
                </a:solidFill>
                <a:effectLst/>
                <a:latin typeface="+mj-ea"/>
              </a:rPr>
              <a:t>url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’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 추출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.</a:t>
            </a:r>
            <a:endParaRPr lang="ko-KR" altLang="en-US" sz="1000" b="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50" b="0" dirty="0">
              <a:solidFill>
                <a:srgbClr val="374151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374151"/>
              </a:solidFill>
              <a:latin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21D5D6-F586-4E4A-F4F5-E73C0881B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57" y="1526243"/>
            <a:ext cx="5005387" cy="911664"/>
          </a:xfrm>
          <a:prstGeom prst="rect">
            <a:avLst/>
          </a:prstGeom>
        </p:spPr>
      </p:pic>
      <p:sp>
        <p:nvSpPr>
          <p:cNvPr id="2" name="액자 1">
            <a:extLst>
              <a:ext uri="{FF2B5EF4-FFF2-40B4-BE49-F238E27FC236}">
                <a16:creationId xmlns:a16="http://schemas.microsoft.com/office/drawing/2014/main" id="{30DEDB5A-B9EA-71D3-4062-118F3BCFC267}"/>
              </a:ext>
            </a:extLst>
          </p:cNvPr>
          <p:cNvSpPr/>
          <p:nvPr/>
        </p:nvSpPr>
        <p:spPr>
          <a:xfrm>
            <a:off x="966651" y="2133600"/>
            <a:ext cx="914400" cy="226423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8A9B5B3-448A-F61D-835F-C4A87FF52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857" y="3402875"/>
            <a:ext cx="5979727" cy="1599412"/>
          </a:xfrm>
          <a:prstGeom prst="rect">
            <a:avLst/>
          </a:prstGeom>
        </p:spPr>
      </p:pic>
      <p:sp>
        <p:nvSpPr>
          <p:cNvPr id="13" name="액자 12">
            <a:extLst>
              <a:ext uri="{FF2B5EF4-FFF2-40B4-BE49-F238E27FC236}">
                <a16:creationId xmlns:a16="http://schemas.microsoft.com/office/drawing/2014/main" id="{A0336F5B-1632-DF6A-BB02-32987208E943}"/>
              </a:ext>
            </a:extLst>
          </p:cNvPr>
          <p:cNvSpPr/>
          <p:nvPr/>
        </p:nvSpPr>
        <p:spPr>
          <a:xfrm>
            <a:off x="1541418" y="3394166"/>
            <a:ext cx="2124891" cy="246018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764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98C2B-C978-8042-F313-60113C012A91}"/>
              </a:ext>
            </a:extLst>
          </p:cNvPr>
          <p:cNvSpPr txBox="1"/>
          <p:nvPr/>
        </p:nvSpPr>
        <p:spPr>
          <a:xfrm>
            <a:off x="292786" y="88707"/>
            <a:ext cx="5759822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ko-KR" sz="1600" b="1" kern="100" spc="0" dirty="0">
                <a:effectLst/>
                <a:ea typeface="함초롬바탕" panose="02030604000101010101" pitchFamily="18" charset="-127"/>
              </a:rPr>
              <a:t>Step-2. </a:t>
            </a:r>
            <a:r>
              <a:rPr lang="ko-KR" altLang="en-US" sz="1600" b="1" i="0" dirty="0">
                <a:effectLst/>
                <a:latin typeface="+mj-ea"/>
              </a:rPr>
              <a:t>초콜릿 웹 사이트 </a:t>
            </a:r>
            <a:r>
              <a:rPr lang="ko-KR" altLang="en-US" sz="1600" b="1" i="0" dirty="0" err="1">
                <a:effectLst/>
                <a:latin typeface="+mj-ea"/>
              </a:rPr>
              <a:t>스크래핑</a:t>
            </a:r>
            <a:r>
              <a:rPr lang="ko-KR" altLang="en-US" sz="1600" b="1" i="0" dirty="0">
                <a:effectLst/>
                <a:latin typeface="+mj-ea"/>
              </a:rPr>
              <a:t> 예시</a:t>
            </a:r>
            <a:endParaRPr lang="en-US" altLang="ko-KR" sz="1600" b="1" i="0" dirty="0">
              <a:effectLst/>
              <a:latin typeface="+mj-ea"/>
            </a:endParaRPr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742B4F03-03C1-41DD-77BD-A5C25C768741}"/>
              </a:ext>
            </a:extLst>
          </p:cNvPr>
          <p:cNvSpPr txBox="1">
            <a:spLocks/>
          </p:cNvSpPr>
          <p:nvPr/>
        </p:nvSpPr>
        <p:spPr>
          <a:xfrm>
            <a:off x="555812" y="896982"/>
            <a:ext cx="10470776" cy="54231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863962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2000" b="1" kern="1200" cap="none" spc="0">
                <a:ln w="0"/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228600" indent="-22860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+mj-lt"/>
              <a:buAutoNum type="arabicPeriod" startAt="5"/>
            </a:pPr>
            <a:r>
              <a:rPr lang="ko-KR" altLang="en-US" sz="1100" dirty="0">
                <a:solidFill>
                  <a:srgbClr val="374151"/>
                </a:solidFill>
                <a:latin typeface="+mj-ea"/>
              </a:rPr>
              <a:t>해당 </a:t>
            </a:r>
            <a:r>
              <a:rPr lang="en-US" altLang="ko-KR" sz="1100" kern="0" spc="0" dirty="0">
                <a:solidFill>
                  <a:srgbClr val="374151"/>
                </a:solidFill>
                <a:effectLst/>
                <a:latin typeface="+mj-ea"/>
              </a:rPr>
              <a:t>Selector</a:t>
            </a:r>
            <a:r>
              <a:rPr lang="ko-KR" altLang="en-US" sz="1100" kern="0" spc="0" dirty="0">
                <a:solidFill>
                  <a:srgbClr val="374151"/>
                </a:solidFill>
                <a:effectLst/>
                <a:latin typeface="+mj-ea"/>
              </a:rPr>
              <a:t>와 일치하는 모든 요소 찾음 </a:t>
            </a:r>
            <a:endParaRPr lang="en-US" altLang="ko-KR" sz="1100" dirty="0">
              <a:solidFill>
                <a:schemeClr val="tx1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spc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b="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6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50" b="0" dirty="0">
              <a:solidFill>
                <a:srgbClr val="374151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374151"/>
              </a:solidFill>
              <a:latin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55824C4-C3BE-2B53-F7F0-F955E102E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70" y="1351299"/>
            <a:ext cx="7143815" cy="157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66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98C2B-C978-8042-F313-60113C012A91}"/>
              </a:ext>
            </a:extLst>
          </p:cNvPr>
          <p:cNvSpPr txBox="1"/>
          <p:nvPr/>
        </p:nvSpPr>
        <p:spPr>
          <a:xfrm>
            <a:off x="292786" y="88707"/>
            <a:ext cx="5759822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ko-KR" sz="1600" b="1" kern="100" spc="0" dirty="0">
                <a:effectLst/>
                <a:ea typeface="함초롬바탕" panose="02030604000101010101" pitchFamily="18" charset="-127"/>
              </a:rPr>
              <a:t>Step-2. </a:t>
            </a:r>
            <a:r>
              <a:rPr lang="ko-KR" altLang="en-US" sz="1600" b="1" i="0" dirty="0">
                <a:effectLst/>
                <a:latin typeface="+mj-ea"/>
              </a:rPr>
              <a:t>초콜릿 웹 사이트 </a:t>
            </a:r>
            <a:r>
              <a:rPr lang="ko-KR" altLang="en-US" sz="1600" b="1" i="0" dirty="0" err="1">
                <a:effectLst/>
                <a:latin typeface="+mj-ea"/>
              </a:rPr>
              <a:t>스크래핑</a:t>
            </a:r>
            <a:r>
              <a:rPr lang="ko-KR" altLang="en-US" sz="1600" b="1" i="0" dirty="0">
                <a:effectLst/>
                <a:latin typeface="+mj-ea"/>
              </a:rPr>
              <a:t> 예시</a:t>
            </a:r>
            <a:endParaRPr lang="en-US" altLang="ko-KR" sz="1600" b="1" i="0" dirty="0">
              <a:effectLst/>
              <a:latin typeface="+mj-ea"/>
            </a:endParaRPr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742B4F03-03C1-41DD-77BD-A5C25C768741}"/>
              </a:ext>
            </a:extLst>
          </p:cNvPr>
          <p:cNvSpPr txBox="1">
            <a:spLocks/>
          </p:cNvSpPr>
          <p:nvPr/>
        </p:nvSpPr>
        <p:spPr>
          <a:xfrm>
            <a:off x="555812" y="806824"/>
            <a:ext cx="10470776" cy="55132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863962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2000" b="1" kern="1200" cap="none" spc="0">
                <a:ln w="0"/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228600" indent="-22860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+mj-lt"/>
              <a:buAutoNum type="arabicPeriod" startAt="6"/>
            </a:pPr>
            <a:r>
              <a:rPr lang="en-US" altLang="ko-KR" sz="1200" dirty="0">
                <a:solidFill>
                  <a:schemeClr val="tx1"/>
                </a:solidFill>
                <a:latin typeface="+mj-ea"/>
              </a:rPr>
              <a:t>Spider </a:t>
            </a:r>
            <a:r>
              <a:rPr lang="ko-KR" altLang="en-US" sz="1200" dirty="0">
                <a:solidFill>
                  <a:schemeClr val="tx1"/>
                </a:solidFill>
                <a:latin typeface="+mj-ea"/>
              </a:rPr>
              <a:t>실행 결과</a:t>
            </a:r>
            <a:endParaRPr lang="en-US" altLang="ko-KR" sz="1200" dirty="0">
              <a:solidFill>
                <a:schemeClr val="tx1"/>
              </a:solidFill>
              <a:latin typeface="+mj-ea"/>
            </a:endParaRPr>
          </a:p>
          <a:p>
            <a:pPr marL="171450" indent="-171450" algn="just" fontAlgn="base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1000" b="0" kern="0" spc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로그 표시</a:t>
            </a:r>
            <a:endParaRPr lang="en-US" altLang="ko-KR" sz="1000" b="0" kern="0" spc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b="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r>
              <a:rPr lang="en-US" altLang="ko-KR" sz="1000" b="0" dirty="0">
                <a:solidFill>
                  <a:srgbClr val="374151"/>
                </a:solidFill>
                <a:latin typeface="+mj-ea"/>
              </a:rPr>
              <a:t>						</a:t>
            </a: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r>
              <a:rPr lang="en-US" altLang="ko-KR" sz="1000" b="0" dirty="0">
                <a:solidFill>
                  <a:srgbClr val="374151"/>
                </a:solidFill>
                <a:latin typeface="+mj-ea"/>
              </a:rPr>
              <a:t>						     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 </a:t>
            </a:r>
            <a:r>
              <a:rPr lang="ko-KR" altLang="en-US" sz="1100" b="0" kern="0" spc="0" dirty="0">
                <a:solidFill>
                  <a:srgbClr val="374151"/>
                </a:solidFill>
                <a:effectLst/>
                <a:latin typeface="+mj-ea"/>
              </a:rPr>
              <a:t>→ </a:t>
            </a:r>
            <a:r>
              <a:rPr lang="en-US" altLang="ko-KR" sz="1100" b="0" u="sng" kern="0" spc="0" dirty="0">
                <a:solidFill>
                  <a:srgbClr val="374151"/>
                </a:solidFill>
                <a:effectLst/>
                <a:latin typeface="+mj-ea"/>
              </a:rPr>
              <a:t>24</a:t>
            </a:r>
            <a:r>
              <a:rPr lang="ko-KR" altLang="en-US" sz="1100" b="0" u="sng" kern="0" spc="0" dirty="0">
                <a:solidFill>
                  <a:srgbClr val="374151"/>
                </a:solidFill>
                <a:effectLst/>
                <a:latin typeface="+mj-ea"/>
              </a:rPr>
              <a:t>개</a:t>
            </a:r>
            <a:r>
              <a:rPr lang="ko-KR" altLang="en-US" sz="1100" b="0" kern="0" spc="0" dirty="0">
                <a:solidFill>
                  <a:srgbClr val="374151"/>
                </a:solidFill>
                <a:effectLst/>
                <a:latin typeface="+mj-ea"/>
              </a:rPr>
              <a:t>의 항목 </a:t>
            </a:r>
            <a:r>
              <a:rPr lang="ko-KR" altLang="en-US" sz="1100" b="0" kern="0" spc="0" dirty="0" err="1">
                <a:solidFill>
                  <a:srgbClr val="374151"/>
                </a:solidFill>
                <a:effectLst/>
                <a:latin typeface="+mj-ea"/>
              </a:rPr>
              <a:t>스크래핑</a:t>
            </a:r>
            <a:r>
              <a:rPr lang="ko-KR" altLang="en-US" sz="1100" b="0" kern="0" spc="0" dirty="0">
                <a:solidFill>
                  <a:srgbClr val="374151"/>
                </a:solidFill>
                <a:effectLst/>
                <a:latin typeface="+mj-ea"/>
              </a:rPr>
              <a:t> 확인 </a:t>
            </a:r>
            <a:r>
              <a:rPr lang="ko-KR" altLang="en-US" sz="1100" b="0" kern="0" dirty="0">
                <a:solidFill>
                  <a:srgbClr val="374151"/>
                </a:solidFill>
                <a:latin typeface="+mj-ea"/>
              </a:rPr>
              <a:t>가능</a:t>
            </a:r>
            <a:r>
              <a:rPr lang="en-US" altLang="ko-KR" sz="1100" b="0" kern="0" spc="0" dirty="0">
                <a:solidFill>
                  <a:srgbClr val="374151"/>
                </a:solidFill>
                <a:effectLst/>
                <a:latin typeface="+mj-ea"/>
              </a:rPr>
              <a:t>.</a:t>
            </a:r>
            <a:r>
              <a:rPr lang="ko-KR" altLang="en-US" sz="1100" b="0" kern="0" spc="0" dirty="0">
                <a:solidFill>
                  <a:srgbClr val="374151"/>
                </a:solidFill>
                <a:effectLst/>
                <a:latin typeface="+mj-ea"/>
              </a:rPr>
              <a:t> </a:t>
            </a:r>
            <a:endParaRPr lang="en-US" altLang="ko-KR" sz="105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5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7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50" b="0" dirty="0">
              <a:solidFill>
                <a:srgbClr val="374151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374151"/>
              </a:solidFill>
              <a:latin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CC4DCB-CF39-AAE2-0773-A20B3E045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05" y="1512913"/>
            <a:ext cx="5027239" cy="4599589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2B7DEC3B-E27A-E890-7FC6-6D17D8BFDEDE}"/>
              </a:ext>
            </a:extLst>
          </p:cNvPr>
          <p:cNvSpPr/>
          <p:nvPr/>
        </p:nvSpPr>
        <p:spPr>
          <a:xfrm>
            <a:off x="750935" y="3685261"/>
            <a:ext cx="1920548" cy="259977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375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52DB4-0731-4376-B95C-79C1F954D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115" y="1550894"/>
            <a:ext cx="9396257" cy="105342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600" b="1" i="0" u="none" strike="noStrike" dirty="0">
                <a:effectLst/>
                <a:latin typeface="var(--ifm-heading-font-family)"/>
              </a:rPr>
              <a:t>Part 2: Cleaning Dirty Data &amp; Dealing With Edge Cases</a:t>
            </a:r>
            <a:endParaRPr lang="en-US" altLang="ko-KR" sz="3600" b="1" i="0" u="none" strike="noStrike" dirty="0">
              <a:effectLst/>
              <a:latin typeface="var(--ifm-heading-font-family)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3E9811-0628-470A-B0C5-14DC79793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101" y="3726724"/>
            <a:ext cx="8261875" cy="1304925"/>
          </a:xfrm>
        </p:spPr>
        <p:txBody>
          <a:bodyPr>
            <a:normAutofit/>
          </a:bodyPr>
          <a:lstStyle/>
          <a:p>
            <a:pPr marL="3131635" algn="l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</a:pP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오염 데이터 정리 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&amp; </a:t>
            </a: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엣지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케이스 처리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88069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98C2B-C978-8042-F313-60113C012A91}"/>
              </a:ext>
            </a:extLst>
          </p:cNvPr>
          <p:cNvSpPr txBox="1"/>
          <p:nvPr/>
        </p:nvSpPr>
        <p:spPr>
          <a:xfrm>
            <a:off x="292786" y="57929"/>
            <a:ext cx="6514414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en-US" altLang="ko-KR" sz="2000" b="1" i="0" u="none" strike="noStrike" dirty="0">
                <a:effectLst/>
                <a:latin typeface="var(--ifm-heading-font-family)"/>
              </a:rPr>
              <a:t>Part 2: Cleaning Dirty Data &amp; Dealing With Edge Cases</a:t>
            </a:r>
            <a:endParaRPr lang="en-US" altLang="ko-KR" sz="2000" b="1" i="0" u="none" strike="noStrike" dirty="0">
              <a:effectLst/>
              <a:latin typeface="var(--ifm-heading-font-family)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742B4F03-03C1-41DD-77BD-A5C25C768741}"/>
              </a:ext>
            </a:extLst>
          </p:cNvPr>
          <p:cNvSpPr txBox="1">
            <a:spLocks/>
          </p:cNvSpPr>
          <p:nvPr/>
        </p:nvSpPr>
        <p:spPr>
          <a:xfrm>
            <a:off x="555812" y="806824"/>
            <a:ext cx="10470776" cy="55132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863962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2000" b="1" kern="1200" cap="none" spc="0">
                <a:ln w="0"/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228600" indent="-22860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en-US" altLang="ko-KR" sz="1200" dirty="0">
                <a:solidFill>
                  <a:schemeClr val="tx1"/>
                </a:solidFill>
                <a:latin typeface="+mj-ea"/>
              </a:rPr>
              <a:t>Dirty Data</a:t>
            </a:r>
          </a:p>
          <a:p>
            <a:pPr marL="171450" marR="0" indent="-1714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"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오염 데이터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" : 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누락된 값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, 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잘못된 값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, 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중복 값 또는 불필요한 값과 같은 </a:t>
            </a:r>
            <a:r>
              <a:rPr lang="ko-KR" altLang="en-US" sz="1000" b="0" kern="0" dirty="0">
                <a:solidFill>
                  <a:srgbClr val="374151"/>
                </a:solidFill>
                <a:latin typeface="+mj-ea"/>
              </a:rPr>
              <a:t>데이터</a:t>
            </a:r>
            <a:endParaRPr lang="en-US" altLang="ko-KR" sz="1000" b="0" kern="0" spc="0" dirty="0">
              <a:solidFill>
                <a:srgbClr val="374151"/>
              </a:solidFill>
              <a:effectLst/>
              <a:latin typeface="+mj-ea"/>
            </a:endParaRPr>
          </a:p>
          <a:p>
            <a:pPr marL="171450" marR="0" indent="-1714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"Cleaning＂</a:t>
            </a:r>
            <a:r>
              <a:rPr lang="en-US" altLang="ko-KR" sz="1000" b="0" kern="0" dirty="0">
                <a:solidFill>
                  <a:srgbClr val="374151"/>
                </a:solidFill>
                <a:latin typeface="+mj-ea"/>
              </a:rPr>
              <a:t>: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 이러한 데이터의 문제를 수정하거나 제거하여 데이터의 품질을 향상시키는 과정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. 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b="0" kern="0" dirty="0">
                <a:solidFill>
                  <a:srgbClr val="374151"/>
                </a:solidFill>
                <a:latin typeface="+mj-ea"/>
              </a:rPr>
              <a:t>Ex)</a:t>
            </a:r>
            <a:r>
              <a:rPr lang="ko-KR" altLang="en-US" sz="1000" b="0" kern="0" dirty="0">
                <a:solidFill>
                  <a:srgbClr val="374151"/>
                </a:solidFill>
                <a:latin typeface="+mj-ea"/>
              </a:rPr>
              <a:t> 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누락된 값 대체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, 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이상치 제거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, 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중복된 항목 제거</a:t>
            </a:r>
            <a:endParaRPr lang="ko-KR" altLang="en-US" sz="1000" b="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marL="171450" indent="-171450" algn="just" fontAlgn="base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ko-KR" sz="1000" b="0" kern="0" spc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marL="171450" marR="0" indent="-1714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ko-KR" sz="1200" kern="0" dirty="0">
                <a:solidFill>
                  <a:srgbClr val="374151"/>
                </a:solidFill>
                <a:latin typeface="+mj-ea"/>
              </a:rPr>
              <a:t> </a:t>
            </a:r>
            <a:r>
              <a:rPr lang="en-US" altLang="ko-KR" sz="1200" kern="0" spc="0" dirty="0">
                <a:solidFill>
                  <a:srgbClr val="374151"/>
                </a:solidFill>
                <a:effectLst/>
                <a:latin typeface="+mj-ea"/>
              </a:rPr>
              <a:t>Edge Cases 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b="0" kern="0" dirty="0">
                <a:solidFill>
                  <a:srgbClr val="374151"/>
                </a:solidFill>
                <a:latin typeface="+mj-ea"/>
              </a:rPr>
              <a:t>: 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일반적인 상황에서 발생하지 않는 특별한 경우나 예외적인 상황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. </a:t>
            </a:r>
            <a:endParaRPr lang="ko-KR" altLang="en-US" sz="1000" b="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marL="171450" marR="0" indent="-1714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Edge Cases 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처리 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: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 예외 상황을 식별하고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,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 처리하여 예상치 못한 오류나 문제를 방지하는 과정을 의미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b="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50" b="0" kern="0" spc="0" dirty="0">
                <a:solidFill>
                  <a:srgbClr val="374151"/>
                </a:solidFill>
                <a:effectLst/>
                <a:latin typeface="+mj-ea"/>
              </a:rPr>
              <a:t> →  </a:t>
            </a:r>
            <a:r>
              <a:rPr lang="ko-KR" altLang="en-US" sz="1050" b="0" u="sng" kern="0" spc="0" dirty="0">
                <a:solidFill>
                  <a:srgbClr val="374151"/>
                </a:solidFill>
                <a:effectLst/>
                <a:latin typeface="+mj-ea"/>
              </a:rPr>
              <a:t>데이터의 품질을 향상시키고</a:t>
            </a:r>
            <a:r>
              <a:rPr lang="en-US" altLang="ko-KR" sz="1050" b="0" u="sng" kern="0" spc="0" dirty="0">
                <a:solidFill>
                  <a:srgbClr val="374151"/>
                </a:solidFill>
                <a:effectLst/>
                <a:latin typeface="+mj-ea"/>
              </a:rPr>
              <a:t>, </a:t>
            </a:r>
            <a:r>
              <a:rPr lang="ko-KR" altLang="en-US" sz="1050" b="0" u="sng" kern="0" spc="0" dirty="0">
                <a:solidFill>
                  <a:srgbClr val="374151"/>
                </a:solidFill>
                <a:effectLst/>
                <a:latin typeface="+mj-ea"/>
              </a:rPr>
              <a:t>예외적인 상황에서도 올바르게 동작하도록 데이터나 애플리케이션을 처리하는 과정</a:t>
            </a:r>
            <a:r>
              <a:rPr lang="en-US" altLang="ko-KR" sz="1050" b="0" kern="0" spc="0" dirty="0">
                <a:solidFill>
                  <a:srgbClr val="374151"/>
                </a:solidFill>
                <a:effectLst/>
                <a:latin typeface="+mj-ea"/>
              </a:rPr>
              <a:t>.</a:t>
            </a:r>
            <a:endParaRPr lang="ko-KR" altLang="en-US" sz="1050" b="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marL="171450" indent="-171450" algn="just" fontAlgn="base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endParaRPr lang="en-US" altLang="ko-KR" sz="1000" b="0" dirty="0">
              <a:solidFill>
                <a:schemeClr val="tx1"/>
              </a:solidFill>
              <a:latin typeface="+mj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b="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ko-KR" altLang="en-US" sz="1200" kern="0" spc="0" dirty="0" err="1">
                <a:solidFill>
                  <a:srgbClr val="374151"/>
                </a:solidFill>
                <a:effectLst/>
                <a:latin typeface="+mj-ea"/>
              </a:rPr>
              <a:t>엣지</a:t>
            </a:r>
            <a:r>
              <a:rPr lang="ko-KR" altLang="en-US" sz="1200" kern="0" spc="0" dirty="0">
                <a:solidFill>
                  <a:srgbClr val="374151"/>
                </a:solidFill>
                <a:effectLst/>
                <a:latin typeface="+mj-ea"/>
              </a:rPr>
              <a:t> 케이스 처리 방법 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r>
              <a:rPr lang="en-US" altLang="ko-KR" sz="1000" b="0" dirty="0">
                <a:solidFill>
                  <a:srgbClr val="374151"/>
                </a:solidFill>
                <a:latin typeface="+mj-ea"/>
              </a:rPr>
              <a:t>						</a:t>
            </a: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r>
              <a:rPr lang="en-US" altLang="ko-KR" sz="1000" b="0" dirty="0">
                <a:solidFill>
                  <a:srgbClr val="374151"/>
                </a:solidFill>
                <a:latin typeface="+mj-ea"/>
              </a:rPr>
              <a:t>						</a:t>
            </a: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7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50" b="0" dirty="0">
              <a:solidFill>
                <a:srgbClr val="374151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374151"/>
              </a:solidFill>
              <a:latin typeface="+mj-ea"/>
            </a:endParaRP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ADEE9162-063E-95B5-0797-ECFF085EF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020813"/>
              </p:ext>
            </p:extLst>
          </p:nvPr>
        </p:nvGraphicFramePr>
        <p:xfrm>
          <a:off x="751681" y="4331757"/>
          <a:ext cx="7782720" cy="118190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31208">
                  <a:extLst>
                    <a:ext uri="{9D8B030D-6E8A-4147-A177-3AD203B41FA5}">
                      <a16:colId xmlns:a16="http://schemas.microsoft.com/office/drawing/2014/main" val="2308632301"/>
                    </a:ext>
                  </a:extLst>
                </a:gridCol>
                <a:gridCol w="1721568">
                  <a:extLst>
                    <a:ext uri="{9D8B030D-6E8A-4147-A177-3AD203B41FA5}">
                      <a16:colId xmlns:a16="http://schemas.microsoft.com/office/drawing/2014/main" val="94574325"/>
                    </a:ext>
                  </a:extLst>
                </a:gridCol>
                <a:gridCol w="5529944">
                  <a:extLst>
                    <a:ext uri="{9D8B030D-6E8A-4147-A177-3AD203B41FA5}">
                      <a16:colId xmlns:a16="http://schemas.microsoft.com/office/drawing/2014/main" val="53857082"/>
                    </a:ext>
                  </a:extLst>
                </a:gridCol>
              </a:tblGrid>
              <a:tr h="292494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9914127"/>
                  </a:ext>
                </a:extLst>
              </a:tr>
              <a:tr h="4447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6396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dk1"/>
                          </a:solidFill>
                          <a:effectLst/>
                        </a:rPr>
                        <a:t>Item Loader</a:t>
                      </a:r>
                      <a:endParaRPr lang="en-US" altLang="ko-KR" sz="1050" b="1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396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아이템 필드에 데이터를 적재하는 표준화된 방법</a:t>
                      </a:r>
                      <a:endParaRPr lang="en-US" altLang="ko-KR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6396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</a:rPr>
                        <a:t>데이터 변환 및 정제 기능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907778"/>
                  </a:ext>
                </a:extLst>
              </a:tr>
              <a:tr h="4447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6396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>
                          <a:solidFill>
                            <a:schemeClr val="dk1"/>
                          </a:solidFill>
                          <a:effectLst/>
                        </a:rPr>
                        <a:t>Item Pipeline</a:t>
                      </a:r>
                      <a:endParaRPr lang="en-US" altLang="ko-KR" sz="1050" b="1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396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스파이더에서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추출된 아이템을 </a:t>
                      </a:r>
                      <a:r>
                        <a:rPr lang="ko-KR" alt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후처리하는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단계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l" defTabSz="86396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특정 조건에 따라 아이템을 수정하거나 필터링하는 로직 적용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57153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218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98C2B-C978-8042-F313-60113C012A91}"/>
              </a:ext>
            </a:extLst>
          </p:cNvPr>
          <p:cNvSpPr txBox="1"/>
          <p:nvPr/>
        </p:nvSpPr>
        <p:spPr>
          <a:xfrm>
            <a:off x="292786" y="0"/>
            <a:ext cx="6514414" cy="43249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600" b="1" kern="0" spc="0" dirty="0">
                <a:effectLst/>
                <a:latin typeface="+mj-ea"/>
                <a:ea typeface="+mj-ea"/>
              </a:rPr>
              <a:t>① </a:t>
            </a:r>
            <a:r>
              <a:rPr lang="en-US" altLang="ko-KR" sz="1600" b="1" i="0" dirty="0">
                <a:effectLst/>
                <a:latin typeface="+mj-ea"/>
                <a:ea typeface="+mj-ea"/>
              </a:rPr>
              <a:t>Item Loaders</a:t>
            </a:r>
            <a:r>
              <a:rPr lang="ko-KR" altLang="en-US" sz="1600" b="1" kern="0" spc="0" dirty="0">
                <a:effectLst/>
                <a:latin typeface="+mj-ea"/>
                <a:ea typeface="+mj-ea"/>
              </a:rPr>
              <a:t>를 사용한 데이터 처리 </a:t>
            </a:r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742B4F03-03C1-41DD-77BD-A5C25C768741}"/>
              </a:ext>
            </a:extLst>
          </p:cNvPr>
          <p:cNvSpPr txBox="1">
            <a:spLocks/>
          </p:cNvSpPr>
          <p:nvPr/>
        </p:nvSpPr>
        <p:spPr>
          <a:xfrm>
            <a:off x="555812" y="806824"/>
            <a:ext cx="10470776" cy="54606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863962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2000" b="1" kern="1200" cap="none" spc="0">
                <a:ln w="0"/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228600" indent="-22860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en-US" altLang="ko-KR" sz="1200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Item Loaders </a:t>
            </a:r>
            <a:r>
              <a:rPr lang="ko-KR" altLang="en-US" sz="1200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기능</a:t>
            </a:r>
            <a:endParaRPr lang="en-US" altLang="ko-KR" sz="1200" dirty="0">
              <a:solidFill>
                <a:schemeClr val="tx1"/>
              </a:solidFill>
              <a:latin typeface="+mj-ea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ko-KR" altLang="en-US" sz="1000" kern="0" spc="0" dirty="0">
                <a:solidFill>
                  <a:schemeClr val="tx1"/>
                </a:solidFill>
                <a:effectLst/>
                <a:latin typeface="+mj-ea"/>
              </a:rPr>
              <a:t>문자 제거 </a:t>
            </a:r>
            <a:r>
              <a:rPr lang="en-US" altLang="ko-KR" sz="1000" b="0" kern="0" spc="0" dirty="0">
                <a:solidFill>
                  <a:schemeClr val="tx1"/>
                </a:solidFill>
                <a:effectLst/>
                <a:latin typeface="+mj-ea"/>
              </a:rPr>
              <a:t>: </a:t>
            </a:r>
            <a:r>
              <a:rPr lang="ko-KR" altLang="en-US" sz="1000" b="0" kern="0" spc="0" dirty="0">
                <a:solidFill>
                  <a:schemeClr val="tx1"/>
                </a:solidFill>
                <a:effectLst/>
                <a:latin typeface="+mj-ea"/>
              </a:rPr>
              <a:t>추출된 데이터에서 추가 태그나 특수 문자를 제거합니다</a:t>
            </a:r>
            <a:r>
              <a:rPr lang="en-US" altLang="ko-KR" sz="1000" b="0" kern="0" spc="0" dirty="0">
                <a:solidFill>
                  <a:schemeClr val="tx1"/>
                </a:solidFill>
                <a:effectLst/>
                <a:latin typeface="+mj-ea"/>
              </a:rPr>
              <a:t>. </a:t>
            </a: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ko-KR" altLang="en-US" sz="1000" kern="0" spc="0" dirty="0">
                <a:solidFill>
                  <a:schemeClr val="tx1"/>
                </a:solidFill>
                <a:effectLst/>
                <a:latin typeface="+mj-ea"/>
              </a:rPr>
              <a:t>타입 변환 </a:t>
            </a:r>
            <a:r>
              <a:rPr lang="en-US" altLang="ko-KR" sz="1000" b="0" kern="0" spc="0" dirty="0">
                <a:solidFill>
                  <a:schemeClr val="tx1"/>
                </a:solidFill>
                <a:effectLst/>
                <a:latin typeface="+mj-ea"/>
              </a:rPr>
              <a:t>: </a:t>
            </a:r>
            <a:r>
              <a:rPr lang="ko-KR" altLang="en-US" sz="1000" b="0" kern="0" spc="0" dirty="0">
                <a:solidFill>
                  <a:schemeClr val="tx1"/>
                </a:solidFill>
                <a:effectLst/>
                <a:latin typeface="+mj-ea"/>
              </a:rPr>
              <a:t>문자열을 정수로 변환합니다</a:t>
            </a:r>
            <a:r>
              <a:rPr lang="en-US" altLang="ko-KR" sz="1000" b="0" kern="0" spc="0" dirty="0">
                <a:solidFill>
                  <a:schemeClr val="tx1"/>
                </a:solidFill>
                <a:effectLst/>
                <a:latin typeface="+mj-ea"/>
              </a:rPr>
              <a:t>.</a:t>
            </a:r>
            <a:endParaRPr lang="ko-KR" altLang="en-US" sz="1000" b="0" kern="0" spc="0" dirty="0">
              <a:solidFill>
                <a:schemeClr val="tx1"/>
              </a:solidFill>
              <a:effectLst/>
              <a:latin typeface="+mj-ea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ko-KR" sz="1000" kern="0" spc="0" dirty="0">
                <a:solidFill>
                  <a:schemeClr val="tx1"/>
                </a:solidFill>
                <a:effectLst/>
                <a:latin typeface="+mj-ea"/>
              </a:rPr>
              <a:t>URL </a:t>
            </a:r>
            <a:r>
              <a:rPr lang="ko-KR" altLang="en-US" sz="1000" kern="0" spc="0" dirty="0">
                <a:solidFill>
                  <a:schemeClr val="tx1"/>
                </a:solidFill>
                <a:effectLst/>
                <a:latin typeface="+mj-ea"/>
              </a:rPr>
              <a:t>변환 </a:t>
            </a:r>
            <a:r>
              <a:rPr lang="en-US" altLang="ko-KR" sz="1000" b="0" kern="0" spc="0" dirty="0">
                <a:solidFill>
                  <a:schemeClr val="tx1"/>
                </a:solidFill>
                <a:effectLst/>
                <a:latin typeface="+mj-ea"/>
              </a:rPr>
              <a:t>: URL</a:t>
            </a:r>
            <a:r>
              <a:rPr lang="ko-KR" altLang="en-US" sz="1000" b="0" kern="0" spc="0" dirty="0">
                <a:solidFill>
                  <a:schemeClr val="tx1"/>
                </a:solidFill>
                <a:effectLst/>
                <a:latin typeface="+mj-ea"/>
              </a:rPr>
              <a:t>을 상대 </a:t>
            </a:r>
            <a:r>
              <a:rPr lang="en-US" altLang="ko-KR" sz="1000" b="0" kern="0" spc="0" dirty="0">
                <a:solidFill>
                  <a:schemeClr val="tx1"/>
                </a:solidFill>
                <a:effectLst/>
                <a:latin typeface="+mj-ea"/>
              </a:rPr>
              <a:t>URL</a:t>
            </a:r>
            <a:r>
              <a:rPr lang="ko-KR" altLang="en-US" sz="1000" b="0" kern="0" spc="0" dirty="0">
                <a:solidFill>
                  <a:schemeClr val="tx1"/>
                </a:solidFill>
                <a:effectLst/>
                <a:latin typeface="+mj-ea"/>
              </a:rPr>
              <a:t>에서 절대 </a:t>
            </a:r>
            <a:r>
              <a:rPr lang="en-US" altLang="ko-KR" sz="1000" b="0" kern="0" spc="0" dirty="0">
                <a:solidFill>
                  <a:schemeClr val="tx1"/>
                </a:solidFill>
                <a:effectLst/>
                <a:latin typeface="+mj-ea"/>
              </a:rPr>
              <a:t>URL</a:t>
            </a:r>
            <a:r>
              <a:rPr lang="ko-KR" altLang="en-US" sz="1000" b="0" kern="0" spc="0" dirty="0">
                <a:solidFill>
                  <a:schemeClr val="tx1"/>
                </a:solidFill>
                <a:effectLst/>
                <a:latin typeface="+mj-ea"/>
              </a:rPr>
              <a:t>로 변경합니다</a:t>
            </a:r>
            <a:r>
              <a:rPr lang="en-US" altLang="ko-KR" sz="1000" b="0" kern="0" spc="0" dirty="0">
                <a:solidFill>
                  <a:schemeClr val="tx1"/>
                </a:solidFill>
                <a:effectLst/>
                <a:latin typeface="+mj-ea"/>
              </a:rPr>
              <a:t>.</a:t>
            </a:r>
            <a:endParaRPr lang="ko-KR" altLang="en-US" sz="1000" b="0" kern="0" spc="0" dirty="0">
              <a:solidFill>
                <a:schemeClr val="tx1"/>
              </a:solidFill>
              <a:effectLst/>
              <a:latin typeface="+mj-ea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ko-KR" altLang="en-US" sz="1000" kern="0" spc="0" dirty="0">
                <a:solidFill>
                  <a:schemeClr val="tx1"/>
                </a:solidFill>
                <a:effectLst/>
                <a:latin typeface="+mj-ea"/>
              </a:rPr>
              <a:t>필드 결합 </a:t>
            </a:r>
            <a:r>
              <a:rPr lang="en-US" altLang="ko-KR" sz="1000" b="0" kern="0" spc="0" dirty="0">
                <a:solidFill>
                  <a:schemeClr val="tx1"/>
                </a:solidFill>
                <a:effectLst/>
                <a:latin typeface="+mj-ea"/>
              </a:rPr>
              <a:t>: </a:t>
            </a:r>
            <a:r>
              <a:rPr lang="ko-KR" altLang="en-US" sz="1000" b="0" kern="0" spc="0" dirty="0" err="1">
                <a:solidFill>
                  <a:schemeClr val="tx1"/>
                </a:solidFill>
                <a:effectLst/>
                <a:latin typeface="+mj-ea"/>
              </a:rPr>
              <a:t>스크래핑된</a:t>
            </a:r>
            <a:r>
              <a:rPr lang="ko-KR" altLang="en-US" sz="1000" b="0" kern="0" spc="0" dirty="0">
                <a:solidFill>
                  <a:schemeClr val="tx1"/>
                </a:solidFill>
                <a:effectLst/>
                <a:latin typeface="+mj-ea"/>
              </a:rPr>
              <a:t> </a:t>
            </a:r>
            <a:r>
              <a:rPr lang="en-US" altLang="ko-KR" sz="1000" b="0" kern="0" spc="0" dirty="0">
                <a:solidFill>
                  <a:schemeClr val="tx1"/>
                </a:solidFill>
                <a:effectLst/>
                <a:latin typeface="+mj-ea"/>
              </a:rPr>
              <a:t>2</a:t>
            </a:r>
            <a:r>
              <a:rPr lang="ko-KR" altLang="en-US" sz="1000" b="0" kern="0" spc="0" dirty="0">
                <a:solidFill>
                  <a:schemeClr val="tx1"/>
                </a:solidFill>
                <a:effectLst/>
                <a:latin typeface="+mj-ea"/>
              </a:rPr>
              <a:t>개 이상의 정보를 하나의 필드로 결합합니다</a:t>
            </a:r>
            <a:r>
              <a:rPr lang="en-US" altLang="ko-KR" sz="1000" b="0" kern="0" spc="0" dirty="0">
                <a:solidFill>
                  <a:schemeClr val="tx1"/>
                </a:solidFill>
                <a:effectLst/>
                <a:latin typeface="+mj-ea"/>
              </a:rPr>
              <a:t>.</a:t>
            </a:r>
            <a:endParaRPr lang="ko-KR" altLang="en-US" sz="1000" b="0" kern="0" spc="0" dirty="0">
              <a:solidFill>
                <a:schemeClr val="tx1"/>
              </a:solidFill>
              <a:effectLst/>
              <a:latin typeface="+mj-ea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ko-KR" altLang="en-US" sz="1000" kern="0" spc="0" dirty="0">
                <a:solidFill>
                  <a:schemeClr val="tx1"/>
                </a:solidFill>
                <a:effectLst/>
                <a:latin typeface="+mj-ea"/>
              </a:rPr>
              <a:t>값 교체 </a:t>
            </a:r>
            <a:r>
              <a:rPr lang="en-US" altLang="ko-KR" sz="1000" b="0" kern="0" spc="0" dirty="0">
                <a:solidFill>
                  <a:schemeClr val="tx1"/>
                </a:solidFill>
                <a:effectLst/>
                <a:latin typeface="+mj-ea"/>
              </a:rPr>
              <a:t>: </a:t>
            </a:r>
            <a:r>
              <a:rPr lang="ko-KR" altLang="en-US" sz="1000" b="0" kern="0" spc="0" dirty="0">
                <a:solidFill>
                  <a:schemeClr val="tx1"/>
                </a:solidFill>
                <a:effectLst/>
                <a:latin typeface="+mj-ea"/>
              </a:rPr>
              <a:t>하나의 값을 다른 값으로 교체합니다</a:t>
            </a:r>
            <a:r>
              <a:rPr lang="en-US" altLang="ko-KR" sz="1000" b="0" kern="0" spc="0" dirty="0">
                <a:solidFill>
                  <a:schemeClr val="tx1"/>
                </a:solidFill>
                <a:effectLst/>
                <a:latin typeface="+mj-ea"/>
              </a:rPr>
              <a:t>.  </a:t>
            </a:r>
            <a:r>
              <a:rPr lang="en-US" altLang="ko-KR" sz="1000" b="0" kern="0" dirty="0">
                <a:solidFill>
                  <a:schemeClr val="tx1"/>
                </a:solidFill>
                <a:latin typeface="+mj-ea"/>
              </a:rPr>
              <a:t>Ex)</a:t>
            </a:r>
            <a:r>
              <a:rPr lang="en-US" altLang="ko-KR" sz="1000" b="0" kern="0" spc="0" dirty="0">
                <a:solidFill>
                  <a:schemeClr val="tx1"/>
                </a:solidFill>
                <a:effectLst/>
                <a:latin typeface="+mj-ea"/>
              </a:rPr>
              <a:t> $ </a:t>
            </a:r>
            <a:r>
              <a:rPr lang="ko-KR" altLang="en-US" sz="1000" b="0" kern="0" spc="0" dirty="0">
                <a:solidFill>
                  <a:schemeClr val="tx1"/>
                </a:solidFill>
                <a:effectLst/>
                <a:latin typeface="+mj-ea"/>
              </a:rPr>
              <a:t>기호를 </a:t>
            </a:r>
            <a:r>
              <a:rPr lang="en-US" altLang="ko-KR" sz="1000" b="0" kern="0" spc="0" dirty="0">
                <a:solidFill>
                  <a:schemeClr val="tx1"/>
                </a:solidFill>
                <a:effectLst/>
                <a:latin typeface="+mj-ea"/>
              </a:rPr>
              <a:t>£ </a:t>
            </a:r>
            <a:r>
              <a:rPr lang="ko-KR" altLang="en-US" sz="1000" b="0" kern="0" spc="0" dirty="0">
                <a:solidFill>
                  <a:schemeClr val="tx1"/>
                </a:solidFill>
                <a:effectLst/>
                <a:latin typeface="+mj-ea"/>
              </a:rPr>
              <a:t>기호로 교체합니다</a:t>
            </a:r>
            <a:r>
              <a:rPr lang="en-US" altLang="ko-KR" sz="1000" b="0" kern="0" spc="0" dirty="0">
                <a:solidFill>
                  <a:schemeClr val="tx1"/>
                </a:solidFill>
                <a:effectLst/>
                <a:latin typeface="+mj-ea"/>
              </a:rPr>
              <a:t>.</a:t>
            </a:r>
            <a:endParaRPr lang="ko-KR" altLang="en-US" sz="1000" b="0" kern="0" spc="0" dirty="0">
              <a:solidFill>
                <a:schemeClr val="tx1"/>
              </a:solidFill>
              <a:effectLst/>
              <a:latin typeface="+mj-ea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ko-KR" altLang="en-US" sz="1000" kern="0" spc="0" dirty="0">
                <a:solidFill>
                  <a:schemeClr val="tx1"/>
                </a:solidFill>
                <a:effectLst/>
                <a:latin typeface="+mj-ea"/>
              </a:rPr>
              <a:t>단위 변환 </a:t>
            </a:r>
            <a:r>
              <a:rPr lang="en-US" altLang="ko-KR" sz="1000" b="0" kern="0" spc="0" dirty="0">
                <a:solidFill>
                  <a:schemeClr val="tx1"/>
                </a:solidFill>
                <a:effectLst/>
                <a:latin typeface="+mj-ea"/>
              </a:rPr>
              <a:t>: </a:t>
            </a:r>
            <a:r>
              <a:rPr lang="ko-KR" altLang="en-US" sz="1000" b="0" kern="0" spc="0" dirty="0">
                <a:solidFill>
                  <a:schemeClr val="tx1"/>
                </a:solidFill>
                <a:effectLst/>
                <a:latin typeface="+mj-ea"/>
              </a:rPr>
              <a:t>값의 단위를 변환합니다</a:t>
            </a:r>
            <a:r>
              <a:rPr lang="en-US" altLang="ko-KR" sz="1000" b="0" kern="0" spc="0" dirty="0">
                <a:solidFill>
                  <a:schemeClr val="tx1"/>
                </a:solidFill>
                <a:effectLst/>
                <a:latin typeface="+mj-ea"/>
              </a:rPr>
              <a:t>. </a:t>
            </a: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ko-KR" altLang="en-US" sz="1000" kern="0" spc="0" dirty="0">
                <a:solidFill>
                  <a:schemeClr val="tx1"/>
                </a:solidFill>
                <a:effectLst/>
                <a:latin typeface="+mj-ea"/>
              </a:rPr>
              <a:t>데이터 추가 </a:t>
            </a:r>
            <a:r>
              <a:rPr lang="en-US" altLang="ko-KR" sz="1000" b="0" kern="0" spc="0" dirty="0">
                <a:solidFill>
                  <a:schemeClr val="tx1"/>
                </a:solidFill>
                <a:effectLst/>
                <a:latin typeface="+mj-ea"/>
              </a:rPr>
              <a:t>: </a:t>
            </a:r>
            <a:r>
              <a:rPr lang="ko-KR" altLang="en-US" sz="1000" b="0" kern="0" spc="0" dirty="0">
                <a:solidFill>
                  <a:schemeClr val="tx1"/>
                </a:solidFill>
                <a:effectLst/>
                <a:latin typeface="+mj-ea"/>
              </a:rPr>
              <a:t>항목 값의 앞이나 끝에 값을 추가합니다</a:t>
            </a:r>
            <a:r>
              <a:rPr lang="en-US" altLang="ko-KR" sz="1000" b="0" kern="0" spc="0" dirty="0">
                <a:solidFill>
                  <a:schemeClr val="tx1"/>
                </a:solidFill>
                <a:effectLst/>
                <a:latin typeface="+mj-ea"/>
              </a:rPr>
              <a:t>. </a:t>
            </a:r>
            <a:r>
              <a:rPr lang="en-US" altLang="ko-KR" sz="1000" b="0" kern="0" dirty="0">
                <a:solidFill>
                  <a:schemeClr val="tx1"/>
                </a:solidFill>
                <a:latin typeface="+mj-ea"/>
              </a:rPr>
              <a:t>E</a:t>
            </a:r>
            <a:r>
              <a:rPr lang="en-US" altLang="ko-KR" sz="1000" b="0" kern="0" spc="0" dirty="0">
                <a:solidFill>
                  <a:schemeClr val="tx1"/>
                </a:solidFill>
                <a:effectLst/>
                <a:latin typeface="+mj-ea"/>
              </a:rPr>
              <a:t>x) </a:t>
            </a:r>
            <a:r>
              <a:rPr lang="ko-KR" altLang="en-US" sz="1000" b="0" kern="0" spc="0" dirty="0">
                <a:solidFill>
                  <a:schemeClr val="tx1"/>
                </a:solidFill>
                <a:effectLst/>
                <a:latin typeface="+mj-ea"/>
              </a:rPr>
              <a:t>숫자 끝에 </a:t>
            </a:r>
            <a:r>
              <a:rPr lang="en-US" altLang="ko-KR" sz="1000" b="0" kern="0" spc="0" dirty="0">
                <a:solidFill>
                  <a:schemeClr val="tx1"/>
                </a:solidFill>
                <a:effectLst/>
                <a:latin typeface="+mj-ea"/>
              </a:rPr>
              <a:t>"</a:t>
            </a:r>
            <a:r>
              <a:rPr lang="ko-KR" altLang="en-US" sz="1000" b="0" kern="0" spc="0" dirty="0">
                <a:solidFill>
                  <a:schemeClr val="tx1"/>
                </a:solidFill>
                <a:effectLst/>
                <a:latin typeface="+mj-ea"/>
              </a:rPr>
              <a:t>킬로그램</a:t>
            </a:r>
            <a:r>
              <a:rPr lang="en-US" altLang="ko-KR" sz="1000" b="0" kern="0" spc="0" dirty="0">
                <a:solidFill>
                  <a:schemeClr val="tx1"/>
                </a:solidFill>
                <a:effectLst/>
                <a:latin typeface="+mj-ea"/>
              </a:rPr>
              <a:t>"</a:t>
            </a:r>
            <a:r>
              <a:rPr lang="ko-KR" altLang="en-US" sz="1000" b="0" kern="0" spc="0" dirty="0">
                <a:solidFill>
                  <a:schemeClr val="tx1"/>
                </a:solidFill>
                <a:effectLst/>
                <a:latin typeface="+mj-ea"/>
              </a:rPr>
              <a:t>을 추가합니다</a:t>
            </a:r>
            <a:r>
              <a:rPr lang="en-US" altLang="ko-KR" sz="1000" b="0" kern="0" spc="0" dirty="0">
                <a:solidFill>
                  <a:schemeClr val="tx1"/>
                </a:solidFill>
                <a:effectLst/>
                <a:latin typeface="+mj-ea"/>
              </a:rPr>
              <a:t>.</a:t>
            </a:r>
            <a:endParaRPr lang="ko-KR" altLang="en-US" sz="1000" b="0" kern="0" spc="0" dirty="0">
              <a:solidFill>
                <a:schemeClr val="tx1"/>
              </a:solidFill>
              <a:effectLst/>
              <a:latin typeface="+mj-ea"/>
            </a:endParaRPr>
          </a:p>
          <a:p>
            <a:pPr marL="171450" indent="-171450" algn="just" fontAlgn="base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ko-KR" sz="1000" b="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marL="171450" marR="0" indent="-1714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ko-KR" sz="1200" kern="0" dirty="0">
                <a:solidFill>
                  <a:srgbClr val="374151"/>
                </a:solidFill>
                <a:latin typeface="+mj-ea"/>
              </a:rPr>
              <a:t> </a:t>
            </a:r>
            <a:r>
              <a:rPr lang="en-US" altLang="ko-KR" sz="1200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Item Loaders </a:t>
            </a:r>
            <a:r>
              <a:rPr lang="ko-KR" altLang="en-US" sz="1200" dirty="0">
                <a:solidFill>
                  <a:schemeClr val="tx1"/>
                </a:solidFill>
                <a:latin typeface="+mj-ea"/>
              </a:rPr>
              <a:t>생성</a:t>
            </a:r>
            <a:endParaRPr lang="en-US" altLang="ko-KR" sz="1200" b="1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r>
              <a:rPr lang="en-US" altLang="ko-KR" sz="1000" b="0" kern="0" spc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: ‘</a:t>
            </a:r>
            <a:r>
              <a:rPr lang="en-US" altLang="ko-KR" sz="1000" b="1" i="0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ChocolateProductLoader</a:t>
            </a:r>
            <a:r>
              <a:rPr lang="en-US" altLang="ko-KR" sz="1000" b="1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’</a:t>
            </a:r>
            <a:r>
              <a:rPr lang="ko-KR" altLang="en-US" sz="1000" b="0" kern="0" spc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정의</a:t>
            </a: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r>
              <a:rPr lang="en-US" altLang="ko-KR" sz="1000" b="0" dirty="0">
                <a:solidFill>
                  <a:srgbClr val="374151"/>
                </a:solidFill>
                <a:latin typeface="+mj-ea"/>
              </a:rPr>
              <a:t>					</a:t>
            </a: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ko-KR" sz="1000" b="1" i="0" dirty="0" err="1">
                <a:solidFill>
                  <a:srgbClr val="111827"/>
                </a:solidFill>
                <a:effectLst/>
                <a:latin typeface="+mj-ea"/>
              </a:rPr>
              <a:t>TakeFirst</a:t>
            </a:r>
            <a:r>
              <a:rPr lang="en-US" altLang="ko-KR" sz="1000" b="1" i="0" dirty="0">
                <a:solidFill>
                  <a:srgbClr val="111827"/>
                </a:solidFill>
                <a:effectLst/>
                <a:latin typeface="+mj-ea"/>
              </a:rPr>
              <a:t>() : </a:t>
            </a:r>
            <a:r>
              <a:rPr lang="ko-KR" altLang="en-US" sz="1000" b="0" i="0" dirty="0">
                <a:solidFill>
                  <a:srgbClr val="374151"/>
                </a:solidFill>
                <a:effectLst/>
                <a:latin typeface="+mj-ea"/>
              </a:rPr>
              <a:t>필드의 여러 값들 중 첫 번째 값 반환</a:t>
            </a:r>
            <a:endParaRPr lang="en-US" altLang="ko-KR" sz="1000" kern="0" dirty="0">
              <a:solidFill>
                <a:srgbClr val="363636"/>
              </a:solidFill>
              <a:latin typeface="+mj-ea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ko-KR" sz="1000" kern="0" dirty="0">
                <a:solidFill>
                  <a:srgbClr val="363636"/>
                </a:solidFill>
                <a:latin typeface="+mj-ea"/>
              </a:rPr>
              <a:t>Price </a:t>
            </a:r>
            <a:r>
              <a:rPr lang="ko-KR" altLang="en-US" sz="1000" kern="0" dirty="0">
                <a:solidFill>
                  <a:srgbClr val="363636"/>
                </a:solidFill>
                <a:latin typeface="+mj-ea"/>
              </a:rPr>
              <a:t>필드</a:t>
            </a:r>
            <a:r>
              <a:rPr lang="ko-KR" altLang="en-US" sz="1000" b="0" kern="0" spc="0" dirty="0">
                <a:solidFill>
                  <a:srgbClr val="363636"/>
                </a:solidFill>
                <a:effectLst/>
                <a:latin typeface="+mj-ea"/>
              </a:rPr>
              <a:t> </a:t>
            </a:r>
            <a:r>
              <a:rPr lang="en-US" altLang="ko-KR" sz="1000" b="0" kern="0" spc="0" dirty="0">
                <a:solidFill>
                  <a:srgbClr val="363636"/>
                </a:solidFill>
                <a:effectLst/>
                <a:latin typeface="+mj-ea"/>
              </a:rPr>
              <a:t>:</a:t>
            </a:r>
            <a:r>
              <a:rPr lang="ko-KR" altLang="en-US" sz="1000" b="0" kern="0" spc="0" dirty="0">
                <a:solidFill>
                  <a:srgbClr val="363636"/>
                </a:solidFill>
                <a:effectLst/>
                <a:latin typeface="+mj-ea"/>
              </a:rPr>
              <a:t> </a:t>
            </a:r>
            <a:r>
              <a:rPr lang="en-US" altLang="ko-KR" sz="1000" b="0" kern="0" spc="0" dirty="0">
                <a:solidFill>
                  <a:srgbClr val="363636"/>
                </a:solidFill>
                <a:effectLst/>
                <a:latin typeface="+mj-ea"/>
              </a:rPr>
              <a:t>“£” </a:t>
            </a:r>
            <a:r>
              <a:rPr lang="ko-KR" altLang="en-US" sz="1000" b="0" kern="0" spc="0" dirty="0">
                <a:solidFill>
                  <a:srgbClr val="363636"/>
                </a:solidFill>
                <a:effectLst/>
                <a:latin typeface="+mj-ea"/>
              </a:rPr>
              <a:t>기호 기준으로 분할</a:t>
            </a:r>
            <a:endParaRPr lang="ko-KR" altLang="en-US" sz="1000" b="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ko-KR" sz="1000" kern="0" spc="0" dirty="0">
                <a:solidFill>
                  <a:srgbClr val="363636"/>
                </a:solidFill>
                <a:effectLst/>
                <a:latin typeface="+mj-ea"/>
              </a:rPr>
              <a:t>URL</a:t>
            </a:r>
            <a:r>
              <a:rPr lang="en-US" altLang="ko-KR" sz="1000" b="0" kern="0" spc="0" dirty="0">
                <a:solidFill>
                  <a:srgbClr val="363636"/>
                </a:solidFill>
                <a:effectLst/>
                <a:latin typeface="+mj-ea"/>
              </a:rPr>
              <a:t> </a:t>
            </a:r>
            <a:r>
              <a:rPr lang="ko-KR" altLang="en-US" sz="1000" b="0" kern="0" spc="0" dirty="0">
                <a:solidFill>
                  <a:srgbClr val="363636"/>
                </a:solidFill>
                <a:effectLst/>
                <a:latin typeface="+mj-ea"/>
              </a:rPr>
              <a:t>필드 </a:t>
            </a:r>
            <a:r>
              <a:rPr lang="en-US" altLang="ko-KR" sz="1000" b="0" kern="0" spc="0" dirty="0">
                <a:solidFill>
                  <a:srgbClr val="363636"/>
                </a:solidFill>
                <a:effectLst/>
                <a:latin typeface="+mj-ea"/>
              </a:rPr>
              <a:t>: </a:t>
            </a:r>
            <a:r>
              <a:rPr lang="ko-KR" altLang="en-US" sz="1000" b="0" kern="0" dirty="0">
                <a:solidFill>
                  <a:srgbClr val="363636"/>
                </a:solidFill>
                <a:latin typeface="+mj-ea"/>
              </a:rPr>
              <a:t>기존</a:t>
            </a:r>
            <a:r>
              <a:rPr lang="ko-KR" altLang="en-US" sz="1000" b="0" kern="0" spc="0" dirty="0">
                <a:solidFill>
                  <a:srgbClr val="363636"/>
                </a:solidFill>
                <a:effectLst/>
                <a:latin typeface="+mj-ea"/>
              </a:rPr>
              <a:t> </a:t>
            </a:r>
            <a:r>
              <a:rPr lang="en-US" altLang="ko-KR" sz="1000" b="0" kern="0" spc="0" dirty="0">
                <a:solidFill>
                  <a:srgbClr val="363636"/>
                </a:solidFill>
                <a:effectLst/>
                <a:latin typeface="+mj-ea"/>
              </a:rPr>
              <a:t>URL</a:t>
            </a:r>
            <a:r>
              <a:rPr lang="ko-KR" altLang="en-US" sz="1000" b="0" kern="0" dirty="0">
                <a:solidFill>
                  <a:srgbClr val="363636"/>
                </a:solidFill>
                <a:latin typeface="+mj-ea"/>
              </a:rPr>
              <a:t>에</a:t>
            </a:r>
            <a:r>
              <a:rPr lang="ko-KR" altLang="en-US" sz="1000" b="0" kern="0" spc="0" dirty="0">
                <a:solidFill>
                  <a:srgbClr val="363636"/>
                </a:solidFill>
                <a:effectLst/>
                <a:latin typeface="+mj-ea"/>
              </a:rPr>
              <a:t> 문자열을 추가하여 전체 </a:t>
            </a:r>
            <a:r>
              <a:rPr lang="en-US" altLang="ko-KR" sz="1000" b="0" kern="0" spc="0" dirty="0">
                <a:solidFill>
                  <a:srgbClr val="363636"/>
                </a:solidFill>
                <a:effectLst/>
                <a:latin typeface="+mj-ea"/>
              </a:rPr>
              <a:t>URL</a:t>
            </a:r>
            <a:r>
              <a:rPr lang="ko-KR" altLang="en-US" sz="1000" b="0" kern="0" spc="0" dirty="0">
                <a:solidFill>
                  <a:srgbClr val="363636"/>
                </a:solidFill>
                <a:effectLst/>
                <a:latin typeface="+mj-ea"/>
              </a:rPr>
              <a:t> 생성</a:t>
            </a:r>
            <a:r>
              <a:rPr lang="en-US" altLang="ko-KR" sz="1000" b="0" dirty="0">
                <a:solidFill>
                  <a:srgbClr val="374151"/>
                </a:solidFill>
                <a:latin typeface="+mj-ea"/>
              </a:rPr>
              <a:t>				</a:t>
            </a: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7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50" b="0" dirty="0">
              <a:solidFill>
                <a:srgbClr val="374151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374151"/>
              </a:solidFill>
              <a:latin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E3A416-E3A9-079D-8600-2BFFBC13A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97" y="3693056"/>
            <a:ext cx="5080847" cy="161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08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98C2B-C978-8042-F313-60113C012A91}"/>
              </a:ext>
            </a:extLst>
          </p:cNvPr>
          <p:cNvSpPr txBox="1"/>
          <p:nvPr/>
        </p:nvSpPr>
        <p:spPr>
          <a:xfrm>
            <a:off x="292786" y="0"/>
            <a:ext cx="6514414" cy="43249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600" b="1" kern="0" spc="0" dirty="0">
                <a:effectLst/>
                <a:latin typeface="+mj-ea"/>
                <a:ea typeface="+mj-ea"/>
              </a:rPr>
              <a:t>① </a:t>
            </a:r>
            <a:r>
              <a:rPr lang="en-US" altLang="ko-KR" sz="1600" b="1" i="0" dirty="0">
                <a:effectLst/>
                <a:latin typeface="+mj-ea"/>
                <a:ea typeface="+mj-ea"/>
              </a:rPr>
              <a:t>Item Loaders</a:t>
            </a:r>
            <a:r>
              <a:rPr lang="ko-KR" altLang="en-US" sz="1600" b="1" kern="0" spc="0" dirty="0">
                <a:effectLst/>
                <a:latin typeface="+mj-ea"/>
                <a:ea typeface="+mj-ea"/>
              </a:rPr>
              <a:t>를 사용한 데이터 처리 </a:t>
            </a:r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742B4F03-03C1-41DD-77BD-A5C25C768741}"/>
              </a:ext>
            </a:extLst>
          </p:cNvPr>
          <p:cNvSpPr txBox="1">
            <a:spLocks/>
          </p:cNvSpPr>
          <p:nvPr/>
        </p:nvSpPr>
        <p:spPr>
          <a:xfrm>
            <a:off x="555812" y="668867"/>
            <a:ext cx="10470776" cy="55985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863962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2000" b="1" kern="1200" cap="none" spc="0">
                <a:ln w="0"/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228600" indent="-22860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ko-K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</a:endParaRPr>
          </a:p>
          <a:p>
            <a:pPr marL="228600" indent="-22860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50" dirty="0">
              <a:ln>
                <a:noFill/>
              </a:ln>
              <a:solidFill>
                <a:schemeClr val="tx1"/>
              </a:solidFill>
              <a:latin typeface="+mj-ea"/>
            </a:endParaRPr>
          </a:p>
          <a:p>
            <a:pPr marL="228600" indent="-22860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ko-K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50" dirty="0">
              <a:ln>
                <a:noFill/>
              </a:ln>
              <a:solidFill>
                <a:schemeClr val="tx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kumimoji="0" lang="en-US" altLang="ko-K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50" dirty="0">
              <a:ln>
                <a:noFill/>
              </a:ln>
              <a:solidFill>
                <a:schemeClr val="tx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50" dirty="0">
              <a:ln>
                <a:noFill/>
              </a:ln>
              <a:solidFill>
                <a:schemeClr val="tx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50" dirty="0">
              <a:ln>
                <a:noFill/>
              </a:ln>
              <a:solidFill>
                <a:schemeClr val="tx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r>
              <a:rPr lang="en-US" altLang="ko-KR" sz="1050" kern="0" spc="0" dirty="0">
                <a:solidFill>
                  <a:srgbClr val="374151"/>
                </a:solidFill>
                <a:effectLst/>
                <a:latin typeface="+mj-ea"/>
              </a:rPr>
              <a:t>						</a:t>
            </a:r>
            <a:r>
              <a:rPr lang="ko-KR" altLang="en-US" sz="1050" kern="0" spc="0" dirty="0">
                <a:solidFill>
                  <a:srgbClr val="374151"/>
                </a:solidFill>
                <a:effectLst/>
                <a:latin typeface="+mj-ea"/>
              </a:rPr>
              <a:t>→ </a:t>
            </a:r>
            <a:r>
              <a:rPr kumimoji="0" lang="en-US" altLang="ko-K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</a:rPr>
              <a:t>‘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</a:rPr>
              <a:t>ChocolateProductLoader</a:t>
            </a:r>
            <a:r>
              <a:rPr kumimoji="0" lang="en-US" altLang="ko-K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</a:rPr>
              <a:t>’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j-ea"/>
              </a:rPr>
              <a:t>를 사용하여 추출한 데이터 정제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j-ea"/>
              </a:rPr>
              <a:t>.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j-ea"/>
              </a:rPr>
              <a:t> 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r>
              <a:rPr lang="en-US" altLang="ko-KR" sz="1050" kern="0" spc="0" dirty="0">
                <a:solidFill>
                  <a:srgbClr val="374151"/>
                </a:solidFill>
                <a:effectLst/>
                <a:latin typeface="+mj-ea"/>
              </a:rPr>
              <a:t>						</a:t>
            </a:r>
            <a:r>
              <a:rPr lang="ko-KR" altLang="en-US" sz="1050" kern="0" spc="0" dirty="0">
                <a:solidFill>
                  <a:srgbClr val="374151"/>
                </a:solidFill>
                <a:effectLst/>
                <a:latin typeface="+mj-ea"/>
              </a:rPr>
              <a:t>→ </a:t>
            </a:r>
            <a:r>
              <a:rPr kumimoji="0" lang="en-US" altLang="ko-KR" sz="105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j-ea"/>
              </a:rPr>
              <a:t>‘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</a:rPr>
              <a:t>ChocolateProduct</a:t>
            </a:r>
            <a:r>
              <a:rPr kumimoji="0" lang="en-US" altLang="ko-K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</a:rPr>
              <a:t>’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j-ea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j-ea"/>
              </a:rPr>
              <a:t>아이템에 적재</a:t>
            </a:r>
            <a:r>
              <a:rPr lang="en-US" altLang="ko-KR" sz="1050" b="0" dirty="0">
                <a:ln>
                  <a:noFill/>
                </a:ln>
                <a:solidFill>
                  <a:schemeClr val="tx1"/>
                </a:solidFill>
                <a:latin typeface="+mj-ea"/>
              </a:rPr>
              <a:t>.</a:t>
            </a:r>
            <a:endParaRPr lang="en-US" altLang="ko-KR" sz="1000" b="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marL="171450" indent="-171450" algn="just" fontAlgn="base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 </a:t>
            </a:r>
            <a:r>
              <a:rPr lang="en-US" altLang="ko-KR" sz="1000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Item Loaders 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장점</a:t>
            </a:r>
            <a:endParaRPr lang="en-US" altLang="ko-KR" sz="1000" b="1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algn="just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000" b="0" kern="0" dirty="0">
                <a:solidFill>
                  <a:srgbClr val="000000"/>
                </a:solidFill>
                <a:latin typeface="+mj-ea"/>
              </a:rPr>
              <a:t>1. </a:t>
            </a:r>
            <a:r>
              <a:rPr lang="ko-KR" altLang="en-US" sz="1000" b="0" kern="0" dirty="0">
                <a:solidFill>
                  <a:srgbClr val="000000"/>
                </a:solidFill>
                <a:latin typeface="+mj-ea"/>
              </a:rPr>
              <a:t>코드 단순화</a:t>
            </a: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000" b="0" kern="0" dirty="0">
                <a:solidFill>
                  <a:srgbClr val="000000"/>
                </a:solidFill>
                <a:latin typeface="+mj-ea"/>
              </a:rPr>
              <a:t>2. </a:t>
            </a:r>
            <a:r>
              <a:rPr lang="ko-KR" altLang="en-US" sz="1000" b="0" kern="0" dirty="0">
                <a:solidFill>
                  <a:srgbClr val="000000"/>
                </a:solidFill>
                <a:latin typeface="+mj-ea"/>
              </a:rPr>
              <a:t>오류 최소화</a:t>
            </a: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000" b="0" kern="0" dirty="0">
                <a:solidFill>
                  <a:srgbClr val="000000"/>
                </a:solidFill>
                <a:latin typeface="+mj-ea"/>
              </a:rPr>
              <a:t>Ex) </a:t>
            </a:r>
            <a:r>
              <a:rPr lang="ko-KR" altLang="en-US" sz="1000" b="0" kern="0" dirty="0">
                <a:solidFill>
                  <a:srgbClr val="000000"/>
                </a:solidFill>
                <a:latin typeface="+mj-ea"/>
              </a:rPr>
              <a:t>속성의 이름에 철자 오류 시</a:t>
            </a:r>
            <a:r>
              <a:rPr lang="en-US" altLang="ko-KR" sz="1000" b="0" kern="0" dirty="0">
                <a:solidFill>
                  <a:srgbClr val="000000"/>
                </a:solidFill>
                <a:latin typeface="+mj-ea"/>
              </a:rPr>
              <a:t>, Spider </a:t>
            </a:r>
            <a:r>
              <a:rPr lang="ko-KR" altLang="en-US" sz="1000" b="0" kern="0" dirty="0">
                <a:solidFill>
                  <a:srgbClr val="000000"/>
                </a:solidFill>
                <a:latin typeface="+mj-ea"/>
              </a:rPr>
              <a:t>실행 불가</a:t>
            </a: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20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marL="171450" indent="-171450" algn="just" fontAlgn="base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marL="171450" indent="-171450" algn="just" fontAlgn="base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marL="171450" indent="-171450" algn="just" fontAlgn="base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r>
              <a:rPr lang="en-US" altLang="ko-KR" sz="1000" b="0" dirty="0">
                <a:solidFill>
                  <a:srgbClr val="374151"/>
                </a:solidFill>
                <a:latin typeface="+mj-ea"/>
              </a:rPr>
              <a:t>				</a:t>
            </a: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7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50" b="0" dirty="0">
              <a:solidFill>
                <a:srgbClr val="374151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374151"/>
              </a:solidFill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E6BB16-EEF7-873E-D279-723DB8E811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122"/>
          <a:stretch/>
        </p:blipFill>
        <p:spPr>
          <a:xfrm>
            <a:off x="555812" y="964959"/>
            <a:ext cx="5383434" cy="4164390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98DC6ACC-B26C-ADF5-F065-438CA3FDCA0B}"/>
              </a:ext>
            </a:extLst>
          </p:cNvPr>
          <p:cNvSpPr/>
          <p:nvPr/>
        </p:nvSpPr>
        <p:spPr>
          <a:xfrm>
            <a:off x="1950782" y="4093031"/>
            <a:ext cx="1462978" cy="234079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272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98C2B-C978-8042-F313-60113C012A91}"/>
              </a:ext>
            </a:extLst>
          </p:cNvPr>
          <p:cNvSpPr txBox="1"/>
          <p:nvPr/>
        </p:nvSpPr>
        <p:spPr>
          <a:xfrm>
            <a:off x="292786" y="-20647"/>
            <a:ext cx="6514414" cy="47378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800" b="1" kern="0" spc="0">
                <a:effectLst/>
                <a:ea typeface="함초롬바탕" panose="02030504000101010101" pitchFamily="18" charset="-127"/>
              </a:rPr>
              <a:t>②</a:t>
            </a:r>
            <a:r>
              <a:rPr lang="ko-KR" altLang="en-US" sz="1600" b="1" kern="0" spc="0">
                <a:effectLst/>
                <a:latin typeface="+mj-ea"/>
                <a:ea typeface="+mj-ea"/>
              </a:rPr>
              <a:t> </a:t>
            </a:r>
            <a:r>
              <a:rPr lang="en-US" altLang="ko-KR" sz="1600" b="1" i="0">
                <a:effectLst/>
                <a:latin typeface="+mj-ea"/>
                <a:ea typeface="+mj-ea"/>
              </a:rPr>
              <a:t>Item Pipelines</a:t>
            </a:r>
            <a:r>
              <a:rPr lang="ko-KR" altLang="en-US" sz="1600" b="1" kern="0" spc="0">
                <a:effectLst/>
                <a:latin typeface="+mj-ea"/>
                <a:ea typeface="+mj-ea"/>
              </a:rPr>
              <a:t>를 </a:t>
            </a:r>
            <a:r>
              <a:rPr lang="ko-KR" altLang="en-US" sz="1600" b="1" kern="0">
                <a:latin typeface="+mj-ea"/>
                <a:ea typeface="+mj-ea"/>
              </a:rPr>
              <a:t>사</a:t>
            </a:r>
            <a:r>
              <a:rPr lang="ko-KR" altLang="en-US" sz="1600" b="1" kern="0" spc="0">
                <a:effectLst/>
                <a:latin typeface="+mj-ea"/>
                <a:ea typeface="+mj-ea"/>
              </a:rPr>
              <a:t>용한 데이터 처리 </a:t>
            </a:r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742B4F03-03C1-41DD-77BD-A5C25C768741}"/>
              </a:ext>
            </a:extLst>
          </p:cNvPr>
          <p:cNvSpPr txBox="1">
            <a:spLocks/>
          </p:cNvSpPr>
          <p:nvPr/>
        </p:nvSpPr>
        <p:spPr>
          <a:xfrm>
            <a:off x="555811" y="745067"/>
            <a:ext cx="10713079" cy="57428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863962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2000" b="1" kern="1200" cap="none" spc="0">
                <a:ln w="0"/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228600" indent="-22860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en-US" altLang="ko-KR" sz="1200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Item Pipelines </a:t>
            </a:r>
            <a:r>
              <a:rPr lang="ko-KR" altLang="en-US" sz="1200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작업 수행</a:t>
            </a:r>
            <a:endParaRPr lang="en-US" altLang="ko-KR" sz="1100" kern="0" dirty="0">
              <a:solidFill>
                <a:srgbClr val="000000"/>
              </a:solidFill>
              <a:latin typeface="+mj-ea"/>
            </a:endParaRPr>
          </a:p>
          <a:p>
            <a:pPr marL="171450" marR="0" indent="-1714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000" b="0" kern="0" spc="0" dirty="0">
                <a:solidFill>
                  <a:srgbClr val="363636"/>
                </a:solidFill>
                <a:effectLst/>
                <a:latin typeface="+mn-ea"/>
                <a:ea typeface="+mn-ea"/>
              </a:rPr>
              <a:t>Spider</a:t>
            </a:r>
            <a:r>
              <a:rPr lang="ko-KR" altLang="en-US" sz="1000" b="0" kern="0" spc="0" dirty="0">
                <a:solidFill>
                  <a:srgbClr val="363636"/>
                </a:solidFill>
                <a:effectLst/>
                <a:latin typeface="+mn-ea"/>
                <a:ea typeface="+mn-ea"/>
              </a:rPr>
              <a:t>가 </a:t>
            </a:r>
            <a:r>
              <a:rPr lang="en-US" altLang="ko-KR" sz="1000" b="0" kern="0" dirty="0">
                <a:solidFill>
                  <a:srgbClr val="363636"/>
                </a:solidFill>
                <a:latin typeface="+mn-ea"/>
                <a:ea typeface="+mn-ea"/>
              </a:rPr>
              <a:t>Item</a:t>
            </a:r>
            <a:r>
              <a:rPr lang="ko-KR" altLang="en-US" sz="1000" b="0" kern="0" dirty="0">
                <a:solidFill>
                  <a:srgbClr val="363636"/>
                </a:solidFill>
                <a:latin typeface="+mn-ea"/>
                <a:ea typeface="+mn-ea"/>
              </a:rPr>
              <a:t>을</a:t>
            </a:r>
            <a:r>
              <a:rPr lang="ko-KR" altLang="en-US" sz="1000" b="0" kern="0" spc="0" dirty="0">
                <a:solidFill>
                  <a:srgbClr val="363636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000" b="0" kern="0" spc="0" dirty="0" err="1">
                <a:solidFill>
                  <a:srgbClr val="363636"/>
                </a:solidFill>
                <a:effectLst/>
                <a:latin typeface="+mn-ea"/>
                <a:ea typeface="+mn-ea"/>
              </a:rPr>
              <a:t>스크래핑하면</a:t>
            </a:r>
            <a:r>
              <a:rPr lang="ko-KR" altLang="en-US" sz="1000" b="0" kern="0" spc="0" dirty="0">
                <a:solidFill>
                  <a:srgbClr val="363636"/>
                </a:solidFill>
                <a:effectLst/>
                <a:latin typeface="+mn-ea"/>
                <a:ea typeface="+mn-ea"/>
              </a:rPr>
              <a:t> 유효성 검사 및 처리를 위해 </a:t>
            </a:r>
            <a:r>
              <a:rPr lang="en-US" altLang="ko-KR" sz="1000" b="0" kern="0" spc="0" dirty="0">
                <a:solidFill>
                  <a:srgbClr val="363636"/>
                </a:solidFill>
                <a:effectLst/>
                <a:latin typeface="+mn-ea"/>
                <a:ea typeface="+mn-ea"/>
              </a:rPr>
              <a:t>Item Pipeline</a:t>
            </a:r>
            <a:r>
              <a:rPr lang="ko-KR" altLang="en-US" sz="1000" b="0" kern="0" spc="0" dirty="0">
                <a:solidFill>
                  <a:srgbClr val="363636"/>
                </a:solidFill>
                <a:effectLst/>
                <a:latin typeface="+mn-ea"/>
                <a:ea typeface="+mn-ea"/>
              </a:rPr>
              <a:t>으로 전송</a:t>
            </a:r>
            <a:r>
              <a:rPr lang="en-US" altLang="ko-KR" sz="1000" b="0" kern="0" spc="0" dirty="0">
                <a:solidFill>
                  <a:srgbClr val="363636"/>
                </a:solidFill>
                <a:effectLst/>
                <a:latin typeface="+mn-ea"/>
                <a:ea typeface="+mn-ea"/>
              </a:rPr>
              <a:t>.</a:t>
            </a:r>
            <a:endParaRPr lang="ko-KR" altLang="en-US" sz="1000" b="0" kern="0" spc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marL="171450" marR="0" indent="-1714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000" b="0" kern="0" spc="0" dirty="0">
                <a:solidFill>
                  <a:srgbClr val="363636"/>
                </a:solidFill>
                <a:effectLst/>
                <a:latin typeface="+mn-ea"/>
                <a:ea typeface="+mn-ea"/>
              </a:rPr>
              <a:t>‘</a:t>
            </a:r>
            <a:r>
              <a:rPr lang="en-US" altLang="ko-KR" sz="1000" b="0" kern="0" spc="0" dirty="0" err="1">
                <a:solidFill>
                  <a:srgbClr val="363636"/>
                </a:solidFill>
                <a:effectLst/>
                <a:latin typeface="+mn-ea"/>
                <a:ea typeface="+mn-ea"/>
              </a:rPr>
              <a:t>process_item</a:t>
            </a:r>
            <a:r>
              <a:rPr lang="en-US" altLang="ko-KR" sz="1000" b="0" kern="0" spc="0" dirty="0">
                <a:solidFill>
                  <a:srgbClr val="363636"/>
                </a:solidFill>
                <a:effectLst/>
                <a:latin typeface="+mn-ea"/>
                <a:ea typeface="+mn-ea"/>
              </a:rPr>
              <a:t>’ </a:t>
            </a:r>
            <a:r>
              <a:rPr lang="ko-KR" altLang="en-US" sz="1000" b="0" kern="0" spc="0" dirty="0">
                <a:solidFill>
                  <a:srgbClr val="363636"/>
                </a:solidFill>
                <a:effectLst/>
                <a:latin typeface="+mn-ea"/>
                <a:ea typeface="+mn-ea"/>
              </a:rPr>
              <a:t>메서드는 </a:t>
            </a:r>
            <a:r>
              <a:rPr lang="en-US" altLang="ko-KR" sz="1000" b="0" kern="0" spc="0" dirty="0">
                <a:solidFill>
                  <a:srgbClr val="363636"/>
                </a:solidFill>
                <a:effectLst/>
                <a:latin typeface="+mn-ea"/>
                <a:ea typeface="+mn-ea"/>
              </a:rPr>
              <a:t>Item</a:t>
            </a:r>
            <a:r>
              <a:rPr lang="ko-KR" altLang="en-US" sz="1000" b="0" kern="0" spc="0" dirty="0">
                <a:solidFill>
                  <a:srgbClr val="363636"/>
                </a:solidFill>
                <a:effectLst/>
                <a:latin typeface="+mn-ea"/>
                <a:ea typeface="+mn-ea"/>
              </a:rPr>
              <a:t>을 가져와 작업을 수행하고</a:t>
            </a:r>
            <a:r>
              <a:rPr lang="en-US" altLang="ko-KR" sz="1000" b="0" kern="0" spc="0" dirty="0">
                <a:solidFill>
                  <a:srgbClr val="363636"/>
                </a:solidFill>
                <a:effectLst/>
                <a:latin typeface="+mn-ea"/>
                <a:ea typeface="+mn-ea"/>
              </a:rPr>
              <a:t>, Item</a:t>
            </a:r>
            <a:r>
              <a:rPr lang="ko-KR" altLang="en-US" sz="1000" b="0" kern="0" spc="0" dirty="0">
                <a:solidFill>
                  <a:srgbClr val="363636"/>
                </a:solidFill>
                <a:effectLst/>
                <a:latin typeface="+mn-ea"/>
                <a:ea typeface="+mn-ea"/>
              </a:rPr>
              <a:t>이 파이프라인을 통해 계속 진행해야 하는지 아니면 삭제되어야 하는지 결정</a:t>
            </a:r>
            <a:r>
              <a:rPr lang="en-US" altLang="ko-KR" sz="1000" b="0" kern="0" spc="0" dirty="0">
                <a:solidFill>
                  <a:srgbClr val="363636"/>
                </a:solidFill>
                <a:effectLst/>
                <a:latin typeface="+mn-ea"/>
                <a:ea typeface="+mn-ea"/>
              </a:rPr>
              <a:t>.</a:t>
            </a:r>
            <a:endParaRPr lang="ko-KR" altLang="en-US" sz="1000" b="0" kern="0" spc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90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100" kern="0" dirty="0">
                <a:solidFill>
                  <a:srgbClr val="000000"/>
                </a:solidFill>
                <a:latin typeface="+mj-ea"/>
              </a:rPr>
              <a:t>1. </a:t>
            </a:r>
            <a:r>
              <a:rPr lang="ko-KR" altLang="en-US" sz="1100" kern="0" dirty="0">
                <a:solidFill>
                  <a:srgbClr val="000000"/>
                </a:solidFill>
                <a:latin typeface="+mj-ea"/>
              </a:rPr>
              <a:t>가격 변환하기</a:t>
            </a:r>
            <a:endParaRPr lang="en-US" altLang="ko-KR" sz="110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b="0" dirty="0">
                <a:solidFill>
                  <a:srgbClr val="374151"/>
                </a:solidFill>
                <a:latin typeface="+mj-ea"/>
              </a:rPr>
              <a:t>							</a:t>
            </a:r>
            <a:endParaRPr lang="en-US" altLang="ko-KR" sz="1000" b="0" dirty="0">
              <a:solidFill>
                <a:srgbClr val="374151"/>
              </a:solidFill>
              <a:latin typeface="+mn-ea"/>
              <a:ea typeface="+mn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r>
              <a:rPr lang="en-US" altLang="ko-KR" sz="1000" b="0" dirty="0">
                <a:solidFill>
                  <a:srgbClr val="374151"/>
                </a:solidFill>
                <a:latin typeface="+mj-ea"/>
              </a:rPr>
              <a:t>									</a:t>
            </a: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7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50" b="0" dirty="0">
              <a:solidFill>
                <a:srgbClr val="374151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374151"/>
              </a:solidFill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D334AA-8540-704E-395D-B8C61419E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71" y="2090055"/>
            <a:ext cx="4581183" cy="42062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A1C22B-25BA-F3DC-A7AD-1D4F7E274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148" y="2562633"/>
            <a:ext cx="5476262" cy="308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65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98C2B-C978-8042-F313-60113C012A91}"/>
              </a:ext>
            </a:extLst>
          </p:cNvPr>
          <p:cNvSpPr txBox="1"/>
          <p:nvPr/>
        </p:nvSpPr>
        <p:spPr>
          <a:xfrm>
            <a:off x="292786" y="-20647"/>
            <a:ext cx="6514414" cy="47378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800" b="1" kern="0" spc="0">
                <a:effectLst/>
                <a:ea typeface="함초롬바탕" panose="02030504000101010101" pitchFamily="18" charset="-127"/>
              </a:rPr>
              <a:t>②</a:t>
            </a:r>
            <a:r>
              <a:rPr lang="ko-KR" altLang="en-US" sz="1600" b="1" kern="0" spc="0">
                <a:effectLst/>
                <a:latin typeface="+mj-ea"/>
                <a:ea typeface="+mj-ea"/>
              </a:rPr>
              <a:t> </a:t>
            </a:r>
            <a:r>
              <a:rPr lang="en-US" altLang="ko-KR" sz="1600" b="1" i="0">
                <a:effectLst/>
                <a:latin typeface="+mj-ea"/>
                <a:ea typeface="+mj-ea"/>
              </a:rPr>
              <a:t>Item Pipelines</a:t>
            </a:r>
            <a:r>
              <a:rPr lang="ko-KR" altLang="en-US" sz="1600" b="1" kern="0" spc="0">
                <a:effectLst/>
                <a:latin typeface="+mj-ea"/>
                <a:ea typeface="+mj-ea"/>
              </a:rPr>
              <a:t>를 </a:t>
            </a:r>
            <a:r>
              <a:rPr lang="ko-KR" altLang="en-US" sz="1600" b="1" kern="0">
                <a:latin typeface="+mj-ea"/>
                <a:ea typeface="+mj-ea"/>
              </a:rPr>
              <a:t>사</a:t>
            </a:r>
            <a:r>
              <a:rPr lang="ko-KR" altLang="en-US" sz="1600" b="1" kern="0" spc="0">
                <a:effectLst/>
                <a:latin typeface="+mj-ea"/>
                <a:ea typeface="+mj-ea"/>
              </a:rPr>
              <a:t>용한 데이터 처리 </a:t>
            </a:r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742B4F03-03C1-41DD-77BD-A5C25C768741}"/>
              </a:ext>
            </a:extLst>
          </p:cNvPr>
          <p:cNvSpPr txBox="1">
            <a:spLocks/>
          </p:cNvSpPr>
          <p:nvPr/>
        </p:nvSpPr>
        <p:spPr>
          <a:xfrm>
            <a:off x="555812" y="753533"/>
            <a:ext cx="10470776" cy="55139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863962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2000" b="1" kern="1200" cap="none" spc="0">
                <a:ln w="0"/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100" kern="0" dirty="0">
                <a:solidFill>
                  <a:srgbClr val="000000"/>
                </a:solidFill>
                <a:latin typeface="+mj-ea"/>
              </a:rPr>
              <a:t>2. </a:t>
            </a:r>
            <a:r>
              <a:rPr lang="ko-KR" altLang="en-US" sz="1100" kern="0" dirty="0">
                <a:solidFill>
                  <a:srgbClr val="000000"/>
                </a:solidFill>
                <a:latin typeface="+mj-ea"/>
              </a:rPr>
              <a:t>중복 항목 제거하기</a:t>
            </a:r>
            <a:endParaRPr lang="en-US" altLang="ko-KR" sz="110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b="0" dirty="0">
                <a:solidFill>
                  <a:srgbClr val="374151"/>
                </a:solidFill>
                <a:latin typeface="+mj-ea"/>
              </a:rPr>
              <a:t>	</a:t>
            </a:r>
            <a:endParaRPr lang="en-US" altLang="ko-KR" sz="1000" b="0" dirty="0">
              <a:solidFill>
                <a:srgbClr val="374151"/>
              </a:solidFill>
              <a:latin typeface="+mn-ea"/>
              <a:ea typeface="+mn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r>
              <a:rPr lang="en-US" altLang="ko-KR" sz="1000" b="0" dirty="0">
                <a:solidFill>
                  <a:srgbClr val="374151"/>
                </a:solidFill>
                <a:latin typeface="+mj-ea"/>
              </a:rPr>
              <a:t>									</a:t>
            </a: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r>
              <a:rPr lang="ko-KR" altLang="en-US" sz="1050" b="0" kern="0" spc="0" dirty="0">
                <a:solidFill>
                  <a:srgbClr val="374151"/>
                </a:solidFill>
                <a:effectLst/>
                <a:latin typeface="+mj-ea"/>
              </a:rPr>
              <a:t>→ </a:t>
            </a:r>
            <a:r>
              <a:rPr lang="ko-KR" altLang="en-US" sz="1050" b="0" i="0" dirty="0" err="1">
                <a:solidFill>
                  <a:srgbClr val="374151"/>
                </a:solidFill>
                <a:effectLst/>
                <a:latin typeface="Söhne"/>
              </a:rPr>
              <a:t>크롤링된</a:t>
            </a:r>
            <a:r>
              <a:rPr lang="ko-KR" altLang="en-US" sz="1050" b="0" i="0" dirty="0">
                <a:solidFill>
                  <a:srgbClr val="374151"/>
                </a:solidFill>
                <a:effectLst/>
                <a:latin typeface="Söhne"/>
              </a:rPr>
              <a:t> 아이템 중에서 </a:t>
            </a:r>
            <a:r>
              <a:rPr lang="ko-KR" altLang="en-US" sz="1050" b="0" kern="0" spc="0" dirty="0">
                <a:solidFill>
                  <a:srgbClr val="363636"/>
                </a:solidFill>
                <a:effectLst/>
                <a:latin typeface="+mn-ea"/>
                <a:ea typeface="+mn-ea"/>
              </a:rPr>
              <a:t>이름</a:t>
            </a:r>
            <a:r>
              <a:rPr lang="en-US" altLang="ko-KR" sz="1050" b="0" kern="0" spc="0" dirty="0">
                <a:solidFill>
                  <a:srgbClr val="363636"/>
                </a:solidFill>
                <a:effectLst/>
                <a:latin typeface="+mn-ea"/>
                <a:ea typeface="+mn-ea"/>
              </a:rPr>
              <a:t>(name)</a:t>
            </a:r>
            <a:r>
              <a:rPr lang="ko-KR" altLang="en-US" sz="1050" b="0" kern="0" spc="0" dirty="0">
                <a:solidFill>
                  <a:srgbClr val="363636"/>
                </a:solidFill>
                <a:effectLst/>
                <a:latin typeface="+mn-ea"/>
                <a:ea typeface="+mn-ea"/>
              </a:rPr>
              <a:t>을 확인하고 </a:t>
            </a:r>
            <a:r>
              <a:rPr lang="ko-KR" altLang="en-US" sz="1050" b="0" i="0" dirty="0">
                <a:solidFill>
                  <a:srgbClr val="374151"/>
                </a:solidFill>
                <a:effectLst/>
                <a:latin typeface="Söhne"/>
              </a:rPr>
              <a:t>중복된 이름을 가진 아이템을</a:t>
            </a:r>
            <a:r>
              <a:rPr lang="ko-KR" altLang="en-US" sz="1050" b="0" kern="0" spc="0" dirty="0">
                <a:solidFill>
                  <a:srgbClr val="363636"/>
                </a:solidFill>
                <a:effectLst/>
                <a:latin typeface="+mn-ea"/>
                <a:ea typeface="+mn-ea"/>
              </a:rPr>
              <a:t> 삭제</a:t>
            </a:r>
            <a:r>
              <a:rPr lang="en-US" altLang="ko-KR" sz="1050" b="0" kern="0" spc="0" dirty="0">
                <a:solidFill>
                  <a:srgbClr val="363636"/>
                </a:solidFill>
                <a:effectLst/>
                <a:latin typeface="+mn-ea"/>
                <a:ea typeface="+mn-ea"/>
              </a:rPr>
              <a:t>.</a:t>
            </a:r>
            <a:endParaRPr lang="ko-KR" altLang="en-US" sz="1050" b="0" kern="0" spc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2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en-US" altLang="ko-KR" sz="1200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 Pipelines </a:t>
            </a:r>
            <a:r>
              <a:rPr lang="ko-KR" altLang="en-US" sz="1200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활성화</a:t>
            </a:r>
            <a:endParaRPr lang="en-US" altLang="ko-KR" sz="1200" kern="0" dirty="0">
              <a:solidFill>
                <a:srgbClr val="000000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→ </a:t>
            </a:r>
            <a:r>
              <a:rPr lang="ko-KR" altLang="en-US" sz="1050" b="0" kern="0" dirty="0">
                <a:solidFill>
                  <a:srgbClr val="363636"/>
                </a:solidFill>
                <a:latin typeface="+mj-ea"/>
              </a:rPr>
              <a:t>앞서</a:t>
            </a:r>
            <a:r>
              <a:rPr lang="ko-KR" altLang="en-US" sz="1050" b="0" kern="0" spc="0" dirty="0">
                <a:solidFill>
                  <a:srgbClr val="363636"/>
                </a:solidFill>
                <a:effectLst/>
                <a:latin typeface="+mj-ea"/>
              </a:rPr>
              <a:t> 생성한 </a:t>
            </a:r>
            <a:r>
              <a:rPr lang="en-US" altLang="ko-KR" sz="1050" b="0" kern="0" spc="0" dirty="0" err="1">
                <a:solidFill>
                  <a:srgbClr val="363636"/>
                </a:solidFill>
                <a:effectLst/>
                <a:latin typeface="+mj-ea"/>
              </a:rPr>
              <a:t>PriceToUSDPipeline</a:t>
            </a:r>
            <a:r>
              <a:rPr lang="en-US" altLang="ko-KR" sz="1050" b="0" kern="0" spc="0" dirty="0">
                <a:solidFill>
                  <a:srgbClr val="363636"/>
                </a:solidFill>
                <a:effectLst/>
                <a:latin typeface="+mj-ea"/>
              </a:rPr>
              <a:t> </a:t>
            </a:r>
            <a:r>
              <a:rPr lang="ko-KR" altLang="en-US" sz="1050" b="0" kern="0" spc="0" dirty="0">
                <a:solidFill>
                  <a:srgbClr val="363636"/>
                </a:solidFill>
                <a:effectLst/>
                <a:latin typeface="+mj-ea"/>
              </a:rPr>
              <a:t>및 </a:t>
            </a:r>
            <a:r>
              <a:rPr lang="en-US" altLang="ko-KR" sz="1050" b="0" kern="0" spc="0" dirty="0" err="1">
                <a:solidFill>
                  <a:srgbClr val="363636"/>
                </a:solidFill>
                <a:effectLst/>
                <a:latin typeface="+mj-ea"/>
              </a:rPr>
              <a:t>DuplicatesPipeline</a:t>
            </a:r>
            <a:r>
              <a:rPr lang="en-US" altLang="ko-KR" sz="1050" b="0" kern="0" spc="0" dirty="0">
                <a:solidFill>
                  <a:srgbClr val="363636"/>
                </a:solidFill>
                <a:effectLst/>
                <a:latin typeface="+mj-ea"/>
              </a:rPr>
              <a:t> </a:t>
            </a:r>
            <a:r>
              <a:rPr lang="ko-KR" altLang="en-US" sz="1050" b="0" kern="0" spc="0" dirty="0">
                <a:solidFill>
                  <a:srgbClr val="363636"/>
                </a:solidFill>
                <a:effectLst/>
                <a:latin typeface="+mj-ea"/>
              </a:rPr>
              <a:t>클래스를 활성화하려면</a:t>
            </a:r>
            <a:r>
              <a:rPr lang="en-US" altLang="ko-KR" sz="1050" b="0" kern="0" spc="0" dirty="0">
                <a:solidFill>
                  <a:srgbClr val="363636"/>
                </a:solidFill>
                <a:effectLst/>
                <a:latin typeface="+mj-ea"/>
              </a:rPr>
              <a:t>,</a:t>
            </a:r>
            <a:r>
              <a:rPr lang="ko-KR" altLang="en-US" sz="1050" b="0" kern="0" spc="0" dirty="0">
                <a:solidFill>
                  <a:srgbClr val="363636"/>
                </a:solidFill>
                <a:effectLst/>
                <a:latin typeface="+mj-ea"/>
              </a:rPr>
              <a:t> </a:t>
            </a:r>
            <a:r>
              <a:rPr lang="en-US" altLang="ko-KR" sz="1050" b="0" kern="0" spc="0" dirty="0">
                <a:solidFill>
                  <a:srgbClr val="363636"/>
                </a:solidFill>
                <a:effectLst/>
                <a:latin typeface="+mj-ea"/>
              </a:rPr>
              <a:t>‘settings.py’ </a:t>
            </a:r>
            <a:r>
              <a:rPr lang="ko-KR" altLang="en-US" sz="1050" b="0" kern="0" spc="0" dirty="0">
                <a:solidFill>
                  <a:srgbClr val="363636"/>
                </a:solidFill>
                <a:effectLst/>
                <a:latin typeface="+mj-ea"/>
              </a:rPr>
              <a:t>파일의 </a:t>
            </a:r>
            <a:r>
              <a:rPr lang="en-US" altLang="ko-KR" sz="1050" b="0" kern="0" spc="0" dirty="0">
                <a:solidFill>
                  <a:srgbClr val="363636"/>
                </a:solidFill>
                <a:effectLst/>
                <a:latin typeface="+mj-ea"/>
              </a:rPr>
              <a:t>‘ITEM_PIPELINES’ </a:t>
            </a:r>
            <a:r>
              <a:rPr lang="ko-KR" altLang="en-US" sz="1050" b="0" kern="0" spc="0" dirty="0">
                <a:solidFill>
                  <a:srgbClr val="363636"/>
                </a:solidFill>
                <a:effectLst/>
                <a:latin typeface="+mj-ea"/>
              </a:rPr>
              <a:t>설정 추가</a:t>
            </a:r>
            <a:r>
              <a:rPr lang="en-US" altLang="ko-KR" sz="1050" b="0" kern="0" spc="0" dirty="0">
                <a:solidFill>
                  <a:srgbClr val="363636"/>
                </a:solidFill>
                <a:effectLst/>
                <a:latin typeface="+mj-ea"/>
              </a:rPr>
              <a:t>.</a:t>
            </a:r>
            <a:endParaRPr lang="ko-KR" altLang="en-US" sz="1050" b="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7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50" b="0" dirty="0">
              <a:solidFill>
                <a:srgbClr val="374151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374151"/>
              </a:solidFill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20B409-EB1A-A32A-9AD2-C3A23172A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47" y="1160990"/>
            <a:ext cx="4677854" cy="23163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203922A-1B5E-4216-8CFA-C7197D264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47" y="4517368"/>
            <a:ext cx="4255487" cy="78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37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98C2B-C978-8042-F313-60113C012A91}"/>
              </a:ext>
            </a:extLst>
          </p:cNvPr>
          <p:cNvSpPr txBox="1"/>
          <p:nvPr/>
        </p:nvSpPr>
        <p:spPr>
          <a:xfrm>
            <a:off x="292786" y="-20647"/>
            <a:ext cx="6514414" cy="47378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800" b="1" kern="0" spc="0">
                <a:effectLst/>
                <a:ea typeface="함초롬바탕" panose="02030504000101010101" pitchFamily="18" charset="-127"/>
              </a:rPr>
              <a:t>②</a:t>
            </a:r>
            <a:r>
              <a:rPr lang="ko-KR" altLang="en-US" sz="1600" b="1" kern="0" spc="0">
                <a:effectLst/>
                <a:latin typeface="+mj-ea"/>
                <a:ea typeface="+mj-ea"/>
              </a:rPr>
              <a:t> </a:t>
            </a:r>
            <a:r>
              <a:rPr lang="en-US" altLang="ko-KR" sz="1600" b="1" i="0">
                <a:effectLst/>
                <a:latin typeface="+mj-ea"/>
                <a:ea typeface="+mj-ea"/>
              </a:rPr>
              <a:t>Item Pipelines</a:t>
            </a:r>
            <a:r>
              <a:rPr lang="ko-KR" altLang="en-US" sz="1600" b="1" kern="0" spc="0">
                <a:effectLst/>
                <a:latin typeface="+mj-ea"/>
                <a:ea typeface="+mj-ea"/>
              </a:rPr>
              <a:t>를 </a:t>
            </a:r>
            <a:r>
              <a:rPr lang="ko-KR" altLang="en-US" sz="1600" b="1" kern="0">
                <a:latin typeface="+mj-ea"/>
                <a:ea typeface="+mj-ea"/>
              </a:rPr>
              <a:t>사</a:t>
            </a:r>
            <a:r>
              <a:rPr lang="ko-KR" altLang="en-US" sz="1600" b="1" kern="0" spc="0">
                <a:effectLst/>
                <a:latin typeface="+mj-ea"/>
                <a:ea typeface="+mj-ea"/>
              </a:rPr>
              <a:t>용한 데이터 처리 </a:t>
            </a:r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742B4F03-03C1-41DD-77BD-A5C25C768741}"/>
              </a:ext>
            </a:extLst>
          </p:cNvPr>
          <p:cNvSpPr txBox="1">
            <a:spLocks/>
          </p:cNvSpPr>
          <p:nvPr/>
        </p:nvSpPr>
        <p:spPr>
          <a:xfrm>
            <a:off x="555812" y="975360"/>
            <a:ext cx="10470776" cy="50509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863962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2000" b="1" kern="1200" cap="none" spc="0">
                <a:ln w="0"/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200" b="1" i="0" dirty="0">
                <a:solidFill>
                  <a:srgbClr val="000000"/>
                </a:solidFill>
                <a:effectLst/>
                <a:latin typeface="+mj-ea"/>
              </a:rPr>
              <a:t> 상태 코드</a:t>
            </a:r>
          </a:p>
          <a:p>
            <a:pPr algn="l">
              <a:lnSpc>
                <a:spcPct val="150000"/>
              </a:lnSpc>
            </a:pPr>
            <a:r>
              <a:rPr lang="en-US" altLang="ko-KR" sz="1000" b="0" i="0" dirty="0">
                <a:solidFill>
                  <a:srgbClr val="000000"/>
                </a:solidFill>
                <a:effectLst/>
                <a:latin typeface="+mj-ea"/>
              </a:rPr>
              <a:t>HTTP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+mj-ea"/>
              </a:rPr>
              <a:t>응답 상태 코드는 특정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+mj-ea"/>
              </a:rPr>
              <a:t>HTTP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+mj-ea"/>
              </a:rPr>
              <a:t>요청이 성공적으로 완료되었는지를 나타냄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+mj-ea"/>
              </a:rPr>
              <a:t>.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+mj-ea"/>
              </a:rPr>
              <a:t>다섯 가지 클래스로 나뉜다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+mj-ea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1000" b="0" i="0" dirty="0">
              <a:solidFill>
                <a:srgbClr val="000000"/>
              </a:solidFill>
              <a:effectLst/>
              <a:latin typeface="+mj-ea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0" i="0" dirty="0">
                <a:solidFill>
                  <a:srgbClr val="000000"/>
                </a:solidFill>
                <a:effectLst/>
                <a:latin typeface="+mj-ea"/>
              </a:rPr>
              <a:t> 1xx </a:t>
            </a:r>
            <a:r>
              <a:rPr lang="ko-KR" altLang="en-US" sz="1000" b="0" i="0" dirty="0" err="1">
                <a:solidFill>
                  <a:srgbClr val="000000"/>
                </a:solidFill>
                <a:effectLst/>
                <a:latin typeface="+mj-ea"/>
              </a:rPr>
              <a:t>정보성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+mj-ea"/>
              </a:rPr>
              <a:t> 응답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+mj-ea"/>
              </a:rPr>
              <a:t>–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+mj-ea"/>
              </a:rPr>
              <a:t>요청이 수신되었으며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+mj-ea"/>
              </a:rPr>
              <a:t>,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+mj-ea"/>
              </a:rPr>
              <a:t>계속 진행 중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+mj-ea"/>
              </a:rPr>
              <a:t>.</a:t>
            </a:r>
            <a:endParaRPr lang="ko-KR" altLang="en-US" sz="1000" b="0" i="0" dirty="0">
              <a:solidFill>
                <a:srgbClr val="000000"/>
              </a:solidFill>
              <a:effectLst/>
              <a:latin typeface="+mj-ea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0" i="0" dirty="0">
                <a:solidFill>
                  <a:srgbClr val="000000"/>
                </a:solidFill>
                <a:effectLst/>
                <a:latin typeface="+mj-ea"/>
              </a:rPr>
              <a:t> 2xx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+mj-ea"/>
              </a:rPr>
              <a:t>성공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+mj-ea"/>
              </a:rPr>
              <a:t>–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+mj-ea"/>
              </a:rPr>
              <a:t>요청이 성공적으로 수신되었으며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+mj-ea"/>
              </a:rPr>
              <a:t>,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+mj-ea"/>
              </a:rPr>
              <a:t>이해되고 수락되었음을 나타냄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+mj-ea"/>
              </a:rPr>
              <a:t>.</a:t>
            </a:r>
            <a:endParaRPr lang="ko-KR" altLang="en-US" sz="1000" b="0" i="0" dirty="0">
              <a:solidFill>
                <a:srgbClr val="000000"/>
              </a:solidFill>
              <a:effectLst/>
              <a:latin typeface="+mj-ea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0" i="0" dirty="0">
                <a:solidFill>
                  <a:srgbClr val="000000"/>
                </a:solidFill>
                <a:effectLst/>
                <a:latin typeface="+mj-ea"/>
              </a:rPr>
              <a:t> 3xx </a:t>
            </a:r>
            <a:r>
              <a:rPr lang="ko-KR" altLang="en-US" sz="1000" b="0" i="0" dirty="0" err="1">
                <a:solidFill>
                  <a:srgbClr val="000000"/>
                </a:solidFill>
                <a:effectLst/>
                <a:latin typeface="+mj-ea"/>
              </a:rPr>
              <a:t>리다이렉션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+mj-ea"/>
              </a:rPr>
              <a:t>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+mj-ea"/>
              </a:rPr>
              <a:t>–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+mj-ea"/>
              </a:rPr>
              <a:t>요청을 완료하기 위해 추가 조치가 필요함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+mj-ea"/>
              </a:rPr>
              <a:t>.</a:t>
            </a:r>
            <a:endParaRPr lang="ko-KR" altLang="en-US" sz="1000" b="0" i="0" dirty="0">
              <a:solidFill>
                <a:srgbClr val="000000"/>
              </a:solidFill>
              <a:effectLst/>
              <a:latin typeface="+mj-ea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0" i="0" dirty="0">
                <a:solidFill>
                  <a:srgbClr val="000000"/>
                </a:solidFill>
                <a:effectLst/>
                <a:latin typeface="+mj-ea"/>
              </a:rPr>
              <a:t> 4xx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+mj-ea"/>
              </a:rPr>
              <a:t>클라이언트 오류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+mj-ea"/>
              </a:rPr>
              <a:t>–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+mj-ea"/>
              </a:rPr>
              <a:t>요청에 잘못된 구문이 포함되어 있거나 요청을 충족할 수 없음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+mj-ea"/>
              </a:rPr>
              <a:t>.</a:t>
            </a:r>
            <a:endParaRPr lang="ko-KR" altLang="en-US" sz="1000" b="0" i="0" dirty="0">
              <a:solidFill>
                <a:srgbClr val="000000"/>
              </a:solidFill>
              <a:effectLst/>
              <a:latin typeface="+mj-ea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0" i="0" dirty="0">
                <a:solidFill>
                  <a:srgbClr val="000000"/>
                </a:solidFill>
                <a:effectLst/>
                <a:latin typeface="+mj-ea"/>
              </a:rPr>
              <a:t> 5xx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+mj-ea"/>
              </a:rPr>
              <a:t>서버 오류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+mj-ea"/>
              </a:rPr>
              <a:t>–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+mj-ea"/>
              </a:rPr>
              <a:t>유효한 요청을 충족하지 못한 서버 오류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+mj-ea"/>
              </a:rPr>
              <a:t>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000000"/>
              </a:solidFill>
              <a:latin typeface="+mj-ea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b="0" i="0" dirty="0">
              <a:solidFill>
                <a:srgbClr val="000000"/>
              </a:solidFill>
              <a:effectLst/>
              <a:latin typeface="+mj-ea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000" b="0" i="0" dirty="0">
              <a:solidFill>
                <a:srgbClr val="000000"/>
              </a:solidFill>
              <a:effectLst/>
              <a:latin typeface="+mj-ea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100" i="0" dirty="0">
                <a:solidFill>
                  <a:srgbClr val="000000"/>
                </a:solidFill>
                <a:effectLst/>
                <a:latin typeface="+mj-ea"/>
              </a:rPr>
              <a:t>중요 상태 코드</a:t>
            </a:r>
            <a:endParaRPr lang="en-US" altLang="ko-KR" sz="1100" i="0" dirty="0">
              <a:solidFill>
                <a:srgbClr val="000000"/>
              </a:solidFill>
              <a:effectLst/>
              <a:latin typeface="+mj-ea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0" i="0" dirty="0">
                <a:solidFill>
                  <a:srgbClr val="000000"/>
                </a:solidFill>
                <a:effectLst/>
                <a:latin typeface="+mj-ea"/>
              </a:rPr>
              <a:t> 200 OK :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+mj-ea"/>
              </a:rPr>
              <a:t>요청이 성공적으로 완료되었으며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+mj-ea"/>
              </a:rPr>
              <a:t>,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+mj-ea"/>
              </a:rPr>
              <a:t>결과 리소스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+mj-ea"/>
              </a:rPr>
              <a:t>(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+mj-ea"/>
              </a:rPr>
              <a:t>예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+mj-ea"/>
              </a:rPr>
              <a:t>: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+mj-ea"/>
              </a:rPr>
              <a:t>파일 또는 스크립트 출력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+mj-ea"/>
              </a:rPr>
              <a:t>)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+mj-ea"/>
              </a:rPr>
              <a:t>가 응답 메시지 본문에 반환됨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+mj-ea"/>
              </a:rPr>
              <a:t>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0" i="0" dirty="0">
                <a:solidFill>
                  <a:srgbClr val="000000"/>
                </a:solidFill>
                <a:effectLst/>
                <a:latin typeface="+mj-ea"/>
              </a:rPr>
              <a:t> 301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+mj-ea"/>
              </a:rPr>
              <a:t>영구적으로 이동함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+mj-ea"/>
              </a:rPr>
              <a:t>: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+mj-ea"/>
              </a:rPr>
              <a:t>요청된 리소스의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+mj-ea"/>
              </a:rPr>
              <a:t>URL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+mj-ea"/>
              </a:rPr>
              <a:t>이 영구적으로 변경되었습니다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+mj-ea"/>
              </a:rPr>
              <a:t>.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+mj-ea"/>
              </a:rPr>
              <a:t>새로운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+mj-ea"/>
              </a:rPr>
              <a:t>URL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+mj-ea"/>
              </a:rPr>
              <a:t>은 응답에 제공됨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+mj-ea"/>
              </a:rPr>
              <a:t>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0" i="0" dirty="0">
                <a:solidFill>
                  <a:srgbClr val="000000"/>
                </a:solidFill>
                <a:effectLst/>
                <a:latin typeface="+mj-ea"/>
              </a:rPr>
              <a:t> 403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+mj-ea"/>
              </a:rPr>
              <a:t>금지됨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+mj-ea"/>
              </a:rPr>
              <a:t>: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+mj-ea"/>
              </a:rPr>
              <a:t>클라이언트가 콘텐츠에 대한 액세스 권한을 갖지 않으므로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+mj-ea"/>
              </a:rPr>
              <a:t>,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+mj-ea"/>
              </a:rPr>
              <a:t>서버가 적절한 응답을 제공하지 않고 거부됨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+mj-ea"/>
              </a:rPr>
              <a:t>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0" i="0" dirty="0">
                <a:solidFill>
                  <a:srgbClr val="000000"/>
                </a:solidFill>
                <a:effectLst/>
                <a:latin typeface="+mj-ea"/>
              </a:rPr>
              <a:t> 404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+mj-ea"/>
              </a:rPr>
              <a:t>찾을 수 없음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+mj-ea"/>
              </a:rPr>
              <a:t>: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+mj-ea"/>
              </a:rPr>
              <a:t>서버가 요청한 리소스를 찾을 수 없습니다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+mj-ea"/>
              </a:rPr>
              <a:t>.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+mj-ea"/>
              </a:rPr>
              <a:t>이는 존재하지 않는 페이지를 </a:t>
            </a:r>
            <a:r>
              <a:rPr lang="ko-KR" altLang="en-US" sz="1000" b="0" i="0" dirty="0" err="1">
                <a:solidFill>
                  <a:srgbClr val="000000"/>
                </a:solidFill>
                <a:effectLst/>
                <a:latin typeface="+mj-ea"/>
              </a:rPr>
              <a:t>스크래핑하려고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+mj-ea"/>
              </a:rPr>
              <a:t> 할 때 발생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+mj-ea"/>
              </a:rPr>
              <a:t>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0" i="0" dirty="0">
                <a:solidFill>
                  <a:srgbClr val="000000"/>
                </a:solidFill>
                <a:effectLst/>
                <a:latin typeface="+mj-ea"/>
              </a:rPr>
              <a:t> 500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+mj-ea"/>
              </a:rPr>
              <a:t>내부 서버 오류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+mj-ea"/>
              </a:rPr>
              <a:t>: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+mj-ea"/>
              </a:rPr>
              <a:t>서버가 요청을 충족하지 못한 예기치 않은 상태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+mj-ea"/>
              </a:rPr>
              <a:t>.</a:t>
            </a:r>
          </a:p>
          <a:p>
            <a:pPr algn="just" fontAlgn="base">
              <a:lnSpc>
                <a:spcPct val="15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50000"/>
              </a:lnSpc>
              <a:spcBef>
                <a:spcPts val="0"/>
              </a:spcBef>
            </a:pPr>
            <a:endParaRPr lang="en-US" altLang="ko-KR" sz="1000" b="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R="0" lvl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7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50" b="0" dirty="0">
              <a:solidFill>
                <a:srgbClr val="374151"/>
              </a:solidFill>
              <a:latin typeface="+mj-ea"/>
            </a:endParaRPr>
          </a:p>
          <a:p>
            <a:pPr algn="just" fontAlgn="base">
              <a:lnSpc>
                <a:spcPct val="15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5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5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37415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08869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52DB4-0731-4376-B95C-79C1F954D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619" y="1497105"/>
            <a:ext cx="10034838" cy="1053427"/>
          </a:xfrm>
        </p:spPr>
        <p:txBody>
          <a:bodyPr>
            <a:normAutofit/>
          </a:bodyPr>
          <a:lstStyle/>
          <a:p>
            <a:r>
              <a:rPr lang="en-US" altLang="ko-KR" sz="3400" b="1" dirty="0"/>
              <a:t>Introduction to Web Scraping with Scrapy</a:t>
            </a:r>
            <a:endParaRPr lang="ko-KR" altLang="en-US" sz="3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3E9811-0628-470A-B0C5-14DC79793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619" y="3655006"/>
            <a:ext cx="7699224" cy="1304925"/>
          </a:xfrm>
        </p:spPr>
        <p:txBody>
          <a:bodyPr>
            <a:normAutofit/>
          </a:bodyPr>
          <a:lstStyle/>
          <a:p>
            <a:pPr marL="3131635" algn="l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</a:pP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Scrapy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를 사용한 웹 </a:t>
            </a:r>
            <a:r>
              <a:rPr lang="ko-KR" alt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스크래핑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소개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7283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98C2B-C978-8042-F313-60113C012A91}"/>
              </a:ext>
            </a:extLst>
          </p:cNvPr>
          <p:cNvSpPr txBox="1"/>
          <p:nvPr/>
        </p:nvSpPr>
        <p:spPr>
          <a:xfrm>
            <a:off x="292786" y="-20647"/>
            <a:ext cx="6514414" cy="47378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800" b="1" kern="0" spc="0">
                <a:effectLst/>
                <a:ea typeface="함초롬바탕" panose="02030504000101010101" pitchFamily="18" charset="-127"/>
              </a:rPr>
              <a:t>②</a:t>
            </a:r>
            <a:r>
              <a:rPr lang="ko-KR" altLang="en-US" sz="1600" b="1" kern="0" spc="0">
                <a:effectLst/>
                <a:latin typeface="+mj-ea"/>
                <a:ea typeface="+mj-ea"/>
              </a:rPr>
              <a:t> </a:t>
            </a:r>
            <a:r>
              <a:rPr lang="en-US" altLang="ko-KR" sz="1600" b="1" i="0">
                <a:effectLst/>
                <a:latin typeface="+mj-ea"/>
                <a:ea typeface="+mj-ea"/>
              </a:rPr>
              <a:t>Item Pipelines</a:t>
            </a:r>
            <a:r>
              <a:rPr lang="ko-KR" altLang="en-US" sz="1600" b="1" kern="0" spc="0">
                <a:effectLst/>
                <a:latin typeface="+mj-ea"/>
                <a:ea typeface="+mj-ea"/>
              </a:rPr>
              <a:t>를 </a:t>
            </a:r>
            <a:r>
              <a:rPr lang="ko-KR" altLang="en-US" sz="1600" b="1" kern="0">
                <a:latin typeface="+mj-ea"/>
                <a:ea typeface="+mj-ea"/>
              </a:rPr>
              <a:t>사</a:t>
            </a:r>
            <a:r>
              <a:rPr lang="ko-KR" altLang="en-US" sz="1600" b="1" kern="0" spc="0">
                <a:effectLst/>
                <a:latin typeface="+mj-ea"/>
                <a:ea typeface="+mj-ea"/>
              </a:rPr>
              <a:t>용한 데이터 처리 </a:t>
            </a:r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742B4F03-03C1-41DD-77BD-A5C25C768741}"/>
              </a:ext>
            </a:extLst>
          </p:cNvPr>
          <p:cNvSpPr txBox="1">
            <a:spLocks/>
          </p:cNvSpPr>
          <p:nvPr/>
        </p:nvSpPr>
        <p:spPr>
          <a:xfrm>
            <a:off x="555812" y="783771"/>
            <a:ext cx="10470776" cy="54836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863962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2000" b="1" kern="1200" cap="none" spc="0">
                <a:ln w="0"/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71450" indent="-171450" algn="just" fontAlgn="base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ko-KR" sz="1200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j-ea"/>
              </a:rPr>
              <a:t>테스트 하기</a:t>
            </a:r>
            <a:endParaRPr lang="en-US" altLang="ko-KR" sz="110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5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→ </a:t>
            </a:r>
            <a:r>
              <a:rPr lang="en-US" altLang="ko-KR" sz="1050" b="0" kern="0" spc="0" dirty="0">
                <a:solidFill>
                  <a:srgbClr val="363636"/>
                </a:solidFill>
                <a:effectLst/>
                <a:latin typeface="+mj-ea"/>
              </a:rPr>
              <a:t>Spider</a:t>
            </a:r>
            <a:r>
              <a:rPr lang="ko-KR" altLang="en-US" sz="1050" b="0" kern="0" spc="0" dirty="0">
                <a:solidFill>
                  <a:srgbClr val="363636"/>
                </a:solidFill>
                <a:effectLst/>
                <a:latin typeface="+mj-ea"/>
              </a:rPr>
              <a:t>를 실행하면 </a:t>
            </a:r>
            <a:r>
              <a:rPr lang="en-US" altLang="ko-KR" sz="1050" b="0" kern="0" spc="0" dirty="0">
                <a:solidFill>
                  <a:srgbClr val="363636"/>
                </a:solidFill>
                <a:effectLst/>
                <a:latin typeface="+mj-ea"/>
              </a:rPr>
              <a:t>Item Loaders</a:t>
            </a:r>
            <a:r>
              <a:rPr lang="ko-KR" altLang="en-US" sz="1050" b="0" kern="0" spc="0" dirty="0">
                <a:solidFill>
                  <a:srgbClr val="363636"/>
                </a:solidFill>
                <a:effectLst/>
                <a:latin typeface="+mj-ea"/>
              </a:rPr>
              <a:t>가 데이터를 정제한 후</a:t>
            </a:r>
            <a:r>
              <a:rPr lang="en-US" altLang="ko-KR" sz="1050" b="0" kern="0" spc="0" dirty="0">
                <a:solidFill>
                  <a:srgbClr val="363636"/>
                </a:solidFill>
                <a:effectLst/>
                <a:latin typeface="+mj-ea"/>
              </a:rPr>
              <a:t>, Item Pipeline</a:t>
            </a:r>
            <a:r>
              <a:rPr lang="ko-KR" altLang="en-US" sz="1050" b="0" kern="0" dirty="0">
                <a:solidFill>
                  <a:srgbClr val="363636"/>
                </a:solidFill>
                <a:latin typeface="+mj-ea"/>
              </a:rPr>
              <a:t>으로</a:t>
            </a:r>
            <a:r>
              <a:rPr lang="ko-KR" altLang="en-US" sz="1050" b="0" kern="0" spc="0" dirty="0">
                <a:solidFill>
                  <a:srgbClr val="363636"/>
                </a:solidFill>
                <a:effectLst/>
                <a:latin typeface="+mj-ea"/>
              </a:rPr>
              <a:t> 가격 데이터를 변환하고 중복 항목을 삭제한 후에 </a:t>
            </a:r>
            <a:r>
              <a:rPr lang="ko-KR" altLang="en-US" sz="1050" b="0" kern="0" spc="0" dirty="0" err="1">
                <a:solidFill>
                  <a:srgbClr val="363636"/>
                </a:solidFill>
                <a:effectLst/>
                <a:latin typeface="+mj-ea"/>
              </a:rPr>
              <a:t>크롤링된</a:t>
            </a:r>
            <a:r>
              <a:rPr lang="ko-KR" altLang="en-US" sz="1050" b="0" kern="0" spc="0" dirty="0">
                <a:solidFill>
                  <a:srgbClr val="363636"/>
                </a:solidFill>
                <a:effectLst/>
                <a:latin typeface="+mj-ea"/>
              </a:rPr>
              <a:t> 모든 초콜릿을 볼 수 있</a:t>
            </a:r>
            <a:r>
              <a:rPr lang="ko-KR" altLang="en-US" sz="1050" b="0" kern="0" dirty="0">
                <a:solidFill>
                  <a:srgbClr val="363636"/>
                </a:solidFill>
                <a:latin typeface="+mj-ea"/>
              </a:rPr>
              <a:t>다</a:t>
            </a:r>
            <a:r>
              <a:rPr lang="en-US" altLang="ko-KR" sz="1050" b="0" kern="0" spc="0" dirty="0">
                <a:solidFill>
                  <a:srgbClr val="363636"/>
                </a:solidFill>
                <a:effectLst/>
                <a:latin typeface="+mj-ea"/>
              </a:rPr>
              <a:t>.</a:t>
            </a: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500" b="0" kern="0" spc="0" dirty="0">
              <a:solidFill>
                <a:srgbClr val="363636"/>
              </a:solidFill>
              <a:effectLst/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/>
                <a:ea typeface="Söhne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HTTP 응답 코드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 Unicode MS"/>
                <a:ea typeface="Söhne Mono"/>
              </a:rPr>
              <a:t>200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</a:t>
            </a:r>
            <a:r>
              <a:rPr lang="en-US" altLang="ko-KR" sz="1000" b="0" dirty="0">
                <a:ln>
                  <a:noFill/>
                </a:ln>
                <a:solidFill>
                  <a:srgbClr val="374151"/>
                </a:solidFill>
                <a:ea typeface="Söhne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해당 웹페이지에서 아이템을 성공적으로 크롤링했음을 나타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.</a:t>
            </a:r>
            <a:endParaRPr lang="en-US" altLang="ko-KR" sz="1000" b="0" dirty="0">
              <a:ln>
                <a:noFill/>
              </a:ln>
              <a:solidFill>
                <a:srgbClr val="374151"/>
              </a:solidFill>
              <a:latin typeface="Arial" panose="020B0604020202020204" pitchFamily="34" charset="0"/>
              <a:ea typeface="Söhne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Blonde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Chocolate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Honeycomb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’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크롤링된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 아이템의 실제 데이터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제품의 이름, 가격, 및 URL 정보가 포함되어 있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음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en-US" altLang="ko-KR" sz="1100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100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결과 값</a:t>
            </a:r>
            <a:endParaRPr lang="en-US" altLang="ko-KR" sz="110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ko-KR" altLang="en-US" sz="1050" b="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50" b="0" dirty="0">
              <a:solidFill>
                <a:srgbClr val="374151"/>
              </a:solidFill>
              <a:latin typeface="+mn-ea"/>
              <a:ea typeface="+mn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r>
              <a:rPr lang="en-US" altLang="ko-KR" sz="1000" b="0" dirty="0">
                <a:solidFill>
                  <a:srgbClr val="374151"/>
                </a:solidFill>
                <a:latin typeface="+mj-ea"/>
              </a:rPr>
              <a:t>									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n-lt"/>
                <a:ea typeface="Söhne Mono"/>
              </a:rPr>
              <a:t>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n-lt"/>
                <a:ea typeface="Söhne Mono"/>
              </a:rPr>
              <a:t>'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+mn-lt"/>
                <a:ea typeface="Söhne Mono"/>
              </a:rPr>
              <a:t>item_dropped_count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n-lt"/>
                <a:ea typeface="Söhne Mono"/>
              </a:rPr>
              <a:t>’</a:t>
            </a: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n-lt"/>
                <a:ea typeface="Söhne Mono"/>
              </a:rPr>
              <a:t>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n-lt"/>
                <a:ea typeface="Söhne Mono"/>
              </a:rPr>
              <a:t>: 8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+mn-lt"/>
              <a:ea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총 8개의 아이템이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 Mono"/>
              </a:rPr>
              <a:t>DropItem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예외</a:t>
            </a:r>
            <a:r>
              <a:rPr lang="ko-KR" altLang="en-US" sz="1000" dirty="0">
                <a:solidFill>
                  <a:srgbClr val="374151"/>
                </a:solidFill>
                <a:ea typeface="Söhne"/>
              </a:rPr>
              <a:t>를 통해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제거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됨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+mn-lt"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n-lt"/>
                <a:ea typeface="Söhne Mono"/>
              </a:rPr>
              <a:t>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n-lt"/>
                <a:ea typeface="Söhne Mono"/>
              </a:rPr>
              <a:t>'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+mn-lt"/>
                <a:ea typeface="Söhne Mono"/>
              </a:rPr>
              <a:t>item_scraped_count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n-lt"/>
                <a:ea typeface="Söhne Mono"/>
              </a:rPr>
              <a:t>’</a:t>
            </a: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n-lt"/>
                <a:ea typeface="Söhne Mono"/>
              </a:rPr>
              <a:t>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n-lt"/>
                <a:ea typeface="Söhne Mono"/>
              </a:rPr>
              <a:t>: 74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+mn-lt"/>
              <a:ea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총 74개의 아이템이 성공적으로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크롤링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됨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.</a:t>
            </a:r>
            <a:endParaRPr lang="en-US" altLang="ko-KR" sz="1000" b="0" dirty="0">
              <a:solidFill>
                <a:srgbClr val="374151"/>
              </a:solidFill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1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en-US" altLang="ko-KR" sz="1100" kern="0" dirty="0">
                <a:solidFill>
                  <a:schemeClr val="tx1"/>
                </a:solidFill>
                <a:latin typeface="+mj-ea"/>
              </a:rPr>
              <a:t> </a:t>
            </a:r>
            <a:r>
              <a:rPr lang="ko-KR" altLang="en-US" sz="1100" kern="0" dirty="0">
                <a:solidFill>
                  <a:schemeClr val="tx1"/>
                </a:solidFill>
                <a:latin typeface="+mj-ea"/>
              </a:rPr>
              <a:t>결론</a:t>
            </a:r>
            <a:endParaRPr lang="en-US" altLang="ko-KR" sz="1100" b="0" dirty="0">
              <a:solidFill>
                <a:srgbClr val="374151"/>
              </a:solidFill>
              <a:latin typeface="+mj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→  </a:t>
            </a:r>
            <a:r>
              <a:rPr lang="ko-KR" altLang="en-US" sz="1000" b="0" kern="0" spc="0" dirty="0">
                <a:solidFill>
                  <a:srgbClr val="363636"/>
                </a:solidFill>
                <a:effectLst/>
                <a:ea typeface="맑은 고딕" panose="020B0503020000020004" pitchFamily="50" charset="-127"/>
              </a:rPr>
              <a:t>데이터가 처리되어 저장된 후에 분석하거나 다른 작업을 수행하는 데 용이</a:t>
            </a:r>
            <a:r>
              <a:rPr lang="ko-KR" altLang="en-US" sz="1000" b="0" kern="0" dirty="0">
                <a:solidFill>
                  <a:srgbClr val="363636"/>
                </a:solidFill>
                <a:ea typeface="맑은 고딕" panose="020B0503020000020004" pitchFamily="50" charset="-127"/>
              </a:rPr>
              <a:t>함</a:t>
            </a:r>
            <a:r>
              <a:rPr lang="en-US" altLang="ko-KR" sz="1000" b="0" kern="0" dirty="0">
                <a:solidFill>
                  <a:srgbClr val="363636"/>
                </a:solidFill>
                <a:ea typeface="맑은 고딕" panose="020B0503020000020004" pitchFamily="50" charset="-127"/>
              </a:rPr>
              <a:t>.</a:t>
            </a:r>
            <a:endParaRPr lang="ko-KR" altLang="en-US" sz="1000" b="0" kern="0" spc="0" dirty="0">
              <a:solidFill>
                <a:srgbClr val="000000"/>
              </a:solidFill>
              <a:effectLst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7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50" b="0" dirty="0">
              <a:solidFill>
                <a:srgbClr val="374151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374151"/>
              </a:solidFill>
              <a:latin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24E36A-329E-2E90-3A77-4AD8A2714E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78"/>
          <a:stretch/>
        </p:blipFill>
        <p:spPr>
          <a:xfrm>
            <a:off x="750045" y="3429002"/>
            <a:ext cx="3360402" cy="7053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8A5F9D-0036-0306-ADEA-57B5E7A0D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044" y="1191936"/>
            <a:ext cx="5572379" cy="803099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BB898477-05BB-2575-4BBF-B82EC72B6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452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52DB4-0731-4376-B95C-79C1F954D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115" y="1550894"/>
            <a:ext cx="9396257" cy="1053427"/>
          </a:xfrm>
        </p:spPr>
        <p:txBody>
          <a:bodyPr>
            <a:noAutofit/>
          </a:bodyPr>
          <a:lstStyle/>
          <a:p>
            <a:pPr algn="l"/>
            <a:r>
              <a:rPr lang="en-US" altLang="ko-KR" sz="3000" b="1" i="0" u="none" strike="noStrike">
                <a:effectLst/>
                <a:latin typeface="var(--ifm-heading-font-family)"/>
              </a:rPr>
              <a:t>Part 3: Storing Our Data in AWS S3, MySQL &amp; Postgres DBs</a:t>
            </a:r>
            <a:endParaRPr lang="en-US" altLang="ko-KR" sz="3000" b="1" i="0" u="none" strike="noStrike">
              <a:effectLst/>
              <a:latin typeface="var(--ifm-heading-font-family)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3E9811-0628-470A-B0C5-14DC79793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305" y="3675924"/>
            <a:ext cx="8261875" cy="1304925"/>
          </a:xfrm>
        </p:spPr>
        <p:txBody>
          <a:bodyPr>
            <a:normAutofit/>
          </a:bodyPr>
          <a:lstStyle/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</a:rPr>
              <a:t>AWS S3, MySQL </a:t>
            </a:r>
            <a:r>
              <a:rPr lang="ko-KR" altLang="en-US" sz="1800" b="1" kern="0" spc="0" dirty="0">
                <a:solidFill>
                  <a:srgbClr val="363636"/>
                </a:solidFill>
                <a:effectLst/>
                <a:ea typeface="맑은 고딕" panose="020B0503020000020004" pitchFamily="50" charset="-127"/>
              </a:rPr>
              <a:t>및 </a:t>
            </a:r>
            <a:r>
              <a:rPr lang="en-US" altLang="ko-KR" sz="1800" b="1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</a:rPr>
              <a:t>Postgres DB</a:t>
            </a:r>
            <a:r>
              <a:rPr lang="ko-KR" altLang="en-US" sz="1800" b="1" kern="0" spc="0" dirty="0">
                <a:solidFill>
                  <a:srgbClr val="363636"/>
                </a:solidFill>
                <a:effectLst/>
                <a:ea typeface="맑은 고딕" panose="020B0503020000020004" pitchFamily="50" charset="-127"/>
              </a:rPr>
              <a:t>에 데이터 저장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67371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98C2B-C978-8042-F313-60113C012A91}"/>
              </a:ext>
            </a:extLst>
          </p:cNvPr>
          <p:cNvSpPr txBox="1"/>
          <p:nvPr/>
        </p:nvSpPr>
        <p:spPr>
          <a:xfrm>
            <a:off x="292786" y="73913"/>
            <a:ext cx="6514414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en-US" altLang="ko-KR" sz="1800" b="1" i="0" u="none" strike="noStrike">
                <a:effectLst/>
                <a:latin typeface="var(--ifm-heading-font-family)"/>
              </a:rPr>
              <a:t>Part 3: Storing Our Data in AWS S3, MySQL &amp; Postgres DBs</a:t>
            </a:r>
            <a:endParaRPr lang="en-US" altLang="ko-KR" sz="1800" b="1" i="0" u="none" strike="noStrike">
              <a:effectLst/>
              <a:latin typeface="var(--ifm-heading-font-family)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742B4F03-03C1-41DD-77BD-A5C25C768741}"/>
              </a:ext>
            </a:extLst>
          </p:cNvPr>
          <p:cNvSpPr txBox="1">
            <a:spLocks/>
          </p:cNvSpPr>
          <p:nvPr/>
        </p:nvSpPr>
        <p:spPr>
          <a:xfrm>
            <a:off x="555812" y="896983"/>
            <a:ext cx="10470776" cy="52077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863962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2000" b="1" kern="1200" cap="none" spc="0">
                <a:ln w="0"/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71450" marR="0" indent="-1714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ko-KR" sz="1200" kern="0" spc="0" dirty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ko-KR" sz="1200" b="1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</a:rPr>
              <a:t>Feed Exporters </a:t>
            </a:r>
            <a:r>
              <a:rPr lang="ko-KR" altLang="en-US" sz="1200" b="1" kern="0" spc="0" dirty="0">
                <a:solidFill>
                  <a:srgbClr val="363636"/>
                </a:solidFill>
                <a:effectLst/>
                <a:ea typeface="맑은 고딕" panose="020B0503020000020004" pitchFamily="50" charset="-127"/>
              </a:rPr>
              <a:t>사용하기</a:t>
            </a:r>
            <a:endParaRPr lang="ko-KR" altLang="en-US" sz="1200" kern="0" spc="0" dirty="0">
              <a:solidFill>
                <a:srgbClr val="000000"/>
              </a:solidFill>
              <a:effectLst/>
            </a:endParaRPr>
          </a:p>
          <a:p>
            <a:pPr marL="171450" indent="-171450" algn="just" fontAlgn="base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sz="105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</a:rPr>
              <a:t>Feed Exporters : </a:t>
            </a:r>
            <a:r>
              <a:rPr lang="ko-KR" altLang="en-US" sz="1050" b="0" kern="0" dirty="0">
                <a:solidFill>
                  <a:srgbClr val="363636"/>
                </a:solidFill>
                <a:latin typeface="맑은 고딕" panose="020B0503020000020004" pitchFamily="50" charset="-127"/>
              </a:rPr>
              <a:t>크롤링한</a:t>
            </a:r>
            <a:r>
              <a:rPr lang="ko-KR" altLang="en-US" sz="1050" b="0" kern="0" dirty="0">
                <a:solidFill>
                  <a:srgbClr val="3636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b="0" kern="0" spc="0" dirty="0">
                <a:solidFill>
                  <a:srgbClr val="363636"/>
                </a:solidFill>
                <a:effectLst/>
                <a:ea typeface="맑은 고딕" panose="020B0503020000020004" pitchFamily="50" charset="-127"/>
              </a:rPr>
              <a:t>데이터를 </a:t>
            </a:r>
            <a:r>
              <a:rPr lang="ko-KR" altLang="en-US" sz="1050" b="0" kern="0" dirty="0">
                <a:solidFill>
                  <a:srgbClr val="363636"/>
                </a:solidFill>
                <a:ea typeface="맑은 고딕" panose="020B0503020000020004" pitchFamily="50" charset="-127"/>
              </a:rPr>
              <a:t>다양한</a:t>
            </a:r>
            <a:r>
              <a:rPr lang="ko-KR" altLang="en-US" sz="1050" b="0" kern="0" spc="0" dirty="0">
                <a:solidFill>
                  <a:srgbClr val="363636"/>
                </a:solidFill>
                <a:effectLst/>
                <a:ea typeface="맑은 고딕" panose="020B0503020000020004" pitchFamily="50" charset="-127"/>
              </a:rPr>
              <a:t> 형식으로 저장하는 방법</a:t>
            </a:r>
            <a:endParaRPr lang="en-US" altLang="ko-KR" sz="105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100" b="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>
                <a:solidFill>
                  <a:srgbClr val="374151"/>
                </a:solidFill>
                <a:latin typeface="+mj-ea"/>
              </a:rPr>
              <a:t>1. Scrapy </a:t>
            </a:r>
            <a:r>
              <a:rPr lang="ko-KR" altLang="en-US" sz="1100" dirty="0">
                <a:solidFill>
                  <a:srgbClr val="374151"/>
                </a:solidFill>
                <a:latin typeface="+mj-ea"/>
              </a:rPr>
              <a:t>데이터 저장 형식</a:t>
            </a:r>
            <a:endParaRPr lang="en-US" altLang="ko-KR" sz="1100" dirty="0">
              <a:solidFill>
                <a:srgbClr val="374151"/>
              </a:solidFill>
              <a:latin typeface="+mj-ea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ko-KR" sz="100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</a:rPr>
              <a:t>JSON </a:t>
            </a:r>
            <a:r>
              <a:rPr lang="ko-KR" altLang="en-US" sz="1000" b="0" kern="0" spc="0" dirty="0">
                <a:solidFill>
                  <a:srgbClr val="363636"/>
                </a:solidFill>
                <a:effectLst/>
                <a:ea typeface="맑은 고딕" panose="020B0503020000020004" pitchFamily="50" charset="-127"/>
              </a:rPr>
              <a:t>파일 형식</a:t>
            </a:r>
            <a:endParaRPr lang="ko-KR" altLang="en-US" sz="1000" b="0" kern="0" spc="0" dirty="0">
              <a:solidFill>
                <a:srgbClr val="000000"/>
              </a:solidFill>
              <a:effectLst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ko-KR" sz="100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</a:rPr>
              <a:t>CSV </a:t>
            </a:r>
            <a:r>
              <a:rPr lang="ko-KR" altLang="en-US" sz="1000" b="0" kern="0" spc="0" dirty="0">
                <a:solidFill>
                  <a:srgbClr val="363636"/>
                </a:solidFill>
                <a:effectLst/>
                <a:ea typeface="맑은 고딕" panose="020B0503020000020004" pitchFamily="50" charset="-127"/>
              </a:rPr>
              <a:t>파일 형식</a:t>
            </a:r>
            <a:endParaRPr lang="ko-KR" altLang="en-US" sz="1000" b="0" kern="0" spc="0" dirty="0">
              <a:solidFill>
                <a:srgbClr val="000000"/>
              </a:solidFill>
              <a:effectLst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ko-KR" sz="100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</a:rPr>
              <a:t>XML </a:t>
            </a:r>
            <a:r>
              <a:rPr lang="ko-KR" altLang="en-US" sz="1000" b="0" kern="0" spc="0" dirty="0">
                <a:solidFill>
                  <a:srgbClr val="363636"/>
                </a:solidFill>
                <a:effectLst/>
                <a:ea typeface="맑은 고딕" panose="020B0503020000020004" pitchFamily="50" charset="-127"/>
              </a:rPr>
              <a:t>파일 형식</a:t>
            </a:r>
            <a:endParaRPr lang="ko-KR" altLang="en-US" sz="1000" b="0" kern="0" spc="0" dirty="0">
              <a:solidFill>
                <a:srgbClr val="000000"/>
              </a:solidFill>
              <a:effectLst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b="0" kern="0" dirty="0">
              <a:solidFill>
                <a:srgbClr val="363636"/>
              </a:solidFill>
              <a:ea typeface="맑은 고딕" panose="020B0503020000020004" pitchFamily="50" charset="-127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b="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</a:rPr>
              <a:t>2. Feed Exporter</a:t>
            </a:r>
            <a:r>
              <a:rPr lang="ko-KR" altLang="en-US" sz="1100" kern="0" spc="0" dirty="0">
                <a:solidFill>
                  <a:srgbClr val="363636"/>
                </a:solidFill>
                <a:effectLst/>
                <a:ea typeface="맑은 고딕" panose="020B0503020000020004" pitchFamily="50" charset="-127"/>
              </a:rPr>
              <a:t>를 사용하여 생성된 파일들을 저장하는 저장</a:t>
            </a:r>
            <a:r>
              <a:rPr lang="ko-KR" altLang="en-US" sz="1100" kern="0" dirty="0">
                <a:solidFill>
                  <a:srgbClr val="363636"/>
                </a:solidFill>
                <a:ea typeface="맑은 고딕" panose="020B0503020000020004" pitchFamily="50" charset="-127"/>
              </a:rPr>
              <a:t>소</a:t>
            </a:r>
            <a:endParaRPr lang="ko-KR" altLang="en-US" sz="1100" kern="0" spc="0" dirty="0">
              <a:solidFill>
                <a:srgbClr val="000000"/>
              </a:solidFill>
              <a:effectLst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ko-KR" sz="100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</a:rPr>
              <a:t>Scrapy</a:t>
            </a:r>
            <a:r>
              <a:rPr lang="ko-KR" altLang="en-US" sz="1000" b="0" kern="0" spc="0" dirty="0">
                <a:solidFill>
                  <a:srgbClr val="363636"/>
                </a:solidFill>
                <a:effectLst/>
                <a:ea typeface="맑은 고딕" panose="020B0503020000020004" pitchFamily="50" charset="-127"/>
              </a:rPr>
              <a:t>가 실행되는 기기</a:t>
            </a:r>
            <a:endParaRPr lang="en-US" altLang="ko-KR" sz="1000" b="0" kern="0" spc="0" dirty="0">
              <a:solidFill>
                <a:srgbClr val="363636"/>
              </a:solidFill>
              <a:effectLst/>
              <a:ea typeface="맑은 고딕" panose="020B0503020000020004" pitchFamily="50" charset="-127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ko-KR" sz="100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</a:rPr>
              <a:t>Amazon S3 </a:t>
            </a:r>
            <a:r>
              <a:rPr lang="ko-KR" altLang="en-US" sz="1000" b="0" kern="0" spc="0" dirty="0">
                <a:solidFill>
                  <a:srgbClr val="363636"/>
                </a:solidFill>
                <a:effectLst/>
                <a:ea typeface="맑은 고딕" panose="020B0503020000020004" pitchFamily="50" charset="-127"/>
              </a:rPr>
              <a:t>저장소</a:t>
            </a:r>
            <a:endParaRPr lang="ko-KR" altLang="en-US" sz="1000" b="0" kern="0" spc="0" dirty="0">
              <a:solidFill>
                <a:srgbClr val="000000"/>
              </a:solidFill>
              <a:effectLst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ko-KR" sz="100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</a:rPr>
              <a:t>Google Cloud Storage</a:t>
            </a:r>
            <a:endParaRPr lang="ko-KR" altLang="en-US" sz="1000" b="0" kern="0" spc="0" dirty="0">
              <a:solidFill>
                <a:srgbClr val="000000"/>
              </a:solidFill>
              <a:effectLst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ko-KR" sz="100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</a:rPr>
              <a:t>FTP(</a:t>
            </a:r>
            <a:r>
              <a:rPr lang="ko-KR" altLang="en-US" sz="1000" b="0" kern="0" spc="0" dirty="0">
                <a:solidFill>
                  <a:srgbClr val="363636"/>
                </a:solidFill>
                <a:effectLst/>
                <a:ea typeface="맑은 고딕" panose="020B0503020000020004" pitchFamily="50" charset="-127"/>
              </a:rPr>
              <a:t>파일 전송 프로토콜</a:t>
            </a:r>
            <a:r>
              <a:rPr lang="en-US" altLang="ko-KR" sz="100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</a:rPr>
              <a:t>)</a:t>
            </a:r>
            <a:r>
              <a:rPr lang="ko-KR" altLang="en-US" sz="1000" b="0" kern="0" spc="0" dirty="0">
                <a:solidFill>
                  <a:srgbClr val="363636"/>
                </a:solidFill>
                <a:effectLst/>
                <a:ea typeface="맑은 고딕" panose="020B0503020000020004" pitchFamily="50" charset="-127"/>
              </a:rPr>
              <a:t>를 사용하는 원격 기기</a:t>
            </a:r>
            <a:endParaRPr lang="ko-KR" altLang="en-US" sz="1000" b="0" kern="0" spc="0" dirty="0">
              <a:solidFill>
                <a:srgbClr val="000000"/>
              </a:solidFill>
              <a:effectLst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7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50" b="0" dirty="0">
              <a:solidFill>
                <a:srgbClr val="374151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37415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94505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98C2B-C978-8042-F313-60113C012A91}"/>
              </a:ext>
            </a:extLst>
          </p:cNvPr>
          <p:cNvSpPr txBox="1"/>
          <p:nvPr/>
        </p:nvSpPr>
        <p:spPr>
          <a:xfrm>
            <a:off x="292786" y="88707"/>
            <a:ext cx="5759822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ko-KR" sz="1600" b="1" kern="0" spc="0">
                <a:solidFill>
                  <a:srgbClr val="363636"/>
                </a:solidFill>
                <a:effectLst/>
                <a:latin typeface="맑은 고딕" panose="020B0503020000020004" pitchFamily="50" charset="-127"/>
              </a:rPr>
              <a:t>Feed Exporters</a:t>
            </a:r>
            <a:endParaRPr lang="en-US" altLang="ko-KR" sz="1600" b="1" i="0" dirty="0">
              <a:effectLst/>
              <a:latin typeface="+mj-ea"/>
            </a:endParaRPr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742B4F03-03C1-41DD-77BD-A5C25C768741}"/>
              </a:ext>
            </a:extLst>
          </p:cNvPr>
          <p:cNvSpPr txBox="1">
            <a:spLocks/>
          </p:cNvSpPr>
          <p:nvPr/>
        </p:nvSpPr>
        <p:spPr>
          <a:xfrm>
            <a:off x="555812" y="806824"/>
            <a:ext cx="10470776" cy="55132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863962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2000" b="1" kern="1200" cap="none" spc="0">
                <a:ln w="0"/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ko-KR" altLang="en-US" sz="1200" dirty="0">
                <a:solidFill>
                  <a:schemeClr val="tx1"/>
                </a:solidFill>
                <a:latin typeface="+mj-ea"/>
              </a:rPr>
              <a:t> 데이터 저장 방법</a:t>
            </a:r>
            <a:endParaRPr lang="en-US" altLang="ko-KR" sz="1200" dirty="0">
              <a:solidFill>
                <a:schemeClr val="tx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u"/>
            </a:pPr>
            <a:endParaRPr lang="en-US" altLang="ko-KR" sz="1200" dirty="0">
              <a:solidFill>
                <a:schemeClr val="tx1"/>
              </a:solidFill>
              <a:latin typeface="+mj-ea"/>
            </a:endParaRPr>
          </a:p>
          <a:p>
            <a:pPr marL="228600" indent="-228600" algn="just" fontAlgn="base">
              <a:lnSpc>
                <a:spcPct val="160000"/>
              </a:lnSpc>
              <a:spcBef>
                <a:spcPts val="0"/>
              </a:spcBef>
              <a:buAutoNum type="arabicPeriod"/>
            </a:pP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j-ea"/>
              </a:rPr>
              <a:t>JSON </a:t>
            </a:r>
            <a:r>
              <a:rPr lang="ko-KR" altLang="en-US" sz="1100" kern="0" dirty="0">
                <a:solidFill>
                  <a:srgbClr val="000000"/>
                </a:solidFill>
                <a:latin typeface="+mj-ea"/>
              </a:rPr>
              <a:t>형식으로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j-ea"/>
              </a:rPr>
              <a:t> 저장 </a:t>
            </a:r>
            <a:endParaRPr lang="en-US" altLang="ko-KR" sz="110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marL="171450" indent="-171450" algn="just" fontAlgn="base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sz="1050" b="0" kern="0" spc="0" dirty="0">
                <a:solidFill>
                  <a:srgbClr val="000000"/>
                </a:solidFill>
                <a:effectLst/>
                <a:latin typeface="+mj-ea"/>
              </a:rPr>
              <a:t>‘</a:t>
            </a:r>
            <a:r>
              <a:rPr lang="en-US" altLang="ko-KR" sz="1050" b="0" kern="0" spc="0" dirty="0">
                <a:solidFill>
                  <a:srgbClr val="374151"/>
                </a:solidFill>
                <a:effectLst/>
                <a:latin typeface="+mj-ea"/>
              </a:rPr>
              <a:t>–O’ (output) </a:t>
            </a:r>
            <a:r>
              <a:rPr lang="ko-KR" altLang="en-US" sz="1050" b="0" kern="0" spc="0" dirty="0">
                <a:solidFill>
                  <a:srgbClr val="374151"/>
                </a:solidFill>
                <a:effectLst/>
                <a:latin typeface="+mj-ea"/>
              </a:rPr>
              <a:t>옵션을 사용하</a:t>
            </a:r>
            <a:r>
              <a:rPr lang="ko-KR" altLang="en-US" sz="1050" b="0" kern="0" dirty="0">
                <a:solidFill>
                  <a:srgbClr val="374151"/>
                </a:solidFill>
                <a:latin typeface="+mj-ea"/>
              </a:rPr>
              <a:t>여</a:t>
            </a:r>
            <a:r>
              <a:rPr lang="ko-KR" altLang="en-US" sz="1050" b="0" kern="0" spc="0" dirty="0">
                <a:solidFill>
                  <a:srgbClr val="374151"/>
                </a:solidFill>
                <a:effectLst/>
                <a:latin typeface="+mj-ea"/>
              </a:rPr>
              <a:t> 파일 이름 및 형식 지정</a:t>
            </a:r>
            <a:endParaRPr lang="ko-KR" altLang="en-US" sz="1050" b="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marL="171450" indent="-171450" algn="just" fontAlgn="base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ko-KR" sz="1000" b="0" kern="0" spc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kern="0" dirty="0">
              <a:solidFill>
                <a:srgbClr val="000000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kern="0" dirty="0">
              <a:solidFill>
                <a:srgbClr val="000000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kern="0" dirty="0">
              <a:solidFill>
                <a:srgbClr val="000000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kern="0" dirty="0">
              <a:solidFill>
                <a:srgbClr val="000000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j-ea"/>
              </a:rPr>
              <a:t>2. </a:t>
            </a:r>
            <a:r>
              <a:rPr lang="en-US" altLang="ko-KR" sz="1100" kern="0" dirty="0">
                <a:solidFill>
                  <a:srgbClr val="000000"/>
                </a:solidFill>
                <a:latin typeface="+mj-ea"/>
              </a:rPr>
              <a:t>CSV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j-ea"/>
              </a:rPr>
              <a:t> </a:t>
            </a:r>
            <a:r>
              <a:rPr lang="ko-KR" altLang="en-US" sz="1100" kern="0" dirty="0">
                <a:solidFill>
                  <a:srgbClr val="000000"/>
                </a:solidFill>
                <a:latin typeface="+mj-ea"/>
              </a:rPr>
              <a:t>형식으로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j-ea"/>
              </a:rPr>
              <a:t> 저장 </a:t>
            </a:r>
            <a:endParaRPr lang="en-US" altLang="ko-KR" sz="1000" kern="0" dirty="0">
              <a:solidFill>
                <a:srgbClr val="000000"/>
              </a:solidFill>
              <a:latin typeface="+mj-ea"/>
            </a:endParaRPr>
          </a:p>
          <a:p>
            <a:pPr marL="171450" indent="-171450" algn="just" fontAlgn="base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sz="1050" b="0" kern="0" spc="0" dirty="0">
                <a:solidFill>
                  <a:srgbClr val="000000"/>
                </a:solidFill>
                <a:effectLst/>
                <a:latin typeface="+mj-ea"/>
              </a:rPr>
              <a:t>‘</a:t>
            </a:r>
            <a:r>
              <a:rPr lang="en-US" altLang="ko-KR" sz="1050" b="0" kern="0" spc="0" dirty="0">
                <a:solidFill>
                  <a:srgbClr val="374151"/>
                </a:solidFill>
                <a:effectLst/>
                <a:latin typeface="+mj-ea"/>
              </a:rPr>
              <a:t>–O’ (output) </a:t>
            </a:r>
            <a:r>
              <a:rPr lang="ko-KR" altLang="en-US" sz="1050" b="0" kern="0" spc="0" dirty="0">
                <a:solidFill>
                  <a:srgbClr val="374151"/>
                </a:solidFill>
                <a:effectLst/>
                <a:latin typeface="+mj-ea"/>
              </a:rPr>
              <a:t>옵션을 사용하</a:t>
            </a:r>
            <a:r>
              <a:rPr lang="ko-KR" altLang="en-US" sz="1050" b="0" kern="0" dirty="0">
                <a:solidFill>
                  <a:srgbClr val="374151"/>
                </a:solidFill>
                <a:latin typeface="+mj-ea"/>
              </a:rPr>
              <a:t>여</a:t>
            </a:r>
            <a:r>
              <a:rPr lang="ko-KR" altLang="en-US" sz="1050" b="0" kern="0" spc="0" dirty="0">
                <a:solidFill>
                  <a:srgbClr val="374151"/>
                </a:solidFill>
                <a:effectLst/>
                <a:latin typeface="+mj-ea"/>
              </a:rPr>
              <a:t> 파일 이름 및 형식 지정</a:t>
            </a:r>
            <a:endParaRPr lang="ko-KR" altLang="en-US" sz="1050" b="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r>
              <a:rPr lang="en-US" altLang="ko-KR" sz="1000" b="0" dirty="0">
                <a:solidFill>
                  <a:srgbClr val="374151"/>
                </a:solidFill>
                <a:latin typeface="+mj-ea"/>
              </a:rPr>
              <a:t>						</a:t>
            </a: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r>
              <a:rPr lang="en-US" altLang="ko-KR" sz="1000" b="0" dirty="0">
                <a:solidFill>
                  <a:srgbClr val="374151"/>
                </a:solidFill>
                <a:latin typeface="+mj-ea"/>
              </a:rPr>
              <a:t>						</a:t>
            </a: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7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50" b="0" dirty="0">
              <a:solidFill>
                <a:srgbClr val="374151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374151"/>
              </a:solidFill>
              <a:latin typeface="+mj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7169CCA-219A-69F6-7409-35C8350A85C8}"/>
              </a:ext>
            </a:extLst>
          </p:cNvPr>
          <p:cNvGrpSpPr/>
          <p:nvPr/>
        </p:nvGrpSpPr>
        <p:grpSpPr>
          <a:xfrm>
            <a:off x="666488" y="2068419"/>
            <a:ext cx="5386120" cy="265134"/>
            <a:chOff x="666487" y="1976653"/>
            <a:chExt cx="5810514" cy="29202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889BFE8-A48E-0AB2-2219-9AFEFDFCD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487" y="1983850"/>
              <a:ext cx="5810514" cy="284828"/>
            </a:xfrm>
            <a:prstGeom prst="rect">
              <a:avLst/>
            </a:prstGeom>
          </p:spPr>
        </p:pic>
        <p:sp>
          <p:nvSpPr>
            <p:cNvPr id="14" name="액자 13">
              <a:extLst>
                <a:ext uri="{FF2B5EF4-FFF2-40B4-BE49-F238E27FC236}">
                  <a16:creationId xmlns:a16="http://schemas.microsoft.com/office/drawing/2014/main" id="{632A7E8E-F148-EA32-017E-B23A7A4A1A5C}"/>
                </a:ext>
              </a:extLst>
            </p:cNvPr>
            <p:cNvSpPr/>
            <p:nvPr/>
          </p:nvSpPr>
          <p:spPr>
            <a:xfrm>
              <a:off x="3147295" y="1983850"/>
              <a:ext cx="281703" cy="284828"/>
            </a:xfrm>
            <a:prstGeom prst="fram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5" name="액자 14">
              <a:extLst>
                <a:ext uri="{FF2B5EF4-FFF2-40B4-BE49-F238E27FC236}">
                  <a16:creationId xmlns:a16="http://schemas.microsoft.com/office/drawing/2014/main" id="{6CE9EBEF-D4EE-D803-5CD5-7741648EF458}"/>
                </a:ext>
              </a:extLst>
            </p:cNvPr>
            <p:cNvSpPr/>
            <p:nvPr/>
          </p:nvSpPr>
          <p:spPr>
            <a:xfrm>
              <a:off x="5572012" y="1976653"/>
              <a:ext cx="523987" cy="284828"/>
            </a:xfrm>
            <a:prstGeom prst="fram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22574EA-00BA-1122-1679-99FD8DDB950C}"/>
              </a:ext>
            </a:extLst>
          </p:cNvPr>
          <p:cNvGrpSpPr/>
          <p:nvPr/>
        </p:nvGrpSpPr>
        <p:grpSpPr>
          <a:xfrm>
            <a:off x="666488" y="3955782"/>
            <a:ext cx="5386121" cy="265134"/>
            <a:chOff x="666487" y="4094200"/>
            <a:chExt cx="5676333" cy="29115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92098E5-3DF4-5C7D-DE96-6DF2C30548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756" b="3622"/>
            <a:stretch/>
          </p:blipFill>
          <p:spPr>
            <a:xfrm>
              <a:off x="666487" y="4103930"/>
              <a:ext cx="5676333" cy="265134"/>
            </a:xfrm>
            <a:prstGeom prst="rect">
              <a:avLst/>
            </a:prstGeom>
          </p:spPr>
        </p:pic>
        <p:sp>
          <p:nvSpPr>
            <p:cNvPr id="16" name="액자 15">
              <a:extLst>
                <a:ext uri="{FF2B5EF4-FFF2-40B4-BE49-F238E27FC236}">
                  <a16:creationId xmlns:a16="http://schemas.microsoft.com/office/drawing/2014/main" id="{785B2929-0E77-93D6-D54F-F6C1ECDCB720}"/>
                </a:ext>
              </a:extLst>
            </p:cNvPr>
            <p:cNvSpPr/>
            <p:nvPr/>
          </p:nvSpPr>
          <p:spPr>
            <a:xfrm>
              <a:off x="3282761" y="4100522"/>
              <a:ext cx="281703" cy="284828"/>
            </a:xfrm>
            <a:prstGeom prst="fram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7" name="액자 16">
              <a:extLst>
                <a:ext uri="{FF2B5EF4-FFF2-40B4-BE49-F238E27FC236}">
                  <a16:creationId xmlns:a16="http://schemas.microsoft.com/office/drawing/2014/main" id="{4E8F55EF-91C8-9F2E-9AD5-55C6B97BDA12}"/>
                </a:ext>
              </a:extLst>
            </p:cNvPr>
            <p:cNvSpPr/>
            <p:nvPr/>
          </p:nvSpPr>
          <p:spPr>
            <a:xfrm>
              <a:off x="5818833" y="4094200"/>
              <a:ext cx="523987" cy="284828"/>
            </a:xfrm>
            <a:prstGeom prst="fram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2875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98C2B-C978-8042-F313-60113C012A91}"/>
              </a:ext>
            </a:extLst>
          </p:cNvPr>
          <p:cNvSpPr txBox="1"/>
          <p:nvPr/>
        </p:nvSpPr>
        <p:spPr>
          <a:xfrm>
            <a:off x="292786" y="81012"/>
            <a:ext cx="5759822" cy="3539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en-US" altLang="ko-KR" sz="1700" b="1" kern="0" spc="0">
                <a:solidFill>
                  <a:srgbClr val="363636"/>
                </a:solidFill>
                <a:effectLst/>
                <a:latin typeface="맑은 고딕" panose="020B0503020000020004" pitchFamily="50" charset="-127"/>
              </a:rPr>
              <a:t>PostgreSQL </a:t>
            </a:r>
            <a:r>
              <a:rPr lang="ko-KR" altLang="en-US" sz="1700" b="1" kern="0" spc="0">
                <a:solidFill>
                  <a:srgbClr val="363636"/>
                </a:solidFill>
                <a:effectLst/>
                <a:ea typeface="맑은 고딕" panose="020B0503020000020004" pitchFamily="50" charset="-127"/>
              </a:rPr>
              <a:t>데이터베이스</a:t>
            </a:r>
            <a:endParaRPr lang="en-US" altLang="ko-KR" sz="1700" b="1" i="0">
              <a:solidFill>
                <a:srgbClr val="1C1E21"/>
              </a:solidFill>
              <a:effectLst/>
              <a:latin typeface="Poppins" panose="00000500000000000000" pitchFamily="2" charset="0"/>
            </a:endParaRPr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742B4F03-03C1-41DD-77BD-A5C25C768741}"/>
              </a:ext>
            </a:extLst>
          </p:cNvPr>
          <p:cNvSpPr txBox="1">
            <a:spLocks/>
          </p:cNvSpPr>
          <p:nvPr/>
        </p:nvSpPr>
        <p:spPr>
          <a:xfrm>
            <a:off x="513806" y="714104"/>
            <a:ext cx="10512782" cy="56060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863962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2000" b="1" kern="1200" cap="none" spc="0">
                <a:ln w="0"/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71450" marR="0" indent="-1714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ko-KR" altLang="en-US" sz="1200" dirty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ko-KR" sz="1200" b="1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</a:rPr>
              <a:t>PostgreSQL </a:t>
            </a:r>
            <a:r>
              <a:rPr lang="ko-KR" altLang="en-US" sz="1200" b="1" kern="0" spc="0" dirty="0">
                <a:solidFill>
                  <a:srgbClr val="363636"/>
                </a:solidFill>
                <a:effectLst/>
                <a:ea typeface="맑은 고딕" panose="020B0503020000020004" pitchFamily="50" charset="-127"/>
              </a:rPr>
              <a:t>데이터베이스에 데이터 저장하기</a:t>
            </a:r>
            <a:endParaRPr lang="ko-KR" altLang="en-US" sz="1200" kern="0" spc="0" dirty="0">
              <a:solidFill>
                <a:srgbClr val="000000"/>
              </a:solidFill>
              <a:effectLst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r>
              <a:rPr lang="ko-KR" altLang="en-US" sz="1000" b="0" kern="0" spc="0" dirty="0">
                <a:solidFill>
                  <a:srgbClr val="363636"/>
                </a:solidFill>
                <a:effectLst/>
                <a:ea typeface="맑은 고딕" panose="020B0503020000020004" pitchFamily="50" charset="-127"/>
              </a:rPr>
              <a:t>이미 </a:t>
            </a:r>
            <a:r>
              <a:rPr lang="en-US" altLang="ko-KR" sz="100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</a:rPr>
              <a:t>PostgreSQL </a:t>
            </a:r>
            <a:r>
              <a:rPr lang="ko-KR" altLang="en-US" sz="1000" b="0" kern="0" spc="0" dirty="0">
                <a:solidFill>
                  <a:srgbClr val="363636"/>
                </a:solidFill>
                <a:effectLst/>
                <a:ea typeface="맑은 고딕" panose="020B0503020000020004" pitchFamily="50" charset="-127"/>
              </a:rPr>
              <a:t>데이터베이스를 설정하고</a:t>
            </a:r>
            <a:r>
              <a:rPr lang="en-US" altLang="ko-KR" sz="1000" b="0" kern="0" spc="0" dirty="0">
                <a:solidFill>
                  <a:srgbClr val="363636"/>
                </a:solidFill>
                <a:effectLst/>
                <a:ea typeface="맑은 고딕" panose="020B0503020000020004" pitchFamily="50" charset="-127"/>
              </a:rPr>
              <a:t>,</a:t>
            </a:r>
            <a:r>
              <a:rPr lang="ko-KR" altLang="en-US" sz="1000" b="0" kern="0" spc="0" dirty="0">
                <a:solidFill>
                  <a:srgbClr val="363636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lang="en-US" altLang="ko-KR" sz="100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</a:rPr>
              <a:t>DB</a:t>
            </a:r>
            <a:r>
              <a:rPr lang="ko-KR" altLang="en-US" sz="1000" b="0" kern="0" spc="0" dirty="0">
                <a:solidFill>
                  <a:srgbClr val="363636"/>
                </a:solidFill>
                <a:effectLst/>
                <a:ea typeface="맑은 고딕" panose="020B0503020000020004" pitchFamily="50" charset="-127"/>
              </a:rPr>
              <a:t>에 </a:t>
            </a:r>
            <a:r>
              <a:rPr lang="en-US" altLang="ko-KR" sz="1000" b="0" kern="0" spc="0" dirty="0">
                <a:solidFill>
                  <a:srgbClr val="363636"/>
                </a:solidFill>
                <a:effectLst/>
                <a:ea typeface="맑은 고딕" panose="020B0503020000020004" pitchFamily="50" charset="-127"/>
              </a:rPr>
              <a:t>‘</a:t>
            </a:r>
            <a:r>
              <a:rPr lang="en-US" altLang="ko-KR" sz="1000" b="0" kern="0" spc="0" dirty="0" err="1">
                <a:solidFill>
                  <a:srgbClr val="363636"/>
                </a:solidFill>
                <a:effectLst/>
                <a:latin typeface="맑은 고딕" panose="020B0503020000020004" pitchFamily="50" charset="-127"/>
              </a:rPr>
              <a:t>chocolate_products</a:t>
            </a:r>
            <a:r>
              <a:rPr lang="en-US" altLang="ko-KR" sz="100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</a:rPr>
              <a:t>’</a:t>
            </a:r>
            <a:r>
              <a:rPr lang="ko-KR" altLang="en-US" sz="1000" b="0" kern="0" spc="0" dirty="0">
                <a:solidFill>
                  <a:srgbClr val="363636"/>
                </a:solidFill>
                <a:effectLst/>
                <a:ea typeface="맑은 고딕" panose="020B0503020000020004" pitchFamily="50" charset="-127"/>
              </a:rPr>
              <a:t>라는 테이블을 만들었다고 가정</a:t>
            </a:r>
            <a:r>
              <a:rPr lang="en-US" altLang="ko-KR" sz="1000" b="0" kern="0" spc="0" dirty="0">
                <a:solidFill>
                  <a:srgbClr val="363636"/>
                </a:solidFill>
                <a:effectLst/>
                <a:ea typeface="맑은 고딕" panose="020B0503020000020004" pitchFamily="50" charset="-127"/>
              </a:rPr>
              <a:t>.</a:t>
            </a: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900" kern="0" dirty="0">
              <a:solidFill>
                <a:srgbClr val="000000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r>
              <a:rPr lang="en-US" altLang="ko-KR" sz="1000" b="0" dirty="0">
                <a:solidFill>
                  <a:srgbClr val="374151"/>
                </a:solidFill>
                <a:latin typeface="+mj-ea"/>
              </a:rPr>
              <a:t>						</a:t>
            </a: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r>
              <a:rPr lang="en-US" altLang="ko-KR" sz="1000" b="0" dirty="0">
                <a:solidFill>
                  <a:srgbClr val="374151"/>
                </a:solidFill>
                <a:latin typeface="+mj-ea"/>
              </a:rPr>
              <a:t>						</a:t>
            </a: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7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50" b="0" dirty="0">
              <a:solidFill>
                <a:srgbClr val="374151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374151"/>
              </a:solidFill>
              <a:latin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75C2EF-8FB8-E698-9A6E-1FDFB35E9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06" y="1436913"/>
            <a:ext cx="5164183" cy="48483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88EF4C-2A84-5DD6-D120-53D01BDEE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687" y="2414765"/>
            <a:ext cx="5568363" cy="262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03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98C2B-C978-8042-F313-60113C012A91}"/>
              </a:ext>
            </a:extLst>
          </p:cNvPr>
          <p:cNvSpPr txBox="1"/>
          <p:nvPr/>
        </p:nvSpPr>
        <p:spPr>
          <a:xfrm>
            <a:off x="292786" y="81012"/>
            <a:ext cx="5759822" cy="3539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en-US" altLang="ko-KR" sz="1700" b="1" kern="0" spc="0">
                <a:solidFill>
                  <a:srgbClr val="363636"/>
                </a:solidFill>
                <a:effectLst/>
                <a:latin typeface="맑은 고딕" panose="020B0503020000020004" pitchFamily="50" charset="-127"/>
              </a:rPr>
              <a:t>PostgreSQL </a:t>
            </a:r>
            <a:r>
              <a:rPr lang="ko-KR" altLang="en-US" sz="1700" b="1" kern="0" spc="0">
                <a:solidFill>
                  <a:srgbClr val="363636"/>
                </a:solidFill>
                <a:effectLst/>
                <a:ea typeface="맑은 고딕" panose="020B0503020000020004" pitchFamily="50" charset="-127"/>
              </a:rPr>
              <a:t>데이터베이스</a:t>
            </a:r>
            <a:endParaRPr lang="en-US" altLang="ko-KR" sz="1700" b="1" i="0">
              <a:solidFill>
                <a:srgbClr val="1C1E21"/>
              </a:solidFill>
              <a:effectLst/>
              <a:latin typeface="Poppins" panose="00000500000000000000" pitchFamily="2" charset="0"/>
            </a:endParaRPr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742B4F03-03C1-41DD-77BD-A5C25C768741}"/>
              </a:ext>
            </a:extLst>
          </p:cNvPr>
          <p:cNvSpPr txBox="1">
            <a:spLocks/>
          </p:cNvSpPr>
          <p:nvPr/>
        </p:nvSpPr>
        <p:spPr>
          <a:xfrm>
            <a:off x="555812" y="879566"/>
            <a:ext cx="10470776" cy="5440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863962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2000" b="1" kern="1200" cap="none" spc="0">
                <a:ln w="0"/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100" kern="0" spc="0" dirty="0">
                <a:solidFill>
                  <a:srgbClr val="363636"/>
                </a:solidFill>
                <a:effectLst/>
                <a:latin typeface="+mj-ea"/>
              </a:rPr>
              <a:t>3. ‘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</a:rPr>
              <a:t>settings.py</a:t>
            </a:r>
            <a:r>
              <a:rPr kumimoji="0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</a:rPr>
              <a:t>’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j-ea"/>
              </a:rPr>
              <a:t> 파일</a:t>
            </a:r>
            <a:r>
              <a:rPr lang="ko-KR" altLang="en-US" sz="1100" b="0" dirty="0">
                <a:ln>
                  <a:noFill/>
                </a:ln>
                <a:solidFill>
                  <a:schemeClr val="tx1"/>
                </a:solidFill>
                <a:latin typeface="+mj-ea"/>
              </a:rPr>
              <a:t>에 </a:t>
            </a:r>
            <a:r>
              <a:rPr lang="en-US" altLang="ko-KR" sz="1100" b="0" dirty="0">
                <a:ln>
                  <a:noFill/>
                </a:ln>
                <a:solidFill>
                  <a:schemeClr val="tx1"/>
                </a:solidFill>
                <a:latin typeface="+mj-ea"/>
              </a:rPr>
              <a:t>‘</a:t>
            </a:r>
            <a:r>
              <a:rPr lang="en-US" altLang="ko-KR" sz="1100" kern="0" spc="0" dirty="0">
                <a:solidFill>
                  <a:srgbClr val="363636"/>
                </a:solidFill>
                <a:effectLst/>
                <a:latin typeface="+mj-ea"/>
              </a:rPr>
              <a:t>ITEM_PIPELINES’</a:t>
            </a:r>
            <a:r>
              <a:rPr lang="ko-KR" altLang="en-US" sz="1100" kern="0" spc="0" dirty="0">
                <a:solidFill>
                  <a:srgbClr val="363636"/>
                </a:solidFill>
                <a:effectLst/>
                <a:latin typeface="+mj-ea"/>
              </a:rPr>
              <a:t> 설정 추가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r>
              <a:rPr lang="en-US" altLang="ko-KR" sz="1000" b="0" dirty="0">
                <a:solidFill>
                  <a:srgbClr val="374151"/>
                </a:solidFill>
                <a:latin typeface="+mj-ea"/>
              </a:rPr>
              <a:t>						</a:t>
            </a: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r>
              <a:rPr lang="en-US" altLang="ko-KR" sz="1000" b="0" dirty="0">
                <a:solidFill>
                  <a:srgbClr val="374151"/>
                </a:solidFill>
                <a:latin typeface="+mj-ea"/>
              </a:rPr>
              <a:t>						</a:t>
            </a: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→ 실행 순서 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: 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작은 숫자의 파이프라인대로 실행</a:t>
            </a: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r>
              <a:rPr lang="en-US" altLang="ko-KR" sz="1100" kern="0" dirty="0">
                <a:solidFill>
                  <a:srgbClr val="363636"/>
                </a:solidFill>
                <a:latin typeface="맑은 고딕" panose="020B0503020000020004" pitchFamily="50" charset="-127"/>
              </a:rPr>
              <a:t>4</a:t>
            </a:r>
            <a:r>
              <a:rPr lang="en-US" altLang="ko-KR" sz="110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</a:rPr>
              <a:t>. Select </a:t>
            </a:r>
            <a:r>
              <a:rPr lang="ko-KR" altLang="en-US" sz="110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</a:rPr>
              <a:t>명령문 실행</a:t>
            </a:r>
            <a:endParaRPr lang="ko-KR" altLang="en-US" sz="1100" kern="0" spc="0" dirty="0">
              <a:solidFill>
                <a:srgbClr val="000000"/>
              </a:solidFill>
              <a:effectLst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r>
              <a:rPr lang="ko-KR" altLang="en-US" sz="1050" b="0" kern="0" spc="0" dirty="0">
                <a:solidFill>
                  <a:srgbClr val="374151"/>
                </a:solidFill>
                <a:effectLst/>
                <a:latin typeface="+mj-ea"/>
              </a:rPr>
              <a:t>→ </a:t>
            </a:r>
            <a:r>
              <a:rPr lang="en-US" altLang="ko-KR" sz="1050" b="0" kern="0" spc="0" dirty="0">
                <a:solidFill>
                  <a:srgbClr val="374151"/>
                </a:solidFill>
                <a:effectLst/>
                <a:latin typeface="+mj-ea"/>
              </a:rPr>
              <a:t>‘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öhne Mono"/>
              </a:rPr>
              <a:t>chocolate_products</a:t>
            </a:r>
            <a:r>
              <a:rPr kumimoji="0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öhne Mono"/>
              </a:rPr>
              <a:t>’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테이블에 저장된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크롤링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데이터를 조회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가능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.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lang="en-US" altLang="ko-KR" sz="1050" b="0" kern="0" spc="0" dirty="0">
              <a:solidFill>
                <a:srgbClr val="374151"/>
              </a:solidFill>
              <a:effectLst/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7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50" b="0" dirty="0">
              <a:solidFill>
                <a:srgbClr val="374151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374151"/>
              </a:solidFill>
              <a:latin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620B99-AF10-654B-76DE-970EEEBA8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15" y="1348713"/>
            <a:ext cx="4881796" cy="9841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99B3269-0993-C7F5-AB78-3116CE6A53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818" b="9589"/>
          <a:stretch/>
        </p:blipFill>
        <p:spPr>
          <a:xfrm>
            <a:off x="717816" y="3622258"/>
            <a:ext cx="2678527" cy="23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747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52DB4-0731-4376-B95C-79C1F954D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115" y="1550894"/>
            <a:ext cx="9396257" cy="1053427"/>
          </a:xfrm>
        </p:spPr>
        <p:txBody>
          <a:bodyPr>
            <a:noAutofit/>
          </a:bodyPr>
          <a:lstStyle/>
          <a:p>
            <a:pPr algn="l"/>
            <a:r>
              <a:rPr lang="en-US" altLang="ko-KR" sz="3000" b="1" i="0" u="none" strike="noStrike">
                <a:effectLst/>
                <a:latin typeface="var(--ifm-heading-font-family)"/>
              </a:rPr>
              <a:t>Part 4: Avoid Getting Blocked With User Agents &amp; Proxies</a:t>
            </a:r>
            <a:endParaRPr lang="en-US" altLang="ko-KR" sz="3000" b="1" i="0" u="none" strike="noStrike">
              <a:effectLst/>
              <a:latin typeface="var(--ifm-heading-font-family)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3E9811-0628-470A-B0C5-14DC79793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305" y="3692858"/>
            <a:ext cx="8261875" cy="1304925"/>
          </a:xfrm>
        </p:spPr>
        <p:txBody>
          <a:bodyPr>
            <a:normAutofit/>
          </a:bodyPr>
          <a:lstStyle/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kern="0" spc="0" dirty="0">
                <a:solidFill>
                  <a:srgbClr val="363636"/>
                </a:solidFill>
                <a:effectLst/>
                <a:ea typeface="맑은 고딕" panose="020B0503020000020004" pitchFamily="50" charset="-127"/>
              </a:rPr>
              <a:t>사용자 에이전트 및 프록시로 차단 방지</a:t>
            </a:r>
            <a:endParaRPr lang="ko-KR" altLang="en-US" sz="2000" kern="0" spc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087158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98C2B-C978-8042-F313-60113C012A91}"/>
              </a:ext>
            </a:extLst>
          </p:cNvPr>
          <p:cNvSpPr txBox="1"/>
          <p:nvPr/>
        </p:nvSpPr>
        <p:spPr>
          <a:xfrm>
            <a:off x="292786" y="81012"/>
            <a:ext cx="5759822" cy="3539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en-US" altLang="ko-KR" sz="1700" b="1" i="0" u="none" strike="noStrike" dirty="0">
                <a:effectLst/>
                <a:latin typeface="var(--ifm-heading-font-family)"/>
              </a:rPr>
              <a:t>Part 4: Avoid Getting Blocked With User Agents &amp; Proxies</a:t>
            </a:r>
            <a:endParaRPr lang="en-US" altLang="ko-KR" sz="1700" b="1" i="0" u="none" strike="noStrike" dirty="0">
              <a:effectLst/>
              <a:latin typeface="var(--ifm-heading-font-family)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742B4F03-03C1-41DD-77BD-A5C25C768741}"/>
              </a:ext>
            </a:extLst>
          </p:cNvPr>
          <p:cNvSpPr txBox="1">
            <a:spLocks/>
          </p:cNvSpPr>
          <p:nvPr/>
        </p:nvSpPr>
        <p:spPr>
          <a:xfrm>
            <a:off x="555812" y="806824"/>
            <a:ext cx="10470776" cy="55132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863962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2000" b="1" kern="1200" cap="none" spc="0">
                <a:ln w="0"/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71450" indent="-171450" algn="just" fontAlgn="base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ko-KR" altLang="en-US" sz="120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웹 </a:t>
            </a:r>
            <a:r>
              <a:rPr lang="ko-KR" altLang="en-US" sz="1200" kern="0" spc="0" dirty="0" err="1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스크래핑</a:t>
            </a:r>
            <a:r>
              <a:rPr lang="ko-KR" altLang="en-US" sz="120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중 차단 및 금지되는 상황들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171450" marR="0" indent="-1714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00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원인</a:t>
            </a:r>
            <a:r>
              <a:rPr lang="ko-KR" altLang="en-US" sz="100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아마존과 같은 대형 웹 사이트들은 </a:t>
            </a:r>
            <a:r>
              <a:rPr lang="en-US" altLang="ko-KR" sz="100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IP </a:t>
            </a:r>
            <a:r>
              <a:rPr lang="ko-KR" altLang="en-US" sz="100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주소와 사용자 에이전트를 추적하여 방문자를 모니터링</a:t>
            </a:r>
            <a:r>
              <a:rPr lang="en-US" altLang="ko-KR" sz="1000" b="0" kern="0" dirty="0">
                <a:solidFill>
                  <a:srgbClr val="3636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00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b="0" kern="0" dirty="0">
                <a:solidFill>
                  <a:srgbClr val="3636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ko-KR" altLang="en-US" sz="100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복잡한 </a:t>
            </a:r>
            <a:r>
              <a:rPr lang="ko-KR" altLang="en-US" sz="1000" b="0" kern="0" dirty="0">
                <a:solidFill>
                  <a:srgbClr val="3636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안티</a:t>
            </a:r>
            <a:r>
              <a:rPr lang="en-US" altLang="ko-KR" sz="1000" b="0" kern="0" dirty="0">
                <a:solidFill>
                  <a:srgbClr val="3636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00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봇 기술을 사용하여 비정상적인 행동을 감지하고</a:t>
            </a:r>
            <a:r>
              <a:rPr lang="en-US" altLang="ko-KR" sz="100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kern="0" spc="0" dirty="0" err="1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스크래퍼로</a:t>
            </a:r>
            <a:r>
              <a:rPr lang="ko-KR" altLang="en-US" sz="100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의심되는 요청을 차단</a:t>
            </a:r>
            <a:r>
              <a:rPr lang="en-US" altLang="ko-KR" sz="100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171450" marR="0" indent="-1714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000" kern="0" dirty="0">
                <a:solidFill>
                  <a:srgbClr val="3636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해결책</a:t>
            </a:r>
            <a:r>
              <a:rPr lang="ko-KR" altLang="en-US" sz="1000" b="0" kern="0" dirty="0">
                <a:solidFill>
                  <a:srgbClr val="3636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kern="0" dirty="0">
                <a:solidFill>
                  <a:srgbClr val="3636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kern="0" spc="0" dirty="0" err="1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스크래핑</a:t>
            </a:r>
            <a:r>
              <a:rPr lang="ko-KR" altLang="en-US" sz="100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할 때 사용하는 사용자 에이전트</a:t>
            </a:r>
            <a:r>
              <a:rPr lang="en-US" altLang="ko-KR" sz="100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IP </a:t>
            </a:r>
            <a:r>
              <a:rPr lang="ko-KR" altLang="en-US" sz="100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주소 및 쿠키를 관리하여 </a:t>
            </a:r>
            <a:r>
              <a:rPr lang="ko-KR" altLang="en-US" sz="1000" b="0" kern="0" dirty="0">
                <a:solidFill>
                  <a:srgbClr val="3636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안티</a:t>
            </a:r>
            <a:r>
              <a:rPr lang="en-US" altLang="ko-KR" sz="1000" b="0" kern="0" dirty="0">
                <a:solidFill>
                  <a:srgbClr val="3636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00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봇 대책을 우회</a:t>
            </a:r>
            <a:r>
              <a:rPr lang="en-US" altLang="ko-KR" sz="100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ko-KR" altLang="en-US" sz="100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에이전트 사용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171450" marR="0" indent="-1714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00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에이전트 </a:t>
            </a:r>
            <a:r>
              <a:rPr lang="en-US" altLang="ko-KR" sz="100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00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i="0" dirty="0">
                <a:solidFill>
                  <a:srgbClr val="374151"/>
                </a:solidFill>
                <a:effectLst/>
                <a:latin typeface="+mn-lt"/>
              </a:rPr>
              <a:t>웹 브라우저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+mn-lt"/>
              </a:rPr>
              <a:t>, </a:t>
            </a:r>
            <a:r>
              <a:rPr lang="ko-KR" altLang="en-US" sz="1000" b="0" i="0" dirty="0">
                <a:solidFill>
                  <a:srgbClr val="374151"/>
                </a:solidFill>
                <a:effectLst/>
                <a:latin typeface="+mn-lt"/>
              </a:rPr>
              <a:t>애플리케이션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+mn-lt"/>
              </a:rPr>
              <a:t>, </a:t>
            </a:r>
            <a:r>
              <a:rPr lang="ko-KR" altLang="en-US" sz="1000" b="0" i="0" dirty="0">
                <a:solidFill>
                  <a:srgbClr val="374151"/>
                </a:solidFill>
                <a:effectLst/>
                <a:latin typeface="+mn-lt"/>
              </a:rPr>
              <a:t>또는 다른 클라이언트가 웹 서버에 요청을 보낼 때 함께 전송되는 문자열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+mn-lt"/>
              </a:rPr>
              <a:t>.</a:t>
            </a:r>
            <a:endParaRPr lang="en-US" altLang="ko-KR" sz="1000" b="0" kern="0" spc="0" dirty="0">
              <a:solidFill>
                <a:srgbClr val="363636"/>
              </a:solidFill>
              <a:effectLst/>
              <a:latin typeface="+mn-lt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b="0" kern="0" dirty="0">
                <a:solidFill>
                  <a:srgbClr val="3636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        </a:t>
            </a:r>
            <a:r>
              <a:rPr lang="en-US" altLang="ko-KR" sz="100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100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요청 헤더의 일부로 서버에 전송</a:t>
            </a:r>
            <a:r>
              <a:rPr lang="ko-KR" altLang="en-US" sz="1000" b="0" kern="0" dirty="0">
                <a:solidFill>
                  <a:srgbClr val="3636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되며</a:t>
            </a:r>
            <a:r>
              <a:rPr lang="en-US" altLang="ko-KR" sz="1000" b="0" kern="0" dirty="0">
                <a:solidFill>
                  <a:srgbClr val="3636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i="0" dirty="0">
                <a:solidFill>
                  <a:srgbClr val="374151"/>
                </a:solidFill>
                <a:effectLst/>
                <a:latin typeface="+mj-ea"/>
              </a:rPr>
              <a:t>클라이언트의 종류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+mj-ea"/>
              </a:rPr>
              <a:t>, </a:t>
            </a:r>
            <a:r>
              <a:rPr lang="ko-KR" altLang="en-US" sz="1000" b="0" i="0" dirty="0">
                <a:solidFill>
                  <a:srgbClr val="374151"/>
                </a:solidFill>
                <a:effectLst/>
                <a:latin typeface="+mj-ea"/>
              </a:rPr>
              <a:t>버전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+mj-ea"/>
              </a:rPr>
              <a:t>, </a:t>
            </a:r>
            <a:r>
              <a:rPr lang="ko-KR" altLang="en-US" sz="1000" b="0" i="0" dirty="0">
                <a:solidFill>
                  <a:srgbClr val="374151"/>
                </a:solidFill>
                <a:effectLst/>
                <a:latin typeface="+mj-ea"/>
              </a:rPr>
              <a:t>운영 체제 및 기타 정보를 서버에 알려주는 역할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+mj-ea"/>
              </a:rPr>
              <a:t>.</a:t>
            </a:r>
            <a:endParaRPr lang="ko-KR" altLang="en-US" sz="1000" b="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00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Scrapy</a:t>
            </a:r>
            <a:r>
              <a:rPr lang="ko-KR" altLang="en-US" sz="100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기본 </a:t>
            </a:r>
            <a:r>
              <a:rPr lang="ko-KR" altLang="en-US" sz="1000" b="1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에이전트 </a:t>
            </a:r>
            <a:r>
              <a:rPr lang="en-US" altLang="ko-KR" sz="1000" b="1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r>
              <a:rPr lang="ko-KR" altLang="en-US" sz="1050" b="0" kern="0" spc="0" dirty="0">
                <a:solidFill>
                  <a:srgbClr val="374151"/>
                </a:solidFill>
                <a:effectLst/>
                <a:latin typeface="+mj-ea"/>
              </a:rPr>
              <a:t>→ </a:t>
            </a:r>
            <a:r>
              <a:rPr lang="ko-KR" altLang="en-US" sz="100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명확하게 웹 </a:t>
            </a:r>
            <a:r>
              <a:rPr lang="ko-KR" altLang="en-US" sz="1000" b="0" kern="0" spc="0" dirty="0" err="1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스크래퍼에서</a:t>
            </a:r>
            <a:r>
              <a:rPr lang="ko-KR" altLang="en-US" sz="100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오는 요청으로 확인되므로 쉽게 </a:t>
            </a:r>
            <a:r>
              <a:rPr lang="ko-KR" altLang="en-US" sz="1000" b="0" kern="0" spc="0" dirty="0" err="1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스크래핑</a:t>
            </a:r>
            <a:r>
              <a:rPr lang="ko-KR" altLang="en-US" sz="100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차단이 가능</a:t>
            </a:r>
            <a:r>
              <a:rPr lang="en-US" altLang="ko-KR" sz="100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→</a:t>
            </a:r>
            <a:r>
              <a:rPr lang="en-US" altLang="ko-KR" sz="1000" b="0" kern="0" dirty="0">
                <a:solidFill>
                  <a:srgbClr val="3636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kern="0" dirty="0">
                <a:solidFill>
                  <a:srgbClr val="3636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 필요</a:t>
            </a:r>
            <a:r>
              <a:rPr lang="en-US" altLang="ko-KR" sz="1000" b="0" kern="0" dirty="0">
                <a:solidFill>
                  <a:srgbClr val="3636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50" b="0" kern="0" spc="0" dirty="0">
              <a:solidFill>
                <a:srgbClr val="374151"/>
              </a:solidFill>
              <a:effectLst/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5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ko-KR" altLang="en-US" sz="120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에이전트 변경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05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‘Scrapy-user-agents’ </a:t>
            </a:r>
            <a:r>
              <a:rPr lang="ko-KR" altLang="en-US" sz="105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미들웨어 사용</a:t>
            </a:r>
            <a:endParaRPr lang="ko-KR" altLang="en-US" sz="1050" b="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50" b="0" dirty="0">
              <a:solidFill>
                <a:srgbClr val="374151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374151"/>
              </a:solidFill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C7E9A3-0FE6-769D-927B-2D0860D54D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92" b="11984"/>
          <a:stretch/>
        </p:blipFill>
        <p:spPr>
          <a:xfrm>
            <a:off x="2818115" y="3118975"/>
            <a:ext cx="2703119" cy="2268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91AE673-D8BD-33F5-394B-CBE8BFFE1E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879" y="5158583"/>
            <a:ext cx="2555922" cy="22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680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98C2B-C978-8042-F313-60113C012A91}"/>
              </a:ext>
            </a:extLst>
          </p:cNvPr>
          <p:cNvSpPr txBox="1"/>
          <p:nvPr/>
        </p:nvSpPr>
        <p:spPr>
          <a:xfrm>
            <a:off x="292786" y="73318"/>
            <a:ext cx="5759822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en-US" altLang="ko-KR" sz="1800" b="1" i="0" u="none" strike="noStrike" dirty="0">
                <a:effectLst/>
                <a:latin typeface="var(--ifm-heading-font-family)"/>
              </a:rPr>
              <a:t>User Agents</a:t>
            </a:r>
            <a:endParaRPr lang="en-US" altLang="ko-KR" sz="1800" b="1" i="0" u="none" strike="noStrike" dirty="0">
              <a:effectLst/>
              <a:latin typeface="var(--ifm-heading-font-family)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742B4F03-03C1-41DD-77BD-A5C25C768741}"/>
              </a:ext>
            </a:extLst>
          </p:cNvPr>
          <p:cNvSpPr txBox="1">
            <a:spLocks/>
          </p:cNvSpPr>
          <p:nvPr/>
        </p:nvSpPr>
        <p:spPr>
          <a:xfrm>
            <a:off x="555812" y="806824"/>
            <a:ext cx="10470776" cy="55132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863962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2000" b="1" kern="1200" cap="none" spc="0">
                <a:ln w="0"/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71450" indent="-171450" defTabSz="914400" eaLnBrk="0" fontAlgn="base" latinLnBrk="0" hangingPunct="0">
              <a:lnSpc>
                <a:spcPct val="200000"/>
              </a:lnSpc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ko-KR" altLang="en-US" sz="1100" b="1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1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sz="120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scrapy-user-agents’ </a:t>
            </a:r>
            <a:r>
              <a:rPr lang="ko-KR" altLang="en-US" sz="120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미들웨어 사용</a:t>
            </a:r>
            <a:endParaRPr lang="ko-KR" altLang="en-US" sz="1200" b="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171450" indent="-171450" defTabSz="914400" eaLnBrk="0" fontAlgn="base" latinLnBrk="0" hangingPunct="0">
              <a:lnSpc>
                <a:spcPct val="2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00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settings.py </a:t>
            </a:r>
            <a:r>
              <a:rPr lang="ko-KR" altLang="en-US" sz="100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파일에 추가</a:t>
            </a:r>
            <a:endParaRPr lang="ko-KR" altLang="en-US" sz="1000" b="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200000"/>
              </a:lnSpc>
              <a:spcAft>
                <a:spcPct val="0"/>
              </a:spcAft>
            </a:pPr>
            <a:r>
              <a:rPr lang="ko-KR" altLang="en-US" sz="1050" kern="0" spc="0" dirty="0">
                <a:solidFill>
                  <a:srgbClr val="374151"/>
                </a:solidFill>
                <a:effectLst/>
                <a:latin typeface="+mj-ea"/>
              </a:rPr>
              <a:t>→ </a:t>
            </a:r>
            <a:r>
              <a:rPr lang="ko-KR" altLang="en-US" sz="105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en-US" altLang="ko-KR" sz="105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sz="1050" b="0" kern="0" spc="0" dirty="0" err="1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UserAgentMiddleware</a:t>
            </a:r>
            <a:r>
              <a:rPr lang="en-US" altLang="ko-KR" sz="105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05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값을 </a:t>
            </a:r>
            <a:r>
              <a:rPr lang="en-US" altLang="ko-KR" sz="1050" b="0" u="sng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None</a:t>
            </a:r>
            <a:r>
              <a:rPr lang="ko-KR" altLang="en-US" sz="105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 설정 </a:t>
            </a:r>
            <a:r>
              <a:rPr lang="en-US" altLang="ko-KR" sz="105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b="0" kern="0" dirty="0">
                <a:solidFill>
                  <a:srgbClr val="3636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비활성화</a:t>
            </a:r>
            <a:r>
              <a:rPr lang="en-US" altLang="ko-KR" sz="105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defTabSz="914400" eaLnBrk="0" fontAlgn="base" latinLnBrk="0" hangingPunct="0">
              <a:lnSpc>
                <a:spcPct val="200000"/>
              </a:lnSpc>
              <a:spcAft>
                <a:spcPct val="0"/>
              </a:spcAft>
            </a:pPr>
            <a:r>
              <a:rPr lang="ko-KR" altLang="en-US" sz="1050" kern="0" spc="0" dirty="0">
                <a:solidFill>
                  <a:srgbClr val="374151"/>
                </a:solidFill>
                <a:effectLst/>
                <a:latin typeface="+mj-ea"/>
              </a:rPr>
              <a:t>→ </a:t>
            </a:r>
            <a:r>
              <a:rPr lang="en-US" altLang="ko-KR" sz="1050" kern="0" spc="0" dirty="0">
                <a:solidFill>
                  <a:srgbClr val="374151"/>
                </a:solidFill>
                <a:effectLst/>
                <a:latin typeface="+mj-ea"/>
              </a:rPr>
              <a:t>‘</a:t>
            </a:r>
            <a:r>
              <a:rPr kumimoji="0" lang="ko-KR" altLang="ko-KR" sz="105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</a:rPr>
              <a:t>scrapy-user-agents</a:t>
            </a:r>
            <a:r>
              <a:rPr kumimoji="0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</a:rPr>
              <a:t>’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j-ea"/>
              </a:rPr>
              <a:t> 미들웨어 활성화</a:t>
            </a:r>
            <a:r>
              <a:rPr lang="en-US" altLang="ko-KR" sz="1050" b="0" dirty="0">
                <a:ln>
                  <a:noFill/>
                </a:ln>
                <a:solidFill>
                  <a:schemeClr val="tx1"/>
                </a:solidFill>
                <a:latin typeface="+mj-ea"/>
              </a:rPr>
              <a:t>.</a:t>
            </a:r>
          </a:p>
          <a:p>
            <a:pPr defTabSz="914400" eaLnBrk="0" fontAlgn="base" latinLnBrk="0" hangingPunct="0">
              <a:lnSpc>
                <a:spcPct val="200000"/>
              </a:lnSpc>
              <a:spcAft>
                <a:spcPct val="0"/>
              </a:spcAft>
            </a:pPr>
            <a:endParaRPr lang="en-US" altLang="ko-KR" sz="1000" b="0" kern="0" spc="0" dirty="0">
              <a:ln>
                <a:noFill/>
              </a:ln>
              <a:solidFill>
                <a:schemeClr val="tx1"/>
              </a:solidFill>
              <a:effectLst/>
              <a:latin typeface="+mj-ea"/>
            </a:endParaRPr>
          </a:p>
          <a:p>
            <a:pPr defTabSz="914400" eaLnBrk="0" fontAlgn="base" latinLnBrk="0" hangingPunct="0">
              <a:lnSpc>
                <a:spcPct val="200000"/>
              </a:lnSpc>
              <a:spcAft>
                <a:spcPct val="0"/>
              </a:spcAft>
            </a:pPr>
            <a:endParaRPr lang="en-US" altLang="ko-KR" sz="1000" b="0" kern="0" spc="0" dirty="0">
              <a:ln>
                <a:noFill/>
              </a:ln>
              <a:solidFill>
                <a:schemeClr val="tx1"/>
              </a:solidFill>
              <a:effectLst/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200000"/>
              </a:lnSpc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en-US" altLang="ko-KR" sz="1100" kern="0" dirty="0">
                <a:solidFill>
                  <a:srgbClr val="3636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미들웨어 특징</a:t>
            </a:r>
            <a:endParaRPr lang="ko-KR" altLang="en-US" sz="1050" b="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2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05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105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2,200</a:t>
            </a:r>
            <a:r>
              <a:rPr lang="ko-KR" altLang="en-US" sz="105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개의 일반 사용자 에이전트 문자열 포함</a:t>
            </a:r>
            <a:r>
              <a:rPr lang="en-US" altLang="ko-KR" sz="105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0" kern="0" spc="0" dirty="0" err="1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스크래퍼가</a:t>
            </a:r>
            <a:r>
              <a:rPr lang="ko-KR" altLang="en-US" sz="105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요청할 때 이 문자열 중 하나를 선택하여 사용</a:t>
            </a:r>
            <a:r>
              <a:rPr lang="en-US" altLang="ko-KR" sz="105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defTabSz="914400" eaLnBrk="0" fontAlgn="base" latinLnBrk="0" hangingPunct="0">
              <a:lnSpc>
                <a:spcPct val="200000"/>
              </a:lnSpc>
              <a:spcAft>
                <a:spcPct val="0"/>
              </a:spcAft>
            </a:pPr>
            <a:r>
              <a:rPr lang="ko-KR" altLang="en-US" sz="1050" kern="0" spc="0" dirty="0">
                <a:solidFill>
                  <a:srgbClr val="374151"/>
                </a:solidFill>
                <a:effectLst/>
                <a:latin typeface="+mj-ea"/>
              </a:rPr>
              <a:t>→</a:t>
            </a:r>
            <a:r>
              <a:rPr lang="en-US" altLang="ko-KR" sz="1050" b="0" kern="0" dirty="0">
                <a:solidFill>
                  <a:srgbClr val="3636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b="0" kern="0" dirty="0">
                <a:solidFill>
                  <a:srgbClr val="3636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 방문자처럼 보이기 위해</a:t>
            </a:r>
            <a:r>
              <a:rPr lang="en-US" altLang="ko-KR" sz="1050" b="0" kern="0" dirty="0">
                <a:solidFill>
                  <a:srgbClr val="3636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50" b="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defTabSz="914400" eaLnBrk="0" fontAlgn="base" latinLnBrk="0" hangingPunct="0">
              <a:lnSpc>
                <a:spcPct val="20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50" b="0" dirty="0">
              <a:solidFill>
                <a:srgbClr val="374151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374151"/>
              </a:solidFill>
              <a:latin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D1F497-A2B9-1BDD-DBCA-1F7D7AAAD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23" y="1649227"/>
            <a:ext cx="5461406" cy="86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71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98C2B-C978-8042-F313-60113C012A91}"/>
              </a:ext>
            </a:extLst>
          </p:cNvPr>
          <p:cNvSpPr txBox="1"/>
          <p:nvPr/>
        </p:nvSpPr>
        <p:spPr>
          <a:xfrm>
            <a:off x="292786" y="82283"/>
            <a:ext cx="5759822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en-US" altLang="ko-KR" sz="1800" b="1" i="0" dirty="0">
                <a:solidFill>
                  <a:srgbClr val="1C1E21"/>
                </a:solidFill>
                <a:effectLst/>
                <a:latin typeface="Poppins" panose="00000500000000000000" pitchFamily="2" charset="0"/>
              </a:rPr>
              <a:t>Proxies</a:t>
            </a:r>
            <a:endParaRPr lang="en-US" altLang="ko-KR" sz="2000" b="1" i="0" dirty="0">
              <a:solidFill>
                <a:srgbClr val="1C1E21"/>
              </a:solidFill>
              <a:effectLst/>
              <a:latin typeface="Poppins" panose="00000500000000000000" pitchFamily="2" charset="0"/>
            </a:endParaRPr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742B4F03-03C1-41DD-77BD-A5C25C768741}"/>
              </a:ext>
            </a:extLst>
          </p:cNvPr>
          <p:cNvSpPr txBox="1">
            <a:spLocks/>
          </p:cNvSpPr>
          <p:nvPr/>
        </p:nvSpPr>
        <p:spPr>
          <a:xfrm>
            <a:off x="555812" y="851646"/>
            <a:ext cx="10470776" cy="54684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863962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2000" b="1" kern="1200" cap="none" spc="0">
                <a:ln w="0"/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71450" marR="0" indent="-1714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ko-KR" altLang="en-US" sz="1200" kern="0" dirty="0">
                <a:solidFill>
                  <a:srgbClr val="3636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안티</a:t>
            </a:r>
            <a:r>
              <a:rPr lang="en-US" altLang="ko-KR" sz="1200" b="1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 b="1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봇 및 </a:t>
            </a:r>
            <a:r>
              <a:rPr lang="en-US" altLang="ko-KR" sz="1200" b="1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CAPTCHA </a:t>
            </a:r>
            <a:r>
              <a:rPr lang="ko-KR" altLang="en-US" sz="1200" b="1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우회를 위한 프록시 사용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171450" marR="0" indent="-1714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050" b="0" u="sng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IP </a:t>
            </a:r>
            <a:r>
              <a:rPr lang="ko-KR" altLang="en-US" sz="1050" b="0" u="sng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r>
              <a:rPr lang="ko-KR" altLang="en-US" sz="105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도 함께 추적하기 때문에 사용자 에이전트만 지정하면 요청 거부 당함</a:t>
            </a:r>
            <a:r>
              <a:rPr lang="en-US" altLang="ko-KR" sz="105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50" b="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r>
              <a:rPr lang="ko-KR" altLang="en-US" sz="1000" kern="0" spc="0" dirty="0">
                <a:solidFill>
                  <a:srgbClr val="374151"/>
                </a:solidFill>
                <a:effectLst/>
                <a:latin typeface="+mj-ea"/>
              </a:rPr>
              <a:t>→ </a:t>
            </a:r>
            <a:r>
              <a:rPr lang="ko-KR" altLang="en-US" sz="1050" kern="0" spc="0" dirty="0">
                <a:solidFill>
                  <a:srgbClr val="374151"/>
                </a:solidFill>
                <a:effectLst/>
                <a:latin typeface="+mj-ea"/>
              </a:rPr>
              <a:t>프록시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도 함께 사용</a:t>
            </a: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200" b="0" dirty="0">
              <a:solidFill>
                <a:srgbClr val="374151"/>
              </a:solidFill>
              <a:latin typeface="+mj-ea"/>
            </a:endParaRPr>
          </a:p>
          <a:p>
            <a:pPr marL="285750" indent="-2857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ko-KR" altLang="en-US" sz="1200" b="1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프록시를 사용하여 </a:t>
            </a:r>
            <a:r>
              <a:rPr lang="en-US" altLang="ko-KR" sz="1200" b="1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IP </a:t>
            </a:r>
            <a:r>
              <a:rPr lang="ko-KR" altLang="en-US" sz="1200" b="1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주소 회전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171450" indent="-171450" defTabSz="914400" eaLnBrk="0" fontAlgn="base" latinLnBrk="0" hangingPunct="0">
              <a:lnSpc>
                <a:spcPct val="2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05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프록시 </a:t>
            </a:r>
            <a:r>
              <a:rPr lang="en-US" altLang="ko-KR" sz="105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05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i="0" dirty="0">
                <a:solidFill>
                  <a:srgbClr val="374151"/>
                </a:solidFill>
                <a:effectLst/>
                <a:latin typeface="Söhne"/>
              </a:rPr>
              <a:t>한 네트워크에서 다른 네트워크로의 데이터 전송을 중계하는 역할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171450" indent="-171450" defTabSz="914400" eaLnBrk="0" fontAlgn="base" latinLnBrk="0" hangingPunct="0">
              <a:lnSpc>
                <a:spcPct val="2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050" b="0" kern="0" spc="0" dirty="0" err="1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스크래핑</a:t>
            </a:r>
            <a:r>
              <a:rPr lang="ko-KR" altLang="en-US" sz="105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요청을 프록시를 통해 전송하면 </a:t>
            </a:r>
            <a:r>
              <a:rPr lang="ko-KR" altLang="en-US" sz="1050" b="0" kern="0" dirty="0">
                <a:solidFill>
                  <a:srgbClr val="3636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프록시</a:t>
            </a:r>
            <a:r>
              <a:rPr lang="ko-KR" altLang="en-US" sz="105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5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IP </a:t>
            </a:r>
            <a:r>
              <a:rPr lang="ko-KR" altLang="en-US" sz="105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주소로 업데이트 됨</a:t>
            </a:r>
            <a:r>
              <a:rPr lang="en-US" altLang="ko-KR" sz="105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defTabSz="914400" eaLnBrk="0" fontAlgn="base" latinLnBrk="0" hangingPunct="0">
              <a:lnSpc>
                <a:spcPct val="200000"/>
              </a:lnSpc>
              <a:spcAft>
                <a:spcPct val="0"/>
              </a:spcAft>
            </a:pPr>
            <a:r>
              <a:rPr lang="ko-KR" altLang="en-US" sz="1050" kern="0" spc="0" dirty="0">
                <a:solidFill>
                  <a:srgbClr val="374151"/>
                </a:solidFill>
                <a:effectLst/>
                <a:latin typeface="+mj-ea"/>
              </a:rPr>
              <a:t>→ </a:t>
            </a:r>
            <a:r>
              <a:rPr lang="en-US" altLang="ko-KR" sz="1050" b="0" i="0" dirty="0">
                <a:solidFill>
                  <a:srgbClr val="374151"/>
                </a:solidFill>
                <a:effectLst/>
                <a:latin typeface="Söhne"/>
              </a:rPr>
              <a:t>IP </a:t>
            </a:r>
            <a:r>
              <a:rPr lang="ko-KR" altLang="en-US" sz="1050" b="0" i="0" dirty="0">
                <a:solidFill>
                  <a:srgbClr val="374151"/>
                </a:solidFill>
                <a:effectLst/>
                <a:latin typeface="Söhne"/>
              </a:rPr>
              <a:t>주소를 회전시켜 웹 </a:t>
            </a:r>
            <a:r>
              <a:rPr lang="ko-KR" altLang="en-US" sz="1050" b="0" i="0" dirty="0" err="1">
                <a:solidFill>
                  <a:srgbClr val="374151"/>
                </a:solidFill>
                <a:effectLst/>
                <a:latin typeface="Söhne"/>
              </a:rPr>
              <a:t>스크래핑을</a:t>
            </a:r>
            <a:r>
              <a:rPr lang="ko-KR" altLang="en-US" sz="1050" b="0" i="0" dirty="0">
                <a:solidFill>
                  <a:srgbClr val="374151"/>
                </a:solidFill>
                <a:effectLst/>
                <a:latin typeface="Söhne"/>
              </a:rPr>
              <a:t> 할 때 속도 제한</a:t>
            </a:r>
            <a:r>
              <a:rPr lang="en-US" altLang="ko-KR" sz="1050" b="0" i="0" dirty="0">
                <a:solidFill>
                  <a:srgbClr val="374151"/>
                </a:solidFill>
                <a:effectLst/>
                <a:latin typeface="Söhne"/>
              </a:rPr>
              <a:t>(rate limiting)</a:t>
            </a:r>
            <a:r>
              <a:rPr lang="ko-KR" altLang="en-US" sz="1050" b="0" i="0" dirty="0">
                <a:solidFill>
                  <a:srgbClr val="374151"/>
                </a:solidFill>
                <a:effectLst/>
                <a:latin typeface="Söhne"/>
              </a:rPr>
              <a:t>이나 </a:t>
            </a:r>
            <a:r>
              <a:rPr lang="ko-KR" altLang="en-US" sz="1050" b="0" i="0" dirty="0" err="1">
                <a:solidFill>
                  <a:srgbClr val="374151"/>
                </a:solidFill>
                <a:effectLst/>
                <a:latin typeface="Söhne"/>
              </a:rPr>
              <a:t>스로틀링</a:t>
            </a:r>
            <a:r>
              <a:rPr lang="en-US" altLang="ko-KR" sz="1050" b="0" i="0" dirty="0">
                <a:solidFill>
                  <a:srgbClr val="374151"/>
                </a:solidFill>
                <a:effectLst/>
                <a:latin typeface="Söhne"/>
              </a:rPr>
              <a:t>(throttling)</a:t>
            </a:r>
            <a:r>
              <a:rPr lang="ko-KR" altLang="en-US" sz="1050" b="0" i="0" dirty="0">
                <a:solidFill>
                  <a:srgbClr val="374151"/>
                </a:solidFill>
                <a:effectLst/>
                <a:latin typeface="Söhne"/>
              </a:rPr>
              <a:t>을 회피</a:t>
            </a:r>
            <a:r>
              <a:rPr lang="en-US" altLang="ko-KR" sz="105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altLang="ko-KR" sz="1050" b="0" kern="0" spc="0" dirty="0">
              <a:solidFill>
                <a:srgbClr val="36363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914400" eaLnBrk="0" fontAlgn="base" latinLnBrk="0" hangingPunct="0">
              <a:lnSpc>
                <a:spcPct val="200000"/>
              </a:lnSpc>
              <a:spcAft>
                <a:spcPct val="0"/>
              </a:spcAft>
            </a:pPr>
            <a:r>
              <a:rPr lang="ko-KR" altLang="en-US" sz="1000" kern="0" spc="0" dirty="0">
                <a:solidFill>
                  <a:srgbClr val="374151"/>
                </a:solidFill>
                <a:effectLst/>
                <a:latin typeface="+mj-ea"/>
              </a:rPr>
              <a:t>→ </a:t>
            </a:r>
            <a:r>
              <a:rPr lang="ko-KR" altLang="en-US" sz="1000" b="0" dirty="0">
                <a:solidFill>
                  <a:srgbClr val="374151"/>
                </a:solidFill>
                <a:latin typeface="Söhne"/>
              </a:rPr>
              <a:t>사용자</a:t>
            </a:r>
            <a:r>
              <a:rPr lang="ko-KR" altLang="en-US" sz="1000" b="0" i="0" dirty="0">
                <a:solidFill>
                  <a:srgbClr val="374151"/>
                </a:solidFill>
                <a:effectLst/>
                <a:latin typeface="Söhne"/>
              </a:rPr>
              <a:t>와 서버 사이에 위치하여 클라이언트의 요청을 대신 전달하고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000" b="0" i="0" dirty="0">
                <a:solidFill>
                  <a:srgbClr val="374151"/>
                </a:solidFill>
                <a:effectLst/>
                <a:latin typeface="Söhne"/>
              </a:rPr>
              <a:t>서버의 응답을 대신 받아 </a:t>
            </a:r>
            <a:r>
              <a:rPr lang="ko-KR" altLang="en-US" sz="1000" b="0" dirty="0">
                <a:solidFill>
                  <a:srgbClr val="374151"/>
                </a:solidFill>
                <a:latin typeface="Söhne"/>
              </a:rPr>
              <a:t>사용자</a:t>
            </a:r>
            <a:r>
              <a:rPr lang="ko-KR" altLang="en-US" sz="1000" b="0" i="0" dirty="0">
                <a:solidFill>
                  <a:srgbClr val="374151"/>
                </a:solidFill>
                <a:effectLst/>
                <a:latin typeface="Söhne"/>
              </a:rPr>
              <a:t>에게 전달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altLang="ko-KR" sz="1050" b="0" kern="0" spc="0" dirty="0">
              <a:solidFill>
                <a:srgbClr val="36363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ko-KR" altLang="en-US" sz="1200" b="1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유료 프록시 종류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en-US" altLang="ko-KR" sz="1000" b="0" kern="0" spc="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ScrapeOps</a:t>
            </a:r>
            <a:endParaRPr lang="en-US" altLang="ko-KR" sz="1000" b="0" kern="0" spc="0" dirty="0">
              <a:solidFill>
                <a:srgbClr val="FF0000"/>
              </a:solidFill>
              <a:effectLst/>
              <a:latin typeface="함초롬바탕" panose="02030604000101010101" pitchFamily="18" charset="-127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en-US" altLang="ko-KR" sz="100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Bright Data</a:t>
            </a:r>
            <a:endParaRPr lang="en-US" altLang="ko-KR" sz="1000" b="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en-US" altLang="ko-KR" sz="1000" b="0" kern="0" spc="0" dirty="0" err="1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Oxylabs</a:t>
            </a:r>
            <a:endParaRPr lang="en-US" altLang="ko-KR" sz="1000" b="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en-US" altLang="ko-KR" sz="1000" b="0" kern="0" spc="0" dirty="0" err="1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ScraperAPI</a:t>
            </a:r>
            <a:endParaRPr lang="en-US" altLang="ko-KR" sz="1000" b="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en-US" altLang="ko-KR" sz="1000" b="0" kern="0" spc="0" dirty="0" err="1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Zyte</a:t>
            </a:r>
            <a:endParaRPr lang="en-US" altLang="ko-KR" sz="1000" b="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en-US" altLang="ko-KR" sz="1000" b="0" kern="0" spc="0" dirty="0" err="1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Geonode</a:t>
            </a:r>
            <a:endParaRPr lang="en-US" altLang="ko-KR" sz="1000" b="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defTabSz="914400" eaLnBrk="0" fontAlgn="base" latinLnBrk="0" hangingPunct="0">
              <a:lnSpc>
                <a:spcPct val="200000"/>
              </a:lnSpc>
              <a:spcAft>
                <a:spcPct val="0"/>
              </a:spcAft>
            </a:pPr>
            <a:endParaRPr lang="ko-KR" altLang="en-US" sz="1050" b="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defTabSz="914400" eaLnBrk="0" fontAlgn="base" latinLnBrk="0" hangingPunct="0">
              <a:lnSpc>
                <a:spcPct val="20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50" b="0" dirty="0">
              <a:solidFill>
                <a:srgbClr val="374151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37415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763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98C2B-C978-8042-F313-60113C012A91}"/>
              </a:ext>
            </a:extLst>
          </p:cNvPr>
          <p:cNvSpPr txBox="1"/>
          <p:nvPr/>
        </p:nvSpPr>
        <p:spPr>
          <a:xfrm>
            <a:off x="292785" y="88708"/>
            <a:ext cx="8994649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ko-KR" sz="1600" b="1" dirty="0"/>
              <a:t>Scrapy</a:t>
            </a:r>
            <a:endParaRPr lang="ko-KR" altLang="en-US" sz="1600" b="1" dirty="0"/>
          </a:p>
        </p:txBody>
      </p:sp>
      <p:sp>
        <p:nvSpPr>
          <p:cNvPr id="2" name="제목 3">
            <a:extLst>
              <a:ext uri="{FF2B5EF4-FFF2-40B4-BE49-F238E27FC236}">
                <a16:creationId xmlns:a16="http://schemas.microsoft.com/office/drawing/2014/main" id="{6382F0B1-4FEB-EB2D-20E6-261210178E61}"/>
              </a:ext>
            </a:extLst>
          </p:cNvPr>
          <p:cNvSpPr txBox="1">
            <a:spLocks/>
          </p:cNvSpPr>
          <p:nvPr/>
        </p:nvSpPr>
        <p:spPr>
          <a:xfrm>
            <a:off x="560714" y="770965"/>
            <a:ext cx="10399059" cy="55312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863962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2000" b="1" kern="1200" cap="none" spc="0">
                <a:ln w="0"/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en-US" altLang="ko-KR" sz="1200" b="1" i="0" dirty="0">
                <a:solidFill>
                  <a:srgbClr val="374151"/>
                </a:solidFill>
                <a:effectLst/>
                <a:latin typeface="+mn-lt"/>
              </a:rPr>
              <a:t> Scrapy </a:t>
            </a:r>
            <a:r>
              <a:rPr lang="ko-KR" altLang="en-US" sz="1200" dirty="0">
                <a:solidFill>
                  <a:srgbClr val="374151"/>
                </a:solidFill>
                <a:latin typeface="+mn-lt"/>
              </a:rPr>
              <a:t>정의</a:t>
            </a:r>
            <a:endParaRPr lang="en-US" altLang="ko-KR" sz="1000" b="0" dirty="0">
              <a:solidFill>
                <a:srgbClr val="374151"/>
              </a:solidFill>
              <a:latin typeface="+mn-lt"/>
            </a:endParaRPr>
          </a:p>
          <a:p>
            <a:pPr marL="573784" lvl="1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000" b="0" i="0" dirty="0">
                <a:solidFill>
                  <a:srgbClr val="374151"/>
                </a:solidFill>
                <a:effectLst/>
                <a:latin typeface="+mn-lt"/>
              </a:rPr>
              <a:t>웹 </a:t>
            </a:r>
            <a:r>
              <a:rPr lang="ko-KR" altLang="en-US" sz="1000" b="0" i="0" dirty="0" err="1">
                <a:solidFill>
                  <a:srgbClr val="374151"/>
                </a:solidFill>
                <a:effectLst/>
                <a:latin typeface="+mn-lt"/>
              </a:rPr>
              <a:t>스크래핑을</a:t>
            </a:r>
            <a:r>
              <a:rPr lang="ko-KR" altLang="en-US" sz="1000" b="0" i="0" dirty="0">
                <a:solidFill>
                  <a:srgbClr val="374151"/>
                </a:solidFill>
                <a:effectLst/>
                <a:latin typeface="+mn-lt"/>
              </a:rPr>
              <a:t> 위한 대표적인 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+mn-lt"/>
              </a:rPr>
              <a:t>Python </a:t>
            </a:r>
            <a:r>
              <a:rPr lang="ko-KR" altLang="en-US" sz="1000" b="0" i="0" dirty="0">
                <a:solidFill>
                  <a:srgbClr val="374151"/>
                </a:solidFill>
                <a:effectLst/>
                <a:latin typeface="+mn-lt"/>
              </a:rPr>
              <a:t>프레임워크</a:t>
            </a:r>
            <a:r>
              <a:rPr lang="en-US" altLang="ko-KR" sz="1000" dirty="0">
                <a:solidFill>
                  <a:srgbClr val="374151"/>
                </a:solidFill>
              </a:rPr>
              <a:t>.</a:t>
            </a:r>
            <a:endParaRPr lang="en-US" altLang="ko-KR" sz="1000" b="0" i="0" dirty="0">
              <a:solidFill>
                <a:srgbClr val="374151"/>
              </a:solidFill>
              <a:effectLst/>
              <a:latin typeface="+mn-lt"/>
            </a:endParaRPr>
          </a:p>
          <a:p>
            <a:pPr marL="573784" lvl="1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000" b="0" i="0" dirty="0">
                <a:solidFill>
                  <a:srgbClr val="374151"/>
                </a:solidFill>
                <a:effectLst/>
                <a:latin typeface="+mn-lt"/>
              </a:rPr>
              <a:t>비동기 </a:t>
            </a:r>
            <a:r>
              <a:rPr lang="ko-KR" altLang="en-US" sz="1000" dirty="0">
                <a:solidFill>
                  <a:srgbClr val="374151"/>
                </a:solidFill>
              </a:rPr>
              <a:t>방식을</a:t>
            </a:r>
            <a:r>
              <a:rPr lang="ko-KR" altLang="en-US" sz="1000" b="0" i="0" dirty="0">
                <a:solidFill>
                  <a:srgbClr val="374151"/>
                </a:solidFill>
                <a:effectLst/>
                <a:latin typeface="+mn-lt"/>
              </a:rPr>
              <a:t> 사용하여 웹 페이지의 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+mn-lt"/>
              </a:rPr>
              <a:t>HTML</a:t>
            </a:r>
            <a:r>
              <a:rPr lang="ko-KR" altLang="en-US" sz="1000" b="0" i="0" dirty="0">
                <a:solidFill>
                  <a:srgbClr val="374151"/>
                </a:solidFill>
                <a:effectLst/>
                <a:latin typeface="+mn-lt"/>
              </a:rPr>
              <a:t>을 가져오고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+mn-lt"/>
              </a:rPr>
              <a:t>, </a:t>
            </a:r>
            <a:r>
              <a:rPr lang="ko-KR" altLang="en-US" sz="1000" b="0" i="0" dirty="0">
                <a:solidFill>
                  <a:srgbClr val="374151"/>
                </a:solidFill>
                <a:effectLst/>
                <a:latin typeface="+mn-lt"/>
              </a:rPr>
              <a:t>데이터를 처리하고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+mn-lt"/>
              </a:rPr>
              <a:t>, </a:t>
            </a:r>
            <a:r>
              <a:rPr lang="ko-KR" altLang="en-US" sz="1000" b="0" i="0" dirty="0">
                <a:solidFill>
                  <a:srgbClr val="374151"/>
                </a:solidFill>
                <a:effectLst/>
                <a:latin typeface="+mn-lt"/>
              </a:rPr>
              <a:t>원하는 파일 형식 및 위치에 저장 가능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+mn-lt"/>
              </a:rPr>
              <a:t>.</a:t>
            </a:r>
          </a:p>
          <a:p>
            <a:pPr marL="573784" lvl="1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000" b="0" i="0" dirty="0">
                <a:solidFill>
                  <a:srgbClr val="374151"/>
                </a:solidFill>
                <a:effectLst/>
                <a:latin typeface="+mn-lt"/>
              </a:rPr>
              <a:t>클래스 선언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+mn-lt"/>
              </a:rPr>
              <a:t>, </a:t>
            </a:r>
            <a:r>
              <a:rPr lang="ko-KR" altLang="en-US" sz="1000" b="0" i="0" dirty="0">
                <a:solidFill>
                  <a:srgbClr val="374151"/>
                </a:solidFill>
                <a:effectLst/>
                <a:latin typeface="+mn-lt"/>
              </a:rPr>
              <a:t>객체 생성 및 호출을 사용하는 객체 지향 프로그래밍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+mn-lt"/>
              </a:rPr>
              <a:t>.</a:t>
            </a: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u"/>
            </a:pPr>
            <a:endParaRPr lang="en-US" altLang="ko-KR" sz="1000" b="0" dirty="0">
              <a:solidFill>
                <a:srgbClr val="374151"/>
              </a:solidFill>
              <a:latin typeface="+mn-lt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ko-KR" altLang="en-US" sz="1200" dirty="0">
                <a:solidFill>
                  <a:srgbClr val="374151"/>
                </a:solidFill>
                <a:latin typeface="+mn-lt"/>
              </a:rPr>
              <a:t>웹 </a:t>
            </a:r>
            <a:r>
              <a:rPr lang="ko-KR" altLang="en-US" sz="1200" dirty="0" err="1">
                <a:solidFill>
                  <a:srgbClr val="374151"/>
                </a:solidFill>
                <a:latin typeface="+mn-lt"/>
              </a:rPr>
              <a:t>스크래핑에</a:t>
            </a:r>
            <a:r>
              <a:rPr lang="ko-KR" altLang="en-US" sz="1200" dirty="0">
                <a:solidFill>
                  <a:srgbClr val="374151"/>
                </a:solidFill>
                <a:latin typeface="+mn-lt"/>
              </a:rPr>
              <a:t> 사용되는 </a:t>
            </a:r>
            <a:r>
              <a:rPr lang="en-US" altLang="ko-KR" sz="1200" dirty="0">
                <a:solidFill>
                  <a:srgbClr val="374151"/>
                </a:solidFill>
                <a:latin typeface="+mn-lt"/>
              </a:rPr>
              <a:t>Python </a:t>
            </a:r>
            <a:r>
              <a:rPr lang="ko-KR" altLang="en-US" sz="1200" dirty="0">
                <a:solidFill>
                  <a:srgbClr val="374151"/>
                </a:solidFill>
                <a:latin typeface="+mn-lt"/>
              </a:rPr>
              <a:t>라이브러리 비교</a:t>
            </a:r>
            <a:endParaRPr lang="en-US" altLang="ko-KR" sz="1200" dirty="0">
              <a:solidFill>
                <a:srgbClr val="374151"/>
              </a:solidFill>
              <a:latin typeface="+mn-lt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100" b="0" i="0" dirty="0">
              <a:solidFill>
                <a:srgbClr val="374151"/>
              </a:solidFill>
              <a:effectLst/>
              <a:latin typeface="+mn-lt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100" b="0" dirty="0">
              <a:solidFill>
                <a:srgbClr val="374151"/>
              </a:solidFill>
              <a:latin typeface="+mn-lt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100" b="0" i="0" dirty="0">
              <a:solidFill>
                <a:srgbClr val="374151"/>
              </a:solidFill>
              <a:effectLst/>
              <a:latin typeface="+mn-lt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100" b="0" dirty="0">
              <a:solidFill>
                <a:srgbClr val="374151"/>
              </a:solidFill>
              <a:latin typeface="+mn-lt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100" b="0" i="0" dirty="0">
              <a:solidFill>
                <a:srgbClr val="374151"/>
              </a:solidFill>
              <a:effectLst/>
              <a:latin typeface="+mn-lt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100" b="0" i="0" dirty="0">
              <a:solidFill>
                <a:srgbClr val="374151"/>
              </a:solidFill>
              <a:effectLst/>
              <a:latin typeface="+mn-lt"/>
            </a:endParaRPr>
          </a:p>
          <a:p>
            <a:pPr marL="573784" lvl="1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ko-KR" altLang="en-US" sz="900" b="0" i="0" dirty="0">
                <a:solidFill>
                  <a:srgbClr val="374151"/>
                </a:solidFill>
                <a:effectLst/>
                <a:latin typeface="+mn-lt"/>
              </a:rPr>
              <a:t>프레임워크 </a:t>
            </a:r>
            <a:r>
              <a:rPr lang="en-US" altLang="ko-KR" sz="900" b="0" i="0" dirty="0">
                <a:solidFill>
                  <a:srgbClr val="374151"/>
                </a:solidFill>
                <a:effectLst/>
                <a:latin typeface="+mn-lt"/>
              </a:rPr>
              <a:t>: </a:t>
            </a:r>
            <a:r>
              <a:rPr lang="ko-KR" altLang="en-US" sz="900" b="0" i="0" dirty="0">
                <a:solidFill>
                  <a:srgbClr val="374151"/>
                </a:solidFill>
                <a:effectLst/>
                <a:latin typeface="Pretendard"/>
              </a:rPr>
              <a:t>특정 함수를 특정 위치에 어떻게 사용하고 작성해야 하는지를 정해 놓은 프로그램</a:t>
            </a:r>
            <a:r>
              <a:rPr lang="en-US" altLang="ko-KR" sz="900" b="0" i="0" dirty="0">
                <a:solidFill>
                  <a:srgbClr val="374151"/>
                </a:solidFill>
                <a:effectLst/>
                <a:latin typeface="Pretendard"/>
              </a:rPr>
              <a:t>(</a:t>
            </a:r>
            <a:r>
              <a:rPr lang="ko-KR" altLang="en-US" sz="900" b="0" i="0" dirty="0">
                <a:solidFill>
                  <a:srgbClr val="374151"/>
                </a:solidFill>
                <a:effectLst/>
                <a:latin typeface="Pretendard"/>
              </a:rPr>
              <a:t>뼈대</a:t>
            </a:r>
            <a:r>
              <a:rPr lang="en-US" altLang="ko-KR" sz="900" b="0" i="0" dirty="0">
                <a:solidFill>
                  <a:srgbClr val="374151"/>
                </a:solidFill>
                <a:effectLst/>
                <a:latin typeface="Pretendard"/>
              </a:rPr>
              <a:t>)</a:t>
            </a:r>
          </a:p>
          <a:p>
            <a:pPr marL="573784" lvl="1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ko-KR" altLang="en-US" sz="900" b="0" i="0" dirty="0">
                <a:solidFill>
                  <a:srgbClr val="FF0000"/>
                </a:solidFill>
                <a:effectLst/>
                <a:latin typeface="Pretendard"/>
              </a:rPr>
              <a:t>나라장터 </a:t>
            </a:r>
            <a:r>
              <a:rPr lang="ko-KR" altLang="en-US" sz="900" b="0" i="0" dirty="0" err="1">
                <a:solidFill>
                  <a:srgbClr val="FF0000"/>
                </a:solidFill>
                <a:effectLst/>
                <a:latin typeface="Pretendard"/>
              </a:rPr>
              <a:t>크롤링</a:t>
            </a:r>
            <a:r>
              <a:rPr lang="ko-KR" altLang="en-US" sz="900" b="0" i="0" dirty="0">
                <a:solidFill>
                  <a:srgbClr val="FF0000"/>
                </a:solidFill>
                <a:effectLst/>
                <a:latin typeface="Pretendard"/>
              </a:rPr>
              <a:t> </a:t>
            </a:r>
            <a:r>
              <a:rPr lang="en-US" altLang="ko-KR" sz="900" b="0" i="0" dirty="0">
                <a:solidFill>
                  <a:srgbClr val="374151"/>
                </a:solidFill>
                <a:effectLst/>
                <a:latin typeface="Pretendard"/>
              </a:rPr>
              <a:t>: </a:t>
            </a:r>
            <a:r>
              <a:rPr lang="ko-KR" altLang="en-US" sz="900" b="0" i="0" dirty="0">
                <a:solidFill>
                  <a:srgbClr val="374151"/>
                </a:solidFill>
                <a:effectLst/>
                <a:latin typeface="Pretendard"/>
              </a:rPr>
              <a:t>동적 액션이 필요하여 </a:t>
            </a:r>
            <a:r>
              <a:rPr lang="en-US" altLang="ko-KR" sz="900" b="1" dirty="0">
                <a:solidFill>
                  <a:srgbClr val="374151"/>
                </a:solidFill>
              </a:rPr>
              <a:t>Selenium </a:t>
            </a:r>
            <a:r>
              <a:rPr lang="ko-KR" altLang="en-US" sz="900" dirty="0">
                <a:solidFill>
                  <a:srgbClr val="374151"/>
                </a:solidFill>
              </a:rPr>
              <a:t>사용</a:t>
            </a:r>
            <a:endParaRPr lang="en-US" altLang="ko-KR" sz="900" i="0" dirty="0">
              <a:solidFill>
                <a:srgbClr val="374151"/>
              </a:solidFill>
              <a:effectLst/>
              <a:latin typeface="+mn-lt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i="0" dirty="0">
              <a:solidFill>
                <a:srgbClr val="374151"/>
              </a:solidFill>
              <a:effectLst/>
              <a:latin typeface="+mn-lt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en-US" altLang="ko-KR" sz="1200" b="1" i="0" dirty="0">
                <a:solidFill>
                  <a:srgbClr val="374151"/>
                </a:solidFill>
                <a:effectLst/>
                <a:latin typeface="+mn-lt"/>
              </a:rPr>
              <a:t>Scrapy </a:t>
            </a:r>
            <a:r>
              <a:rPr lang="ko-KR" altLang="en-US" sz="1200" dirty="0">
                <a:solidFill>
                  <a:srgbClr val="374151"/>
                </a:solidFill>
                <a:latin typeface="+mn-lt"/>
              </a:rPr>
              <a:t>기능</a:t>
            </a:r>
            <a:endParaRPr lang="en-US" altLang="ko-KR" sz="1200" b="0" i="0" dirty="0">
              <a:solidFill>
                <a:srgbClr val="374151"/>
              </a:solidFill>
              <a:effectLst/>
              <a:latin typeface="+mn-lt"/>
            </a:endParaRPr>
          </a:p>
          <a:p>
            <a:pPr marL="171450" marR="0" lvl="0" indent="-171450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n-lt"/>
                <a:ea typeface="함초롬바탕" panose="02030604000101010101" pitchFamily="18" charset="-127"/>
              </a:rPr>
              <a:t>    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요청 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: GET, POST 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방식 </a:t>
            </a:r>
            <a:r>
              <a:rPr lang="ko-KR" altLang="en-US" sz="1000" b="0" kern="0" dirty="0">
                <a:solidFill>
                  <a:srgbClr val="374151"/>
                </a:solidFill>
                <a:latin typeface="+mj-ea"/>
              </a:rPr>
              <a:t>등 </a:t>
            </a:r>
            <a:endParaRPr lang="ko-KR" altLang="en-US" sz="1000" b="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marL="342900" marR="0" lvl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데이터 추출 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: CSS Selector 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및 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XPath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 사용</a:t>
            </a:r>
            <a:endParaRPr lang="en-US" altLang="ko-KR" sz="1000" b="0" kern="0" spc="0" dirty="0">
              <a:solidFill>
                <a:srgbClr val="374151"/>
              </a:solidFill>
              <a:effectLst/>
              <a:latin typeface="+mj-ea"/>
            </a:endParaRPr>
          </a:p>
          <a:p>
            <a:pPr marL="342900" marR="0" lvl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파이프라인을 사용하여 </a:t>
            </a:r>
            <a:r>
              <a:rPr lang="ko-KR" altLang="en-US" sz="1000" b="0" kern="0" spc="0" dirty="0" err="1">
                <a:solidFill>
                  <a:srgbClr val="374151"/>
                </a:solidFill>
                <a:effectLst/>
                <a:latin typeface="+mj-ea"/>
              </a:rPr>
              <a:t>스크래핑한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 데이터 정리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, 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검증 및 후처리</a:t>
            </a:r>
            <a:endParaRPr lang="ko-KR" altLang="en-US" sz="1000" b="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marL="342900" marR="0" lvl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CSV/JSON 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파일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, 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데이터베이스 및 객체 저장소에 데이터 저장</a:t>
            </a:r>
            <a:endParaRPr lang="ko-KR" altLang="en-US" sz="1000" b="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marL="342900" marR="0" lvl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실패한 요청 감지 및 자동 재시도</a:t>
            </a:r>
            <a:endParaRPr lang="ko-KR" altLang="en-US" sz="1000" b="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marL="342900" marR="0" lvl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내장된 동시성 기능을 사용하여 요청 병렬 처리</a:t>
            </a:r>
            <a:endParaRPr lang="ko-KR" altLang="en-US" sz="1000" b="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marL="342900" marR="0" lvl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000" b="0" kern="0" spc="0" dirty="0" err="1">
                <a:solidFill>
                  <a:srgbClr val="374151"/>
                </a:solidFill>
                <a:effectLst/>
                <a:latin typeface="+mj-ea"/>
              </a:rPr>
              <a:t>페이지네이션</a:t>
            </a:r>
            <a:r>
              <a:rPr lang="en-US" altLang="ko-KR" sz="1000" b="0" kern="0" spc="0" dirty="0">
                <a:solidFill>
                  <a:srgbClr val="374151"/>
                </a:solidFill>
                <a:effectLst/>
                <a:latin typeface="+mj-ea"/>
              </a:rPr>
              <a:t>, </a:t>
            </a:r>
            <a:r>
              <a:rPr lang="ko-KR" altLang="en-US" sz="1000" b="0" kern="0" spc="0" dirty="0" err="1">
                <a:solidFill>
                  <a:srgbClr val="374151"/>
                </a:solidFill>
                <a:effectLst/>
                <a:latin typeface="+mj-ea"/>
              </a:rPr>
              <a:t>사이트맵</a:t>
            </a:r>
            <a:r>
              <a:rPr lang="ko-KR" altLang="en-US" sz="1000" b="0" kern="0" spc="0" dirty="0">
                <a:solidFill>
                  <a:srgbClr val="374151"/>
                </a:solidFill>
                <a:effectLst/>
                <a:latin typeface="+mj-ea"/>
              </a:rPr>
              <a:t> 및 링크 추적을 사용하여 전체 웹 사이트 </a:t>
            </a:r>
            <a:r>
              <a:rPr lang="ko-KR" altLang="en-US" sz="1000" b="0" kern="0" spc="0" dirty="0" err="1">
                <a:solidFill>
                  <a:srgbClr val="374151"/>
                </a:solidFill>
                <a:effectLst/>
                <a:latin typeface="+mj-ea"/>
              </a:rPr>
              <a:t>크롤링</a:t>
            </a:r>
            <a:endParaRPr lang="en-US" altLang="ko-KR" sz="1000" b="0" dirty="0">
              <a:solidFill>
                <a:srgbClr val="000000"/>
              </a:solidFill>
              <a:latin typeface="+mn-lt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ko-KR" altLang="en-US" sz="1000" b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11A91F0-3156-3BC2-C097-4FD14EEC5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488961"/>
              </p:ext>
            </p:extLst>
          </p:nvPr>
        </p:nvGraphicFramePr>
        <p:xfrm>
          <a:off x="848402" y="2397759"/>
          <a:ext cx="7945974" cy="134831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38928">
                  <a:extLst>
                    <a:ext uri="{9D8B030D-6E8A-4147-A177-3AD203B41FA5}">
                      <a16:colId xmlns:a16="http://schemas.microsoft.com/office/drawing/2014/main" val="3250382292"/>
                    </a:ext>
                  </a:extLst>
                </a:gridCol>
                <a:gridCol w="1657002">
                  <a:extLst>
                    <a:ext uri="{9D8B030D-6E8A-4147-A177-3AD203B41FA5}">
                      <a16:colId xmlns:a16="http://schemas.microsoft.com/office/drawing/2014/main" val="1551105706"/>
                    </a:ext>
                  </a:extLst>
                </a:gridCol>
                <a:gridCol w="5350044">
                  <a:extLst>
                    <a:ext uri="{9D8B030D-6E8A-4147-A177-3AD203B41FA5}">
                      <a16:colId xmlns:a16="http://schemas.microsoft.com/office/drawing/2014/main" val="3967412422"/>
                    </a:ext>
                  </a:extLst>
                </a:gridCol>
              </a:tblGrid>
              <a:tr h="2419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종류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346240"/>
                  </a:ext>
                </a:extLst>
              </a:tr>
              <a:tr h="381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프레임워크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>
                          <a:solidFill>
                            <a:srgbClr val="374151"/>
                          </a:solidFill>
                        </a:rPr>
                        <a:t>Scrapy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여러 요청을 동시에 처리하는 비동기 처리 프레임워크로 대규모 </a:t>
                      </a:r>
                      <a:r>
                        <a:rPr lang="ko-KR" altLang="en-US" sz="1000" dirty="0" err="1"/>
                        <a:t>스크래핑</a:t>
                      </a:r>
                      <a:r>
                        <a:rPr lang="ko-KR" altLang="en-US" sz="1000" dirty="0"/>
                        <a:t> 작업에서 효율적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938962"/>
                  </a:ext>
                </a:extLst>
              </a:tr>
              <a:tr h="32690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라이브러리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 err="1">
                          <a:solidFill>
                            <a:srgbClr val="374151"/>
                          </a:solidFill>
                        </a:rPr>
                        <a:t>BeautifulSoup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HTML </a:t>
                      </a:r>
                      <a:r>
                        <a:rPr lang="ko-KR" altLang="en-US" sz="1000" dirty="0"/>
                        <a:t>및 </a:t>
                      </a:r>
                      <a:r>
                        <a:rPr lang="en-US" altLang="ko-KR" sz="1000" dirty="0"/>
                        <a:t>XML </a:t>
                      </a:r>
                      <a:r>
                        <a:rPr lang="ko-KR" altLang="en-US" sz="1000" dirty="0"/>
                        <a:t>문서를 파싱하고 데이터 추출하기에 적합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555627"/>
                  </a:ext>
                </a:extLst>
              </a:tr>
              <a:tr h="38132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>
                          <a:solidFill>
                            <a:srgbClr val="374151"/>
                          </a:solidFill>
                        </a:rPr>
                        <a:t>Selenium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웹 페이지와 상호작용하여 자동화 능력 有</a:t>
                      </a:r>
                      <a:r>
                        <a:rPr lang="en-US" altLang="ko-KR" sz="1000" dirty="0"/>
                        <a:t>. </a:t>
                      </a:r>
                    </a:p>
                    <a:p>
                      <a:pPr latinLnBrk="1"/>
                      <a:r>
                        <a:rPr lang="ko-KR" altLang="en-US" sz="1000" dirty="0"/>
                        <a:t>버튼 클릭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페이지 스크롤링과 같은 사용자 상호작용을 하는 동적 웹사이트에 적합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27246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8329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98C2B-C978-8042-F313-60113C012A91}"/>
              </a:ext>
            </a:extLst>
          </p:cNvPr>
          <p:cNvSpPr txBox="1"/>
          <p:nvPr/>
        </p:nvSpPr>
        <p:spPr>
          <a:xfrm>
            <a:off x="292786" y="73318"/>
            <a:ext cx="5759822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en-US" altLang="ko-KR" sz="1800" b="1" i="0" dirty="0">
                <a:solidFill>
                  <a:srgbClr val="1C1E21"/>
                </a:solidFill>
                <a:effectLst/>
                <a:latin typeface="Poppins" panose="00000500000000000000" pitchFamily="2" charset="0"/>
              </a:rPr>
              <a:t>Proxies</a:t>
            </a:r>
            <a:endParaRPr lang="en-US" altLang="ko-KR" sz="2000" b="1" i="0" dirty="0">
              <a:solidFill>
                <a:srgbClr val="1C1E21"/>
              </a:solidFill>
              <a:effectLst/>
              <a:latin typeface="Poppins" panose="00000500000000000000" pitchFamily="2" charset="0"/>
            </a:endParaRPr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742B4F03-03C1-41DD-77BD-A5C25C768741}"/>
              </a:ext>
            </a:extLst>
          </p:cNvPr>
          <p:cNvSpPr txBox="1">
            <a:spLocks/>
          </p:cNvSpPr>
          <p:nvPr/>
        </p:nvSpPr>
        <p:spPr>
          <a:xfrm>
            <a:off x="555812" y="851646"/>
            <a:ext cx="10470776" cy="54684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863962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2000" b="1" kern="1200" cap="none" spc="0">
                <a:ln w="0"/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71450" marR="0" indent="-1714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ko-KR" altLang="en-US" sz="1200" b="1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kern="0" spc="0" dirty="0" err="1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ScrapeOps</a:t>
            </a:r>
            <a:r>
              <a:rPr lang="en-US" altLang="ko-KR" sz="1200" b="1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사용</a:t>
            </a:r>
            <a:r>
              <a:rPr lang="en-US" altLang="ko-KR" sz="1200" b="1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171450" marR="0" indent="-1714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050" b="0" i="0" dirty="0">
                <a:solidFill>
                  <a:srgbClr val="374151"/>
                </a:solidFill>
                <a:effectLst/>
                <a:latin typeface="+mn-ea"/>
                <a:ea typeface="+mn-ea"/>
              </a:rPr>
              <a:t>API </a:t>
            </a:r>
            <a:r>
              <a:rPr lang="ko-KR" altLang="en-US" sz="1050" b="0" i="0" dirty="0">
                <a:solidFill>
                  <a:srgbClr val="374151"/>
                </a:solidFill>
                <a:effectLst/>
                <a:latin typeface="+mn-ea"/>
                <a:ea typeface="+mn-ea"/>
              </a:rPr>
              <a:t>키 가져오기</a:t>
            </a:r>
            <a:endParaRPr lang="en-US" altLang="ko-KR" sz="1050" b="0" kern="0" spc="0" dirty="0">
              <a:solidFill>
                <a:srgbClr val="363636"/>
              </a:solidFill>
              <a:effectLst/>
              <a:latin typeface="+mn-ea"/>
              <a:ea typeface="+mn-ea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50" b="0" kern="0" dirty="0">
              <a:solidFill>
                <a:srgbClr val="36363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50" b="0" kern="0" spc="0" dirty="0">
              <a:solidFill>
                <a:srgbClr val="36363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50" b="0" kern="0" dirty="0">
              <a:solidFill>
                <a:srgbClr val="36363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50" b="0" kern="0" spc="0" dirty="0">
              <a:solidFill>
                <a:srgbClr val="36363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50" b="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50" b="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r>
              <a:rPr lang="ko-KR" altLang="en-US" sz="1050" kern="0" spc="0" dirty="0">
                <a:solidFill>
                  <a:srgbClr val="374151"/>
                </a:solidFill>
                <a:effectLst/>
                <a:latin typeface="+mj-ea"/>
              </a:rPr>
              <a:t>→ </a:t>
            </a:r>
            <a:r>
              <a:rPr lang="en-US" altLang="ko-KR" sz="1050" b="0" i="0" dirty="0">
                <a:solidFill>
                  <a:srgbClr val="374151"/>
                </a:solidFill>
                <a:effectLst/>
                <a:latin typeface="+mj-ea"/>
              </a:rPr>
              <a:t>API </a:t>
            </a:r>
            <a:r>
              <a:rPr lang="ko-KR" altLang="en-US" sz="1050" b="0" i="0" dirty="0">
                <a:solidFill>
                  <a:srgbClr val="374151"/>
                </a:solidFill>
                <a:effectLst/>
                <a:latin typeface="+mj-ea"/>
              </a:rPr>
              <a:t>키를 사용하여 </a:t>
            </a:r>
            <a:r>
              <a:rPr lang="en-US" altLang="ko-KR" sz="1050" b="0" i="0" dirty="0" err="1">
                <a:solidFill>
                  <a:srgbClr val="374151"/>
                </a:solidFill>
                <a:effectLst/>
                <a:latin typeface="+mj-ea"/>
              </a:rPr>
              <a:t>ScrapeOps</a:t>
            </a:r>
            <a:r>
              <a:rPr lang="ko-KR" altLang="en-US" sz="1050" b="0" i="0" dirty="0">
                <a:solidFill>
                  <a:srgbClr val="374151"/>
                </a:solidFill>
                <a:effectLst/>
                <a:latin typeface="+mj-ea"/>
              </a:rPr>
              <a:t>의 프록시와 상호 작용</a:t>
            </a:r>
            <a:r>
              <a:rPr lang="en-US" altLang="ko-KR" sz="1050" b="0" i="0" dirty="0">
                <a:solidFill>
                  <a:srgbClr val="374151"/>
                </a:solidFill>
                <a:effectLst/>
                <a:latin typeface="+mj-ea"/>
              </a:rPr>
              <a:t>.</a:t>
            </a:r>
            <a:r>
              <a:rPr lang="ko-KR" altLang="en-US" sz="1050" b="0" i="0" dirty="0">
                <a:solidFill>
                  <a:srgbClr val="374151"/>
                </a:solidFill>
                <a:effectLst/>
                <a:latin typeface="+mj-ea"/>
              </a:rPr>
              <a:t> </a:t>
            </a:r>
            <a:r>
              <a:rPr lang="en-US" altLang="ko-KR" sz="1050" b="0" i="0" dirty="0">
                <a:solidFill>
                  <a:srgbClr val="374151"/>
                </a:solidFill>
                <a:effectLst/>
                <a:latin typeface="+mj-ea"/>
              </a:rPr>
              <a:t>(</a:t>
            </a:r>
            <a:r>
              <a:rPr lang="ko-KR" altLang="en-US" sz="1000" b="0" i="0" dirty="0">
                <a:solidFill>
                  <a:srgbClr val="374151"/>
                </a:solidFill>
                <a:effectLst/>
                <a:latin typeface="Söhne"/>
              </a:rPr>
              <a:t>사용자 인증</a:t>
            </a:r>
            <a:r>
              <a:rPr lang="en-US" altLang="ko-KR" sz="1000" b="0" dirty="0">
                <a:solidFill>
                  <a:srgbClr val="374151"/>
                </a:solidFill>
                <a:latin typeface="Söhne"/>
              </a:rPr>
              <a:t> </a:t>
            </a:r>
            <a:r>
              <a:rPr lang="ko-KR" altLang="en-US" sz="1000" b="0" dirty="0">
                <a:solidFill>
                  <a:srgbClr val="374151"/>
                </a:solidFill>
                <a:latin typeface="Söhne"/>
              </a:rPr>
              <a:t>및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sz="1000" b="0" i="0" dirty="0">
                <a:solidFill>
                  <a:srgbClr val="374151"/>
                </a:solidFill>
                <a:effectLst/>
                <a:latin typeface="Söhne"/>
              </a:rPr>
              <a:t>데이터 연동</a:t>
            </a:r>
            <a:r>
              <a:rPr lang="en-US" altLang="ko-KR" sz="1050" b="0" i="0" dirty="0">
                <a:solidFill>
                  <a:srgbClr val="374151"/>
                </a:solidFill>
                <a:effectLst/>
                <a:latin typeface="+mj-ea"/>
              </a:rPr>
              <a:t>)</a:t>
            </a:r>
            <a:endParaRPr lang="en-US" altLang="ko-KR" sz="105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050" b="0" dirty="0">
                <a:solidFill>
                  <a:srgbClr val="374151"/>
                </a:solidFill>
                <a:latin typeface="+mj-ea"/>
              </a:rPr>
              <a:t>Scrapy </a:t>
            </a:r>
            <a:r>
              <a:rPr lang="ko-KR" altLang="en-US" sz="1050" b="0" dirty="0">
                <a:solidFill>
                  <a:srgbClr val="374151"/>
                </a:solidFill>
                <a:latin typeface="+mj-ea"/>
              </a:rPr>
              <a:t>요청</a:t>
            </a:r>
            <a:endParaRPr lang="en-US" altLang="ko-KR" sz="105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50" b="0" kern="0" spc="0" dirty="0">
              <a:solidFill>
                <a:srgbClr val="36363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914400" eaLnBrk="0" fontAlgn="base" latinLnBrk="0" hangingPunct="0">
              <a:lnSpc>
                <a:spcPct val="200000"/>
              </a:lnSpc>
              <a:spcAft>
                <a:spcPct val="0"/>
              </a:spcAft>
            </a:pPr>
            <a:endParaRPr lang="ko-KR" altLang="en-US" sz="1050" b="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defTabSz="914400" eaLnBrk="0" fontAlgn="base" latinLnBrk="0" hangingPunct="0">
              <a:lnSpc>
                <a:spcPct val="20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50" b="0" dirty="0">
              <a:solidFill>
                <a:srgbClr val="374151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374151"/>
              </a:solidFill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15AA78-C0D6-CD76-EDE9-8DE156E1D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19" y="1532120"/>
            <a:ext cx="5096367" cy="11773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503ED96-5CA8-FDFC-DE33-7A8A997E93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17" b="6100"/>
          <a:stretch/>
        </p:blipFill>
        <p:spPr>
          <a:xfrm>
            <a:off x="781920" y="4045192"/>
            <a:ext cx="4808983" cy="27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799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98C2B-C978-8042-F313-60113C012A91}"/>
              </a:ext>
            </a:extLst>
          </p:cNvPr>
          <p:cNvSpPr txBox="1"/>
          <p:nvPr/>
        </p:nvSpPr>
        <p:spPr>
          <a:xfrm>
            <a:off x="292786" y="73318"/>
            <a:ext cx="5759822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en-US" altLang="ko-KR" sz="1800" b="1" i="0" dirty="0">
                <a:solidFill>
                  <a:srgbClr val="1C1E21"/>
                </a:solidFill>
                <a:effectLst/>
                <a:latin typeface="Poppins" panose="00000500000000000000" pitchFamily="2" charset="0"/>
              </a:rPr>
              <a:t>Proxies</a:t>
            </a:r>
            <a:endParaRPr lang="en-US" altLang="ko-KR" sz="2000" b="1" i="0" dirty="0">
              <a:solidFill>
                <a:srgbClr val="1C1E21"/>
              </a:solidFill>
              <a:effectLst/>
              <a:latin typeface="Poppins" panose="00000500000000000000" pitchFamily="2" charset="0"/>
            </a:endParaRPr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742B4F03-03C1-41DD-77BD-A5C25C768741}"/>
              </a:ext>
            </a:extLst>
          </p:cNvPr>
          <p:cNvSpPr txBox="1">
            <a:spLocks/>
          </p:cNvSpPr>
          <p:nvPr/>
        </p:nvSpPr>
        <p:spPr>
          <a:xfrm>
            <a:off x="555812" y="851646"/>
            <a:ext cx="10470776" cy="54684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863962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2000" b="1" kern="1200" cap="none" spc="0">
                <a:ln w="0"/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71450" marR="0" indent="-1714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ko-KR" altLang="en-US" sz="1200" b="1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동시 요청 처리</a:t>
            </a:r>
            <a:r>
              <a:rPr lang="en-US" altLang="ko-KR" sz="1200" b="1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171450" marR="0" indent="-1714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050" b="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스크래핑</a:t>
            </a:r>
            <a:r>
              <a:rPr lang="ko-KR" altLang="en-US" sz="1050" b="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시</a:t>
            </a:r>
            <a:r>
              <a:rPr lang="en-US" altLang="ko-KR" sz="1050" b="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, </a:t>
            </a:r>
            <a:r>
              <a:rPr lang="ko-KR" altLang="en-US" sz="1050" b="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여러 요청을 동시에 처리하는 방법</a:t>
            </a: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r>
              <a:rPr lang="ko-KR" altLang="en-US" sz="1050" kern="0" spc="0" dirty="0">
                <a:solidFill>
                  <a:srgbClr val="374151"/>
                </a:solidFill>
                <a:effectLst/>
                <a:latin typeface="+mj-ea"/>
              </a:rPr>
              <a:t>→ </a:t>
            </a:r>
            <a:r>
              <a:rPr lang="en-US" altLang="ko-KR" sz="1050" kern="0" spc="0" dirty="0">
                <a:solidFill>
                  <a:srgbClr val="374151"/>
                </a:solidFill>
                <a:effectLst/>
                <a:latin typeface="+mj-ea"/>
              </a:rPr>
              <a:t>‘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</a:rPr>
              <a:t>settings.py</a:t>
            </a:r>
            <a:r>
              <a:rPr kumimoji="0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</a:rPr>
              <a:t>’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j-ea"/>
              </a:rPr>
              <a:t> 파일의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j-ea"/>
              </a:rPr>
              <a:t>‘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</a:rPr>
              <a:t>CONCURRENT_REQUESTS</a:t>
            </a:r>
            <a:r>
              <a:rPr kumimoji="0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</a:rPr>
              <a:t>’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j-ea"/>
              </a:rPr>
              <a:t> 설정 사용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</a:rPr>
              <a:t> </a:t>
            </a: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5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05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유료 프록시 사용시 </a:t>
            </a:r>
            <a:r>
              <a:rPr lang="ko-KR" altLang="en-US" sz="1050" b="0" u="sng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동시 요청 제한 확인</a:t>
            </a:r>
            <a:r>
              <a:rPr lang="ko-KR" altLang="en-US" sz="105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필요 </a:t>
            </a:r>
            <a:r>
              <a:rPr lang="en-US" altLang="ko-KR" sz="105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5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서비스 플랜의 동시 요청 제한이 낮으면 일부 요청이 차단될 수 있음</a:t>
            </a:r>
            <a:r>
              <a:rPr lang="en-US" altLang="ko-KR" sz="105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r>
              <a:rPr lang="ko-KR" altLang="en-US" sz="1050" kern="0" spc="0" dirty="0">
                <a:solidFill>
                  <a:srgbClr val="374151"/>
                </a:solidFill>
                <a:effectLst/>
                <a:latin typeface="+mj-ea"/>
              </a:rPr>
              <a:t>→</a:t>
            </a:r>
            <a:r>
              <a:rPr lang="ko-KR" altLang="en-US" sz="1050" kern="0" dirty="0">
                <a:solidFill>
                  <a:srgbClr val="374151"/>
                </a:solidFill>
                <a:latin typeface="+mj-ea"/>
              </a:rPr>
              <a:t> </a:t>
            </a:r>
            <a:r>
              <a:rPr lang="ko-KR" altLang="en-US" sz="1050" b="0" kern="0" dirty="0" err="1">
                <a:solidFill>
                  <a:srgbClr val="374151"/>
                </a:solidFill>
                <a:latin typeface="+mj-ea"/>
              </a:rPr>
              <a:t>크롤링</a:t>
            </a:r>
            <a:r>
              <a:rPr lang="ko-KR" altLang="en-US" sz="1050" b="0" kern="0" dirty="0">
                <a:solidFill>
                  <a:srgbClr val="374151"/>
                </a:solidFill>
                <a:latin typeface="+mj-ea"/>
              </a:rPr>
              <a:t> 속도에 영향을 줄 수 있음</a:t>
            </a:r>
            <a:endParaRPr lang="ko-KR" altLang="en-US" sz="1050" b="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5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05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CONCURRENT_REQUESTS</a:t>
            </a:r>
            <a:r>
              <a:rPr lang="ko-KR" altLang="en-US" sz="1050" kern="0" dirty="0">
                <a:solidFill>
                  <a:srgbClr val="3636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kern="0" dirty="0">
                <a:solidFill>
                  <a:srgbClr val="3636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105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5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설정</a:t>
            </a:r>
            <a:r>
              <a:rPr lang="en-US" altLang="ko-KR" sz="1050" kern="0" dirty="0">
                <a:solidFill>
                  <a:srgbClr val="3636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 번에 하나의 요청만 보냄</a:t>
            </a:r>
            <a:r>
              <a:rPr lang="en-US" altLang="ko-KR" sz="100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05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User-agent </a:t>
            </a:r>
            <a:r>
              <a:rPr lang="ko-KR" altLang="en-US" sz="105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및 프록시 미들웨어 </a:t>
            </a:r>
            <a:r>
              <a:rPr lang="en-US" altLang="ko-KR" sz="105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05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비활성화 </a:t>
            </a:r>
            <a:r>
              <a:rPr lang="en-US" altLang="ko-KR" sz="100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충돌 방지</a:t>
            </a:r>
            <a:r>
              <a:rPr lang="en-US" altLang="ko-KR" sz="1000" b="0" kern="0" spc="0" dirty="0">
                <a:solidFill>
                  <a:srgbClr val="36363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ko-KR" altLang="en-US" sz="105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50" b="0" kern="0" spc="0" dirty="0">
              <a:solidFill>
                <a:srgbClr val="36363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914400" eaLnBrk="0" fontAlgn="base" latinLnBrk="0" hangingPunct="0">
              <a:lnSpc>
                <a:spcPct val="200000"/>
              </a:lnSpc>
              <a:spcAft>
                <a:spcPct val="0"/>
              </a:spcAft>
            </a:pPr>
            <a:endParaRPr lang="ko-KR" altLang="en-US" sz="1050" b="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defTabSz="914400" eaLnBrk="0" fontAlgn="base" latinLnBrk="0" hangingPunct="0">
              <a:lnSpc>
                <a:spcPct val="20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6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1050" b="0" kern="0" spc="0" dirty="0">
                <a:solidFill>
                  <a:srgbClr val="374151"/>
                </a:solidFill>
                <a:effectLst/>
                <a:latin typeface="+mj-ea"/>
              </a:rPr>
              <a:t>→ </a:t>
            </a:r>
            <a:r>
              <a:rPr lang="en-US" altLang="ko-KR" sz="1050" b="0" kern="0" spc="0" dirty="0" err="1">
                <a:solidFill>
                  <a:srgbClr val="363636"/>
                </a:solidFill>
                <a:effectLst/>
                <a:latin typeface="+mj-ea"/>
              </a:rPr>
              <a:t>ScrapeOps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+mj-ea"/>
              </a:rPr>
              <a:t>를 통해 요청을 전송하고 차단을 방지함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+mj-ea"/>
              </a:rPr>
              <a:t>.</a:t>
            </a:r>
            <a:endParaRPr lang="en-US" altLang="ko-KR" sz="105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000000"/>
              </a:solidFill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000" b="0" kern="0" dirty="0">
              <a:solidFill>
                <a:srgbClr val="374151"/>
              </a:solidFill>
              <a:latin typeface="+mj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E01F66A-59F7-8828-90FC-8B2BA3C143CD}"/>
              </a:ext>
            </a:extLst>
          </p:cNvPr>
          <p:cNvGrpSpPr/>
          <p:nvPr/>
        </p:nvGrpSpPr>
        <p:grpSpPr>
          <a:xfrm>
            <a:off x="754856" y="3229522"/>
            <a:ext cx="5466649" cy="2678220"/>
            <a:chOff x="736927" y="2963956"/>
            <a:chExt cx="5466649" cy="267822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11E07A6-CF13-8831-B7FB-C498FD97E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6927" y="2963956"/>
              <a:ext cx="5466649" cy="2678220"/>
            </a:xfrm>
            <a:prstGeom prst="rect">
              <a:avLst/>
            </a:prstGeom>
          </p:spPr>
        </p:pic>
        <p:sp>
          <p:nvSpPr>
            <p:cNvPr id="5" name="액자 4">
              <a:extLst>
                <a:ext uri="{FF2B5EF4-FFF2-40B4-BE49-F238E27FC236}">
                  <a16:creationId xmlns:a16="http://schemas.microsoft.com/office/drawing/2014/main" id="{798CC107-B977-470E-614A-2E882A2E1552}"/>
                </a:ext>
              </a:extLst>
            </p:cNvPr>
            <p:cNvSpPr/>
            <p:nvPr/>
          </p:nvSpPr>
          <p:spPr>
            <a:xfrm>
              <a:off x="5540187" y="4235832"/>
              <a:ext cx="512421" cy="242047"/>
            </a:xfrm>
            <a:prstGeom prst="fram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34019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C0409D9-A440-451A-A2DD-8F0EB572E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2216DF-A663-4CBC-82CC-F23161BF6F26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2" name="내용 개체 틀 14">
            <a:extLst>
              <a:ext uri="{FF2B5EF4-FFF2-40B4-BE49-F238E27FC236}">
                <a16:creationId xmlns:a16="http://schemas.microsoft.com/office/drawing/2014/main" id="{2FC98B51-A114-964C-E186-AFB9FC0CD920}"/>
              </a:ext>
            </a:extLst>
          </p:cNvPr>
          <p:cNvSpPr txBox="1">
            <a:spLocks/>
          </p:cNvSpPr>
          <p:nvPr/>
        </p:nvSpPr>
        <p:spPr>
          <a:xfrm>
            <a:off x="2685350" y="2707342"/>
            <a:ext cx="6149788" cy="1828800"/>
          </a:xfrm>
          <a:prstGeom prst="rect">
            <a:avLst/>
          </a:prstGeom>
        </p:spPr>
        <p:txBody>
          <a:bodyPr/>
          <a:lstStyle>
            <a:lvl1pPr marL="272114" indent="-272114" algn="l" defTabSz="863962" rtl="0" eaLnBrk="1" latinLnBrk="1" hangingPunct="1">
              <a:lnSpc>
                <a:spcPct val="100000"/>
              </a:lnSpc>
              <a:spcBef>
                <a:spcPts val="566"/>
              </a:spcBef>
              <a:spcAft>
                <a:spcPts val="284"/>
              </a:spcAft>
              <a:buClrTx/>
              <a:buFont typeface="Wingdings" panose="05000000000000000000" pitchFamily="2" charset="2"/>
              <a:buChar char="v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257" indent="-272114" algn="l" defTabSz="863962" rtl="0" eaLnBrk="1" latinLnBrk="1" hangingPunct="1">
              <a:lnSpc>
                <a:spcPct val="100000"/>
              </a:lnSpc>
              <a:spcBef>
                <a:spcPts val="284"/>
              </a:spcBef>
              <a:spcAft>
                <a:spcPts val="284"/>
              </a:spcAft>
              <a:buClrTx/>
              <a:buFont typeface="Wingdings" panose="05000000000000000000" pitchFamily="2" charset="2"/>
              <a:buChar char="v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2400" indent="-272114" algn="l" defTabSz="863962" rtl="0" eaLnBrk="1" latinLnBrk="1" hangingPunct="1">
              <a:lnSpc>
                <a:spcPct val="100000"/>
              </a:lnSpc>
              <a:spcBef>
                <a:spcPts val="284"/>
              </a:spcBef>
              <a:spcAft>
                <a:spcPts val="284"/>
              </a:spcAft>
              <a:buClrTx/>
              <a:buFont typeface="Wingdings" panose="05000000000000000000" pitchFamily="2" charset="2"/>
              <a:buChar char="v"/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8456" indent="-272114" algn="l" defTabSz="863962" rtl="0" eaLnBrk="1" latinLnBrk="1" hangingPunct="1">
              <a:lnSpc>
                <a:spcPct val="100000"/>
              </a:lnSpc>
              <a:spcBef>
                <a:spcPts val="284"/>
              </a:spcBef>
              <a:spcAft>
                <a:spcPts val="284"/>
              </a:spcAft>
              <a:buClrTx/>
              <a:buFont typeface="Wingdings" panose="05000000000000000000" pitchFamily="2" charset="2"/>
              <a:buChar char="v"/>
              <a:defRPr sz="1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60571" indent="-272114" algn="l" defTabSz="863962" rtl="0" eaLnBrk="1" latinLnBrk="1" hangingPunct="1">
              <a:lnSpc>
                <a:spcPct val="100000"/>
              </a:lnSpc>
              <a:spcBef>
                <a:spcPts val="284"/>
              </a:spcBef>
              <a:spcAft>
                <a:spcPts val="284"/>
              </a:spcAft>
              <a:buClrTx/>
              <a:buFont typeface="Wingdings" panose="05000000000000000000" pitchFamily="2" charset="2"/>
              <a:buChar char="v"/>
              <a:defRPr sz="1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75896" indent="-215991" algn="l" defTabSz="863962" rtl="0" eaLnBrk="1" latinLnBrk="1" hangingPunct="1">
              <a:lnSpc>
                <a:spcPct val="90000"/>
              </a:lnSpc>
              <a:spcBef>
                <a:spcPts val="473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7877" indent="-215991" algn="l" defTabSz="863962" rtl="0" eaLnBrk="1" latinLnBrk="1" hangingPunct="1">
              <a:lnSpc>
                <a:spcPct val="90000"/>
              </a:lnSpc>
              <a:spcBef>
                <a:spcPts val="473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39858" indent="-215991" algn="l" defTabSz="863962" rtl="0" eaLnBrk="1" latinLnBrk="1" hangingPunct="1">
              <a:lnSpc>
                <a:spcPct val="90000"/>
              </a:lnSpc>
              <a:spcBef>
                <a:spcPts val="473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1838" indent="-215991" algn="l" defTabSz="863962" rtl="0" eaLnBrk="1" latinLnBrk="1" hangingPunct="1">
              <a:lnSpc>
                <a:spcPct val="90000"/>
              </a:lnSpc>
              <a:spcBef>
                <a:spcPts val="473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5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Thank you</a:t>
            </a:r>
            <a:endParaRPr kumimoji="0" lang="ko-KR" altLang="ko-KR" sz="5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indent="0" algn="ctr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ko-KR" sz="3000" b="1" dirty="0">
              <a:latin typeface="+mj-ea"/>
              <a:ea typeface="+mj-ea"/>
            </a:endParaRPr>
          </a:p>
          <a:p>
            <a:pPr marL="0" indent="0" algn="ctr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ko-KR" sz="3000" b="1" dirty="0">
              <a:latin typeface="+mj-ea"/>
              <a:ea typeface="+mj-ea"/>
            </a:endParaRPr>
          </a:p>
          <a:p>
            <a:pPr marL="0" indent="0" algn="ctr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ko-KR" sz="3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945640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C0409D9-A440-451A-A2DD-8F0EB572E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2216DF-A663-4CBC-82CC-F23161BF6F26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2" name="내용 개체 틀 14">
            <a:extLst>
              <a:ext uri="{FF2B5EF4-FFF2-40B4-BE49-F238E27FC236}">
                <a16:creationId xmlns:a16="http://schemas.microsoft.com/office/drawing/2014/main" id="{2FC98B51-A114-964C-E186-AFB9FC0CD920}"/>
              </a:ext>
            </a:extLst>
          </p:cNvPr>
          <p:cNvSpPr txBox="1">
            <a:spLocks/>
          </p:cNvSpPr>
          <p:nvPr/>
        </p:nvSpPr>
        <p:spPr>
          <a:xfrm>
            <a:off x="2685350" y="2707342"/>
            <a:ext cx="6149788" cy="1828800"/>
          </a:xfrm>
          <a:prstGeom prst="rect">
            <a:avLst/>
          </a:prstGeom>
        </p:spPr>
        <p:txBody>
          <a:bodyPr/>
          <a:lstStyle>
            <a:lvl1pPr marL="272114" indent="-272114" algn="l" defTabSz="863962" rtl="0" eaLnBrk="1" latinLnBrk="1" hangingPunct="1">
              <a:lnSpc>
                <a:spcPct val="100000"/>
              </a:lnSpc>
              <a:spcBef>
                <a:spcPts val="566"/>
              </a:spcBef>
              <a:spcAft>
                <a:spcPts val="284"/>
              </a:spcAft>
              <a:buClrTx/>
              <a:buFont typeface="Wingdings" panose="05000000000000000000" pitchFamily="2" charset="2"/>
              <a:buChar char="v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257" indent="-272114" algn="l" defTabSz="863962" rtl="0" eaLnBrk="1" latinLnBrk="1" hangingPunct="1">
              <a:lnSpc>
                <a:spcPct val="100000"/>
              </a:lnSpc>
              <a:spcBef>
                <a:spcPts val="284"/>
              </a:spcBef>
              <a:spcAft>
                <a:spcPts val="284"/>
              </a:spcAft>
              <a:buClrTx/>
              <a:buFont typeface="Wingdings" panose="05000000000000000000" pitchFamily="2" charset="2"/>
              <a:buChar char="v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2400" indent="-272114" algn="l" defTabSz="863962" rtl="0" eaLnBrk="1" latinLnBrk="1" hangingPunct="1">
              <a:lnSpc>
                <a:spcPct val="100000"/>
              </a:lnSpc>
              <a:spcBef>
                <a:spcPts val="284"/>
              </a:spcBef>
              <a:spcAft>
                <a:spcPts val="284"/>
              </a:spcAft>
              <a:buClrTx/>
              <a:buFont typeface="Wingdings" panose="05000000000000000000" pitchFamily="2" charset="2"/>
              <a:buChar char="v"/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8456" indent="-272114" algn="l" defTabSz="863962" rtl="0" eaLnBrk="1" latinLnBrk="1" hangingPunct="1">
              <a:lnSpc>
                <a:spcPct val="100000"/>
              </a:lnSpc>
              <a:spcBef>
                <a:spcPts val="284"/>
              </a:spcBef>
              <a:spcAft>
                <a:spcPts val="284"/>
              </a:spcAft>
              <a:buClrTx/>
              <a:buFont typeface="Wingdings" panose="05000000000000000000" pitchFamily="2" charset="2"/>
              <a:buChar char="v"/>
              <a:defRPr sz="1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60571" indent="-272114" algn="l" defTabSz="863962" rtl="0" eaLnBrk="1" latinLnBrk="1" hangingPunct="1">
              <a:lnSpc>
                <a:spcPct val="100000"/>
              </a:lnSpc>
              <a:spcBef>
                <a:spcPts val="284"/>
              </a:spcBef>
              <a:spcAft>
                <a:spcPts val="284"/>
              </a:spcAft>
              <a:buClrTx/>
              <a:buFont typeface="Wingdings" panose="05000000000000000000" pitchFamily="2" charset="2"/>
              <a:buChar char="v"/>
              <a:defRPr sz="1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75896" indent="-215991" algn="l" defTabSz="863962" rtl="0" eaLnBrk="1" latinLnBrk="1" hangingPunct="1">
              <a:lnSpc>
                <a:spcPct val="90000"/>
              </a:lnSpc>
              <a:spcBef>
                <a:spcPts val="473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7877" indent="-215991" algn="l" defTabSz="863962" rtl="0" eaLnBrk="1" latinLnBrk="1" hangingPunct="1">
              <a:lnSpc>
                <a:spcPct val="90000"/>
              </a:lnSpc>
              <a:spcBef>
                <a:spcPts val="473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39858" indent="-215991" algn="l" defTabSz="863962" rtl="0" eaLnBrk="1" latinLnBrk="1" hangingPunct="1">
              <a:lnSpc>
                <a:spcPct val="90000"/>
              </a:lnSpc>
              <a:spcBef>
                <a:spcPts val="473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1838" indent="-215991" algn="l" defTabSz="863962" rtl="0" eaLnBrk="1" latinLnBrk="1" hangingPunct="1">
              <a:lnSpc>
                <a:spcPct val="90000"/>
              </a:lnSpc>
              <a:spcBef>
                <a:spcPts val="473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5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Q&amp;A</a:t>
            </a:r>
            <a:endParaRPr kumimoji="0" lang="ko-KR" altLang="ko-KR" sz="5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indent="0" algn="ctr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ko-KR" sz="3000" b="1" dirty="0">
              <a:latin typeface="+mj-ea"/>
              <a:ea typeface="+mj-ea"/>
            </a:endParaRPr>
          </a:p>
          <a:p>
            <a:pPr marL="0" indent="0" algn="ctr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ko-KR" sz="3000" b="1" dirty="0">
              <a:latin typeface="+mj-ea"/>
              <a:ea typeface="+mj-ea"/>
            </a:endParaRPr>
          </a:p>
          <a:p>
            <a:pPr marL="0" indent="0" algn="ctr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ko-KR" sz="3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12337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98C2B-C978-8042-F313-60113C012A91}"/>
              </a:ext>
            </a:extLst>
          </p:cNvPr>
          <p:cNvSpPr txBox="1"/>
          <p:nvPr/>
        </p:nvSpPr>
        <p:spPr>
          <a:xfrm>
            <a:off x="292785" y="97673"/>
            <a:ext cx="8994649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ko-KR" sz="1600" b="1" dirty="0"/>
              <a:t>Scrapy Project</a:t>
            </a:r>
            <a:endParaRPr lang="ko-KR" altLang="en-US" sz="1600" b="1" dirty="0"/>
          </a:p>
        </p:txBody>
      </p:sp>
      <p:sp>
        <p:nvSpPr>
          <p:cNvPr id="2" name="제목 3">
            <a:extLst>
              <a:ext uri="{FF2B5EF4-FFF2-40B4-BE49-F238E27FC236}">
                <a16:creationId xmlns:a16="http://schemas.microsoft.com/office/drawing/2014/main" id="{6382F0B1-4FEB-EB2D-20E6-261210178E61}"/>
              </a:ext>
            </a:extLst>
          </p:cNvPr>
          <p:cNvSpPr txBox="1">
            <a:spLocks/>
          </p:cNvSpPr>
          <p:nvPr/>
        </p:nvSpPr>
        <p:spPr>
          <a:xfrm>
            <a:off x="573741" y="842682"/>
            <a:ext cx="10399059" cy="53250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863962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2000" b="1" kern="1200" cap="none" spc="0">
                <a:ln w="0"/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en-US" altLang="ko-KR" sz="1200" b="1" i="0" dirty="0">
                <a:solidFill>
                  <a:srgbClr val="374151"/>
                </a:solidFill>
                <a:effectLst/>
                <a:latin typeface="+mj-ea"/>
              </a:rPr>
              <a:t> Scrapy Project </a:t>
            </a:r>
            <a:r>
              <a:rPr lang="en-US" altLang="ko-KR" sz="1100" b="1" i="0" dirty="0">
                <a:solidFill>
                  <a:srgbClr val="374151"/>
                </a:solidFill>
                <a:effectLst/>
                <a:latin typeface="+mj-ea"/>
              </a:rPr>
              <a:t>(</a:t>
            </a:r>
            <a:r>
              <a:rPr lang="ko-KR" altLang="en-US" sz="1100" b="1" i="0" dirty="0" err="1">
                <a:solidFill>
                  <a:srgbClr val="374151"/>
                </a:solidFill>
                <a:effectLst/>
                <a:latin typeface="+mj-ea"/>
              </a:rPr>
              <a:t>스크래피</a:t>
            </a:r>
            <a:r>
              <a:rPr lang="ko-KR" altLang="en-US" sz="1100" b="1" i="0" dirty="0">
                <a:solidFill>
                  <a:srgbClr val="374151"/>
                </a:solidFill>
                <a:effectLst/>
                <a:latin typeface="+mj-ea"/>
              </a:rPr>
              <a:t> 프로젝트</a:t>
            </a:r>
            <a:r>
              <a:rPr lang="en-US" altLang="ko-KR" sz="1100" b="1" i="0" dirty="0">
                <a:solidFill>
                  <a:srgbClr val="374151"/>
                </a:solidFill>
                <a:effectLst/>
                <a:latin typeface="+mj-ea"/>
              </a:rPr>
              <a:t>)</a:t>
            </a: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r>
              <a:rPr lang="en-US" altLang="ko-KR" sz="1100" dirty="0">
                <a:solidFill>
                  <a:srgbClr val="374151"/>
                </a:solidFill>
                <a:latin typeface="+mj-ea"/>
              </a:rPr>
              <a:t>   </a:t>
            </a:r>
            <a:r>
              <a:rPr lang="en-US" altLang="ko-KR" sz="1000" b="0" i="0" dirty="0" err="1">
                <a:solidFill>
                  <a:srgbClr val="374151"/>
                </a:solidFill>
                <a:effectLst/>
                <a:latin typeface="+mj-ea"/>
                <a:ea typeface="+mj-ea"/>
              </a:rPr>
              <a:t>startproject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0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명령 </a:t>
            </a:r>
            <a:r>
              <a:rPr lang="ko-KR" altLang="en-US" sz="1000" b="0" i="0" dirty="0" err="1">
                <a:solidFill>
                  <a:srgbClr val="374151"/>
                </a:solidFill>
                <a:effectLst/>
                <a:latin typeface="+mj-ea"/>
                <a:ea typeface="+mj-ea"/>
              </a:rPr>
              <a:t>실행시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000" b="0" i="0" dirty="0" err="1">
                <a:solidFill>
                  <a:srgbClr val="374151"/>
                </a:solidFill>
                <a:effectLst/>
                <a:latin typeface="+mj-ea"/>
                <a:ea typeface="+mj-ea"/>
              </a:rPr>
              <a:t>스크래핑</a:t>
            </a:r>
            <a:r>
              <a:rPr lang="ko-KR" altLang="en-US" sz="10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 작업을 수행하는 </a:t>
            </a:r>
            <a:r>
              <a:rPr lang="ko-KR" altLang="en-US" sz="1000" b="0" i="0" dirty="0" err="1">
                <a:solidFill>
                  <a:srgbClr val="374151"/>
                </a:solidFill>
                <a:effectLst/>
                <a:latin typeface="+mj-ea"/>
                <a:ea typeface="+mj-ea"/>
              </a:rPr>
              <a:t>스크래퍼가</a:t>
            </a:r>
            <a:r>
              <a:rPr lang="ko-KR" altLang="en-US" sz="10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 생성됨</a:t>
            </a:r>
            <a:r>
              <a:rPr lang="en-US" altLang="ko-KR" sz="1000" b="0" dirty="0">
                <a:solidFill>
                  <a:srgbClr val="374151"/>
                </a:solidFill>
                <a:latin typeface="+mj-ea"/>
              </a:rPr>
              <a:t>.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 </a:t>
            </a:r>
            <a:endParaRPr lang="en-US" altLang="ko-KR" sz="1100" b="0" i="0" dirty="0">
              <a:solidFill>
                <a:srgbClr val="374151"/>
              </a:solidFill>
              <a:effectLst/>
              <a:latin typeface="+mj-ea"/>
              <a:ea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100" b="1" i="0" dirty="0">
              <a:solidFill>
                <a:srgbClr val="374151"/>
              </a:solidFill>
              <a:effectLst/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10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5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ko-KR" altLang="en-US" sz="1100" dirty="0">
                <a:solidFill>
                  <a:srgbClr val="374151"/>
                </a:solidFill>
                <a:latin typeface="+mj-ea"/>
              </a:rPr>
              <a:t>구조</a:t>
            </a:r>
            <a:endParaRPr lang="en-US" altLang="ko-KR" sz="110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u"/>
            </a:pPr>
            <a:endParaRPr lang="en-US" altLang="ko-KR" sz="11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u"/>
            </a:pPr>
            <a:endParaRPr lang="en-US" altLang="ko-KR" sz="11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u"/>
            </a:pPr>
            <a:endParaRPr lang="en-US" altLang="ko-KR" sz="11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u"/>
            </a:pPr>
            <a:endParaRPr lang="en-US" altLang="ko-KR" sz="11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1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1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1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1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4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ko-KR" altLang="en-US" sz="1100" dirty="0" err="1">
                <a:solidFill>
                  <a:srgbClr val="374151"/>
                </a:solidFill>
                <a:latin typeface="+mj-ea"/>
              </a:rPr>
              <a:t>스크래피</a:t>
            </a:r>
            <a:r>
              <a:rPr lang="ko-KR" altLang="en-US" sz="1100" dirty="0">
                <a:solidFill>
                  <a:srgbClr val="374151"/>
                </a:solidFill>
                <a:latin typeface="+mj-ea"/>
              </a:rPr>
              <a:t> 프로젝트의 </a:t>
            </a:r>
            <a:r>
              <a:rPr lang="en-US" altLang="ko-KR" sz="1100" dirty="0">
                <a:solidFill>
                  <a:srgbClr val="374151"/>
                </a:solidFill>
                <a:latin typeface="+mj-ea"/>
              </a:rPr>
              <a:t>5</a:t>
            </a:r>
            <a:r>
              <a:rPr lang="ko-KR" altLang="en-US" sz="1100" dirty="0">
                <a:solidFill>
                  <a:srgbClr val="374151"/>
                </a:solidFill>
                <a:latin typeface="+mj-ea"/>
              </a:rPr>
              <a:t>가지 주요 구성 요소</a:t>
            </a:r>
            <a:endParaRPr lang="en-US" altLang="ko-KR" sz="1100" dirty="0">
              <a:solidFill>
                <a:srgbClr val="374151"/>
              </a:solidFill>
              <a:latin typeface="+mj-ea"/>
            </a:endParaRPr>
          </a:p>
          <a:p>
            <a:pPr marL="745234" lvl="1" indent="-3429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50" b="0" kern="0" spc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Spiders </a:t>
            </a:r>
            <a:r>
              <a:rPr lang="en-US" altLang="ko-KR" sz="1050" b="0" kern="0" spc="0">
                <a:solidFill>
                  <a:srgbClr val="374151"/>
                </a:solidFill>
                <a:effectLst/>
                <a:latin typeface="+mj-ea"/>
                <a:ea typeface="+mj-ea"/>
              </a:rPr>
              <a:t>: </a:t>
            </a:r>
            <a:r>
              <a:rPr lang="ko-KR" altLang="en-US" sz="1050" b="0" kern="0" spc="0">
                <a:solidFill>
                  <a:srgbClr val="374151"/>
                </a:solidFill>
                <a:effectLst/>
                <a:latin typeface="+mj-ea"/>
                <a:ea typeface="+mj-ea"/>
              </a:rPr>
              <a:t>특정 웹 사이트를 크롤링하여 필요한 </a:t>
            </a:r>
            <a:r>
              <a:rPr lang="ko-KR" altLang="en-US" sz="1050" b="0" kern="0" spc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데이터를 </a:t>
            </a:r>
            <a:r>
              <a:rPr lang="ko-KR" altLang="en-US" sz="1050" b="0" kern="0" spc="0">
                <a:solidFill>
                  <a:srgbClr val="374151"/>
                </a:solidFill>
                <a:effectLst/>
                <a:latin typeface="+mj-ea"/>
                <a:ea typeface="+mj-ea"/>
              </a:rPr>
              <a:t>추출하는 스크</a:t>
            </a:r>
            <a:r>
              <a:rPr lang="ko-KR" altLang="en-US" sz="1050" kern="0">
                <a:solidFill>
                  <a:srgbClr val="374151"/>
                </a:solidFill>
                <a:latin typeface="+mj-ea"/>
                <a:ea typeface="+mj-ea"/>
              </a:rPr>
              <a:t>래</a:t>
            </a:r>
            <a:r>
              <a:rPr lang="ko-KR" altLang="en-US" sz="1050" b="0" kern="0" spc="0">
                <a:solidFill>
                  <a:srgbClr val="374151"/>
                </a:solidFill>
                <a:effectLst/>
                <a:latin typeface="+mj-ea"/>
                <a:ea typeface="+mj-ea"/>
              </a:rPr>
              <a:t>퍼</a:t>
            </a:r>
            <a:r>
              <a:rPr lang="en-US" altLang="ko-KR" sz="1050" b="0" kern="0" spc="0">
                <a:solidFill>
                  <a:srgbClr val="374151"/>
                </a:solidFill>
                <a:effectLst/>
                <a:latin typeface="+mj-ea"/>
                <a:ea typeface="+mj-ea"/>
              </a:rPr>
              <a:t>.</a:t>
            </a:r>
            <a:r>
              <a:rPr lang="ko-KR" altLang="en-US" sz="1050" b="0" kern="0" spc="0">
                <a:solidFill>
                  <a:srgbClr val="374151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1050" b="0" kern="0" spc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(=</a:t>
            </a:r>
            <a:r>
              <a:rPr lang="ko-KR" altLang="en-US" sz="1050" b="0" kern="0" spc="0" dirty="0" err="1">
                <a:solidFill>
                  <a:srgbClr val="374151"/>
                </a:solidFill>
                <a:effectLst/>
                <a:latin typeface="+mj-ea"/>
                <a:ea typeface="+mj-ea"/>
              </a:rPr>
              <a:t>콜렉터</a:t>
            </a:r>
            <a:r>
              <a:rPr lang="en-US" altLang="ko-KR" sz="1050" b="0" kern="0" spc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).</a:t>
            </a:r>
            <a:endParaRPr lang="ko-KR" altLang="en-US" sz="1050" b="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745234" lvl="1" indent="-3429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50" b="0" kern="0" spc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Items</a:t>
            </a:r>
            <a:r>
              <a:rPr lang="ko-KR" altLang="en-US" sz="1050" b="0" kern="0" spc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1050" b="0" kern="0" spc="0">
                <a:solidFill>
                  <a:srgbClr val="374151"/>
                </a:solidFill>
                <a:effectLst/>
                <a:latin typeface="+mj-ea"/>
                <a:ea typeface="+mj-ea"/>
              </a:rPr>
              <a:t>: </a:t>
            </a:r>
            <a:r>
              <a:rPr lang="ko-KR" altLang="en-US" sz="1050" b="0" kern="0" spc="0">
                <a:solidFill>
                  <a:srgbClr val="374151"/>
                </a:solidFill>
                <a:effectLst/>
                <a:latin typeface="+mj-ea"/>
                <a:ea typeface="+mj-ea"/>
              </a:rPr>
              <a:t>스크래핑된 데이터를 </a:t>
            </a:r>
            <a:r>
              <a:rPr lang="ko-KR" altLang="en-US" sz="1050" kern="0">
                <a:solidFill>
                  <a:srgbClr val="374151"/>
                </a:solidFill>
                <a:latin typeface="+mj-ea"/>
                <a:ea typeface="+mj-ea"/>
              </a:rPr>
              <a:t>정의</a:t>
            </a:r>
            <a:r>
              <a:rPr lang="en-US" altLang="ko-KR" sz="1050" b="0" kern="0" spc="0">
                <a:solidFill>
                  <a:srgbClr val="374151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050" b="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745234" lvl="1" indent="-3429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50" b="0" kern="0" spc="0">
                <a:solidFill>
                  <a:srgbClr val="374151"/>
                </a:solidFill>
                <a:effectLst/>
                <a:latin typeface="+mj-ea"/>
                <a:ea typeface="+mj-ea"/>
              </a:rPr>
              <a:t>Item Pipelines </a:t>
            </a:r>
            <a:r>
              <a:rPr lang="en-US" altLang="ko-KR" sz="1050" b="0" kern="0" spc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: Scrapy</a:t>
            </a:r>
            <a:r>
              <a:rPr lang="ko-KR" altLang="en-US" sz="1050" b="0" kern="0" spc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의 데이터 프로세서로</a:t>
            </a:r>
            <a:r>
              <a:rPr lang="en-US" altLang="ko-KR" sz="1050" b="0" kern="0" spc="0">
                <a:solidFill>
                  <a:srgbClr val="374151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050" b="0" kern="0" spc="0">
                <a:solidFill>
                  <a:srgbClr val="374151"/>
                </a:solidFill>
                <a:effectLst/>
                <a:latin typeface="+mj-ea"/>
                <a:ea typeface="+mj-ea"/>
              </a:rPr>
              <a:t>스크래핑된 </a:t>
            </a:r>
            <a:r>
              <a:rPr lang="en-US" altLang="ko-KR" sz="1050" kern="0">
                <a:solidFill>
                  <a:srgbClr val="374151"/>
                </a:solidFill>
                <a:latin typeface="+mj-ea"/>
                <a:ea typeface="+mj-ea"/>
              </a:rPr>
              <a:t>item</a:t>
            </a:r>
            <a:r>
              <a:rPr lang="ko-KR" altLang="en-US" sz="1050" kern="0">
                <a:solidFill>
                  <a:srgbClr val="374151"/>
                </a:solidFill>
                <a:latin typeface="+mj-ea"/>
                <a:ea typeface="+mj-ea"/>
              </a:rPr>
              <a:t>을</a:t>
            </a:r>
            <a:r>
              <a:rPr lang="ko-KR" altLang="en-US" sz="1050" b="0" kern="0" spc="0">
                <a:solidFill>
                  <a:srgbClr val="374151"/>
                </a:solidFill>
                <a:effectLst/>
                <a:latin typeface="+mj-ea"/>
                <a:ea typeface="+mj-ea"/>
              </a:rPr>
              <a:t> 검증 및 후처리하여 </a:t>
            </a:r>
            <a:r>
              <a:rPr lang="ko-KR" altLang="en-US" sz="1050" b="0" kern="0" spc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저장</a:t>
            </a:r>
            <a:r>
              <a:rPr lang="en-US" altLang="ko-KR" sz="1050" b="0" kern="0" spc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050" b="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745234" lvl="1" indent="-3429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50" b="0" kern="0" spc="0" dirty="0" err="1">
                <a:solidFill>
                  <a:srgbClr val="374151"/>
                </a:solidFill>
                <a:effectLst/>
                <a:latin typeface="+mj-ea"/>
                <a:ea typeface="+mj-ea"/>
              </a:rPr>
              <a:t>Middlewares</a:t>
            </a:r>
            <a:r>
              <a:rPr lang="en-US" altLang="ko-KR" sz="1050" b="0" kern="0" spc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1050" b="0" kern="0" spc="0">
                <a:solidFill>
                  <a:srgbClr val="374151"/>
                </a:solidFill>
                <a:effectLst/>
                <a:latin typeface="+mj-ea"/>
                <a:ea typeface="+mj-ea"/>
              </a:rPr>
              <a:t>: </a:t>
            </a:r>
            <a:r>
              <a:rPr lang="ko-KR" altLang="en-US" sz="1050" b="0" kern="0" spc="0">
                <a:solidFill>
                  <a:srgbClr val="374151"/>
                </a:solidFill>
                <a:effectLst/>
                <a:latin typeface="+mj-ea"/>
                <a:ea typeface="+mj-ea"/>
              </a:rPr>
              <a:t>스크래피의 요청</a:t>
            </a:r>
            <a:r>
              <a:rPr lang="en-US" altLang="ko-KR" sz="1050" b="0" kern="0" spc="0">
                <a:solidFill>
                  <a:srgbClr val="374151"/>
                </a:solidFill>
                <a:effectLst/>
                <a:latin typeface="+mj-ea"/>
                <a:ea typeface="+mj-ea"/>
              </a:rPr>
              <a:t>/</a:t>
            </a:r>
            <a:r>
              <a:rPr lang="ko-KR" altLang="en-US" sz="1050" b="0" kern="0" spc="0">
                <a:solidFill>
                  <a:srgbClr val="374151"/>
                </a:solidFill>
                <a:effectLst/>
                <a:latin typeface="+mj-ea"/>
                <a:ea typeface="+mj-ea"/>
              </a:rPr>
              <a:t>응답 처리 과정에서 사용자 에이전트 및 프록시 기능 구현 가능</a:t>
            </a:r>
            <a:r>
              <a:rPr lang="en-US" altLang="ko-KR" sz="1050" b="0" kern="0" spc="0">
                <a:solidFill>
                  <a:srgbClr val="374151"/>
                </a:solidFill>
                <a:effectLst/>
                <a:latin typeface="+mj-ea"/>
                <a:ea typeface="+mj-ea"/>
              </a:rPr>
              <a:t>.</a:t>
            </a:r>
          </a:p>
          <a:p>
            <a:pPr marL="745234" lvl="1" indent="-3429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50" b="0" kern="0" spc="0">
                <a:solidFill>
                  <a:srgbClr val="374151"/>
                </a:solidFill>
                <a:effectLst/>
                <a:latin typeface="+mj-ea"/>
                <a:ea typeface="+mj-ea"/>
              </a:rPr>
              <a:t>Settings</a:t>
            </a:r>
            <a:r>
              <a:rPr lang="ko-KR" altLang="en-US" sz="1050" b="0" kern="0" spc="0">
                <a:solidFill>
                  <a:srgbClr val="374151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1050" b="0" kern="0" spc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: </a:t>
            </a:r>
            <a:r>
              <a:rPr lang="en-US" altLang="ko-KR" sz="1050" b="0" kern="0" spc="0">
                <a:solidFill>
                  <a:srgbClr val="374151"/>
                </a:solidFill>
                <a:effectLst/>
                <a:latin typeface="+mj-ea"/>
                <a:ea typeface="+mj-ea"/>
              </a:rPr>
              <a:t>Scrapy </a:t>
            </a:r>
            <a:r>
              <a:rPr lang="ko-KR" altLang="en-US" sz="1050" b="0" kern="0" spc="0">
                <a:solidFill>
                  <a:srgbClr val="374151"/>
                </a:solidFill>
                <a:effectLst/>
                <a:latin typeface="+mj-ea"/>
                <a:ea typeface="+mj-ea"/>
              </a:rPr>
              <a:t>프로젝트 설정 담당</a:t>
            </a:r>
            <a:r>
              <a:rPr lang="en-US" altLang="ko-KR" sz="1050" b="0" kern="0" spc="0">
                <a:solidFill>
                  <a:srgbClr val="374151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050" b="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u"/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i="0" dirty="0">
              <a:solidFill>
                <a:srgbClr val="374151"/>
              </a:solidFill>
              <a:effectLst/>
              <a:latin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FEB1D3-9B3E-CD0A-328A-017632202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677" y="2348235"/>
            <a:ext cx="1961170" cy="20041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B472628-ABB0-8EAC-F138-512A50334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712" y="1505266"/>
            <a:ext cx="2705241" cy="28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43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98C2B-C978-8042-F313-60113C012A91}"/>
              </a:ext>
            </a:extLst>
          </p:cNvPr>
          <p:cNvSpPr txBox="1"/>
          <p:nvPr/>
        </p:nvSpPr>
        <p:spPr>
          <a:xfrm>
            <a:off x="310714" y="91671"/>
            <a:ext cx="8994649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ko-KR" sz="1600" b="1" dirty="0"/>
              <a:t>1. Scrapy Spiders </a:t>
            </a:r>
            <a:r>
              <a:rPr lang="ko-KR" altLang="en-US" sz="1600" b="1" dirty="0"/>
              <a:t> </a:t>
            </a:r>
          </a:p>
        </p:txBody>
      </p:sp>
      <p:sp>
        <p:nvSpPr>
          <p:cNvPr id="2" name="제목 3">
            <a:extLst>
              <a:ext uri="{FF2B5EF4-FFF2-40B4-BE49-F238E27FC236}">
                <a16:creationId xmlns:a16="http://schemas.microsoft.com/office/drawing/2014/main" id="{6382F0B1-4FEB-EB2D-20E6-261210178E61}"/>
              </a:ext>
            </a:extLst>
          </p:cNvPr>
          <p:cNvSpPr txBox="1">
            <a:spLocks/>
          </p:cNvSpPr>
          <p:nvPr/>
        </p:nvSpPr>
        <p:spPr>
          <a:xfrm>
            <a:off x="573741" y="824753"/>
            <a:ext cx="10399059" cy="5405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863962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2000" b="1" kern="1200" cap="none" spc="0">
                <a:ln w="0"/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en-US" altLang="ko-KR" sz="1200" b="1" i="0" dirty="0">
                <a:solidFill>
                  <a:srgbClr val="374151"/>
                </a:solidFill>
                <a:effectLst/>
                <a:latin typeface="+mj-ea"/>
              </a:rPr>
              <a:t> Scrapy </a:t>
            </a:r>
            <a:r>
              <a:rPr lang="en-US" altLang="ko-KR" sz="1200" dirty="0">
                <a:solidFill>
                  <a:srgbClr val="374151"/>
                </a:solidFill>
                <a:latin typeface="+mj-ea"/>
              </a:rPr>
              <a:t>Spiders</a:t>
            </a:r>
            <a:r>
              <a:rPr lang="en-US" altLang="ko-KR" sz="1200" b="1" i="0" dirty="0">
                <a:solidFill>
                  <a:srgbClr val="374151"/>
                </a:solidFill>
                <a:effectLst/>
                <a:latin typeface="+mj-ea"/>
              </a:rPr>
              <a:t> (</a:t>
            </a:r>
            <a:r>
              <a:rPr lang="ko-KR" altLang="en-US" sz="1200" dirty="0" err="1">
                <a:solidFill>
                  <a:srgbClr val="374151"/>
                </a:solidFill>
                <a:latin typeface="+mj-ea"/>
              </a:rPr>
              <a:t>스파이더</a:t>
            </a:r>
            <a:r>
              <a:rPr lang="en-US" altLang="ko-KR" sz="1200" b="1" i="0" dirty="0">
                <a:solidFill>
                  <a:srgbClr val="374151"/>
                </a:solidFill>
                <a:effectLst/>
                <a:latin typeface="+mj-ea"/>
              </a:rPr>
              <a:t>)</a:t>
            </a: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r>
              <a:rPr lang="en-US" altLang="ko-KR" sz="1100" dirty="0">
                <a:solidFill>
                  <a:srgbClr val="374151"/>
                </a:solidFill>
                <a:latin typeface="+mj-ea"/>
              </a:rPr>
              <a:t>    </a:t>
            </a:r>
            <a:r>
              <a:rPr lang="en-US" altLang="ko-KR" sz="1000" b="0" dirty="0">
                <a:solidFill>
                  <a:srgbClr val="374151"/>
                </a:solidFill>
                <a:latin typeface="+mj-ea"/>
              </a:rPr>
              <a:t>: </a:t>
            </a:r>
            <a:r>
              <a:rPr lang="ko-KR" altLang="en-US" sz="1000" b="0" dirty="0">
                <a:solidFill>
                  <a:srgbClr val="374151"/>
                </a:solidFill>
                <a:latin typeface="+mj-ea"/>
              </a:rPr>
              <a:t>웹 페이지에서 필요한 데이터를 추출하는 </a:t>
            </a:r>
            <a:r>
              <a:rPr lang="ko-KR" altLang="en-US" sz="1000" b="0" dirty="0" err="1">
                <a:solidFill>
                  <a:srgbClr val="374151"/>
                </a:solidFill>
                <a:latin typeface="+mj-ea"/>
              </a:rPr>
              <a:t>스크래퍼</a:t>
            </a:r>
            <a:r>
              <a:rPr lang="ko-KR" altLang="en-US" sz="1000" b="0" dirty="0">
                <a:solidFill>
                  <a:srgbClr val="374151"/>
                </a:solidFill>
                <a:latin typeface="+mj-ea"/>
              </a:rPr>
              <a:t> 이름 </a:t>
            </a:r>
            <a:r>
              <a:rPr lang="en-US" altLang="ko-KR" sz="1000" b="0" dirty="0">
                <a:solidFill>
                  <a:srgbClr val="374151"/>
                </a:solidFill>
                <a:latin typeface="+mj-ea"/>
              </a:rPr>
              <a:t>(=</a:t>
            </a:r>
            <a:r>
              <a:rPr lang="ko-KR" altLang="en-US" sz="1000" b="0" dirty="0" err="1">
                <a:solidFill>
                  <a:srgbClr val="374151"/>
                </a:solidFill>
                <a:latin typeface="+mj-ea"/>
              </a:rPr>
              <a:t>콜렉터</a:t>
            </a:r>
            <a:r>
              <a:rPr lang="en-US" altLang="ko-KR" sz="1000" b="0" dirty="0">
                <a:solidFill>
                  <a:srgbClr val="374151"/>
                </a:solidFill>
                <a:latin typeface="+mj-ea"/>
              </a:rPr>
              <a:t>)</a:t>
            </a:r>
            <a:endParaRPr lang="en-US" altLang="ko-KR" sz="1000" b="0" i="0" dirty="0">
              <a:solidFill>
                <a:srgbClr val="374151"/>
              </a:solidFill>
              <a:effectLst/>
              <a:latin typeface="+mj-ea"/>
              <a:ea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ko-KR" altLang="en-US" sz="1100" dirty="0" err="1">
                <a:solidFill>
                  <a:srgbClr val="374151"/>
                </a:solidFill>
                <a:latin typeface="+mj-ea"/>
              </a:rPr>
              <a:t>스파이더</a:t>
            </a:r>
            <a:r>
              <a:rPr lang="ko-KR" altLang="en-US" sz="1100" dirty="0">
                <a:solidFill>
                  <a:srgbClr val="374151"/>
                </a:solidFill>
                <a:latin typeface="+mj-ea"/>
              </a:rPr>
              <a:t> 구조 </a:t>
            </a:r>
            <a:r>
              <a:rPr lang="en-US" altLang="ko-KR" sz="1000" dirty="0">
                <a:solidFill>
                  <a:srgbClr val="374151"/>
                </a:solidFill>
                <a:latin typeface="+mj-ea"/>
              </a:rPr>
              <a:t>(</a:t>
            </a:r>
            <a:r>
              <a:rPr lang="ko-KR" altLang="en-US" sz="1000" dirty="0">
                <a:solidFill>
                  <a:srgbClr val="374151"/>
                </a:solidFill>
                <a:latin typeface="+mj-ea"/>
              </a:rPr>
              <a:t>예시</a:t>
            </a:r>
            <a:r>
              <a:rPr lang="en-US" altLang="ko-KR" sz="1000" dirty="0">
                <a:solidFill>
                  <a:srgbClr val="374151"/>
                </a:solidFill>
                <a:latin typeface="+mj-ea"/>
              </a:rPr>
              <a:t>)</a:t>
            </a: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1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u"/>
            </a:pPr>
            <a:endParaRPr lang="en-US" altLang="ko-KR" sz="11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u"/>
            </a:pPr>
            <a:endParaRPr lang="en-US" altLang="ko-KR" sz="11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u"/>
            </a:pPr>
            <a:endParaRPr lang="en-US" altLang="ko-KR" sz="11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1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1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1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1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1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1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1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1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5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ko-KR" altLang="en-US" sz="1100" dirty="0" err="1">
                <a:solidFill>
                  <a:srgbClr val="374151"/>
                </a:solidFill>
                <a:latin typeface="+mj-ea"/>
              </a:rPr>
              <a:t>스파이더</a:t>
            </a:r>
            <a:r>
              <a:rPr lang="ko-KR" altLang="en-US" sz="1100" dirty="0">
                <a:solidFill>
                  <a:srgbClr val="374151"/>
                </a:solidFill>
                <a:latin typeface="+mj-ea"/>
              </a:rPr>
              <a:t> 구성</a:t>
            </a:r>
            <a:r>
              <a:rPr lang="en-US" altLang="ko-KR" sz="1100" dirty="0">
                <a:solidFill>
                  <a:srgbClr val="374151"/>
                </a:solidFill>
                <a:latin typeface="+mj-ea"/>
              </a:rPr>
              <a:t> </a:t>
            </a:r>
            <a:r>
              <a:rPr lang="ko-KR" altLang="en-US" sz="1100" dirty="0">
                <a:solidFill>
                  <a:srgbClr val="374151"/>
                </a:solidFill>
                <a:latin typeface="+mj-ea"/>
              </a:rPr>
              <a:t>요소</a:t>
            </a:r>
            <a:endParaRPr lang="en-US" altLang="ko-KR" sz="1100" dirty="0">
              <a:solidFill>
                <a:srgbClr val="374151"/>
              </a:solidFill>
              <a:latin typeface="+mj-ea"/>
            </a:endParaRPr>
          </a:p>
          <a:p>
            <a:pPr marL="745234" lvl="1" indent="-3429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50" b="1" i="0" dirty="0">
                <a:effectLst/>
                <a:latin typeface="+mj-ea"/>
                <a:ea typeface="+mj-ea"/>
              </a:rPr>
              <a:t>name</a:t>
            </a:r>
            <a:r>
              <a:rPr lang="ko-KR" altLang="en-US" sz="105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 </a:t>
            </a:r>
            <a:r>
              <a:rPr lang="en-US" altLang="ko-KR" sz="105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: spider</a:t>
            </a:r>
            <a:r>
              <a:rPr lang="ko-KR" altLang="en-US" sz="105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의 이름을 설정하는 속성</a:t>
            </a:r>
            <a:endParaRPr lang="en-US" altLang="ko-KR" sz="1050" b="0" i="0" dirty="0">
              <a:solidFill>
                <a:srgbClr val="374151"/>
              </a:solidFill>
              <a:effectLst/>
              <a:latin typeface="+mj-ea"/>
              <a:ea typeface="+mj-ea"/>
            </a:endParaRPr>
          </a:p>
          <a:p>
            <a:pPr marL="745234" lvl="1" indent="-3429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50" b="1" i="0" dirty="0" err="1">
                <a:effectLst/>
                <a:latin typeface="+mj-ea"/>
                <a:ea typeface="+mj-ea"/>
              </a:rPr>
              <a:t>start_requests</a:t>
            </a:r>
            <a:r>
              <a:rPr lang="en-US" altLang="ko-KR" sz="1050" b="1" i="0" dirty="0">
                <a:effectLst/>
                <a:latin typeface="+mj-ea"/>
                <a:ea typeface="+mj-ea"/>
              </a:rPr>
              <a:t> </a:t>
            </a:r>
            <a:r>
              <a:rPr lang="en-US" altLang="ko-KR" sz="1050" b="1" i="0">
                <a:effectLst/>
                <a:latin typeface="+mj-ea"/>
                <a:ea typeface="+mj-ea"/>
              </a:rPr>
              <a:t>:</a:t>
            </a:r>
            <a:r>
              <a:rPr lang="ko-KR" altLang="en-US" sz="1050" b="0" i="0">
                <a:solidFill>
                  <a:srgbClr val="374151"/>
                </a:solidFill>
                <a:effectLst/>
                <a:latin typeface="+mj-ea"/>
                <a:ea typeface="+mj-ea"/>
              </a:rPr>
              <a:t> 크롤링 시작시 호출되는 </a:t>
            </a:r>
            <a:r>
              <a:rPr lang="en-US" altLang="ko-KR" sz="1050">
                <a:solidFill>
                  <a:srgbClr val="374151"/>
                </a:solidFill>
                <a:latin typeface="+mj-ea"/>
                <a:ea typeface="+mj-ea"/>
              </a:rPr>
              <a:t>URL</a:t>
            </a:r>
            <a:r>
              <a:rPr lang="ko-KR" altLang="en-US" sz="1050">
                <a:solidFill>
                  <a:srgbClr val="374151"/>
                </a:solidFill>
                <a:latin typeface="+mj-ea"/>
                <a:ea typeface="+mj-ea"/>
              </a:rPr>
              <a:t>들의</a:t>
            </a:r>
            <a:r>
              <a:rPr lang="en-US" altLang="ko-KR" sz="1050">
                <a:solidFill>
                  <a:srgbClr val="374151"/>
                </a:solidFill>
                <a:latin typeface="+mj-ea"/>
                <a:ea typeface="+mj-ea"/>
              </a:rPr>
              <a:t> </a:t>
            </a:r>
            <a:r>
              <a:rPr lang="ko-KR" altLang="en-US" sz="1050">
                <a:solidFill>
                  <a:srgbClr val="374151"/>
                </a:solidFill>
                <a:latin typeface="+mj-ea"/>
                <a:ea typeface="+mj-ea"/>
              </a:rPr>
              <a:t>요청</a:t>
            </a:r>
            <a:r>
              <a:rPr lang="en-US" altLang="ko-KR" sz="1050">
                <a:solidFill>
                  <a:srgbClr val="374151"/>
                </a:solidFill>
                <a:latin typeface="+mj-ea"/>
                <a:ea typeface="+mj-ea"/>
              </a:rPr>
              <a:t>(Requests)</a:t>
            </a:r>
            <a:r>
              <a:rPr lang="ko-KR" altLang="en-US" sz="1050">
                <a:solidFill>
                  <a:srgbClr val="374151"/>
                </a:solidFill>
                <a:latin typeface="+mj-ea"/>
                <a:ea typeface="+mj-ea"/>
              </a:rPr>
              <a:t>을 반환</a:t>
            </a:r>
            <a:r>
              <a:rPr lang="en-US" altLang="ko-KR" sz="1050">
                <a:solidFill>
                  <a:srgbClr val="374151"/>
                </a:solidFill>
                <a:latin typeface="+mj-ea"/>
                <a:ea typeface="+mj-ea"/>
              </a:rPr>
              <a:t>.</a:t>
            </a:r>
            <a:r>
              <a:rPr lang="ko-KR" altLang="en-US" sz="1050">
                <a:solidFill>
                  <a:srgbClr val="374151"/>
                </a:solidFill>
                <a:latin typeface="+mj-ea"/>
                <a:ea typeface="+mj-ea"/>
              </a:rPr>
              <a:t> 각 요청에 대한 콜백 함수로 </a:t>
            </a:r>
            <a:r>
              <a:rPr lang="en-US" altLang="ko-KR" sz="1050">
                <a:solidFill>
                  <a:srgbClr val="374151"/>
                </a:solidFill>
                <a:latin typeface="+mj-ea"/>
                <a:ea typeface="+mj-ea"/>
              </a:rPr>
              <a:t>‘parse’ </a:t>
            </a:r>
            <a:r>
              <a:rPr lang="ko-KR" altLang="en-US" sz="1050">
                <a:solidFill>
                  <a:srgbClr val="374151"/>
                </a:solidFill>
                <a:latin typeface="+mj-ea"/>
                <a:ea typeface="+mj-ea"/>
              </a:rPr>
              <a:t>메서드 사용</a:t>
            </a:r>
            <a:r>
              <a:rPr lang="en-US" altLang="ko-KR" sz="1050">
                <a:solidFill>
                  <a:srgbClr val="374151"/>
                </a:solidFill>
                <a:latin typeface="+mj-ea"/>
                <a:ea typeface="+mj-ea"/>
              </a:rPr>
              <a:t>.</a:t>
            </a:r>
            <a:endParaRPr lang="en-US" altLang="ko-KR" sz="1050" b="0" i="0" dirty="0">
              <a:solidFill>
                <a:srgbClr val="374151"/>
              </a:solidFill>
              <a:effectLst/>
              <a:latin typeface="+mj-ea"/>
              <a:ea typeface="+mj-ea"/>
            </a:endParaRPr>
          </a:p>
          <a:p>
            <a:pPr marL="745234" lvl="1" indent="-3429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50" b="1" i="0" dirty="0">
                <a:effectLst/>
                <a:latin typeface="+mj-ea"/>
                <a:ea typeface="+mj-ea"/>
              </a:rPr>
              <a:t>parse :</a:t>
            </a:r>
            <a:r>
              <a:rPr lang="ko-KR" altLang="en-US" sz="105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 웹 페이지</a:t>
            </a:r>
            <a:r>
              <a:rPr lang="ko-KR" altLang="en-US" sz="1050" dirty="0">
                <a:solidFill>
                  <a:srgbClr val="374151"/>
                </a:solidFill>
                <a:latin typeface="+mj-ea"/>
                <a:ea typeface="+mj-ea"/>
              </a:rPr>
              <a:t>의 응답을</a:t>
            </a:r>
            <a:r>
              <a:rPr lang="ko-KR" altLang="en-US" sz="105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 처리하는 </a:t>
            </a:r>
            <a:r>
              <a:rPr lang="ko-KR" altLang="en-US" sz="1050" b="0" i="0" dirty="0" err="1">
                <a:solidFill>
                  <a:srgbClr val="374151"/>
                </a:solidFill>
                <a:effectLst/>
                <a:latin typeface="+mj-ea"/>
                <a:ea typeface="+mj-ea"/>
              </a:rPr>
              <a:t>콜백</a:t>
            </a:r>
            <a:r>
              <a:rPr lang="en-US" altLang="ko-KR" sz="105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(callback</a:t>
            </a:r>
            <a:r>
              <a:rPr lang="en-US" altLang="ko-KR" sz="1050" b="0" i="0">
                <a:solidFill>
                  <a:srgbClr val="374151"/>
                </a:solidFill>
                <a:effectLst/>
                <a:latin typeface="+mj-ea"/>
                <a:ea typeface="+mj-ea"/>
              </a:rPr>
              <a:t>)</a:t>
            </a:r>
            <a:r>
              <a:rPr lang="ko-KR" altLang="en-US" sz="1050" b="0" i="0">
                <a:solidFill>
                  <a:srgbClr val="374151"/>
                </a:solidFill>
                <a:effectLst/>
                <a:latin typeface="+mj-ea"/>
                <a:ea typeface="+mj-ea"/>
              </a:rPr>
              <a:t> 함수</a:t>
            </a:r>
            <a:r>
              <a:rPr lang="en-US" altLang="ko-KR" sz="1050" b="0" i="0">
                <a:solidFill>
                  <a:srgbClr val="374151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050" b="0" i="0">
                <a:solidFill>
                  <a:srgbClr val="374151"/>
                </a:solidFill>
                <a:effectLst/>
                <a:latin typeface="+mj-ea"/>
                <a:ea typeface="+mj-ea"/>
              </a:rPr>
              <a:t>웹 페이지의 데이터를 추출하거나 추가적인 페이지 요청 생성 가능</a:t>
            </a:r>
            <a:r>
              <a:rPr lang="en-US" altLang="ko-KR" sz="1050" b="0" i="0">
                <a:solidFill>
                  <a:srgbClr val="374151"/>
                </a:solidFill>
                <a:effectLst/>
                <a:latin typeface="+mj-ea"/>
                <a:ea typeface="+mj-ea"/>
              </a:rPr>
              <a:t>.</a:t>
            </a:r>
            <a:endParaRPr lang="en-US" altLang="ko-KR" sz="1050" b="0" dirty="0">
              <a:solidFill>
                <a:srgbClr val="374151"/>
              </a:solidFill>
              <a:latin typeface="+mj-ea"/>
              <a:ea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i="0" dirty="0">
              <a:solidFill>
                <a:srgbClr val="374151"/>
              </a:solidFill>
              <a:effectLst/>
              <a:latin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8F83E8-6894-43E1-E8CB-F1D29402A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96" y="1934433"/>
            <a:ext cx="4833798" cy="3042476"/>
          </a:xfrm>
          <a:prstGeom prst="rect">
            <a:avLst/>
          </a:prstGeom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2EF026BE-8A62-D060-7280-861BB71F37D2}"/>
              </a:ext>
            </a:extLst>
          </p:cNvPr>
          <p:cNvSpPr/>
          <p:nvPr/>
        </p:nvSpPr>
        <p:spPr>
          <a:xfrm>
            <a:off x="1048871" y="2492188"/>
            <a:ext cx="1246094" cy="215153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F1054E19-6F51-E4C1-EEC3-9EE2405E4A42}"/>
              </a:ext>
            </a:extLst>
          </p:cNvPr>
          <p:cNvSpPr/>
          <p:nvPr/>
        </p:nvSpPr>
        <p:spPr>
          <a:xfrm>
            <a:off x="1048870" y="2859741"/>
            <a:ext cx="1918447" cy="215153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AD526003-98CC-CBA0-48CE-8C6AEA822467}"/>
              </a:ext>
            </a:extLst>
          </p:cNvPr>
          <p:cNvSpPr/>
          <p:nvPr/>
        </p:nvSpPr>
        <p:spPr>
          <a:xfrm>
            <a:off x="1048870" y="3574974"/>
            <a:ext cx="1981201" cy="215153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773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6382F0B1-4FEB-EB2D-20E6-261210178E61}"/>
              </a:ext>
            </a:extLst>
          </p:cNvPr>
          <p:cNvSpPr txBox="1">
            <a:spLocks/>
          </p:cNvSpPr>
          <p:nvPr/>
        </p:nvSpPr>
        <p:spPr>
          <a:xfrm>
            <a:off x="573741" y="896470"/>
            <a:ext cx="10399059" cy="52353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863962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2000" b="1" kern="1200" cap="none" spc="0">
                <a:ln w="0"/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50" b="0" i="0" dirty="0">
              <a:solidFill>
                <a:srgbClr val="374151"/>
              </a:solidFill>
              <a:effectLst/>
              <a:latin typeface="+mj-ea"/>
              <a:ea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ko-KR" altLang="en-US" sz="1100" dirty="0">
                <a:solidFill>
                  <a:srgbClr val="374151"/>
                </a:solidFill>
                <a:latin typeface="+mj-ea"/>
              </a:rPr>
              <a:t>트리거</a:t>
            </a:r>
            <a:r>
              <a:rPr lang="ko-KR" altLang="en-US" sz="1050" dirty="0">
                <a:solidFill>
                  <a:srgbClr val="374151"/>
                </a:solidFill>
                <a:latin typeface="+mj-ea"/>
              </a:rPr>
              <a:t> </a:t>
            </a:r>
            <a:r>
              <a:rPr lang="en-US" altLang="ko-KR" sz="1050" b="0" dirty="0">
                <a:solidFill>
                  <a:srgbClr val="374151"/>
                </a:solidFill>
                <a:latin typeface="+mj-ea"/>
              </a:rPr>
              <a:t>: </a:t>
            </a:r>
            <a:r>
              <a:rPr lang="ko-KR" altLang="en-US" sz="1050" b="0" kern="0" spc="0" dirty="0">
                <a:solidFill>
                  <a:srgbClr val="374151"/>
                </a:solidFill>
                <a:effectLst/>
                <a:latin typeface="+mj-ea"/>
              </a:rPr>
              <a:t>특정 조건이나 사건이 발생했을 때</a:t>
            </a:r>
            <a:r>
              <a:rPr lang="en-US" altLang="ko-KR" sz="1050" b="0" kern="0" spc="0" dirty="0">
                <a:solidFill>
                  <a:srgbClr val="374151"/>
                </a:solidFill>
                <a:effectLst/>
                <a:latin typeface="+mj-ea"/>
              </a:rPr>
              <a:t>,</a:t>
            </a:r>
            <a:r>
              <a:rPr lang="ko-KR" altLang="en-US" sz="1050" b="0" kern="0" spc="0" dirty="0">
                <a:solidFill>
                  <a:srgbClr val="374151"/>
                </a:solidFill>
                <a:effectLst/>
                <a:latin typeface="+mj-ea"/>
              </a:rPr>
              <a:t> 미리 정의된 행동이나 작업을 시작하도록 하는 것</a:t>
            </a:r>
            <a:endParaRPr lang="en-US" altLang="ko-KR" sz="1050" b="0" kern="0" dirty="0">
              <a:solidFill>
                <a:srgbClr val="000000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r>
              <a:rPr lang="ko-KR" altLang="en-US" sz="1050" kern="0" spc="0" dirty="0">
                <a:solidFill>
                  <a:srgbClr val="37415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→</a:t>
            </a:r>
            <a:r>
              <a:rPr lang="ko-KR" altLang="en-US" sz="105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 </a:t>
            </a:r>
            <a:r>
              <a:rPr lang="ko-KR" altLang="en-US" sz="1050" b="0" kern="0" spc="0" dirty="0">
                <a:solidFill>
                  <a:srgbClr val="374151"/>
                </a:solidFill>
                <a:effectLst/>
                <a:latin typeface="+mj-ea"/>
              </a:rPr>
              <a:t>웹사이트로부터 응답을 성공적으로 받았을 때</a:t>
            </a:r>
            <a:r>
              <a:rPr lang="en-US" altLang="ko-KR" sz="1050" b="0" kern="0" spc="0" dirty="0">
                <a:solidFill>
                  <a:srgbClr val="374151"/>
                </a:solidFill>
                <a:effectLst/>
                <a:latin typeface="+mj-ea"/>
              </a:rPr>
              <a:t>,</a:t>
            </a:r>
            <a:r>
              <a:rPr lang="ko-KR" altLang="en-US" sz="1050" b="0" kern="0" spc="0" dirty="0">
                <a:solidFill>
                  <a:srgbClr val="374151"/>
                </a:solidFill>
                <a:effectLst/>
                <a:latin typeface="+mj-ea"/>
              </a:rPr>
              <a:t> </a:t>
            </a:r>
            <a:r>
              <a:rPr lang="en-US" altLang="ko-KR" sz="1050" b="0" kern="0" spc="0" dirty="0">
                <a:solidFill>
                  <a:srgbClr val="374151"/>
                </a:solidFill>
                <a:effectLst/>
                <a:latin typeface="+mj-ea"/>
              </a:rPr>
              <a:t>Scrapy</a:t>
            </a:r>
            <a:r>
              <a:rPr lang="ko-KR" altLang="en-US" sz="1050" b="0" kern="0" spc="0" dirty="0">
                <a:solidFill>
                  <a:srgbClr val="374151"/>
                </a:solidFill>
                <a:effectLst/>
                <a:latin typeface="+mj-ea"/>
              </a:rPr>
              <a:t>가 해당 요청에 연결된 </a:t>
            </a:r>
            <a:r>
              <a:rPr lang="ko-KR" altLang="en-US" sz="1050" b="0" kern="0" spc="0" dirty="0" err="1">
                <a:solidFill>
                  <a:srgbClr val="374151"/>
                </a:solidFill>
                <a:effectLst/>
                <a:latin typeface="+mj-ea"/>
              </a:rPr>
              <a:t>콜백</a:t>
            </a:r>
            <a:r>
              <a:rPr lang="en-US" altLang="ko-KR" sz="1050" b="0" kern="0" spc="0" dirty="0">
                <a:solidFill>
                  <a:srgbClr val="374151"/>
                </a:solidFill>
                <a:effectLst/>
                <a:latin typeface="+mj-ea"/>
              </a:rPr>
              <a:t>(callback) </a:t>
            </a:r>
            <a:r>
              <a:rPr lang="ko-KR" altLang="en-US" sz="1050" b="0" kern="0" spc="0" dirty="0">
                <a:solidFill>
                  <a:srgbClr val="374151"/>
                </a:solidFill>
                <a:effectLst/>
                <a:latin typeface="+mj-ea"/>
              </a:rPr>
              <a:t>함수를 자동으로 실행 됩니다</a:t>
            </a:r>
            <a:r>
              <a:rPr lang="en-US" altLang="ko-KR" sz="1050" b="0" kern="0" spc="0" dirty="0">
                <a:solidFill>
                  <a:srgbClr val="374151"/>
                </a:solidFill>
                <a:effectLst/>
                <a:latin typeface="+mj-ea"/>
              </a:rPr>
              <a:t>.</a:t>
            </a: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50" b="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ko-KR" altLang="en-US" sz="1050" b="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50" kern="0" spc="0">
                <a:solidFill>
                  <a:srgbClr val="37415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→</a:t>
            </a:r>
            <a:r>
              <a:rPr lang="en-US" altLang="ko-KR" sz="1050" b="0" kern="0" spc="0">
                <a:solidFill>
                  <a:srgbClr val="374151"/>
                </a:solidFill>
                <a:effectLst/>
                <a:latin typeface="+mj-ea"/>
              </a:rPr>
              <a:t>  "</a:t>
            </a:r>
            <a:r>
              <a:rPr lang="ko-KR" altLang="en-US" sz="1050" b="0" kern="0" spc="0" dirty="0">
                <a:solidFill>
                  <a:srgbClr val="374151"/>
                </a:solidFill>
                <a:effectLst/>
                <a:latin typeface="+mj-ea"/>
              </a:rPr>
              <a:t>이 요청에 대한 응답을 받으면 </a:t>
            </a:r>
            <a:r>
              <a:rPr lang="en-US" altLang="ko-KR" sz="1050" b="0" kern="0" spc="0" dirty="0">
                <a:solidFill>
                  <a:srgbClr val="374151"/>
                </a:solidFill>
                <a:effectLst/>
                <a:latin typeface="+mj-ea"/>
              </a:rPr>
              <a:t>parse</a:t>
            </a:r>
            <a:r>
              <a:rPr lang="ko-KR" altLang="en-US" sz="1050" b="0" kern="0" spc="0" dirty="0">
                <a:solidFill>
                  <a:srgbClr val="374151"/>
                </a:solidFill>
                <a:effectLst/>
                <a:latin typeface="+mj-ea"/>
              </a:rPr>
              <a:t>메서드를 실행하라</a:t>
            </a:r>
            <a:r>
              <a:rPr lang="en-US" altLang="ko-KR" sz="1050" b="0" kern="0" spc="0" dirty="0">
                <a:solidFill>
                  <a:srgbClr val="374151"/>
                </a:solidFill>
                <a:effectLst/>
                <a:latin typeface="+mj-ea"/>
              </a:rPr>
              <a:t>"</a:t>
            </a:r>
            <a:r>
              <a:rPr lang="ko-KR" altLang="en-US" sz="1050" b="0" kern="0" spc="0" dirty="0">
                <a:solidFill>
                  <a:srgbClr val="374151"/>
                </a:solidFill>
                <a:effectLst/>
                <a:latin typeface="+mj-ea"/>
              </a:rPr>
              <a:t>는 지시</a:t>
            </a:r>
            <a:r>
              <a:rPr lang="en-US" altLang="ko-KR" sz="1050" b="0" kern="0" spc="0" dirty="0">
                <a:solidFill>
                  <a:srgbClr val="374151"/>
                </a:solidFill>
                <a:effectLst/>
                <a:latin typeface="+mj-ea"/>
              </a:rPr>
              <a:t>. 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50" kern="0" spc="0" dirty="0">
                <a:solidFill>
                  <a:srgbClr val="37415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→  </a:t>
            </a:r>
            <a:r>
              <a:rPr lang="ko-KR" altLang="en-US" sz="1050" b="0" kern="0" spc="0" dirty="0">
                <a:solidFill>
                  <a:srgbClr val="374151"/>
                </a:solidFill>
                <a:effectLst/>
                <a:latin typeface="+mj-ea"/>
              </a:rPr>
              <a:t>따라서 </a:t>
            </a:r>
            <a:r>
              <a:rPr lang="en-US" altLang="ko-KR" sz="1050" b="0" kern="0" spc="0" dirty="0">
                <a:solidFill>
                  <a:srgbClr val="374151"/>
                </a:solidFill>
                <a:effectLst/>
                <a:latin typeface="+mj-ea"/>
              </a:rPr>
              <a:t>parse</a:t>
            </a:r>
            <a:r>
              <a:rPr lang="ko-KR" altLang="en-US" sz="1050" b="0" kern="0" spc="0" dirty="0">
                <a:solidFill>
                  <a:srgbClr val="374151"/>
                </a:solidFill>
                <a:effectLst/>
                <a:latin typeface="+mj-ea"/>
              </a:rPr>
              <a:t>메서드가 해당 요청의 </a:t>
            </a:r>
            <a:r>
              <a:rPr lang="ko-KR" altLang="en-US" sz="1050" b="0" kern="0" spc="0" dirty="0" err="1">
                <a:solidFill>
                  <a:srgbClr val="374151"/>
                </a:solidFill>
                <a:effectLst/>
                <a:latin typeface="+mj-ea"/>
              </a:rPr>
              <a:t>콜백</a:t>
            </a:r>
            <a:r>
              <a:rPr lang="ko-KR" altLang="en-US" sz="1050" b="0" kern="0" spc="0" dirty="0">
                <a:solidFill>
                  <a:srgbClr val="374151"/>
                </a:solidFill>
                <a:effectLst/>
                <a:latin typeface="+mj-ea"/>
              </a:rPr>
              <a:t> 함수로 </a:t>
            </a:r>
            <a:r>
              <a:rPr lang="en-US" altLang="ko-KR" sz="1050" b="0" kern="0" spc="0" dirty="0">
                <a:solidFill>
                  <a:srgbClr val="374151"/>
                </a:solidFill>
                <a:effectLst/>
                <a:latin typeface="+mj-ea"/>
              </a:rPr>
              <a:t>"</a:t>
            </a:r>
            <a:r>
              <a:rPr lang="ko-KR" altLang="en-US" sz="1050" b="0" kern="0" spc="0" dirty="0">
                <a:solidFill>
                  <a:srgbClr val="374151"/>
                </a:solidFill>
                <a:effectLst/>
                <a:latin typeface="+mj-ea"/>
              </a:rPr>
              <a:t>트리거</a:t>
            </a:r>
            <a:r>
              <a:rPr lang="en-US" altLang="ko-KR" sz="1050" b="0" kern="0" spc="0" dirty="0">
                <a:solidFill>
                  <a:srgbClr val="374151"/>
                </a:solidFill>
                <a:effectLst/>
                <a:latin typeface="+mj-ea"/>
              </a:rPr>
              <a:t>“ </a:t>
            </a:r>
            <a:r>
              <a:rPr lang="ko-KR" altLang="en-US" sz="1050" b="0" kern="0" spc="0">
                <a:solidFill>
                  <a:srgbClr val="374151"/>
                </a:solidFill>
                <a:effectLst/>
                <a:latin typeface="+mj-ea"/>
              </a:rPr>
              <a:t>됩니다</a:t>
            </a:r>
            <a:r>
              <a:rPr lang="en-US" altLang="ko-KR" sz="1050" b="0" kern="0" spc="0">
                <a:solidFill>
                  <a:srgbClr val="374151"/>
                </a:solidFill>
                <a:effectLst/>
                <a:latin typeface="+mj-ea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50" b="0" kern="0" spc="0" dirty="0">
              <a:solidFill>
                <a:srgbClr val="374151"/>
              </a:solidFill>
              <a:effectLst/>
              <a:latin typeface="+mj-ea"/>
            </a:endParaRPr>
          </a:p>
          <a:p>
            <a:pPr marL="171450" marR="0" indent="-1714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ko-KR" altLang="en-US" sz="1100" dirty="0" err="1">
                <a:solidFill>
                  <a:srgbClr val="374151"/>
                </a:solidFill>
                <a:latin typeface="+mj-ea"/>
              </a:rPr>
              <a:t>콜백</a:t>
            </a:r>
            <a:r>
              <a:rPr lang="en-US" altLang="ko-KR" sz="1050" b="0" dirty="0">
                <a:solidFill>
                  <a:srgbClr val="374151"/>
                </a:solidFill>
                <a:latin typeface="+mj-ea"/>
              </a:rPr>
              <a:t>(</a:t>
            </a:r>
            <a:r>
              <a:rPr lang="en-US" altLang="ko-KR" sz="1050" b="0" kern="0" spc="0" dirty="0">
                <a:solidFill>
                  <a:srgbClr val="374151"/>
                </a:solidFill>
                <a:effectLst/>
                <a:latin typeface="+mj-ea"/>
              </a:rPr>
              <a:t>callback</a:t>
            </a:r>
            <a:r>
              <a:rPr lang="en-US" altLang="ko-KR" sz="1050" b="0" dirty="0">
                <a:solidFill>
                  <a:srgbClr val="374151"/>
                </a:solidFill>
                <a:latin typeface="+mj-ea"/>
              </a:rPr>
              <a:t>) : </a:t>
            </a:r>
            <a:r>
              <a:rPr lang="ko-KR" altLang="en-US" sz="1050" b="0" dirty="0">
                <a:solidFill>
                  <a:srgbClr val="374151"/>
                </a:solidFill>
                <a:latin typeface="+mj-ea"/>
              </a:rPr>
              <a:t>어떤 함수가 실행된 후에 호출되는 또다른 함수</a:t>
            </a:r>
            <a:r>
              <a:rPr lang="en-US" altLang="ko-KR" sz="1050" b="0" dirty="0">
                <a:solidFill>
                  <a:srgbClr val="374151"/>
                </a:solidFill>
                <a:latin typeface="+mj-ea"/>
              </a:rPr>
              <a:t>.</a:t>
            </a: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50" b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5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5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ko-KR" altLang="en-US" sz="1200" dirty="0" err="1">
                <a:solidFill>
                  <a:srgbClr val="374151"/>
                </a:solidFill>
                <a:latin typeface="+mj-ea"/>
              </a:rPr>
              <a:t>스파이더</a:t>
            </a:r>
            <a:r>
              <a:rPr lang="ko-KR" altLang="en-US" sz="1200" dirty="0">
                <a:solidFill>
                  <a:srgbClr val="374151"/>
                </a:solidFill>
                <a:latin typeface="+mj-ea"/>
              </a:rPr>
              <a:t> 장점</a:t>
            </a:r>
            <a:endParaRPr lang="en-US" altLang="ko-KR" sz="1200" dirty="0">
              <a:solidFill>
                <a:srgbClr val="374151"/>
              </a:solidFill>
              <a:latin typeface="+mj-ea"/>
            </a:endParaRPr>
          </a:p>
          <a:p>
            <a:pPr marL="630934" lvl="1" indent="-228600" algn="just" fontAlgn="base">
              <a:lnSpc>
                <a:spcPct val="160000"/>
              </a:lnSpc>
              <a:buFont typeface="+mj-lt"/>
              <a:buAutoNum type="arabicPeriod"/>
            </a:pPr>
            <a:r>
              <a:rPr lang="ko-KR" altLang="en-US" sz="1050" b="0" kern="0" spc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비동기 처리 </a:t>
            </a:r>
            <a:r>
              <a:rPr lang="en-US" altLang="ko-KR" sz="1050" b="0" kern="0" spc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: </a:t>
            </a:r>
            <a:r>
              <a:rPr lang="ko-KR" altLang="en-US" sz="1050" b="0" kern="0" spc="0" dirty="0" err="1">
                <a:solidFill>
                  <a:srgbClr val="374151"/>
                </a:solidFill>
                <a:effectLst/>
                <a:latin typeface="+mj-ea"/>
                <a:ea typeface="+mj-ea"/>
              </a:rPr>
              <a:t>스파이더는</a:t>
            </a:r>
            <a:r>
              <a:rPr lang="ko-KR" altLang="en-US" sz="1050" b="0" kern="0" spc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 여러 웹 페이지를 동시에 방문하여 </a:t>
            </a:r>
            <a:r>
              <a:rPr lang="ko-KR" altLang="en-US" sz="1050" b="0" kern="0" spc="0" dirty="0" err="1">
                <a:solidFill>
                  <a:srgbClr val="374151"/>
                </a:solidFill>
                <a:effectLst/>
                <a:latin typeface="+mj-ea"/>
                <a:ea typeface="+mj-ea"/>
              </a:rPr>
              <a:t>스크래핑</a:t>
            </a:r>
            <a:r>
              <a:rPr lang="ko-KR" altLang="en-US" sz="1050" kern="0" dirty="0" err="1">
                <a:solidFill>
                  <a:srgbClr val="374151"/>
                </a:solidFill>
                <a:latin typeface="+mj-ea"/>
                <a:ea typeface="+mj-ea"/>
              </a:rPr>
              <a:t>이</a:t>
            </a:r>
            <a:r>
              <a:rPr lang="ko-KR" altLang="en-US" sz="1050" kern="0" dirty="0">
                <a:solidFill>
                  <a:srgbClr val="374151"/>
                </a:solidFill>
                <a:latin typeface="+mj-ea"/>
                <a:ea typeface="+mj-ea"/>
              </a:rPr>
              <a:t> 가능합니다</a:t>
            </a:r>
            <a:r>
              <a:rPr lang="en-US" altLang="ko-KR" sz="1050" b="0" kern="0" spc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050" b="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630934" lvl="1" indent="-228600" algn="just" fontAlgn="base">
              <a:lnSpc>
                <a:spcPct val="160000"/>
              </a:lnSpc>
              <a:buFont typeface="+mj-lt"/>
              <a:buAutoNum type="arabicPeriod"/>
            </a:pPr>
            <a:r>
              <a:rPr lang="ko-KR" altLang="en-US" sz="1050" b="0" kern="0" spc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확장성 </a:t>
            </a:r>
            <a:r>
              <a:rPr lang="en-US" altLang="ko-KR" sz="1050" b="0" kern="0" spc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: </a:t>
            </a:r>
            <a:r>
              <a:rPr lang="ko-KR" altLang="en-US" sz="1050" b="0" kern="0" spc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하나의 </a:t>
            </a:r>
            <a:r>
              <a:rPr lang="ko-KR" altLang="en-US" sz="1050" b="0" kern="0" spc="0" dirty="0" err="1">
                <a:solidFill>
                  <a:srgbClr val="374151"/>
                </a:solidFill>
                <a:effectLst/>
                <a:latin typeface="+mj-ea"/>
                <a:ea typeface="+mj-ea"/>
              </a:rPr>
              <a:t>스크래피</a:t>
            </a:r>
            <a:r>
              <a:rPr lang="ko-KR" altLang="en-US" sz="1050" b="0" kern="0" spc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 프로젝트 내에 다양한 </a:t>
            </a:r>
            <a:r>
              <a:rPr lang="ko-KR" altLang="en-US" sz="1050" b="0" kern="0" spc="0" dirty="0" err="1">
                <a:solidFill>
                  <a:srgbClr val="374151"/>
                </a:solidFill>
                <a:effectLst/>
                <a:latin typeface="+mj-ea"/>
                <a:ea typeface="+mj-ea"/>
              </a:rPr>
              <a:t>스파이더를</a:t>
            </a:r>
            <a:r>
              <a:rPr lang="ko-KR" altLang="en-US" sz="1050" b="0" kern="0" spc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 구성하여 다양한 웹사이트를 대상으로 </a:t>
            </a:r>
            <a:r>
              <a:rPr lang="ko-KR" altLang="en-US" sz="1050" b="0" kern="0" spc="0" dirty="0" err="1">
                <a:solidFill>
                  <a:srgbClr val="374151"/>
                </a:solidFill>
                <a:effectLst/>
                <a:latin typeface="+mj-ea"/>
                <a:ea typeface="+mj-ea"/>
              </a:rPr>
              <a:t>스크래핑</a:t>
            </a:r>
            <a:r>
              <a:rPr lang="ko-KR" altLang="en-US" sz="1050" b="0" kern="0" spc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 가능합니다</a:t>
            </a:r>
            <a:r>
              <a:rPr lang="en-US" altLang="ko-KR" sz="1050" b="0" kern="0" spc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050" b="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630934" lvl="1" indent="-228600" algn="just" fontAlgn="base">
              <a:lnSpc>
                <a:spcPct val="160000"/>
              </a:lnSpc>
              <a:buFont typeface="+mj-lt"/>
              <a:buAutoNum type="arabicPeriod"/>
            </a:pPr>
            <a:r>
              <a:rPr lang="ko-KR" altLang="en-US" sz="1050" b="0" kern="0" spc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데이터 처리 </a:t>
            </a:r>
            <a:r>
              <a:rPr lang="en-US" altLang="ko-KR" sz="1050" b="0" kern="0" spc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: </a:t>
            </a:r>
            <a:r>
              <a:rPr lang="ko-KR" altLang="en-US" sz="1050" b="0" kern="0" spc="0" dirty="0" err="1">
                <a:solidFill>
                  <a:srgbClr val="374151"/>
                </a:solidFill>
                <a:effectLst/>
                <a:latin typeface="+mj-ea"/>
                <a:ea typeface="+mj-ea"/>
              </a:rPr>
              <a:t>스크래핑</a:t>
            </a:r>
            <a:r>
              <a:rPr lang="ko-KR" altLang="en-US" sz="1050" b="0" kern="0" spc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 된 데이터는 아이템으로 정의되며</a:t>
            </a:r>
            <a:r>
              <a:rPr lang="en-US" altLang="ko-KR" sz="1050" b="0" kern="0" spc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050" b="0" kern="0" spc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파이프라인을 통해 후처리가 가능합니다</a:t>
            </a:r>
            <a:r>
              <a:rPr lang="en-US" altLang="ko-KR" sz="1050" b="0" kern="0" spc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050" b="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i="0" dirty="0">
              <a:solidFill>
                <a:srgbClr val="374151"/>
              </a:solidFill>
              <a:effectLst/>
              <a:latin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B7729-EC49-DC4D-4C76-1B97507730B1}"/>
              </a:ext>
            </a:extLst>
          </p:cNvPr>
          <p:cNvSpPr txBox="1"/>
          <p:nvPr/>
        </p:nvSpPr>
        <p:spPr>
          <a:xfrm>
            <a:off x="301750" y="79744"/>
            <a:ext cx="3579968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ko-KR" sz="1600" b="1" dirty="0"/>
              <a:t>1. Scrapy Spiders </a:t>
            </a:r>
            <a:r>
              <a:rPr lang="ko-KR" altLang="en-US" sz="1600" b="1" dirty="0"/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E42761-56FB-29E7-0F1A-BB72C4ED9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00" y="1842779"/>
            <a:ext cx="3732539" cy="21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2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98C2B-C978-8042-F313-60113C012A91}"/>
              </a:ext>
            </a:extLst>
          </p:cNvPr>
          <p:cNvSpPr txBox="1"/>
          <p:nvPr/>
        </p:nvSpPr>
        <p:spPr>
          <a:xfrm>
            <a:off x="310714" y="91671"/>
            <a:ext cx="8994649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ko-KR" sz="1600" b="1" dirty="0"/>
              <a:t>2. Scrapy Items </a:t>
            </a:r>
            <a:r>
              <a:rPr lang="ko-KR" altLang="en-US" sz="1600" b="1" dirty="0"/>
              <a:t> </a:t>
            </a:r>
          </a:p>
        </p:txBody>
      </p:sp>
      <p:sp>
        <p:nvSpPr>
          <p:cNvPr id="2" name="제목 3">
            <a:extLst>
              <a:ext uri="{FF2B5EF4-FFF2-40B4-BE49-F238E27FC236}">
                <a16:creationId xmlns:a16="http://schemas.microsoft.com/office/drawing/2014/main" id="{6382F0B1-4FEB-EB2D-20E6-261210178E61}"/>
              </a:ext>
            </a:extLst>
          </p:cNvPr>
          <p:cNvSpPr txBox="1">
            <a:spLocks/>
          </p:cNvSpPr>
          <p:nvPr/>
        </p:nvSpPr>
        <p:spPr>
          <a:xfrm>
            <a:off x="510987" y="681318"/>
            <a:ext cx="10515601" cy="58091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863962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2000" b="1" kern="1200" cap="none" spc="0">
                <a:ln w="0"/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en-US" altLang="ko-KR" sz="1200" b="1" i="0" dirty="0">
                <a:solidFill>
                  <a:srgbClr val="374151"/>
                </a:solidFill>
                <a:effectLst/>
                <a:latin typeface="+mj-ea"/>
              </a:rPr>
              <a:t> Scrapy Items (</a:t>
            </a:r>
            <a:r>
              <a:rPr lang="ko-KR" altLang="en-US" sz="1200" b="1" i="0" dirty="0" err="1">
                <a:solidFill>
                  <a:srgbClr val="374151"/>
                </a:solidFill>
                <a:effectLst/>
                <a:latin typeface="+mj-ea"/>
              </a:rPr>
              <a:t>스크래피</a:t>
            </a:r>
            <a:r>
              <a:rPr lang="ko-KR" altLang="en-US" sz="1200" b="1" i="0" dirty="0">
                <a:solidFill>
                  <a:srgbClr val="374151"/>
                </a:solidFill>
                <a:effectLst/>
                <a:latin typeface="+mj-ea"/>
              </a:rPr>
              <a:t> 아이템</a:t>
            </a:r>
            <a:r>
              <a:rPr lang="en-US" altLang="ko-KR" sz="1200" b="1" i="0" dirty="0">
                <a:solidFill>
                  <a:srgbClr val="374151"/>
                </a:solidFill>
                <a:effectLst/>
                <a:latin typeface="+mj-ea"/>
              </a:rPr>
              <a:t>)</a:t>
            </a: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r>
              <a:rPr lang="en-US" altLang="ko-KR" sz="1000" dirty="0">
                <a:solidFill>
                  <a:srgbClr val="374151"/>
                </a:solidFill>
                <a:latin typeface="+mn-lt"/>
              </a:rPr>
              <a:t>    </a:t>
            </a:r>
            <a:r>
              <a:rPr lang="en-US" altLang="ko-KR" sz="1050" b="0">
                <a:solidFill>
                  <a:srgbClr val="374151"/>
                </a:solidFill>
                <a:latin typeface="+mn-lt"/>
              </a:rPr>
              <a:t>: </a:t>
            </a:r>
            <a:r>
              <a:rPr lang="en-US" altLang="ko-KR" sz="1050" b="0" i="0">
                <a:solidFill>
                  <a:srgbClr val="374151"/>
                </a:solidFill>
                <a:effectLst/>
                <a:latin typeface="+mn-lt"/>
              </a:rPr>
              <a:t>spider</a:t>
            </a:r>
            <a:r>
              <a:rPr lang="ko-KR" altLang="en-US" sz="1050" b="0" i="0">
                <a:solidFill>
                  <a:srgbClr val="374151"/>
                </a:solidFill>
                <a:effectLst/>
                <a:latin typeface="+mn-lt"/>
              </a:rPr>
              <a:t>가 </a:t>
            </a:r>
            <a:r>
              <a:rPr lang="ko-KR" altLang="en-US" sz="1050" b="0" i="0" dirty="0">
                <a:solidFill>
                  <a:srgbClr val="374151"/>
                </a:solidFill>
                <a:effectLst/>
                <a:latin typeface="+mn-lt"/>
              </a:rPr>
              <a:t>추출한 </a:t>
            </a:r>
            <a:r>
              <a:rPr lang="ko-KR" altLang="en-US" sz="1050" b="0" i="0">
                <a:solidFill>
                  <a:srgbClr val="374151"/>
                </a:solidFill>
                <a:effectLst/>
                <a:latin typeface="+mn-lt"/>
              </a:rPr>
              <a:t>데이터를 정의하기 </a:t>
            </a:r>
            <a:r>
              <a:rPr lang="ko-KR" altLang="en-US" sz="1050" b="0" i="0" dirty="0">
                <a:solidFill>
                  <a:srgbClr val="374151"/>
                </a:solidFill>
                <a:effectLst/>
                <a:latin typeface="+mn-lt"/>
              </a:rPr>
              <a:t>위한 클래스</a:t>
            </a:r>
            <a:r>
              <a:rPr lang="en-US" altLang="ko-KR" sz="1050" b="0" i="0" dirty="0">
                <a:solidFill>
                  <a:srgbClr val="374151"/>
                </a:solidFill>
                <a:effectLst/>
                <a:latin typeface="+mn-lt"/>
              </a:rPr>
              <a:t>, </a:t>
            </a:r>
            <a:r>
              <a:rPr lang="ko-KR" altLang="en-US" sz="1050" b="0" i="0" dirty="0">
                <a:solidFill>
                  <a:srgbClr val="374151"/>
                </a:solidFill>
                <a:effectLst/>
                <a:latin typeface="+mn-lt"/>
              </a:rPr>
              <a:t>프로젝트의</a:t>
            </a:r>
            <a:r>
              <a:rPr lang="ko-KR" altLang="en-US" sz="105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</a:rPr>
              <a:t> </a:t>
            </a:r>
            <a:r>
              <a:rPr lang="en-US" altLang="ko-KR" sz="105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</a:rPr>
              <a:t>items.py</a:t>
            </a:r>
            <a:r>
              <a:rPr lang="ko-KR" altLang="en-US" sz="1050" b="0" i="0" dirty="0">
                <a:solidFill>
                  <a:srgbClr val="374151"/>
                </a:solidFill>
                <a:effectLst/>
                <a:latin typeface="+mn-lt"/>
              </a:rPr>
              <a:t>에 정의</a:t>
            </a:r>
            <a:endParaRPr lang="en-US" altLang="ko-KR" sz="1050" b="0" i="0" dirty="0">
              <a:solidFill>
                <a:srgbClr val="374151"/>
              </a:solidFill>
              <a:effectLst/>
              <a:latin typeface="+mn-lt"/>
              <a:ea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90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Item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 정의 방법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(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예시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)</a:t>
            </a: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100" b="0" dirty="0">
              <a:solidFill>
                <a:srgbClr val="374151"/>
              </a:solidFill>
              <a:latin typeface="+mj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500" b="0" dirty="0">
              <a:solidFill>
                <a:srgbClr val="374151"/>
              </a:solidFill>
              <a:latin typeface="+mj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0" kern="0" spc="0" dirty="0">
                <a:solidFill>
                  <a:srgbClr val="374151"/>
                </a:solidFill>
                <a:effectLst/>
                <a:latin typeface="+mj-ea"/>
                <a:ea typeface="함초롬바탕" panose="02030604000101010101" pitchFamily="18" charset="-127"/>
              </a:rPr>
              <a:t>				</a:t>
            </a:r>
            <a:r>
              <a:rPr lang="ko-KR" altLang="en-US" sz="1050" kern="0" spc="0" dirty="0">
                <a:solidFill>
                  <a:srgbClr val="37415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→  </a:t>
            </a:r>
            <a:r>
              <a:rPr lang="en-US" altLang="ko-KR" sz="1050" kern="0" spc="0" dirty="0">
                <a:solidFill>
                  <a:srgbClr val="374151"/>
                </a:solidFill>
                <a:effectLst/>
                <a:latin typeface="+mj-ea"/>
              </a:rPr>
              <a:t>Field() </a:t>
            </a:r>
            <a:r>
              <a:rPr lang="en-US" altLang="ko-KR" sz="1050" b="0" kern="0" spc="0" dirty="0">
                <a:solidFill>
                  <a:srgbClr val="374151"/>
                </a:solidFill>
                <a:effectLst/>
                <a:latin typeface="+mj-ea"/>
              </a:rPr>
              <a:t>: </a:t>
            </a:r>
            <a:r>
              <a:rPr lang="ko-KR" altLang="en-US" sz="1050" b="0" kern="0" spc="0" dirty="0" err="1">
                <a:solidFill>
                  <a:srgbClr val="374151"/>
                </a:solidFill>
                <a:effectLst/>
                <a:latin typeface="+mj-ea"/>
              </a:rPr>
              <a:t>스크래핑된</a:t>
            </a:r>
            <a:r>
              <a:rPr lang="ko-KR" altLang="en-US" sz="1050" b="0" kern="0" spc="0" dirty="0">
                <a:solidFill>
                  <a:srgbClr val="374151"/>
                </a:solidFill>
                <a:effectLst/>
                <a:latin typeface="+mj-ea"/>
              </a:rPr>
              <a:t> 데이터를 저장하고 관리</a:t>
            </a:r>
            <a:endParaRPr lang="ko-KR" altLang="en-US" sz="1050" b="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050" kern="0" spc="0" dirty="0">
                <a:solidFill>
                  <a:srgbClr val="374151"/>
                </a:solidFill>
                <a:effectLst/>
                <a:latin typeface="+mj-ea"/>
              </a:rPr>
              <a:t>				</a:t>
            </a:r>
            <a:r>
              <a:rPr lang="ko-KR" altLang="en-US" sz="1050" kern="0" spc="0" dirty="0">
                <a:solidFill>
                  <a:srgbClr val="374151"/>
                </a:solidFill>
                <a:effectLst/>
                <a:latin typeface="+mj-ea"/>
              </a:rPr>
              <a:t>→ </a:t>
            </a:r>
            <a:r>
              <a:rPr lang="en-US" altLang="ko-KR" sz="1050" kern="0" spc="0" dirty="0">
                <a:solidFill>
                  <a:srgbClr val="374151"/>
                </a:solidFill>
                <a:effectLst/>
                <a:latin typeface="+mj-ea"/>
              </a:rPr>
              <a:t>‘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</a:rPr>
              <a:t>text</a:t>
            </a:r>
            <a:r>
              <a:rPr kumimoji="0" lang="en-US" altLang="ko-K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</a:rPr>
              <a:t>’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j-ea"/>
              </a:rPr>
              <a:t>, </a:t>
            </a:r>
            <a:r>
              <a:rPr kumimoji="0" lang="en-US" altLang="ko-KR" sz="105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j-ea"/>
              </a:rPr>
              <a:t>‘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</a:rPr>
              <a:t>tags</a:t>
            </a:r>
            <a:r>
              <a:rPr kumimoji="0" lang="en-US" altLang="ko-K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</a:rPr>
              <a:t>’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j-ea"/>
              </a:rPr>
              <a:t>, </a:t>
            </a:r>
            <a:r>
              <a:rPr kumimoji="0" lang="en-US" altLang="ko-KR" sz="105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j-ea"/>
              </a:rPr>
              <a:t>‘</a:t>
            </a:r>
            <a:r>
              <a:rPr kumimoji="0" lang="ko-KR" altLang="ko-KR" sz="105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</a:rPr>
              <a:t>author</a:t>
            </a:r>
            <a:r>
              <a:rPr kumimoji="0" lang="en-US" altLang="ko-K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</a:rPr>
              <a:t>’</a:t>
            </a:r>
            <a:r>
              <a:rPr kumimoji="0" lang="ko-KR" altLang="ko-KR" sz="105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j-ea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j-ea"/>
              </a:rPr>
              <a:t>세 개의 필드</a:t>
            </a:r>
            <a:r>
              <a:rPr lang="en-US" altLang="ko-KR" sz="1050" b="0" dirty="0">
                <a:ln>
                  <a:noFill/>
                </a:ln>
                <a:solidFill>
                  <a:schemeClr val="tx1"/>
                </a:solidFill>
                <a:latin typeface="+mj-ea"/>
              </a:rPr>
              <a:t> </a:t>
            </a:r>
            <a:r>
              <a:rPr lang="ko-KR" altLang="en-US" sz="1050" b="0" dirty="0">
                <a:ln>
                  <a:noFill/>
                </a:ln>
                <a:solidFill>
                  <a:schemeClr val="tx1"/>
                </a:solidFill>
                <a:latin typeface="+mj-ea"/>
              </a:rPr>
              <a:t>정의</a:t>
            </a:r>
            <a:endParaRPr lang="ko-KR" altLang="en-US" sz="1050" b="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Spider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 업데이트 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r>
              <a:rPr lang="en-US" altLang="ko-KR" sz="1000" kern="0" spc="0" dirty="0">
                <a:solidFill>
                  <a:srgbClr val="37415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						      </a:t>
            </a:r>
            <a:r>
              <a:rPr lang="ko-KR" altLang="en-US" sz="1050" kern="0" spc="0" dirty="0">
                <a:solidFill>
                  <a:srgbClr val="374151"/>
                </a:solidFill>
                <a:effectLst/>
                <a:latin typeface="+mj-ea"/>
              </a:rPr>
              <a:t>→  </a:t>
            </a:r>
            <a:r>
              <a:rPr lang="en-US" altLang="ko-KR" sz="1050" b="0" kern="0" spc="0" dirty="0" err="1">
                <a:solidFill>
                  <a:srgbClr val="374151"/>
                </a:solidFill>
                <a:effectLst/>
                <a:latin typeface="+mj-ea"/>
              </a:rPr>
              <a:t>QuoteItem</a:t>
            </a:r>
            <a:r>
              <a:rPr lang="en-US" altLang="ko-KR" sz="1050" b="0" kern="0" spc="0" dirty="0">
                <a:solidFill>
                  <a:srgbClr val="374151"/>
                </a:solidFill>
                <a:effectLst/>
                <a:latin typeface="+mj-ea"/>
              </a:rPr>
              <a:t> </a:t>
            </a:r>
            <a:r>
              <a:rPr lang="ko-KR" altLang="en-US" sz="1050" b="0" kern="0" spc="0" dirty="0">
                <a:solidFill>
                  <a:srgbClr val="374151"/>
                </a:solidFill>
                <a:effectLst/>
                <a:latin typeface="+mj-ea"/>
              </a:rPr>
              <a:t>클래스를 </a:t>
            </a:r>
            <a:r>
              <a:rPr lang="ko-KR" altLang="en-US" sz="1050" b="0" kern="0" spc="0" dirty="0" err="1">
                <a:solidFill>
                  <a:srgbClr val="374151"/>
                </a:solidFill>
                <a:effectLst/>
                <a:latin typeface="+mj-ea"/>
              </a:rPr>
              <a:t>임포트하여</a:t>
            </a:r>
            <a:r>
              <a:rPr lang="ko-KR" altLang="en-US" sz="1050" b="0" kern="0" spc="0" dirty="0">
                <a:solidFill>
                  <a:srgbClr val="374151"/>
                </a:solidFill>
                <a:effectLst/>
                <a:latin typeface="+mj-ea"/>
              </a:rPr>
              <a:t> 사용</a:t>
            </a:r>
            <a:r>
              <a:rPr lang="en-US" altLang="ko-KR" sz="1050" b="0" kern="0" spc="0" dirty="0">
                <a:solidFill>
                  <a:srgbClr val="374151"/>
                </a:solidFill>
                <a:effectLst/>
                <a:latin typeface="+mj-ea"/>
              </a:rPr>
              <a:t>.</a:t>
            </a:r>
            <a:endParaRPr lang="en-US" altLang="ko-KR" sz="1050" b="0" dirty="0">
              <a:solidFill>
                <a:srgbClr val="374151"/>
              </a:solidFill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r>
              <a:rPr lang="en-US" altLang="ko-KR" sz="1050" b="0" dirty="0">
                <a:solidFill>
                  <a:srgbClr val="374151"/>
                </a:solidFill>
                <a:latin typeface="+mj-ea"/>
              </a:rPr>
              <a:t>						     </a:t>
            </a:r>
            <a:r>
              <a:rPr lang="ko-KR" altLang="en-US" sz="1050" kern="0" spc="0" dirty="0">
                <a:solidFill>
                  <a:srgbClr val="374151"/>
                </a:solidFill>
                <a:effectLst/>
                <a:latin typeface="+mj-ea"/>
              </a:rPr>
              <a:t>→  </a:t>
            </a:r>
            <a:r>
              <a:rPr lang="en-US" altLang="ko-KR" sz="1050" b="0" kern="0" spc="0" dirty="0">
                <a:solidFill>
                  <a:srgbClr val="374151"/>
                </a:solidFill>
                <a:effectLst/>
                <a:latin typeface="+mj-ea"/>
              </a:rPr>
              <a:t>spider</a:t>
            </a:r>
            <a:r>
              <a:rPr lang="ko-KR" altLang="en-US" sz="1050" b="0" kern="0" spc="0" dirty="0">
                <a:solidFill>
                  <a:srgbClr val="374151"/>
                </a:solidFill>
                <a:effectLst/>
                <a:latin typeface="+mj-ea"/>
              </a:rPr>
              <a:t>가 추출한 데이터를 </a:t>
            </a:r>
            <a:r>
              <a:rPr lang="en-US" altLang="ko-KR" sz="1050" kern="0" spc="0" dirty="0">
                <a:solidFill>
                  <a:srgbClr val="374151"/>
                </a:solidFill>
                <a:effectLst/>
                <a:latin typeface="+mj-ea"/>
              </a:rPr>
              <a:t>‘</a:t>
            </a:r>
            <a:r>
              <a:rPr lang="en-US" altLang="ko-KR" sz="1050" kern="0" spc="0" dirty="0" err="1">
                <a:solidFill>
                  <a:srgbClr val="374151"/>
                </a:solidFill>
                <a:effectLst/>
                <a:latin typeface="+mj-ea"/>
              </a:rPr>
              <a:t>quote_item</a:t>
            </a:r>
            <a:r>
              <a:rPr lang="en-US" altLang="ko-KR" sz="1050" kern="0" spc="0" dirty="0">
                <a:solidFill>
                  <a:srgbClr val="374151"/>
                </a:solidFill>
                <a:effectLst/>
                <a:latin typeface="+mj-ea"/>
              </a:rPr>
              <a:t>’ </a:t>
            </a:r>
            <a:r>
              <a:rPr lang="ko-KR" altLang="en-US" sz="1050" b="0" kern="0" spc="0" dirty="0">
                <a:solidFill>
                  <a:srgbClr val="374151"/>
                </a:solidFill>
                <a:effectLst/>
                <a:latin typeface="+mj-ea"/>
              </a:rPr>
              <a:t>객체에 저장</a:t>
            </a:r>
            <a:r>
              <a:rPr lang="en-US" altLang="ko-KR" sz="1050" b="0" kern="0" spc="0" dirty="0">
                <a:solidFill>
                  <a:srgbClr val="374151"/>
                </a:solidFill>
                <a:effectLst/>
                <a:latin typeface="+mj-ea"/>
              </a:rPr>
              <a:t>.</a:t>
            </a:r>
            <a:endParaRPr lang="ko-KR" altLang="en-US" sz="1050" b="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defTabSz="914400" eaLnBrk="0" fontAlgn="base" latinLnBrk="0" hangingPunct="0">
              <a:lnSpc>
                <a:spcPct val="15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747D00-A967-679D-4D22-184CFD679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26" y="1752571"/>
            <a:ext cx="2658527" cy="11609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9D6598E-4EF9-C675-F2B0-107943B66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595" y="3343589"/>
            <a:ext cx="5100937" cy="305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38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98C2B-C978-8042-F313-60113C012A91}"/>
              </a:ext>
            </a:extLst>
          </p:cNvPr>
          <p:cNvSpPr txBox="1"/>
          <p:nvPr/>
        </p:nvSpPr>
        <p:spPr>
          <a:xfrm>
            <a:off x="310714" y="91671"/>
            <a:ext cx="8994649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ko-KR" sz="1600" b="1" dirty="0"/>
              <a:t>2. Scrapy Items </a:t>
            </a:r>
            <a:r>
              <a:rPr lang="ko-KR" altLang="en-US" sz="1600" b="1" dirty="0"/>
              <a:t> </a:t>
            </a:r>
          </a:p>
        </p:txBody>
      </p:sp>
      <p:sp>
        <p:nvSpPr>
          <p:cNvPr id="2" name="제목 3">
            <a:extLst>
              <a:ext uri="{FF2B5EF4-FFF2-40B4-BE49-F238E27FC236}">
                <a16:creationId xmlns:a16="http://schemas.microsoft.com/office/drawing/2014/main" id="{6382F0B1-4FEB-EB2D-20E6-261210178E61}"/>
              </a:ext>
            </a:extLst>
          </p:cNvPr>
          <p:cNvSpPr txBox="1">
            <a:spLocks/>
          </p:cNvSpPr>
          <p:nvPr/>
        </p:nvSpPr>
        <p:spPr>
          <a:xfrm>
            <a:off x="573741" y="824753"/>
            <a:ext cx="10399059" cy="51098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863962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2000" b="1" kern="1200" cap="none" spc="0">
                <a:ln w="0"/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defTabSz="914400" eaLnBrk="0" fontAlgn="base" latinLnBrk="0" hangingPunct="0">
              <a:lnSpc>
                <a:spcPct val="200000"/>
              </a:lnSpc>
              <a:spcAft>
                <a:spcPct val="0"/>
              </a:spcAft>
            </a:pPr>
            <a:endParaRPr lang="en-US" altLang="ko-KR" sz="1000" b="0" dirty="0">
              <a:solidFill>
                <a:srgbClr val="374151"/>
              </a:solidFill>
              <a:latin typeface="+mj-ea"/>
            </a:endParaRPr>
          </a:p>
          <a:p>
            <a:pPr marL="171450" indent="-171450" defTabSz="914400" eaLnBrk="0" fontAlgn="base" latinLnBrk="0" hangingPunct="0">
              <a:lnSpc>
                <a:spcPct val="200000"/>
              </a:lnSpc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ko-KR" altLang="en-US" sz="1200" dirty="0">
                <a:solidFill>
                  <a:srgbClr val="374151"/>
                </a:solidFill>
                <a:latin typeface="+mj-ea"/>
              </a:rPr>
              <a:t>아이템 사용의 장점</a:t>
            </a:r>
            <a:endParaRPr lang="en-US" altLang="ko-KR" sz="1200" dirty="0">
              <a:solidFill>
                <a:srgbClr val="374151"/>
              </a:solidFill>
              <a:latin typeface="+mj-ea"/>
            </a:endParaRPr>
          </a:p>
          <a:p>
            <a:pPr marL="171450" marR="0" indent="-17145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050" b="0" kern="0" spc="0" dirty="0">
                <a:solidFill>
                  <a:srgbClr val="374151"/>
                </a:solidFill>
                <a:effectLst/>
                <a:latin typeface="+mj-ea"/>
              </a:rPr>
              <a:t>구조화 </a:t>
            </a:r>
            <a:r>
              <a:rPr lang="en-US" altLang="ko-KR" sz="1050" b="0" kern="0" spc="0" dirty="0">
                <a:solidFill>
                  <a:srgbClr val="374151"/>
                </a:solidFill>
                <a:effectLst/>
                <a:latin typeface="+mj-ea"/>
              </a:rPr>
              <a:t>: </a:t>
            </a:r>
            <a:r>
              <a:rPr lang="ko-KR" altLang="en-US" sz="1050" b="0" kern="0" spc="0" dirty="0">
                <a:solidFill>
                  <a:srgbClr val="374151"/>
                </a:solidFill>
                <a:effectLst/>
                <a:latin typeface="+mj-ea"/>
              </a:rPr>
              <a:t>아이템을 사용하면 수집된 데이터에 일관된 구조를 제공할 수 있습니다</a:t>
            </a:r>
            <a:r>
              <a:rPr lang="en-US" altLang="ko-KR" sz="1050" b="0" kern="0" spc="0" dirty="0">
                <a:solidFill>
                  <a:srgbClr val="374151"/>
                </a:solidFill>
                <a:effectLst/>
                <a:latin typeface="+mj-ea"/>
              </a:rPr>
              <a:t>.</a:t>
            </a:r>
            <a:endParaRPr lang="ko-KR" altLang="en-US" sz="1050" b="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marL="171450" marR="0" indent="-17145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050" b="0" kern="0" spc="0" dirty="0">
                <a:solidFill>
                  <a:srgbClr val="374151"/>
                </a:solidFill>
                <a:effectLst/>
                <a:latin typeface="+mj-ea"/>
              </a:rPr>
              <a:t>재사용성 </a:t>
            </a:r>
            <a:r>
              <a:rPr lang="en-US" altLang="ko-KR" sz="1050" b="0" kern="0" spc="0" dirty="0">
                <a:solidFill>
                  <a:srgbClr val="374151"/>
                </a:solidFill>
                <a:effectLst/>
                <a:latin typeface="+mj-ea"/>
              </a:rPr>
              <a:t>: </a:t>
            </a:r>
            <a:r>
              <a:rPr lang="ko-KR" altLang="en-US" sz="1050" b="0" kern="0" spc="0" dirty="0">
                <a:solidFill>
                  <a:srgbClr val="374151"/>
                </a:solidFill>
                <a:effectLst/>
                <a:latin typeface="+mj-ea"/>
              </a:rPr>
              <a:t>동일한 데이터 구조를 가진 여러 웹사이트에서 </a:t>
            </a:r>
            <a:r>
              <a:rPr lang="ko-KR" altLang="en-US" sz="1050" b="0" kern="0" spc="0" dirty="0" err="1">
                <a:solidFill>
                  <a:srgbClr val="374151"/>
                </a:solidFill>
                <a:effectLst/>
                <a:latin typeface="+mj-ea"/>
              </a:rPr>
              <a:t>스크래핑</a:t>
            </a:r>
            <a:r>
              <a:rPr lang="ko-KR" altLang="en-US" sz="1050" b="0" kern="0" spc="0" dirty="0">
                <a:solidFill>
                  <a:srgbClr val="374151"/>
                </a:solidFill>
                <a:effectLst/>
                <a:latin typeface="+mj-ea"/>
              </a:rPr>
              <a:t> 할 때 아이템을 재사용할 수 있습니다</a:t>
            </a:r>
            <a:r>
              <a:rPr lang="en-US" altLang="ko-KR" sz="1050" b="0" kern="0" spc="0" dirty="0">
                <a:solidFill>
                  <a:srgbClr val="374151"/>
                </a:solidFill>
                <a:effectLst/>
                <a:latin typeface="+mj-ea"/>
              </a:rPr>
              <a:t>.</a:t>
            </a:r>
            <a:endParaRPr lang="ko-KR" altLang="en-US" sz="1050" b="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marL="171450" marR="0" indent="-17145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050" b="0" kern="0" spc="0" dirty="0">
                <a:solidFill>
                  <a:srgbClr val="374151"/>
                </a:solidFill>
                <a:effectLst/>
                <a:latin typeface="+mj-ea"/>
              </a:rPr>
              <a:t>확장성 </a:t>
            </a:r>
            <a:r>
              <a:rPr lang="en-US" altLang="ko-KR" sz="1050" b="0" kern="0" spc="0" dirty="0">
                <a:solidFill>
                  <a:srgbClr val="374151"/>
                </a:solidFill>
                <a:effectLst/>
                <a:latin typeface="+mj-ea"/>
              </a:rPr>
              <a:t>: </a:t>
            </a:r>
            <a:r>
              <a:rPr lang="ko-KR" altLang="en-US" sz="1050" b="0" kern="0" spc="0" dirty="0">
                <a:solidFill>
                  <a:srgbClr val="374151"/>
                </a:solidFill>
                <a:effectLst/>
                <a:latin typeface="+mj-ea"/>
              </a:rPr>
              <a:t>새로운 필드나 데이터 소스가 생기더라도 아이템 클래스를 쉽게 수정하여 확장할 수 있습니다</a:t>
            </a:r>
            <a:r>
              <a:rPr lang="en-US" altLang="ko-KR" sz="1050" b="0" kern="0" spc="0" dirty="0">
                <a:solidFill>
                  <a:srgbClr val="374151"/>
                </a:solidFill>
                <a:effectLst/>
                <a:latin typeface="+mj-ea"/>
              </a:rPr>
              <a:t>.</a:t>
            </a:r>
            <a:endParaRPr lang="ko-KR" altLang="en-US" sz="1050" b="0" kern="0" spc="0" dirty="0">
              <a:solidFill>
                <a:srgbClr val="000000"/>
              </a:solidFill>
              <a:effectLst/>
              <a:latin typeface="+mj-ea"/>
            </a:endParaRPr>
          </a:p>
          <a:p>
            <a:pPr defTabSz="914400" eaLnBrk="0" fontAlgn="base" latinLnBrk="0" hangingPunct="0">
              <a:lnSpc>
                <a:spcPct val="200000"/>
              </a:lnSpc>
              <a:spcAft>
                <a:spcPct val="0"/>
              </a:spcAft>
            </a:pPr>
            <a:endParaRPr lang="en-US" altLang="ko-KR" sz="1000" b="0" i="0" dirty="0">
              <a:solidFill>
                <a:srgbClr val="374151"/>
              </a:solidFill>
              <a:effectLst/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0830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대전연구소 보고 서식 2016" id="{E54CE06D-ACC1-4BF4-A7A0-364E6E7A475D}" vid="{CAD7AD88-368C-4D1A-9B9F-07D1923826A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34717</TotalTime>
  <Words>3298</Words>
  <Application>Microsoft Office PowerPoint</Application>
  <PresentationFormat>사용자 지정</PresentationFormat>
  <Paragraphs>1031</Paragraphs>
  <Slides>43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4" baseType="lpstr">
      <vt:lpstr>Arial Unicode MS</vt:lpstr>
      <vt:lpstr>Pretendard</vt:lpstr>
      <vt:lpstr>Söhne</vt:lpstr>
      <vt:lpstr>var(--ifm-heading-font-family)</vt:lpstr>
      <vt:lpstr>맑은 고딕</vt:lpstr>
      <vt:lpstr>함초롬바탕</vt:lpstr>
      <vt:lpstr>Arial</vt:lpstr>
      <vt:lpstr>Poppins</vt:lpstr>
      <vt:lpstr>Wingdings</vt:lpstr>
      <vt:lpstr>Wingdings 3</vt:lpstr>
      <vt:lpstr>Office 테마</vt:lpstr>
      <vt:lpstr>Scrapy 세미나 발표 </vt:lpstr>
      <vt:lpstr>PowerPoint 프레젠테이션</vt:lpstr>
      <vt:lpstr>Introduction to Web Scraping with Scrapy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Part 1: How To Build Your First Scrapy Spider</vt:lpstr>
      <vt:lpstr> MacOS 또는 Linux  1. 설치된 패키지가 최신 버전인지 확인합니다.      2. 다음으로 파이썬 가상 환경을 생성합니다.        3. 마지막으로 가상 환경에서 Scrapy를 설치합니다.   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Part 2: Cleaning Dirty Data &amp; Dealing With Edge Cases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Part 3: Storing Our Data in AWS S3, MySQL &amp; Postgres DBs</vt:lpstr>
      <vt:lpstr>PowerPoint 프레젠테이션</vt:lpstr>
      <vt:lpstr>PowerPoint 프레젠테이션</vt:lpstr>
      <vt:lpstr>PowerPoint 프레젠테이션</vt:lpstr>
      <vt:lpstr>PowerPoint 프레젠테이션</vt:lpstr>
      <vt:lpstr>Part 4: Avoid Getting Blocked With User Agents &amp; Proxies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암호프로세서 검증플랫폼</dc:title>
  <dc:creator>이호석</dc:creator>
  <cp:lastModifiedBy>문성경</cp:lastModifiedBy>
  <cp:revision>2122</cp:revision>
  <cp:lastPrinted>2023-08-23T05:35:05Z</cp:lastPrinted>
  <dcterms:created xsi:type="dcterms:W3CDTF">2016-07-31T21:33:38Z</dcterms:created>
  <dcterms:modified xsi:type="dcterms:W3CDTF">2023-08-23T06:18:17Z</dcterms:modified>
</cp:coreProperties>
</file>