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797" r:id="rId3"/>
    <p:sldId id="1752" r:id="rId4"/>
    <p:sldId id="1835" r:id="rId5"/>
    <p:sldId id="1900" r:id="rId6"/>
    <p:sldId id="1901" r:id="rId7"/>
    <p:sldId id="1793" r:id="rId8"/>
    <p:sldId id="1868" r:id="rId9"/>
    <p:sldId id="1902" r:id="rId10"/>
    <p:sldId id="1903" r:id="rId11"/>
    <p:sldId id="1904" r:id="rId12"/>
    <p:sldId id="1905" r:id="rId13"/>
    <p:sldId id="190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882" autoAdjust="0"/>
  </p:normalViewPr>
  <p:slideViewPr>
    <p:cSldViewPr snapToGrid="0">
      <p:cViewPr varScale="1">
        <p:scale>
          <a:sx n="132" d="100"/>
          <a:sy n="132" d="100"/>
        </p:scale>
        <p:origin x="1352" y="76"/>
      </p:cViewPr>
      <p:guideLst/>
    </p:cSldViewPr>
  </p:slideViewPr>
  <p:notesTextViewPr>
    <p:cViewPr>
      <p:scale>
        <a:sx n="1" d="1"/>
        <a:sy n="1" d="1"/>
      </p:scale>
      <p:origin x="0" y="0"/>
    </p:cViewPr>
  </p:notesTextViewPr>
  <p:notesViewPr>
    <p:cSldViewPr snapToGrid="0">
      <p:cViewPr>
        <p:scale>
          <a:sx n="50" d="100"/>
          <a:sy n="50" d="100"/>
        </p:scale>
        <p:origin x="3403" y="54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5/13/2022 1:08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1" y="0"/>
            <a:ext cx="3706837" cy="457200"/>
          </a:xfrm>
          <a:prstGeom prst="rect">
            <a:avLst/>
          </a:prstGeom>
        </p:spPr>
        <p:txBody>
          <a:bodyPr vert="horz" lIns="91440" tIns="45720" rIns="91440" bIns="45720" rtlCol="0"/>
          <a:lstStyle>
            <a:lvl1pPr algn="l">
              <a:defRPr sz="1200">
                <a:latin typeface="Segoe UI" pitchFamily="34" charset="0"/>
              </a:defRPr>
            </a:lvl1pPr>
          </a:lstStyle>
          <a:p>
            <a:r>
              <a:rPr lang="en-US" dirty="0"/>
              <a:t>AZ-040 Automating Administration with PowerShell</a:t>
            </a:r>
          </a:p>
          <a:p>
            <a:r>
              <a:rPr lang="en-US" dirty="0"/>
              <a:t>Module 0: Introduction</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5/13/2022 1:07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
        <p:nvSpPr>
          <p:cNvPr id="8" name="Header Placeholder 3">
            <a:extLst>
              <a:ext uri="{FF2B5EF4-FFF2-40B4-BE49-F238E27FC236}">
                <a16:creationId xmlns:a16="http://schemas.microsoft.com/office/drawing/2014/main" id="{3DE40415-253A-4536-89A6-D75792DF2546}"/>
              </a:ext>
            </a:extLst>
          </p:cNvPr>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2718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1072176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58064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24693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a:xfrm>
            <a:off x="0" y="0"/>
            <a:ext cx="3706837" cy="457200"/>
          </a:xfrm>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558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t>
            </a: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8" name="Header Placeholder 3">
            <a:extLst>
              <a:ext uri="{FF2B5EF4-FFF2-40B4-BE49-F238E27FC236}">
                <a16:creationId xmlns:a16="http://schemas.microsoft.com/office/drawing/2014/main" id="{3895F002-7244-4E33-8EEE-C94E33EA337B}"/>
              </a:ext>
            </a:extLst>
          </p:cNvPr>
          <p:cNvSpPr>
            <a:spLocks noGrp="1"/>
          </p:cNvSpPr>
          <p:nvPr>
            <p:ph type="hdr" sz="quarter"/>
          </p:nvPr>
        </p:nvSpPr>
        <p:spPr>
          <a:xfrm>
            <a:off x="-1" y="0"/>
            <a:ext cx="3706837" cy="457200"/>
          </a:xfrm>
        </p:spPr>
        <p:txBody>
          <a:bodyPr/>
          <a:lstStyle/>
          <a:p>
            <a:r>
              <a:rPr lang="en-US" dirty="0"/>
              <a:t>AZ-040 Automating Administration with PowerShell</a:t>
            </a:r>
          </a:p>
          <a:p>
            <a:r>
              <a:rPr lang="en-US" dirty="0"/>
              <a:t>Module 0: Introduction</a:t>
            </a:r>
          </a:p>
        </p:txBody>
      </p:sp>
    </p:spTree>
    <p:extLst>
      <p:ext uri="{BB962C8B-B14F-4D97-AF65-F5344CB8AC3E}">
        <p14:creationId xmlns:p14="http://schemas.microsoft.com/office/powerpoint/2010/main" val="566960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687787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02865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078438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8048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26844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vert="horz" lIns="91440" tIns="45720" rIns="91440" bIns="45720" rtlCol="0"/>
          <a:lstStyle/>
          <a:p>
            <a:pPr defTabSz="932742">
              <a:spcAft>
                <a:spcPts val="340"/>
              </a:spcAft>
            </a:pPr>
            <a:endParaRPr lang="en-CA" sz="900" dirty="0"/>
          </a:p>
        </p:txBody>
      </p:sp>
      <p:sp>
        <p:nvSpPr>
          <p:cNvPr id="4" name="Header Placeholder 3"/>
          <p:cNvSpPr>
            <a:spLocks noGrp="1"/>
          </p:cNvSpPr>
          <p:nvPr>
            <p:ph type="hdr" sz="quarter"/>
          </p:nvPr>
        </p:nvSpPr>
        <p:spPr/>
        <p:txBody>
          <a:bodyPr/>
          <a:lstStyle/>
          <a:p>
            <a:r>
              <a:rPr lang="en-US" dirty="0"/>
              <a:t>AZ-040 Automating Administration with PowerShell</a:t>
            </a:r>
          </a:p>
          <a:p>
            <a:r>
              <a:rPr lang="en-US" dirty="0"/>
              <a:t>Module 0: Introduction</a:t>
            </a:r>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52619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9" y="3419718"/>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387287"/>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6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46.xml"/><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61.xml"/><Relationship Id="rId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AZ-040 Automating Administration with PowerShell</a:t>
            </a:r>
            <a:endParaRPr lang="en-US" dirty="0">
              <a:solidFill>
                <a:schemeClr val="tx1"/>
              </a:solidFill>
            </a:endParaRPr>
          </a:p>
        </p:txBody>
      </p:sp>
      <p:sp>
        <p:nvSpPr>
          <p:cNvPr id="5" name="Text Placeholder 4">
            <a:extLst>
              <a:ext uri="{FF2B5EF4-FFF2-40B4-BE49-F238E27FC236}">
                <a16:creationId xmlns:a16="http://schemas.microsoft.com/office/drawing/2014/main" id="{58304294-793E-FB49-A26A-F2ADFBA94074}"/>
              </a:ext>
            </a:extLst>
          </p:cNvPr>
          <p:cNvSpPr>
            <a:spLocks noGrp="1"/>
          </p:cNvSpPr>
          <p:nvPr>
            <p:ph type="body" sz="quarter" idx="15"/>
          </p:nvPr>
        </p:nvSpPr>
        <p:spPr/>
        <p:txBody>
          <a:bodyPr/>
          <a:lstStyle/>
          <a:p>
            <a:r>
              <a:rPr lang="en-US"/>
              <a:t>Author name</a:t>
            </a:r>
            <a:br>
              <a:rPr lang="en-US"/>
            </a:br>
            <a:r>
              <a:rPr lang="en-US"/>
              <a:t>Date</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Course outline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4616648"/>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 Getting started with Windows PowerShell</a:t>
            </a:r>
          </a:p>
          <a:p>
            <a:pPr lvl="2" defTabSz="932742">
              <a:spcBef>
                <a:spcPts val="600"/>
              </a:spcBef>
              <a:spcAft>
                <a:spcPts val="0"/>
              </a:spcAft>
              <a:buSzPct val="95000"/>
              <a:defRPr/>
            </a:pPr>
            <a:r>
              <a:rPr lang="en-US" spc="-50" dirty="0">
                <a:solidFill>
                  <a:srgbClr val="000000"/>
                </a:solidFill>
                <a:latin typeface="Segoe UI"/>
              </a:rPr>
              <a:t>Module 2: Windows PowerShell for local systems administration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3: Working with the Windows PowerShell pipeline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4: Using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5: Querying management information by using CIM and WMI</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6: Working with variables, arrays, and hash tables</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7: Windows PowerShell scripting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8: Administering remote computers with Windows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9: Managing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10: Managing Microsoft 365 services with PowerShell</a:t>
            </a:r>
            <a:endParaRPr lang="en-US" spc="-50" dirty="0">
              <a:solidFill>
                <a:srgbClr val="000000"/>
              </a:solidFill>
              <a:latin typeface="Segoe UI"/>
            </a:endParaRP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Module 11: Using background jobs and scheduled jobs</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6672818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Your course materials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85323"/>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Course handbook (digital):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Access online using the </a:t>
            </a:r>
            <a:r>
              <a:rPr kumimoji="0" lang="en-US" b="0" i="0" u="none" strike="noStrike" kern="1200" cap="none" spc="-50" normalizeH="0" baseline="0" noProof="0" dirty="0" err="1">
                <a:ln>
                  <a:noFill/>
                </a:ln>
                <a:solidFill>
                  <a:srgbClr val="000000"/>
                </a:solidFill>
                <a:effectLst/>
                <a:uLnTx/>
                <a:uFillTx/>
                <a:latin typeface="Segoe UI"/>
                <a:ea typeface="+mn-ea"/>
                <a:cs typeface="+mn-cs"/>
              </a:rPr>
              <a:t>Skillpipe</a:t>
            </a:r>
            <a:r>
              <a:rPr kumimoji="0" lang="en-US" b="0" i="0" u="none" strike="noStrike" kern="1200" cap="none" spc="-50" normalizeH="0" baseline="0" noProof="0" dirty="0">
                <a:ln>
                  <a:noFill/>
                </a:ln>
                <a:solidFill>
                  <a:srgbClr val="000000"/>
                </a:solidFill>
                <a:effectLst/>
                <a:uLnTx/>
                <a:uFillTx/>
                <a:latin typeface="Segoe UI"/>
                <a:ea typeface="+mn-ea"/>
                <a:cs typeface="+mn-cs"/>
              </a:rPr>
              <a:t> reader by Arvato, at http://skillpipe.com.</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Register/sign in and redeem your digital courseware.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Easily add notes and comments and highlight content. </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Organized by module.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Includes Labs and Lab Answer Keys.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Lesson-review and module-review questions and answers make great on-the-job references. </a:t>
            </a:r>
          </a:p>
        </p:txBody>
      </p:sp>
    </p:spTree>
    <p:extLst>
      <p:ext uri="{BB962C8B-B14F-4D97-AF65-F5344CB8AC3E}">
        <p14:creationId xmlns:p14="http://schemas.microsoft.com/office/powerpoint/2010/main" val="3489060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Prepare for the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2523768"/>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work in a virtual machine environment to: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Configure PowerShell and use it for local system administration.</a:t>
            </a:r>
          </a:p>
          <a:p>
            <a:pPr lvl="2" defTabSz="932742">
              <a:spcBef>
                <a:spcPts val="600"/>
              </a:spcBef>
              <a:spcAft>
                <a:spcPts val="0"/>
              </a:spcAft>
              <a:buSzPct val="95000"/>
              <a:defRPr/>
            </a:pPr>
            <a:r>
              <a:rPr lang="en-US" spc="-50" dirty="0">
                <a:solidFill>
                  <a:srgbClr val="000000"/>
                </a:solidFill>
                <a:latin typeface="Segoe UI"/>
              </a:rPr>
              <a:t>Use PowerShell pipeline, </a:t>
            </a:r>
            <a:r>
              <a:rPr kumimoji="0" lang="en-US" b="0" i="0" u="none" strike="noStrike" kern="1200" cap="none" spc="-50" normalizeH="0" baseline="0" noProof="0" dirty="0" err="1">
                <a:ln>
                  <a:noFill/>
                </a:ln>
                <a:solidFill>
                  <a:srgbClr val="000000"/>
                </a:solidFill>
                <a:effectLst/>
                <a:uLnTx/>
                <a:uFillTx/>
                <a:latin typeface="Segoe UI"/>
                <a:ea typeface="+mn-ea"/>
                <a:cs typeface="+mn-cs"/>
              </a:rPr>
              <a:t>PSProviders</a:t>
            </a:r>
            <a:r>
              <a:rPr kumimoji="0" lang="en-US" b="0" i="0" u="none" strike="noStrike" kern="1200" cap="none" spc="-50" normalizeH="0" baseline="0" noProof="0" dirty="0">
                <a:ln>
                  <a:noFill/>
                </a:ln>
                <a:solidFill>
                  <a:srgbClr val="000000"/>
                </a:solidFill>
                <a:effectLst/>
                <a:uLnTx/>
                <a:uFillTx/>
                <a:latin typeface="Segoe UI"/>
                <a:ea typeface="+mn-ea"/>
                <a:cs typeface="+mn-cs"/>
              </a:rPr>
              <a:t>, and </a:t>
            </a:r>
            <a:r>
              <a:rPr kumimoji="0" lang="en-US" b="0" i="0" u="none" strike="noStrike" kern="1200" cap="none" spc="-50" normalizeH="0" baseline="0" noProof="0" dirty="0" err="1">
                <a:ln>
                  <a:noFill/>
                </a:ln>
                <a:solidFill>
                  <a:srgbClr val="000000"/>
                </a:solidFill>
                <a:effectLst/>
                <a:uLnTx/>
                <a:uFillTx/>
                <a:latin typeface="Segoe UI"/>
                <a:ea typeface="+mn-ea"/>
                <a:cs typeface="+mn-cs"/>
              </a:rPr>
              <a:t>PSDrives</a:t>
            </a:r>
            <a:r>
              <a:rPr kumimoji="0" lang="en-US" b="0" i="0" u="none" strike="noStrike" kern="1200" cap="none" spc="-50" normalizeH="0" baseline="0" noProof="0" dirty="0">
                <a:ln>
                  <a:noFill/>
                </a:ln>
                <a:solidFill>
                  <a:srgbClr val="000000"/>
                </a:solidFill>
                <a:effectLst/>
                <a:uLnTx/>
                <a:uFillTx/>
                <a:latin typeface="Segoe UI"/>
                <a:ea typeface="+mn-ea"/>
                <a:cs typeface="+mn-cs"/>
              </a:rPr>
              <a:t>.</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Use scripts, variables, arrays, and hash tables in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Administer remote computers and manage Azure resources with PowerShell.</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Manage Microsoft 365 with PowerShell.</a:t>
            </a:r>
          </a:p>
          <a:p>
            <a:pPr lvl="2" defTabSz="932742">
              <a:spcBef>
                <a:spcPts val="600"/>
              </a:spcBef>
              <a:spcAft>
                <a:spcPts val="0"/>
              </a:spcAft>
              <a:buSzPct val="95000"/>
              <a:defRPr/>
            </a:pPr>
            <a:r>
              <a:rPr lang="en-US" spc="-50" dirty="0">
                <a:solidFill>
                  <a:srgbClr val="000000"/>
                </a:solidFill>
                <a:latin typeface="Segoe UI"/>
              </a:rPr>
              <a:t>Manage jobs with PowerShell.</a:t>
            </a: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D69A928A-7C9D-4D07-9444-07E7D41DD9C7}"/>
              </a:ext>
              <a:ext uri="{C183D7F6-B498-43B3-948B-1728B52AA6E4}">
                <adec:decorative xmlns:adec="http://schemas.microsoft.com/office/drawing/2017/decorative" val="1"/>
              </a:ext>
            </a:extLst>
          </p:cNvPr>
          <p:cNvGrpSpPr/>
          <p:nvPr/>
        </p:nvGrpSpPr>
        <p:grpSpPr>
          <a:xfrm>
            <a:off x="8962555" y="1421883"/>
            <a:ext cx="2508066" cy="2007117"/>
            <a:chOff x="8281853" y="2587540"/>
            <a:chExt cx="2508066" cy="2007117"/>
          </a:xfrm>
        </p:grpSpPr>
        <p:pic>
          <p:nvPicPr>
            <p:cNvPr id="5" name="Picture 4">
              <a:extLst>
                <a:ext uri="{FF2B5EF4-FFF2-40B4-BE49-F238E27FC236}">
                  <a16:creationId xmlns:a16="http://schemas.microsoft.com/office/drawing/2014/main" id="{BC10C846-7EBA-48BD-A033-F5375D78178D}"/>
                </a:ext>
              </a:extLst>
            </p:cNvPr>
            <p:cNvPicPr>
              <a:picLocks noChangeAspect="1"/>
            </p:cNvPicPr>
            <p:nvPr/>
          </p:nvPicPr>
          <p:blipFill>
            <a:blip r:embed="rId3"/>
            <a:stretch>
              <a:fillRect/>
            </a:stretch>
          </p:blipFill>
          <p:spPr>
            <a:xfrm>
              <a:off x="9535886" y="2587540"/>
              <a:ext cx="1254033" cy="2007117"/>
            </a:xfrm>
            <a:prstGeom prst="rect">
              <a:avLst/>
            </a:prstGeom>
          </p:spPr>
        </p:pic>
        <p:pic>
          <p:nvPicPr>
            <p:cNvPr id="6" name="Picture 5">
              <a:extLst>
                <a:ext uri="{FF2B5EF4-FFF2-40B4-BE49-F238E27FC236}">
                  <a16:creationId xmlns:a16="http://schemas.microsoft.com/office/drawing/2014/main" id="{098246D2-231F-4397-A2DF-88F06BE1D323}"/>
                </a:ext>
              </a:extLst>
            </p:cNvPr>
            <p:cNvPicPr>
              <a:picLocks noChangeAspect="1"/>
            </p:cNvPicPr>
            <p:nvPr/>
          </p:nvPicPr>
          <p:blipFill>
            <a:blip r:embed="rId4"/>
            <a:srcRect/>
            <a:stretch/>
          </p:blipFill>
          <p:spPr>
            <a:xfrm>
              <a:off x="8281853" y="3251258"/>
              <a:ext cx="1254033" cy="1254033"/>
            </a:xfrm>
            <a:prstGeom prst="rect">
              <a:avLst/>
            </a:prstGeom>
          </p:spPr>
        </p:pic>
      </p:grpSp>
    </p:spTree>
    <p:extLst>
      <p:ext uri="{BB962C8B-B14F-4D97-AF65-F5344CB8AC3E}">
        <p14:creationId xmlns:p14="http://schemas.microsoft.com/office/powerpoint/2010/main" val="15526232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Hands-on labs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3431709"/>
          </a:xfrm>
        </p:spPr>
        <p:txBody>
          <a:bodyPr lIns="0"/>
          <a:lstStyle/>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This course requires access to the Azure platform. Access to Azure might be provided through one of the following options: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An Azure pass that the Learning Partner or the ALH gives out to students.</a:t>
            </a:r>
          </a:p>
          <a:p>
            <a:pPr lvl="3"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As part of an ALH Azure solution. Your instructor will provide more information regarding access to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You’ll use a Microsoft Learning Azure Pass to access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After you set up your subscription, check the dollar balance of your Azure Pass within Azure.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 aware of how much you’re consuming and don’t allow Azure components to run overnight or for extended periods.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Lab instructions are in a GitHub repository. For this class use the &lt;</a:t>
            </a:r>
            <a:r>
              <a:rPr kumimoji="0" lang="en-US" b="0" i="1" u="none" strike="noStrike" kern="1200" cap="none" spc="-50" normalizeH="0" baseline="0" noProof="0" dirty="0">
                <a:ln>
                  <a:noFill/>
                </a:ln>
                <a:solidFill>
                  <a:srgbClr val="000000"/>
                </a:solidFill>
                <a:effectLst/>
                <a:uLnTx/>
                <a:uFillTx/>
                <a:latin typeface="Segoe UI"/>
                <a:ea typeface="+mn-ea"/>
                <a:cs typeface="+mn-cs"/>
              </a:rPr>
              <a:t>your region</a:t>
            </a:r>
            <a:r>
              <a:rPr kumimoji="0" lang="en-US" b="0" i="0" u="none" strike="noStrike" kern="1200" cap="none" spc="-50" normalizeH="0" baseline="0" noProof="0" dirty="0">
                <a:ln>
                  <a:noFill/>
                </a:ln>
                <a:solidFill>
                  <a:srgbClr val="000000"/>
                </a:solidFill>
                <a:effectLst/>
                <a:uLnTx/>
                <a:uFillTx/>
                <a:latin typeface="Segoe UI"/>
                <a:ea typeface="+mn-ea"/>
                <a:cs typeface="+mn-cs"/>
              </a:rPr>
              <a:t>&gt; location.</a:t>
            </a:r>
          </a:p>
          <a:p>
            <a:pPr lvl="1"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67927661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Module 0: Introduction – Juno NonOps</a:t>
            </a:r>
          </a:p>
        </p:txBody>
      </p:sp>
    </p:spTree>
    <p:extLst>
      <p:ext uri="{BB962C8B-B14F-4D97-AF65-F5344CB8AC3E}">
        <p14:creationId xmlns:p14="http://schemas.microsoft.com/office/powerpoint/2010/main" val="64726590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Welcome</a:t>
            </a:r>
          </a:p>
        </p:txBody>
      </p:sp>
      <p:sp>
        <p:nvSpPr>
          <p:cNvPr id="6" name="Text Placeholder 5"/>
          <p:cNvSpPr>
            <a:spLocks noGrp="1"/>
          </p:cNvSpPr>
          <p:nvPr>
            <p:ph type="body" sz="quarter" idx="11"/>
          </p:nvPr>
        </p:nvSpPr>
        <p:spPr/>
        <p:txBody>
          <a:bodyPr/>
          <a:lstStyle/>
          <a:p>
            <a:pPr lvl="1"/>
            <a:r>
              <a:rPr lang="en-US" b="1" dirty="0"/>
              <a:t>Thank you for joining us today. </a:t>
            </a:r>
          </a:p>
          <a:p>
            <a:pPr lvl="1"/>
            <a:r>
              <a:rPr lang="en-US" dirty="0"/>
              <a:t>We’ve worked with Microsoft Certified Trainers and the Microsoft Partner Network to bring you a world-class learning experience. </a:t>
            </a:r>
          </a:p>
        </p:txBody>
      </p:sp>
      <p:sp>
        <p:nvSpPr>
          <p:cNvPr id="2" name="Text Placeholder 1"/>
          <p:cNvSpPr>
            <a:spLocks noGrp="1"/>
          </p:cNvSpPr>
          <p:nvPr>
            <p:ph type="body" sz="quarter" idx="15"/>
          </p:nvPr>
        </p:nvSpPr>
        <p:spPr>
          <a:xfrm>
            <a:off x="1389459" y="3840797"/>
            <a:ext cx="4608115" cy="1084543"/>
          </a:xfrm>
        </p:spPr>
        <p:txBody>
          <a:bodyPr/>
          <a:lstStyle/>
          <a:p>
            <a:pPr lvl="1"/>
            <a:r>
              <a:rPr lang="en-US" b="1" dirty="0"/>
              <a:t>Microsoft Certified Trainers + Instructors. </a:t>
            </a:r>
            <a:r>
              <a:rPr lang="en-US" dirty="0"/>
              <a:t>Your instructor is a premier technical and instructional expert who meets ongoing certification requirements. </a:t>
            </a:r>
          </a:p>
        </p:txBody>
      </p:sp>
      <p:sp>
        <p:nvSpPr>
          <p:cNvPr id="9" name="Text Placeholder 8">
            <a:extLst>
              <a:ext uri="{FF2B5EF4-FFF2-40B4-BE49-F238E27FC236}">
                <a16:creationId xmlns:a16="http://schemas.microsoft.com/office/drawing/2014/main" id="{597E9C1C-70B1-4FF1-BDCE-E3611225B156}"/>
              </a:ext>
            </a:extLst>
          </p:cNvPr>
          <p:cNvSpPr>
            <a:spLocks noGrp="1"/>
          </p:cNvSpPr>
          <p:nvPr>
            <p:ph type="body" sz="quarter" idx="31"/>
          </p:nvPr>
        </p:nvSpPr>
        <p:spPr/>
        <p:txBody>
          <a:bodyPr/>
          <a:lstStyle/>
          <a:p>
            <a:pPr lvl="1"/>
            <a:r>
              <a:rPr lang="en-US" b="1" dirty="0"/>
              <a:t>Customer Satisfaction Guarantee. </a:t>
            </a:r>
            <a:r>
              <a:rPr lang="en-US" dirty="0"/>
              <a:t>Our partners offer a satisfaction guarantee, and we hold them accountable for it. </a:t>
            </a:r>
            <a:br>
              <a:rPr lang="en-US" dirty="0"/>
            </a:br>
            <a:r>
              <a:rPr lang="en-US" dirty="0"/>
              <a:t>At the end of class, please complete an evaluation of today’s experience. We value your feedback! </a:t>
            </a:r>
          </a:p>
        </p:txBody>
      </p:sp>
      <p:sp>
        <p:nvSpPr>
          <p:cNvPr id="10" name="Text Placeholder 9">
            <a:extLst>
              <a:ext uri="{FF2B5EF4-FFF2-40B4-BE49-F238E27FC236}">
                <a16:creationId xmlns:a16="http://schemas.microsoft.com/office/drawing/2014/main" id="{2D95B341-ABC5-4ED8-9462-B7B4216DF042}"/>
              </a:ext>
            </a:extLst>
          </p:cNvPr>
          <p:cNvSpPr>
            <a:spLocks noGrp="1"/>
          </p:cNvSpPr>
          <p:nvPr>
            <p:ph type="body" sz="quarter" idx="32"/>
          </p:nvPr>
        </p:nvSpPr>
        <p:spPr>
          <a:xfrm>
            <a:off x="7164782" y="3840797"/>
            <a:ext cx="4608576" cy="1084543"/>
          </a:xfrm>
        </p:spPr>
        <p:txBody>
          <a:bodyPr/>
          <a:lstStyle/>
          <a:p>
            <a:pPr lvl="1"/>
            <a:r>
              <a:rPr lang="en-US" dirty="0"/>
              <a:t>We wish you a great learning experience and ongoing career success!</a:t>
            </a:r>
          </a:p>
        </p:txBody>
      </p:sp>
      <p:grpSp>
        <p:nvGrpSpPr>
          <p:cNvPr id="15" name="Group 14">
            <a:extLst>
              <a:ext uri="{FF2B5EF4-FFF2-40B4-BE49-F238E27FC236}">
                <a16:creationId xmlns:a16="http://schemas.microsoft.com/office/drawing/2014/main" id="{3E33AE36-8F7B-4850-BC96-B0D4BE4909A8}"/>
              </a:ext>
              <a:ext uri="{C183D7F6-B498-43B3-948B-1728B52AA6E4}">
                <adec:decorative xmlns:adec="http://schemas.microsoft.com/office/drawing/2017/decorative" val="1"/>
              </a:ext>
            </a:extLst>
          </p:cNvPr>
          <p:cNvGrpSpPr/>
          <p:nvPr/>
        </p:nvGrpSpPr>
        <p:grpSpPr>
          <a:xfrm>
            <a:off x="418643" y="1467352"/>
            <a:ext cx="717140" cy="717242"/>
            <a:chOff x="418643" y="1467352"/>
            <a:chExt cx="717140" cy="717242"/>
          </a:xfrm>
        </p:grpSpPr>
        <p:grpSp>
          <p:nvGrpSpPr>
            <p:cNvPr id="14" name="Group 13">
              <a:extLst>
                <a:ext uri="{FF2B5EF4-FFF2-40B4-BE49-F238E27FC236}">
                  <a16:creationId xmlns:a16="http://schemas.microsoft.com/office/drawing/2014/main" id="{1F2D9C8E-AC4E-409B-9934-700FF3C13858}"/>
                </a:ext>
              </a:extLst>
            </p:cNvPr>
            <p:cNvGrpSpPr/>
            <p:nvPr/>
          </p:nvGrpSpPr>
          <p:grpSpPr>
            <a:xfrm>
              <a:off x="418643" y="1467352"/>
              <a:ext cx="717140" cy="717242"/>
              <a:chOff x="418643" y="1467352"/>
              <a:chExt cx="717140" cy="717242"/>
            </a:xfrm>
          </p:grpSpPr>
          <p:sp>
            <p:nvSpPr>
              <p:cNvPr id="116" name="Freeform 5">
                <a:extLst>
                  <a:ext uri="{FF2B5EF4-FFF2-40B4-BE49-F238E27FC236}">
                    <a16:creationId xmlns:a16="http://schemas.microsoft.com/office/drawing/2014/main" id="{E77E03BF-8EFA-4486-842F-D7AACBB25D38}"/>
                  </a:ext>
                </a:extLst>
              </p:cNvPr>
              <p:cNvSpPr>
                <a:spLocks/>
              </p:cNvSpPr>
              <p:nvPr/>
            </p:nvSpPr>
            <p:spPr bwMode="auto">
              <a:xfrm>
                <a:off x="418643"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17" name="Freeform 6">
                <a:extLst>
                  <a:ext uri="{FF2B5EF4-FFF2-40B4-BE49-F238E27FC236}">
                    <a16:creationId xmlns:a16="http://schemas.microsoft.com/office/drawing/2014/main" id="{22F8A114-805F-4689-9931-63E165F56DDF}"/>
                  </a:ext>
                </a:extLst>
              </p:cNvPr>
              <p:cNvSpPr>
                <a:spLocks noEditPoints="1"/>
              </p:cNvSpPr>
              <p:nvPr/>
            </p:nvSpPr>
            <p:spPr bwMode="auto">
              <a:xfrm>
                <a:off x="467961" y="151725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4" name="Picture 3" descr="Icon of three concentric arcs">
              <a:extLst>
                <a:ext uri="{FF2B5EF4-FFF2-40B4-BE49-F238E27FC236}">
                  <a16:creationId xmlns:a16="http://schemas.microsoft.com/office/drawing/2014/main" id="{A37C6702-A3EE-498F-AADD-D0246134A90B}"/>
                </a:ext>
              </a:extLst>
            </p:cNvPr>
            <p:cNvPicPr>
              <a:picLocks noChangeAspect="1"/>
            </p:cNvPicPr>
            <p:nvPr/>
          </p:nvPicPr>
          <p:blipFill>
            <a:blip r:embed="rId3"/>
            <a:stretch>
              <a:fillRect/>
            </a:stretch>
          </p:blipFill>
          <p:spPr>
            <a:xfrm>
              <a:off x="583617" y="1632378"/>
              <a:ext cx="387192" cy="387190"/>
            </a:xfrm>
            <a:prstGeom prst="rect">
              <a:avLst/>
            </a:prstGeom>
          </p:spPr>
        </p:pic>
      </p:grpSp>
      <p:grpSp>
        <p:nvGrpSpPr>
          <p:cNvPr id="18" name="Group 17">
            <a:extLst>
              <a:ext uri="{FF2B5EF4-FFF2-40B4-BE49-F238E27FC236}">
                <a16:creationId xmlns:a16="http://schemas.microsoft.com/office/drawing/2014/main" id="{1F7955E3-FA73-494D-914B-51966FD5576D}"/>
              </a:ext>
              <a:ext uri="{C183D7F6-B498-43B3-948B-1728B52AA6E4}">
                <adec:decorative xmlns:adec="http://schemas.microsoft.com/office/drawing/2017/decorative" val="1"/>
              </a:ext>
            </a:extLst>
          </p:cNvPr>
          <p:cNvGrpSpPr/>
          <p:nvPr/>
        </p:nvGrpSpPr>
        <p:grpSpPr>
          <a:xfrm>
            <a:off x="418643" y="3840797"/>
            <a:ext cx="717140" cy="717242"/>
            <a:chOff x="418643" y="2949547"/>
            <a:chExt cx="717140" cy="717242"/>
          </a:xfrm>
        </p:grpSpPr>
        <p:grpSp>
          <p:nvGrpSpPr>
            <p:cNvPr id="16" name="Group 15">
              <a:extLst>
                <a:ext uri="{FF2B5EF4-FFF2-40B4-BE49-F238E27FC236}">
                  <a16:creationId xmlns:a16="http://schemas.microsoft.com/office/drawing/2014/main" id="{DB227092-882F-41C8-B67B-6E15E837484E}"/>
                </a:ext>
              </a:extLst>
            </p:cNvPr>
            <p:cNvGrpSpPr/>
            <p:nvPr/>
          </p:nvGrpSpPr>
          <p:grpSpPr>
            <a:xfrm>
              <a:off x="418643" y="2949547"/>
              <a:ext cx="717140" cy="717242"/>
              <a:chOff x="418643" y="2949547"/>
              <a:chExt cx="717140" cy="717242"/>
            </a:xfrm>
          </p:grpSpPr>
          <p:sp>
            <p:nvSpPr>
              <p:cNvPr id="124" name="Freeform 5">
                <a:extLst>
                  <a:ext uri="{FF2B5EF4-FFF2-40B4-BE49-F238E27FC236}">
                    <a16:creationId xmlns:a16="http://schemas.microsoft.com/office/drawing/2014/main" id="{E8A8EDAF-7532-4AE6-95C3-704C070F13EF}"/>
                  </a:ext>
                </a:extLst>
              </p:cNvPr>
              <p:cNvSpPr>
                <a:spLocks/>
              </p:cNvSpPr>
              <p:nvPr/>
            </p:nvSpPr>
            <p:spPr bwMode="auto">
              <a:xfrm>
                <a:off x="418643"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125" name="Freeform 6">
                <a:extLst>
                  <a:ext uri="{FF2B5EF4-FFF2-40B4-BE49-F238E27FC236}">
                    <a16:creationId xmlns:a16="http://schemas.microsoft.com/office/drawing/2014/main" id="{50BE37B6-8AA0-48C1-A62D-5AB2EFFEFBFD}"/>
                  </a:ext>
                </a:extLst>
              </p:cNvPr>
              <p:cNvSpPr>
                <a:spLocks noEditPoints="1"/>
              </p:cNvSpPr>
              <p:nvPr/>
            </p:nvSpPr>
            <p:spPr bwMode="auto">
              <a:xfrm>
                <a:off x="468541"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5" name="Picture 4" descr="Icon of a arrow in a circular path with a timer inside the circle">
              <a:extLst>
                <a:ext uri="{FF2B5EF4-FFF2-40B4-BE49-F238E27FC236}">
                  <a16:creationId xmlns:a16="http://schemas.microsoft.com/office/drawing/2014/main" id="{6A6ED128-9E85-4AE0-930E-9E1B30209963}"/>
                </a:ext>
              </a:extLst>
            </p:cNvPr>
            <p:cNvPicPr>
              <a:picLocks noChangeAspect="1"/>
            </p:cNvPicPr>
            <p:nvPr/>
          </p:nvPicPr>
          <p:blipFill>
            <a:blip r:embed="rId4"/>
            <a:stretch>
              <a:fillRect/>
            </a:stretch>
          </p:blipFill>
          <p:spPr>
            <a:xfrm>
              <a:off x="583617" y="3114573"/>
              <a:ext cx="387192" cy="387190"/>
            </a:xfrm>
            <a:prstGeom prst="rect">
              <a:avLst/>
            </a:prstGeom>
          </p:spPr>
        </p:pic>
      </p:grpSp>
      <p:grpSp>
        <p:nvGrpSpPr>
          <p:cNvPr id="22" name="Group 21">
            <a:extLst>
              <a:ext uri="{FF2B5EF4-FFF2-40B4-BE49-F238E27FC236}">
                <a16:creationId xmlns:a16="http://schemas.microsoft.com/office/drawing/2014/main" id="{C3402B22-B96F-4E8B-97CF-55D601BC7C21}"/>
              </a:ext>
              <a:ext uri="{C183D7F6-B498-43B3-948B-1728B52AA6E4}">
                <adec:decorative xmlns:adec="http://schemas.microsoft.com/office/drawing/2017/decorative" val="1"/>
              </a:ext>
            </a:extLst>
          </p:cNvPr>
          <p:cNvGrpSpPr/>
          <p:nvPr/>
        </p:nvGrpSpPr>
        <p:grpSpPr>
          <a:xfrm>
            <a:off x="6229350" y="1467352"/>
            <a:ext cx="717140" cy="717242"/>
            <a:chOff x="6229350" y="1467352"/>
            <a:chExt cx="717140" cy="717242"/>
          </a:xfrm>
        </p:grpSpPr>
        <p:grpSp>
          <p:nvGrpSpPr>
            <p:cNvPr id="21" name="Group 20">
              <a:extLst>
                <a:ext uri="{FF2B5EF4-FFF2-40B4-BE49-F238E27FC236}">
                  <a16:creationId xmlns:a16="http://schemas.microsoft.com/office/drawing/2014/main" id="{84E9255F-10EE-4C96-B7DE-73403A00EAD8}"/>
                </a:ext>
              </a:extLst>
            </p:cNvPr>
            <p:cNvGrpSpPr/>
            <p:nvPr/>
          </p:nvGrpSpPr>
          <p:grpSpPr>
            <a:xfrm>
              <a:off x="6229350" y="1467352"/>
              <a:ext cx="717140" cy="717242"/>
              <a:chOff x="6229350" y="1467352"/>
              <a:chExt cx="717140" cy="717242"/>
            </a:xfrm>
          </p:grpSpPr>
          <p:sp>
            <p:nvSpPr>
              <p:cNvPr id="168" name="Freeform 5">
                <a:extLst>
                  <a:ext uri="{FF2B5EF4-FFF2-40B4-BE49-F238E27FC236}">
                    <a16:creationId xmlns:a16="http://schemas.microsoft.com/office/drawing/2014/main" id="{E25D31B0-AB3C-4785-BA55-C3BABE3D7CF9}"/>
                  </a:ext>
                </a:extLst>
              </p:cNvPr>
              <p:cNvSpPr>
                <a:spLocks/>
              </p:cNvSpPr>
              <p:nvPr/>
            </p:nvSpPr>
            <p:spPr bwMode="auto">
              <a:xfrm>
                <a:off x="6229350" y="1467352"/>
                <a:ext cx="717140" cy="71724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03" name="Freeform 6">
                <a:extLst>
                  <a:ext uri="{FF2B5EF4-FFF2-40B4-BE49-F238E27FC236}">
                    <a16:creationId xmlns:a16="http://schemas.microsoft.com/office/drawing/2014/main" id="{4260685E-C917-457C-8055-622B39AE1E33}"/>
                  </a:ext>
                </a:extLst>
              </p:cNvPr>
              <p:cNvSpPr>
                <a:spLocks noEditPoints="1"/>
              </p:cNvSpPr>
              <p:nvPr/>
            </p:nvSpPr>
            <p:spPr bwMode="auto">
              <a:xfrm>
                <a:off x="6279248" y="1518418"/>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1" name="Picture 10" descr="Icon of three concentric arcs">
              <a:extLst>
                <a:ext uri="{FF2B5EF4-FFF2-40B4-BE49-F238E27FC236}">
                  <a16:creationId xmlns:a16="http://schemas.microsoft.com/office/drawing/2014/main" id="{A97BDF1B-3705-478B-A5FF-5DC7D77A8D1A}"/>
                </a:ext>
              </a:extLst>
            </p:cNvPr>
            <p:cNvPicPr>
              <a:picLocks noChangeAspect="1"/>
            </p:cNvPicPr>
            <p:nvPr/>
          </p:nvPicPr>
          <p:blipFill>
            <a:blip r:embed="rId3"/>
            <a:stretch>
              <a:fillRect/>
            </a:stretch>
          </p:blipFill>
          <p:spPr>
            <a:xfrm>
              <a:off x="6394324" y="1632378"/>
              <a:ext cx="387192" cy="387190"/>
            </a:xfrm>
            <a:prstGeom prst="rect">
              <a:avLst/>
            </a:prstGeom>
          </p:spPr>
        </p:pic>
      </p:grpSp>
      <p:grpSp>
        <p:nvGrpSpPr>
          <p:cNvPr id="25" name="Group 24">
            <a:extLst>
              <a:ext uri="{FF2B5EF4-FFF2-40B4-BE49-F238E27FC236}">
                <a16:creationId xmlns:a16="http://schemas.microsoft.com/office/drawing/2014/main" id="{227BC6B4-8EA7-4210-9646-9837E043382B}"/>
              </a:ext>
              <a:ext uri="{C183D7F6-B498-43B3-948B-1728B52AA6E4}">
                <adec:decorative xmlns:adec="http://schemas.microsoft.com/office/drawing/2017/decorative" val="1"/>
              </a:ext>
            </a:extLst>
          </p:cNvPr>
          <p:cNvGrpSpPr/>
          <p:nvPr/>
        </p:nvGrpSpPr>
        <p:grpSpPr>
          <a:xfrm>
            <a:off x="6229350" y="3840797"/>
            <a:ext cx="717140" cy="717242"/>
            <a:chOff x="6229350" y="2949547"/>
            <a:chExt cx="717140" cy="717242"/>
          </a:xfrm>
        </p:grpSpPr>
        <p:grpSp>
          <p:nvGrpSpPr>
            <p:cNvPr id="23" name="Group 22">
              <a:extLst>
                <a:ext uri="{FF2B5EF4-FFF2-40B4-BE49-F238E27FC236}">
                  <a16:creationId xmlns:a16="http://schemas.microsoft.com/office/drawing/2014/main" id="{5076F9CB-EB09-437B-B632-5767C1D13690}"/>
                </a:ext>
              </a:extLst>
            </p:cNvPr>
            <p:cNvGrpSpPr/>
            <p:nvPr/>
          </p:nvGrpSpPr>
          <p:grpSpPr>
            <a:xfrm>
              <a:off x="6229350" y="2949547"/>
              <a:ext cx="717140" cy="717242"/>
              <a:chOff x="6229350" y="2949547"/>
              <a:chExt cx="717140" cy="717242"/>
            </a:xfrm>
          </p:grpSpPr>
          <p:sp>
            <p:nvSpPr>
              <p:cNvPr id="209" name="Freeform 5">
                <a:extLst>
                  <a:ext uri="{FF2B5EF4-FFF2-40B4-BE49-F238E27FC236}">
                    <a16:creationId xmlns:a16="http://schemas.microsoft.com/office/drawing/2014/main" id="{48689F79-9DD9-4A77-8522-12A4E29DAAA2}"/>
                  </a:ext>
                </a:extLst>
              </p:cNvPr>
              <p:cNvSpPr>
                <a:spLocks/>
              </p:cNvSpPr>
              <p:nvPr/>
            </p:nvSpPr>
            <p:spPr bwMode="auto">
              <a:xfrm>
                <a:off x="6229350" y="2949547"/>
                <a:ext cx="717140" cy="71724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sp>
            <p:nvSpPr>
              <p:cNvPr id="210" name="Freeform 6">
                <a:extLst>
                  <a:ext uri="{FF2B5EF4-FFF2-40B4-BE49-F238E27FC236}">
                    <a16:creationId xmlns:a16="http://schemas.microsoft.com/office/drawing/2014/main" id="{12559968-AA67-4AD4-8044-E2E9D3D99CED}"/>
                  </a:ext>
                </a:extLst>
              </p:cNvPr>
              <p:cNvSpPr>
                <a:spLocks noEditPoints="1"/>
              </p:cNvSpPr>
              <p:nvPr/>
            </p:nvSpPr>
            <p:spPr bwMode="auto">
              <a:xfrm>
                <a:off x="6279248" y="3000613"/>
                <a:ext cx="618505" cy="617431"/>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30" b="0" i="0" u="none" strike="noStrike" kern="1200" cap="none" spc="0" normalizeH="0" baseline="0" noProof="0">
                  <a:ln>
                    <a:noFill/>
                  </a:ln>
                  <a:solidFill>
                    <a:srgbClr val="000000"/>
                  </a:solidFill>
                  <a:effectLst/>
                  <a:uLnTx/>
                  <a:uFillTx/>
                  <a:latin typeface="Segoe UI"/>
                  <a:ea typeface="+mn-ea"/>
                  <a:cs typeface="+mn-cs"/>
                </a:endParaRPr>
              </a:p>
            </p:txBody>
          </p:sp>
        </p:grpSp>
        <p:pic>
          <p:nvPicPr>
            <p:cNvPr id="12" name="Picture 11" descr="Icon of a arrow in a circular path with a timer inside the circle">
              <a:extLst>
                <a:ext uri="{FF2B5EF4-FFF2-40B4-BE49-F238E27FC236}">
                  <a16:creationId xmlns:a16="http://schemas.microsoft.com/office/drawing/2014/main" id="{70BD096C-4CD7-4DC1-819F-587FFBEE4BCE}"/>
                </a:ext>
              </a:extLst>
            </p:cNvPr>
            <p:cNvPicPr>
              <a:picLocks noChangeAspect="1"/>
            </p:cNvPicPr>
            <p:nvPr/>
          </p:nvPicPr>
          <p:blipFill>
            <a:blip r:embed="rId4"/>
            <a:stretch>
              <a:fillRect/>
            </a:stretch>
          </p:blipFill>
          <p:spPr>
            <a:xfrm>
              <a:off x="6394324" y="3114573"/>
              <a:ext cx="387192" cy="387190"/>
            </a:xfrm>
            <a:prstGeom prst="rect">
              <a:avLst/>
            </a:prstGeom>
          </p:spPr>
        </p:pic>
      </p:grpSp>
    </p:spTree>
    <p:extLst>
      <p:ext uri="{BB962C8B-B14F-4D97-AF65-F5344CB8AC3E}">
        <p14:creationId xmlns:p14="http://schemas.microsoft.com/office/powerpoint/2010/main" val="610597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Instructor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1815882"/>
          </a:xfrm>
        </p:spPr>
        <p:txBody>
          <a:bodyPr/>
          <a:lstStyle/>
          <a:p>
            <a:pPr lvl="2"/>
            <a:r>
              <a:rPr lang="en-US" dirty="0"/>
              <a:t>Instructor: &lt;Name&gt;</a:t>
            </a:r>
          </a:p>
          <a:p>
            <a:pPr lvl="2"/>
            <a:r>
              <a:rPr lang="en-US" dirty="0"/>
              <a:t>&lt;Title or other credentials, e.g., Microsoft Certified Trainer&gt;</a:t>
            </a:r>
          </a:p>
          <a:p>
            <a:pPr lvl="2"/>
            <a:r>
              <a:rPr lang="en-US" dirty="0"/>
              <a:t>&lt;Affiliation/Company&gt;</a:t>
            </a:r>
          </a:p>
          <a:p>
            <a:pPr lvl="2"/>
            <a:r>
              <a:rPr lang="en-US" dirty="0"/>
              <a:t>&lt;A few words about my technical and professional experience&gt; </a:t>
            </a:r>
          </a:p>
          <a:p>
            <a:pPr lvl="2"/>
            <a:endParaRPr lang="en-US" dirty="0"/>
          </a:p>
        </p:txBody>
      </p:sp>
      <p:pic>
        <p:nvPicPr>
          <p:cNvPr id="10" name="Picture 9">
            <a:extLst>
              <a:ext uri="{FF2B5EF4-FFF2-40B4-BE49-F238E27FC236}">
                <a16:creationId xmlns:a16="http://schemas.microsoft.com/office/drawing/2014/main" id="{834F23E1-DA37-49ED-9A9C-E6ECF65C6F78}"/>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71219" y="1344198"/>
            <a:ext cx="1576875" cy="1576875"/>
          </a:xfrm>
          <a:prstGeom prst="rect">
            <a:avLst/>
          </a:prstGeom>
        </p:spPr>
      </p:pic>
    </p:spTree>
    <p:extLst>
      <p:ext uri="{BB962C8B-B14F-4D97-AF65-F5344CB8AC3E}">
        <p14:creationId xmlns:p14="http://schemas.microsoft.com/office/powerpoint/2010/main" val="31381069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Hello! Student introduction</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2169825"/>
          </a:xfrm>
        </p:spPr>
        <p:txBody>
          <a:bodyPr/>
          <a:lstStyle/>
          <a:p>
            <a:pPr lvl="1"/>
            <a:r>
              <a:rPr lang="en-US" dirty="0"/>
              <a:t>Let’s get acquainted:</a:t>
            </a:r>
          </a:p>
          <a:p>
            <a:pPr lvl="2"/>
            <a:r>
              <a:rPr lang="en-US" dirty="0"/>
              <a:t>Your name</a:t>
            </a:r>
          </a:p>
          <a:p>
            <a:pPr lvl="2"/>
            <a:r>
              <a:rPr lang="en-US" dirty="0"/>
              <a:t>Company affiliation</a:t>
            </a:r>
          </a:p>
          <a:p>
            <a:pPr lvl="2"/>
            <a:r>
              <a:rPr lang="en-US" dirty="0"/>
              <a:t>Title/function</a:t>
            </a:r>
          </a:p>
          <a:p>
            <a:pPr lvl="2"/>
            <a:r>
              <a:rPr lang="en-US" dirty="0"/>
              <a:t>Microsoft Azure experience</a:t>
            </a:r>
          </a:p>
          <a:p>
            <a:pPr lvl="2"/>
            <a:r>
              <a:rPr lang="en-US" dirty="0"/>
              <a:t>Your expectations for the course</a:t>
            </a:r>
          </a:p>
        </p:txBody>
      </p:sp>
      <p:grpSp>
        <p:nvGrpSpPr>
          <p:cNvPr id="6" name="Group 5">
            <a:extLst>
              <a:ext uri="{FF2B5EF4-FFF2-40B4-BE49-F238E27FC236}">
                <a16:creationId xmlns:a16="http://schemas.microsoft.com/office/drawing/2014/main" id="{061D42F4-C69D-4DDF-9F98-F306C377F72C}"/>
              </a:ext>
              <a:ext uri="{C183D7F6-B498-43B3-948B-1728B52AA6E4}">
                <adec:decorative xmlns:adec="http://schemas.microsoft.com/office/drawing/2017/decorative" val="1"/>
              </a:ext>
            </a:extLst>
          </p:cNvPr>
          <p:cNvGrpSpPr/>
          <p:nvPr/>
        </p:nvGrpSpPr>
        <p:grpSpPr>
          <a:xfrm>
            <a:off x="9665792" y="1670683"/>
            <a:ext cx="1425683" cy="1743108"/>
            <a:chOff x="9590364" y="1754154"/>
            <a:chExt cx="941997" cy="1091682"/>
          </a:xfrm>
        </p:grpSpPr>
        <p:pic>
          <p:nvPicPr>
            <p:cNvPr id="7" name="Picture 6">
              <a:extLst>
                <a:ext uri="{FF2B5EF4-FFF2-40B4-BE49-F238E27FC236}">
                  <a16:creationId xmlns:a16="http://schemas.microsoft.com/office/drawing/2014/main" id="{E92D2CE8-D606-489B-8C97-D38C701B7E1E}"/>
                </a:ext>
              </a:extLst>
            </p:cNvPr>
            <p:cNvPicPr>
              <a:picLocks noChangeAspect="1"/>
            </p:cNvPicPr>
            <p:nvPr/>
          </p:nvPicPr>
          <p:blipFill>
            <a:blip r:embed="rId3"/>
            <a:stretch>
              <a:fillRect/>
            </a:stretch>
          </p:blipFill>
          <p:spPr>
            <a:xfrm>
              <a:off x="9590364" y="1903839"/>
              <a:ext cx="941997" cy="941997"/>
            </a:xfrm>
            <a:prstGeom prst="rect">
              <a:avLst/>
            </a:prstGeom>
          </p:spPr>
        </p:pic>
        <p:pic>
          <p:nvPicPr>
            <p:cNvPr id="9" name="Picture 8">
              <a:extLst>
                <a:ext uri="{FF2B5EF4-FFF2-40B4-BE49-F238E27FC236}">
                  <a16:creationId xmlns:a16="http://schemas.microsoft.com/office/drawing/2014/main" id="{94296E6B-7712-47C4-BAC9-2EA9FC884470}"/>
                </a:ext>
              </a:extLst>
            </p:cNvPr>
            <p:cNvPicPr>
              <a:picLocks noChangeAspect="1"/>
            </p:cNvPicPr>
            <p:nvPr/>
          </p:nvPicPr>
          <p:blipFill>
            <a:blip r:embed="rId4"/>
            <a:stretch>
              <a:fillRect/>
            </a:stretch>
          </p:blipFill>
          <p:spPr>
            <a:xfrm flipH="1">
              <a:off x="9660146" y="1754154"/>
              <a:ext cx="491560" cy="469671"/>
            </a:xfrm>
            <a:prstGeom prst="rect">
              <a:avLst/>
            </a:prstGeom>
          </p:spPr>
        </p:pic>
      </p:grpSp>
    </p:spTree>
    <p:extLst>
      <p:ext uri="{BB962C8B-B14F-4D97-AF65-F5344CB8AC3E}">
        <p14:creationId xmlns:p14="http://schemas.microsoft.com/office/powerpoint/2010/main" val="326721016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a:xfrm>
            <a:off x="418643" y="440494"/>
            <a:ext cx="11341268" cy="680196"/>
          </a:xfrm>
        </p:spPr>
        <p:txBody>
          <a:bodyPr/>
          <a:lstStyle/>
          <a:p>
            <a:r>
              <a:rPr lang="en-US" dirty="0"/>
              <a:t>Facilities</a:t>
            </a:r>
          </a:p>
        </p:txBody>
      </p:sp>
      <p:sp>
        <p:nvSpPr>
          <p:cNvPr id="5" name="Content Placeholder 4">
            <a:extLst>
              <a:ext uri="{FF2B5EF4-FFF2-40B4-BE49-F238E27FC236}">
                <a16:creationId xmlns:a16="http://schemas.microsoft.com/office/drawing/2014/main" id="{836D5398-E419-4ADF-97FE-38239323D2A8}"/>
              </a:ext>
            </a:extLst>
          </p:cNvPr>
          <p:cNvSpPr>
            <a:spLocks noGrp="1"/>
          </p:cNvSpPr>
          <p:nvPr>
            <p:ph sz="quarter" idx="10"/>
          </p:nvPr>
        </p:nvSpPr>
        <p:spPr>
          <a:xfrm>
            <a:off x="418642" y="1457325"/>
            <a:ext cx="11354257" cy="3554819"/>
          </a:xfrm>
        </p:spPr>
        <p:txBody>
          <a:bodyPr/>
          <a:lstStyle/>
          <a:p>
            <a:pPr lvl="2"/>
            <a:r>
              <a:rPr lang="en-US" dirty="0"/>
              <a:t>Class hours</a:t>
            </a:r>
          </a:p>
          <a:p>
            <a:pPr lvl="2"/>
            <a:r>
              <a:rPr lang="en-US" dirty="0"/>
              <a:t>Building hours</a:t>
            </a:r>
          </a:p>
          <a:p>
            <a:pPr lvl="2"/>
            <a:r>
              <a:rPr lang="en-US" dirty="0"/>
              <a:t>Parking</a:t>
            </a:r>
          </a:p>
          <a:p>
            <a:pPr lvl="2"/>
            <a:r>
              <a:rPr lang="en-US" dirty="0"/>
              <a:t>Restrooms</a:t>
            </a:r>
          </a:p>
          <a:p>
            <a:pPr lvl="2"/>
            <a:r>
              <a:rPr lang="en-US" dirty="0"/>
              <a:t>Meals</a:t>
            </a:r>
          </a:p>
          <a:p>
            <a:pPr lvl="2"/>
            <a:r>
              <a:rPr lang="en-US" dirty="0"/>
              <a:t>Phones</a:t>
            </a:r>
          </a:p>
          <a:p>
            <a:pPr lvl="2"/>
            <a:r>
              <a:rPr lang="en-US" dirty="0"/>
              <a:t>Messages</a:t>
            </a:r>
          </a:p>
          <a:p>
            <a:pPr lvl="2"/>
            <a:r>
              <a:rPr lang="en-US" dirty="0"/>
              <a:t>Internet access </a:t>
            </a:r>
          </a:p>
          <a:p>
            <a:pPr lvl="2"/>
            <a:r>
              <a:rPr lang="en-US" dirty="0"/>
              <a:t>Recycling</a:t>
            </a:r>
          </a:p>
          <a:p>
            <a:pPr lvl="2"/>
            <a:r>
              <a:rPr lang="en-US" dirty="0"/>
              <a:t>Emergency procedures</a:t>
            </a:r>
          </a:p>
        </p:txBody>
      </p:sp>
      <p:grpSp>
        <p:nvGrpSpPr>
          <p:cNvPr id="10" name="Group 9">
            <a:extLst>
              <a:ext uri="{FF2B5EF4-FFF2-40B4-BE49-F238E27FC236}">
                <a16:creationId xmlns:a16="http://schemas.microsoft.com/office/drawing/2014/main" id="{C2620E52-79F4-4E47-BAB2-0669347BF26D}"/>
              </a:ext>
              <a:ext uri="{C183D7F6-B498-43B3-948B-1728B52AA6E4}">
                <adec:decorative xmlns:adec="http://schemas.microsoft.com/office/drawing/2017/decorative" val="1"/>
              </a:ext>
            </a:extLst>
          </p:cNvPr>
          <p:cNvGrpSpPr/>
          <p:nvPr/>
        </p:nvGrpSpPr>
        <p:grpSpPr>
          <a:xfrm>
            <a:off x="7494580" y="1717901"/>
            <a:ext cx="3730960" cy="2727718"/>
            <a:chOff x="6876358" y="882378"/>
            <a:chExt cx="3730960" cy="2727718"/>
          </a:xfrm>
        </p:grpSpPr>
        <p:pic>
          <p:nvPicPr>
            <p:cNvPr id="11" name="Picture 10">
              <a:extLst>
                <a:ext uri="{FF2B5EF4-FFF2-40B4-BE49-F238E27FC236}">
                  <a16:creationId xmlns:a16="http://schemas.microsoft.com/office/drawing/2014/main" id="{E2550CAF-C518-4492-9B6C-D653298A59CA}"/>
                </a:ext>
              </a:extLst>
            </p:cNvPr>
            <p:cNvPicPr>
              <a:picLocks noChangeAspect="1"/>
            </p:cNvPicPr>
            <p:nvPr/>
          </p:nvPicPr>
          <p:blipFill>
            <a:blip r:embed="rId3"/>
            <a:srcRect/>
            <a:stretch/>
          </p:blipFill>
          <p:spPr>
            <a:xfrm>
              <a:off x="9564558" y="2364231"/>
              <a:ext cx="1042760" cy="1042760"/>
            </a:xfrm>
            <a:prstGeom prst="rect">
              <a:avLst/>
            </a:prstGeom>
          </p:spPr>
        </p:pic>
        <p:pic>
          <p:nvPicPr>
            <p:cNvPr id="12" name="Picture 11">
              <a:extLst>
                <a:ext uri="{FF2B5EF4-FFF2-40B4-BE49-F238E27FC236}">
                  <a16:creationId xmlns:a16="http://schemas.microsoft.com/office/drawing/2014/main" id="{DC773680-BF32-4991-BBA1-F61B39473FB0}"/>
                </a:ext>
              </a:extLst>
            </p:cNvPr>
            <p:cNvPicPr>
              <a:picLocks noChangeAspect="1"/>
            </p:cNvPicPr>
            <p:nvPr/>
          </p:nvPicPr>
          <p:blipFill>
            <a:blip r:embed="rId4"/>
            <a:stretch>
              <a:fillRect/>
            </a:stretch>
          </p:blipFill>
          <p:spPr>
            <a:xfrm>
              <a:off x="8397854" y="882378"/>
              <a:ext cx="520517" cy="1042761"/>
            </a:xfrm>
            <a:prstGeom prst="rect">
              <a:avLst/>
            </a:prstGeom>
          </p:spPr>
        </p:pic>
        <p:pic>
          <p:nvPicPr>
            <p:cNvPr id="13" name="Picture 12">
              <a:extLst>
                <a:ext uri="{FF2B5EF4-FFF2-40B4-BE49-F238E27FC236}">
                  <a16:creationId xmlns:a16="http://schemas.microsoft.com/office/drawing/2014/main" id="{B1D4E310-DD62-476B-843C-95749F056957}"/>
                </a:ext>
              </a:extLst>
            </p:cNvPr>
            <p:cNvPicPr>
              <a:picLocks noChangeAspect="1"/>
            </p:cNvPicPr>
            <p:nvPr/>
          </p:nvPicPr>
          <p:blipFill>
            <a:blip r:embed="rId5"/>
            <a:srcRect/>
            <a:stretch/>
          </p:blipFill>
          <p:spPr>
            <a:xfrm>
              <a:off x="7817394" y="1928658"/>
              <a:ext cx="1681438" cy="1681438"/>
            </a:xfrm>
            <a:prstGeom prst="rect">
              <a:avLst/>
            </a:prstGeom>
          </p:spPr>
        </p:pic>
        <p:pic>
          <p:nvPicPr>
            <p:cNvPr id="14" name="Picture 13">
              <a:extLst>
                <a:ext uri="{FF2B5EF4-FFF2-40B4-BE49-F238E27FC236}">
                  <a16:creationId xmlns:a16="http://schemas.microsoft.com/office/drawing/2014/main" id="{BE499C8C-AF19-4499-B200-947466805A3B}"/>
                </a:ext>
              </a:extLst>
            </p:cNvPr>
            <p:cNvPicPr>
              <a:picLocks noChangeAspect="1"/>
            </p:cNvPicPr>
            <p:nvPr/>
          </p:nvPicPr>
          <p:blipFill>
            <a:blip r:embed="rId6"/>
            <a:srcRect/>
            <a:stretch/>
          </p:blipFill>
          <p:spPr>
            <a:xfrm>
              <a:off x="6876358" y="2465955"/>
              <a:ext cx="941036" cy="941036"/>
            </a:xfrm>
            <a:prstGeom prst="rect">
              <a:avLst/>
            </a:prstGeom>
          </p:spPr>
        </p:pic>
      </p:grpSp>
    </p:spTree>
    <p:extLst>
      <p:ext uri="{BB962C8B-B14F-4D97-AF65-F5344CB8AC3E}">
        <p14:creationId xmlns:p14="http://schemas.microsoft.com/office/powerpoint/2010/main" val="275462112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Windows system administrator role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248980"/>
            <a:ext cx="11354257" cy="1446550"/>
          </a:xfrm>
        </p:spPr>
        <p:txBody>
          <a:bodyPr lIns="0"/>
          <a:lstStyle/>
          <a:p>
            <a:pPr lvl="1" defTabSz="932742">
              <a:spcBef>
                <a:spcPts val="600"/>
              </a:spcBef>
              <a:spcAft>
                <a:spcPts val="0"/>
              </a:spcAft>
              <a:buSzPct val="95000"/>
              <a:defRPr/>
            </a:pPr>
            <a:r>
              <a:rPr lang="en-CA" sz="2200" spc="-50" dirty="0">
                <a:solidFill>
                  <a:srgbClr val="000000"/>
                </a:solidFill>
                <a:latin typeface="Segoe UI"/>
              </a:rPr>
              <a:t>Windows</a:t>
            </a:r>
            <a:r>
              <a:rPr lang="en-US" sz="2200" spc="-50" dirty="0">
                <a:solidFill>
                  <a:srgbClr val="000000"/>
                </a:solidFill>
                <a:latin typeface="Segoe UI"/>
              </a:rPr>
              <a:t> system administrators install, configure, and maintain Windows operating systems. They also manage the transition of on-premises environments to hybrid environments that use Microsoft Azure or Microsoft 365 as the cloud component. By using PowerShell, they can automate many of their tasks.</a:t>
            </a:r>
            <a:endParaRPr kumimoji="0" lang="en-US" sz="2200"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598640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Audience</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Candidates who attend this course typically are IT professionals who:</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Perform the administration, maintenance, and troubleshooting of Windows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Are experienced in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Windows client and server operating systems.</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Want to use PowerShell to automate the administration of common Azure and Microsoft 365 services.</a:t>
            </a:r>
          </a:p>
        </p:txBody>
      </p:sp>
    </p:spTree>
    <p:extLst>
      <p:ext uri="{BB962C8B-B14F-4D97-AF65-F5344CB8AC3E}">
        <p14:creationId xmlns:p14="http://schemas.microsoft.com/office/powerpoint/2010/main" val="64184286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3F9A67F-9E05-4A1C-BFF3-5B0F68E043E2}"/>
              </a:ext>
            </a:extLst>
          </p:cNvPr>
          <p:cNvSpPr>
            <a:spLocks noGrp="1"/>
          </p:cNvSpPr>
          <p:nvPr>
            <p:ph type="title"/>
          </p:nvPr>
        </p:nvSpPr>
        <p:spPr/>
        <p:txBody>
          <a:bodyPr/>
          <a:lstStyle/>
          <a:p>
            <a:r>
              <a:rPr lang="en-US" dirty="0"/>
              <a:t>About this course: Prerequisites</a:t>
            </a:r>
          </a:p>
        </p:txBody>
      </p:sp>
      <p:sp>
        <p:nvSpPr>
          <p:cNvPr id="9" name="Content Placeholder 8">
            <a:extLst>
              <a:ext uri="{FF2B5EF4-FFF2-40B4-BE49-F238E27FC236}">
                <a16:creationId xmlns:a16="http://schemas.microsoft.com/office/drawing/2014/main" id="{AF9ED612-58D5-46DB-A220-90831426D90E}"/>
              </a:ext>
            </a:extLst>
          </p:cNvPr>
          <p:cNvSpPr>
            <a:spLocks noGrp="1"/>
          </p:cNvSpPr>
          <p:nvPr>
            <p:ph sz="quarter" idx="10"/>
          </p:nvPr>
        </p:nvSpPr>
        <p:spPr>
          <a:xfrm>
            <a:off x="418642" y="1144808"/>
            <a:ext cx="11354257" cy="1815882"/>
          </a:xfrm>
        </p:spPr>
        <p:txBody>
          <a:bodyPr lIns="0"/>
          <a:lstStyle/>
          <a:p>
            <a:pPr lvl="1"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Before attending this course, students must have:</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networking technologies and implementation.</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Server administration, maintenance, and troubleshooting.</a:t>
            </a:r>
          </a:p>
          <a:p>
            <a:pPr lvl="2" defTabSz="932742">
              <a:spcBef>
                <a:spcPts val="600"/>
              </a:spcBef>
              <a:spcAft>
                <a:spcPts val="0"/>
              </a:spcAft>
              <a:buSzPct val="95000"/>
              <a:defRPr/>
            </a:pPr>
            <a:r>
              <a:rPr kumimoji="0" lang="en-US" b="0" i="0" u="none" strike="noStrike" kern="1200" cap="none" spc="-50" normalizeH="0" baseline="0" noProof="0" dirty="0">
                <a:ln>
                  <a:noFill/>
                </a:ln>
                <a:solidFill>
                  <a:srgbClr val="000000"/>
                </a:solidFill>
                <a:effectLst/>
                <a:uLnTx/>
                <a:uFillTx/>
                <a:latin typeface="Segoe UI"/>
                <a:ea typeface="+mn-ea"/>
                <a:cs typeface="+mn-cs"/>
              </a:rPr>
              <a:t>Experience with Windows Client administration, maintenance, and troubleshooting.</a:t>
            </a:r>
          </a:p>
          <a:p>
            <a:pPr lvl="2" defTabSz="932742">
              <a:spcBef>
                <a:spcPts val="600"/>
              </a:spcBef>
              <a:spcAft>
                <a:spcPts val="0"/>
              </a:spcAft>
              <a:buSzPct val="95000"/>
              <a:defRPr/>
            </a:pPr>
            <a:endParaRPr kumimoji="0" lang="en-US" b="0" i="0" u="none" strike="noStrike" kern="1200" cap="none" spc="-5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426280956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888</Words>
  <Application>Microsoft Office PowerPoint</Application>
  <PresentationFormat>Widescreen</PresentationFormat>
  <Paragraphs>133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Consolas</vt:lpstr>
      <vt:lpstr>Segoe UI</vt:lpstr>
      <vt:lpstr>Segoe UI Light</vt:lpstr>
      <vt:lpstr>Segoe UI Semibold</vt:lpstr>
      <vt:lpstr>Wingdings</vt:lpstr>
      <vt:lpstr>Microsoft Azure Template</vt:lpstr>
      <vt:lpstr>AZ-040 Automating Administration with PowerShell</vt:lpstr>
      <vt:lpstr>Module 0: Introduction – Juno NonOps</vt:lpstr>
      <vt:lpstr>Welcome</vt:lpstr>
      <vt:lpstr>Hello! Instructor introduction</vt:lpstr>
      <vt:lpstr>Hello! Student introduction</vt:lpstr>
      <vt:lpstr>Facilities</vt:lpstr>
      <vt:lpstr>Windows system administrator role</vt:lpstr>
      <vt:lpstr>About this course: Audience</vt:lpstr>
      <vt:lpstr>About this course: Prerequisites</vt:lpstr>
      <vt:lpstr>About this course: Course outline</vt:lpstr>
      <vt:lpstr>Your course materials</vt:lpstr>
      <vt:lpstr>Prepare for the labs</vt:lpstr>
      <vt:lpstr>Hands-on labs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2021-09-13T19:35:46Z</dcterms:created>
  <dcterms:modified xsi:type="dcterms:W3CDTF">2022-05-13T08:08:27Z</dcterms:modified>
</cp:coreProperties>
</file>