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75" r:id="rId3"/>
    <p:sldId id="276" r:id="rId4"/>
    <p:sldId id="277" r:id="rId5"/>
    <p:sldId id="303" r:id="rId6"/>
    <p:sldId id="302" r:id="rId7"/>
    <p:sldId id="278" r:id="rId8"/>
    <p:sldId id="295" r:id="rId9"/>
    <p:sldId id="287" r:id="rId10"/>
    <p:sldId id="288" r:id="rId11"/>
    <p:sldId id="283" r:id="rId12"/>
    <p:sldId id="289" r:id="rId13"/>
    <p:sldId id="290" r:id="rId14"/>
    <p:sldId id="291" r:id="rId15"/>
    <p:sldId id="292" r:id="rId16"/>
    <p:sldId id="293" r:id="rId17"/>
    <p:sldId id="294" r:id="rId18"/>
    <p:sldId id="296" r:id="rId19"/>
    <p:sldId id="297" r:id="rId20"/>
    <p:sldId id="299" r:id="rId21"/>
    <p:sldId id="298" r:id="rId22"/>
    <p:sldId id="300" r:id="rId23"/>
    <p:sldId id="304" r:id="rId24"/>
    <p:sldId id="305" r:id="rId25"/>
    <p:sldId id="30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E8AE7-2064-48A1-AAF0-FA5DDF1E3F7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CF5BE-66CC-4EBB-BEB0-61C572158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56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360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585216"/>
            <a:ext cx="9720072" cy="661693"/>
          </a:xfrm>
        </p:spPr>
        <p:txBody>
          <a:bodyPr/>
          <a:lstStyle>
            <a:lvl1pPr>
              <a:defRPr cap="none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36914"/>
            <a:ext cx="9720073" cy="48724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.simplicable.com/arch/new/the-8-principles-of-web-security" TargetMode="External"/><Relationship Id="rId2" Type="http://schemas.openxmlformats.org/officeDocument/2006/relationships/hyperlink" Target="https://blog.threatpress.com/security-design-principles-owas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4F04-8C5D-4DF7-B868-F12E7ED3B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solidFill>
                  <a:srgbClr val="0070C0"/>
                </a:solidFill>
              </a:rPr>
              <a:t>Cse</a:t>
            </a:r>
            <a:r>
              <a:rPr lang="en-US" sz="4800" dirty="0">
                <a:solidFill>
                  <a:srgbClr val="0070C0"/>
                </a:solidFill>
              </a:rPr>
              <a:t> 316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C3BD1-DE20-4246-9080-7686E38F5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Computer</a:t>
            </a:r>
          </a:p>
          <a:p>
            <a:r>
              <a:rPr lang="en-US" sz="3200" dirty="0"/>
              <a:t>Security</a:t>
            </a:r>
          </a:p>
          <a:p>
            <a:r>
              <a:rPr lang="en-US" sz="3200" dirty="0"/>
              <a:t>Principles</a:t>
            </a:r>
          </a:p>
        </p:txBody>
      </p:sp>
    </p:spTree>
    <p:extLst>
      <p:ext uri="{BB962C8B-B14F-4D97-AF65-F5344CB8AC3E}">
        <p14:creationId xmlns:p14="http://schemas.microsoft.com/office/powerpoint/2010/main" val="3746221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C854-1C0B-4BB4-A552-A3702E37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Least Privilege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C344-CF4D-4C72-B83F-710274DE3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Applied to abstraction layers</a:t>
            </a:r>
          </a:p>
          <a:p>
            <a:endParaRPr lang="en-US" dirty="0"/>
          </a:p>
          <a:p>
            <a:r>
              <a:rPr lang="en-US" dirty="0"/>
              <a:t>Layer entities can only access what they need</a:t>
            </a:r>
          </a:p>
          <a:p>
            <a:endParaRPr lang="en-US" dirty="0"/>
          </a:p>
          <a:p>
            <a:r>
              <a:rPr lang="en-US" dirty="0"/>
              <a:t>Keep them on a need to know basis</a:t>
            </a:r>
          </a:p>
          <a:p>
            <a:endParaRPr lang="en-US" dirty="0"/>
          </a:p>
          <a:p>
            <a:r>
              <a:rPr lang="en-US" dirty="0"/>
              <a:t>Apply to user accounts</a:t>
            </a:r>
          </a:p>
        </p:txBody>
      </p:sp>
    </p:spTree>
    <p:extLst>
      <p:ext uri="{BB962C8B-B14F-4D97-AF65-F5344CB8AC3E}">
        <p14:creationId xmlns:p14="http://schemas.microsoft.com/office/powerpoint/2010/main" val="2113233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3340-3C32-4451-AC07-125DED13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Fail-Safe Defaults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7F1B-DC8D-4661-BEB8-27AF3A115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default don’t provide access</a:t>
            </a:r>
          </a:p>
          <a:p>
            <a:endParaRPr lang="en-US" dirty="0"/>
          </a:p>
          <a:p>
            <a:r>
              <a:rPr lang="en-US" dirty="0"/>
              <a:t>Permission has to be explicitly granted</a:t>
            </a:r>
          </a:p>
          <a:p>
            <a:endParaRPr lang="en-US" dirty="0"/>
          </a:p>
          <a:p>
            <a:r>
              <a:rPr lang="en-US" dirty="0"/>
              <a:t>Err on the side of caution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289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B3CCC-9E70-41F5-BE41-770F2EE5E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Economy of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72AE2-30E3-4856-9906-4FE16BCCE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security mechanisms simple</a:t>
            </a:r>
          </a:p>
          <a:p>
            <a:endParaRPr lang="en-US" dirty="0"/>
          </a:p>
          <a:p>
            <a:r>
              <a:rPr lang="en-US" dirty="0"/>
              <a:t>Simpler systems are better understood</a:t>
            </a:r>
          </a:p>
          <a:p>
            <a:endParaRPr lang="en-US" dirty="0"/>
          </a:p>
          <a:p>
            <a:r>
              <a:rPr lang="en-US" dirty="0"/>
              <a:t>Lower chance of errors or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2321582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7290-60C0-4CC7-8709-0A2ED4FF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Complete Mediation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7DE2B-23D8-4D67-9356-8A240E3FE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check access rights for every use</a:t>
            </a:r>
          </a:p>
        </p:txBody>
      </p:sp>
      <p:pic>
        <p:nvPicPr>
          <p:cNvPr id="3074" name="Picture 2" descr="Secret Stock Illustrations – 72,168 Secret Stock Illustrations ...">
            <a:extLst>
              <a:ext uri="{FF2B5EF4-FFF2-40B4-BE49-F238E27FC236}">
                <a16:creationId xmlns:a16="http://schemas.microsoft.com/office/drawing/2014/main" id="{E43EB3A2-FF41-4888-99FA-BD35505F6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991" y="2221854"/>
            <a:ext cx="6844018" cy="427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044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52E9-AD4C-4FC6-B3CE-67619A52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4723E-25E4-484A-8A57-5DE93735D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entity’s security should not depend on the secrecy of its design</a:t>
            </a:r>
          </a:p>
          <a:p>
            <a:endParaRPr lang="en-US" dirty="0"/>
          </a:p>
          <a:p>
            <a:r>
              <a:rPr lang="en-US" dirty="0"/>
              <a:t>Encryption algorithms are well known</a:t>
            </a:r>
          </a:p>
          <a:p>
            <a:endParaRPr lang="en-US" dirty="0"/>
          </a:p>
          <a:p>
            <a:r>
              <a:rPr lang="en-US" dirty="0"/>
              <a:t>Some organizations invite hackers to 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37E83-A8B9-4A93-B3EE-CF2D41A21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689" y="4388581"/>
            <a:ext cx="7825443" cy="230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19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C2BC-D631-4328-94BF-E834F7B2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Separation of Privilege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90726-8DA6-48E5-8E2A-392A16500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users and processes based on levels of: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needs</a:t>
            </a:r>
          </a:p>
          <a:p>
            <a:pPr lvl="1"/>
            <a:r>
              <a:rPr lang="en-US" dirty="0"/>
              <a:t>privilege requirements</a:t>
            </a:r>
          </a:p>
          <a:p>
            <a:endParaRPr lang="en-US" dirty="0"/>
          </a:p>
          <a:p>
            <a:r>
              <a:rPr lang="en-US" dirty="0"/>
              <a:t>Segmentation of user privileges</a:t>
            </a:r>
          </a:p>
          <a:p>
            <a:r>
              <a:rPr lang="en-US" dirty="0"/>
              <a:t>Compartmentalization of privileges</a:t>
            </a:r>
          </a:p>
        </p:txBody>
      </p:sp>
    </p:spTree>
    <p:extLst>
      <p:ext uri="{BB962C8B-B14F-4D97-AF65-F5344CB8AC3E}">
        <p14:creationId xmlns:p14="http://schemas.microsoft.com/office/powerpoint/2010/main" val="55842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A962-9614-461E-AB77-C4D246AF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Least Common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D5855-416B-4D8D-B7C5-B0426577F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Mechanisms used to access resources should not be shared</a:t>
            </a:r>
          </a:p>
          <a:p>
            <a:endParaRPr lang="en-US" dirty="0"/>
          </a:p>
          <a:p>
            <a:r>
              <a:rPr lang="en-US" dirty="0"/>
              <a:t>Do not give out your Netflix account info!</a:t>
            </a:r>
          </a:p>
        </p:txBody>
      </p:sp>
      <p:pic>
        <p:nvPicPr>
          <p:cNvPr id="4100" name="Picture 4" descr="Netflix: everything you need to know about the streaming service ...">
            <a:extLst>
              <a:ext uri="{FF2B5EF4-FFF2-40B4-BE49-F238E27FC236}">
                <a16:creationId xmlns:a16="http://schemas.microsoft.com/office/drawing/2014/main" id="{52CE1813-1AFA-4CC2-8E2D-431D6287D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8" y="1560353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18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2756-0ECD-464E-BDCA-AFDB6145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Psychological Acceptability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909E2-6659-4BEE-8FCF-88CCE2330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mechanisms should not make a resource more difficult to access than if the mechanisms were not present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EBCF628-3416-4E21-A9A4-88E50A673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2896992"/>
            <a:ext cx="3602373" cy="360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911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2FEB-7BD2-4BB9-AAB8-069BBDA7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tools do we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E9748-D14D-4D5E-90A9-646D538BA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Firewalls</a:t>
            </a:r>
          </a:p>
          <a:p>
            <a:endParaRPr lang="en-US" dirty="0"/>
          </a:p>
          <a:p>
            <a:r>
              <a:rPr lang="en-US" dirty="0"/>
              <a:t>Accounts/Login Systems</a:t>
            </a:r>
          </a:p>
          <a:p>
            <a:endParaRPr lang="en-US" dirty="0"/>
          </a:p>
          <a:p>
            <a:r>
              <a:rPr lang="en-US" dirty="0"/>
              <a:t>Cryptography</a:t>
            </a:r>
          </a:p>
          <a:p>
            <a:endParaRPr lang="en-US" dirty="0"/>
          </a:p>
          <a:p>
            <a:r>
              <a:rPr lang="en-US" dirty="0"/>
              <a:t>And many other things</a:t>
            </a:r>
          </a:p>
          <a:p>
            <a:endParaRPr lang="en-US" dirty="0"/>
          </a:p>
          <a:p>
            <a:r>
              <a:rPr lang="en-US" dirty="0"/>
              <a:t>APIs and tools are key</a:t>
            </a:r>
          </a:p>
        </p:txBody>
      </p:sp>
    </p:spTree>
    <p:extLst>
      <p:ext uri="{BB962C8B-B14F-4D97-AF65-F5344CB8AC3E}">
        <p14:creationId xmlns:p14="http://schemas.microsoft.com/office/powerpoint/2010/main" val="1581130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02496-8447-4F84-BB7B-E821DEB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Firewall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F7D4C-E467-4C12-995E-381D9A659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Security System</a:t>
            </a:r>
          </a:p>
          <a:p>
            <a:endParaRPr lang="en-US" dirty="0"/>
          </a:p>
          <a:p>
            <a:r>
              <a:rPr lang="en-US" dirty="0"/>
              <a:t>Monitors all traffic</a:t>
            </a:r>
          </a:p>
          <a:p>
            <a:endParaRPr lang="en-US" dirty="0"/>
          </a:p>
          <a:p>
            <a:r>
              <a:rPr lang="en-US" dirty="0"/>
              <a:t>Can close access to specific IP Addresses &amp; Ports</a:t>
            </a:r>
          </a:p>
        </p:txBody>
      </p:sp>
      <p:pic>
        <p:nvPicPr>
          <p:cNvPr id="1026" name="Picture 2" descr="What Does a Firewall Actually Do?">
            <a:extLst>
              <a:ext uri="{FF2B5EF4-FFF2-40B4-BE49-F238E27FC236}">
                <a16:creationId xmlns:a16="http://schemas.microsoft.com/office/drawing/2014/main" id="{FCB70830-5AD0-47DA-ABE6-2D715A28B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618" y="295049"/>
            <a:ext cx="6789490" cy="313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23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ABF0A-FEAF-4270-9BA1-AAFE9B5E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have a working Full-Stack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2B5B7-F675-40C6-BBFE-C73C3103C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that’s just a start</a:t>
            </a:r>
          </a:p>
          <a:p>
            <a:endParaRPr lang="en-US" dirty="0"/>
          </a:p>
          <a:p>
            <a:r>
              <a:rPr lang="en-US" dirty="0"/>
              <a:t>Now the hard part</a:t>
            </a:r>
          </a:p>
          <a:p>
            <a:endParaRPr lang="en-US" dirty="0"/>
          </a:p>
          <a:p>
            <a:r>
              <a:rPr lang="en-US" dirty="0"/>
              <a:t>Turn an app into a </a:t>
            </a:r>
            <a:r>
              <a:rPr lang="en-US" b="1" i="1" dirty="0"/>
              <a:t>product</a:t>
            </a:r>
          </a:p>
          <a:p>
            <a:pPr lvl="1"/>
            <a:r>
              <a:rPr lang="en-US" dirty="0"/>
              <a:t>takes a focus on the product</a:t>
            </a:r>
          </a:p>
          <a:p>
            <a:endParaRPr lang="en-US" dirty="0"/>
          </a:p>
          <a:p>
            <a:r>
              <a:rPr lang="en-US" dirty="0"/>
              <a:t>Products care about the user when providing services</a:t>
            </a:r>
          </a:p>
          <a:p>
            <a:pPr lvl="1"/>
            <a:r>
              <a:rPr lang="en-US" dirty="0"/>
              <a:t>remember our Principles of High Quality Software</a:t>
            </a:r>
          </a:p>
        </p:txBody>
      </p:sp>
      <p:pic>
        <p:nvPicPr>
          <p:cNvPr id="1026" name="Picture 2" descr="Image result for react">
            <a:extLst>
              <a:ext uri="{FF2B5EF4-FFF2-40B4-BE49-F238E27FC236}">
                <a16:creationId xmlns:a16="http://schemas.microsoft.com/office/drawing/2014/main" id="{2C6CD59E-BA49-4D94-A26F-319CF0684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087" y="1436914"/>
            <a:ext cx="3162037" cy="316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970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E943F-752C-4CAB-AD84-5BD853403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Accounts/Login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7854E-E7A0-4288-A497-FE407B6F6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Credentials can be stored in Web Tokens</a:t>
            </a:r>
          </a:p>
        </p:txBody>
      </p:sp>
      <p:pic>
        <p:nvPicPr>
          <p:cNvPr id="6146" name="Picture 2" descr="JSON Web Token Tutorial using AngularJS &amp; Laravel | Toptal">
            <a:extLst>
              <a:ext uri="{FF2B5EF4-FFF2-40B4-BE49-F238E27FC236}">
                <a16:creationId xmlns:a16="http://schemas.microsoft.com/office/drawing/2014/main" id="{CF2BB594-1B3E-4394-B372-1C08E8B71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973" y="2438473"/>
            <a:ext cx="5970689" cy="425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429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808C0-226D-477A-B59F-CCF94751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A1C77-6B9E-4DA9-A675-7250FB5A4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Plaintext </a:t>
            </a:r>
            <a:r>
              <a:rPr lang="en-US" dirty="0">
                <a:sym typeface="Wingdings" panose="05000000000000000000" pitchFamily="2" charset="2"/>
              </a:rPr>
              <a:t> Ciphertext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encryption</a:t>
            </a:r>
          </a:p>
          <a:p>
            <a:endParaRPr lang="en-US" dirty="0"/>
          </a:p>
          <a:p>
            <a:r>
              <a:rPr lang="en-US" dirty="0"/>
              <a:t>Ciphertext </a:t>
            </a:r>
            <a:r>
              <a:rPr lang="en-US" dirty="0">
                <a:sym typeface="Wingdings" panose="05000000000000000000" pitchFamily="2" charset="2"/>
              </a:rPr>
              <a:t> Plaintext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decryption</a:t>
            </a:r>
          </a:p>
          <a:p>
            <a:endParaRPr lang="en-US" dirty="0"/>
          </a:p>
          <a:p>
            <a:r>
              <a:rPr lang="en-US" dirty="0"/>
              <a:t>How does public key encryption work?</a:t>
            </a:r>
          </a:p>
        </p:txBody>
      </p:sp>
      <p:pic>
        <p:nvPicPr>
          <p:cNvPr id="2050" name="Picture 2" descr="What is Public Key Cryptography? - Twilio">
            <a:extLst>
              <a:ext uri="{FF2B5EF4-FFF2-40B4-BE49-F238E27FC236}">
                <a16:creationId xmlns:a16="http://schemas.microsoft.com/office/drawing/2014/main" id="{AA4D76F4-115D-4031-96D6-72172BA00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225" y="585216"/>
            <a:ext cx="7175383" cy="286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444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CE12-5A0F-45BD-AD49-5FD5F553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public key encryption (like RSA)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16F2-524C-4146-ABB7-5274A84B2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parties wish to communicate</a:t>
            </a:r>
          </a:p>
          <a:p>
            <a:endParaRPr lang="en-US" dirty="0"/>
          </a:p>
          <a:p>
            <a:r>
              <a:rPr lang="en-US" dirty="0"/>
              <a:t>Each party generates two keys</a:t>
            </a:r>
          </a:p>
          <a:p>
            <a:pPr lvl="1"/>
            <a:r>
              <a:rPr lang="en-US" dirty="0"/>
              <a:t>one private to keep (for decryption)</a:t>
            </a:r>
          </a:p>
          <a:p>
            <a:pPr lvl="1"/>
            <a:r>
              <a:rPr lang="en-US" dirty="0"/>
              <a:t>one public to share (for encryption)</a:t>
            </a:r>
          </a:p>
          <a:p>
            <a:endParaRPr lang="en-US" dirty="0"/>
          </a:p>
          <a:p>
            <a:r>
              <a:rPr lang="en-US" dirty="0"/>
              <a:t>Amazon generates a key pair</a:t>
            </a:r>
          </a:p>
          <a:p>
            <a:pPr lvl="1"/>
            <a:r>
              <a:rPr lang="en-US" dirty="0"/>
              <a:t>Amazon gives me the public key</a:t>
            </a:r>
          </a:p>
          <a:p>
            <a:pPr lvl="1"/>
            <a:r>
              <a:rPr lang="en-US" dirty="0"/>
              <a:t>Amazon keeps the private key</a:t>
            </a:r>
          </a:p>
          <a:p>
            <a:pPr lvl="1"/>
            <a:r>
              <a:rPr lang="en-US" dirty="0"/>
              <a:t>To send a message to Amazon, I encrypt it using that public key</a:t>
            </a:r>
          </a:p>
          <a:p>
            <a:pPr lvl="1"/>
            <a:r>
              <a:rPr lang="en-US" dirty="0"/>
              <a:t>Only Amazon has the private key, so only Amazon can decrypt the message</a:t>
            </a:r>
          </a:p>
        </p:txBody>
      </p:sp>
    </p:spTree>
    <p:extLst>
      <p:ext uri="{BB962C8B-B14F-4D97-AF65-F5344CB8AC3E}">
        <p14:creationId xmlns:p14="http://schemas.microsoft.com/office/powerpoint/2010/main" val="1348574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2C630-4CC8-4B7B-8556-1E4BF35E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 Principles of Web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865B5-8E97-4E7C-99D9-95DF2685A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012" y="1436914"/>
            <a:ext cx="9838190" cy="4872446"/>
          </a:xfrm>
        </p:spPr>
        <p:txBody>
          <a:bodyPr/>
          <a:lstStyle/>
          <a:p>
            <a:r>
              <a:rPr lang="en-US" b="1" dirty="0"/>
              <a:t>Authentication</a:t>
            </a:r>
            <a:r>
              <a:rPr lang="en-US" dirty="0"/>
              <a:t> (confirm user identity)</a:t>
            </a:r>
          </a:p>
          <a:p>
            <a:r>
              <a:rPr lang="en-US" b="1" dirty="0"/>
              <a:t>Authorization</a:t>
            </a:r>
            <a:r>
              <a:rPr lang="en-US" dirty="0"/>
              <a:t> (specify access rights to resources)</a:t>
            </a:r>
          </a:p>
          <a:p>
            <a:r>
              <a:rPr lang="en-US" b="1" dirty="0"/>
              <a:t>Confidentiality</a:t>
            </a:r>
            <a:r>
              <a:rPr lang="en-US" dirty="0"/>
              <a:t> (message encryption)</a:t>
            </a:r>
          </a:p>
          <a:p>
            <a:r>
              <a:rPr lang="en-US" b="1" dirty="0"/>
              <a:t>Data Integrity</a:t>
            </a:r>
            <a:r>
              <a:rPr lang="en-US" dirty="0"/>
              <a:t> (data cannot be changed without detection)</a:t>
            </a:r>
          </a:p>
          <a:p>
            <a:r>
              <a:rPr lang="en-US" b="1" dirty="0"/>
              <a:t>Message Integrity</a:t>
            </a:r>
            <a:r>
              <a:rPr lang="en-US" dirty="0"/>
              <a:t> (messages cannot be changed without detection)</a:t>
            </a:r>
          </a:p>
          <a:p>
            <a:r>
              <a:rPr lang="en-US" b="1" dirty="0"/>
              <a:t>Availability</a:t>
            </a:r>
            <a:r>
              <a:rPr lang="en-US" dirty="0"/>
              <a:t> (no </a:t>
            </a:r>
            <a:r>
              <a:rPr lang="en-US" dirty="0" err="1"/>
              <a:t>DNoS</a:t>
            </a:r>
            <a:r>
              <a:rPr lang="en-US" dirty="0"/>
              <a:t>)</a:t>
            </a:r>
          </a:p>
          <a:p>
            <a:r>
              <a:rPr lang="en-US" b="1" dirty="0"/>
              <a:t>Accountability</a:t>
            </a:r>
            <a:r>
              <a:rPr lang="en-US" dirty="0"/>
              <a:t> (actions should be traceable)</a:t>
            </a:r>
          </a:p>
          <a:p>
            <a:r>
              <a:rPr lang="en-US" b="1" dirty="0"/>
              <a:t>Non-repudiation</a:t>
            </a:r>
            <a:r>
              <a:rPr lang="en-US" dirty="0"/>
              <a:t> (must be able to prove a transaction took place)</a:t>
            </a:r>
          </a:p>
        </p:txBody>
      </p:sp>
    </p:spTree>
    <p:extLst>
      <p:ext uri="{BB962C8B-B14F-4D97-AF65-F5344CB8AC3E}">
        <p14:creationId xmlns:p14="http://schemas.microsoft.com/office/powerpoint/2010/main" val="319017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91C7-5B54-42F8-B742-B462075E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EEBFA-D09E-443A-862A-1830AE1AC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attacks to be wary of</a:t>
            </a:r>
          </a:p>
          <a:p>
            <a:endParaRPr lang="en-US" dirty="0"/>
          </a:p>
          <a:p>
            <a:r>
              <a:rPr lang="en-US" dirty="0"/>
              <a:t>Real MERN mechanisms to protect our site</a:t>
            </a:r>
          </a:p>
        </p:txBody>
      </p:sp>
    </p:spTree>
    <p:extLst>
      <p:ext uri="{BB962C8B-B14F-4D97-AF65-F5344CB8AC3E}">
        <p14:creationId xmlns:p14="http://schemas.microsoft.com/office/powerpoint/2010/main" val="515127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8562-9D99-4D70-8E13-FA352A50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78B45-DD1B-47D1-80AD-F11E0E9B0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by Design Principles according to OWASP</a:t>
            </a:r>
          </a:p>
          <a:p>
            <a:pPr lvl="1"/>
            <a:r>
              <a:rPr lang="en-US" dirty="0">
                <a:hlinkClick r:id="rId2"/>
              </a:rPr>
              <a:t>https://blog.threatpress.com/security-design-principles-owasp/</a:t>
            </a:r>
            <a:endParaRPr lang="en-US" dirty="0"/>
          </a:p>
          <a:p>
            <a:endParaRPr lang="en-US" dirty="0"/>
          </a:p>
          <a:p>
            <a:r>
              <a:rPr lang="en-US" dirty="0"/>
              <a:t>8 Principles of Web Security</a:t>
            </a:r>
          </a:p>
          <a:p>
            <a:pPr lvl="1"/>
            <a:r>
              <a:rPr lang="en-US" dirty="0">
                <a:hlinkClick r:id="rId3"/>
              </a:rPr>
              <a:t>https://arch.simplicable.com/arch/new/the-8-principles-of-web-security</a:t>
            </a:r>
            <a:endParaRPr lang="en-US" dirty="0"/>
          </a:p>
          <a:p>
            <a:pPr lvl="1"/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9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0A0E-DE82-4EAF-A49F-3105DA19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need our Web application to be </a:t>
            </a:r>
            <a:r>
              <a:rPr lang="en-US" b="1" i="1" dirty="0"/>
              <a:t>secure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F0615-940C-4344-94D7-8FDB4E70D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to protect our:</a:t>
            </a:r>
          </a:p>
          <a:p>
            <a:pPr lvl="2"/>
            <a:r>
              <a:rPr lang="en-US" dirty="0"/>
              <a:t>assets</a:t>
            </a:r>
          </a:p>
          <a:p>
            <a:pPr lvl="2"/>
            <a:r>
              <a:rPr lang="en-US" dirty="0"/>
              <a:t>customers</a:t>
            </a:r>
          </a:p>
          <a:p>
            <a:pPr lvl="2"/>
            <a:r>
              <a:rPr lang="en-US" dirty="0"/>
              <a:t>data</a:t>
            </a:r>
          </a:p>
          <a:p>
            <a:pPr lvl="2"/>
            <a:r>
              <a:rPr lang="en-US" dirty="0"/>
              <a:t>reputation</a:t>
            </a:r>
          </a:p>
          <a:p>
            <a:endParaRPr lang="en-US" dirty="0"/>
          </a:p>
          <a:p>
            <a:r>
              <a:rPr lang="en-US" dirty="0"/>
              <a:t>Someone might </a:t>
            </a:r>
          </a:p>
          <a:p>
            <a:pPr lvl="1"/>
            <a:r>
              <a:rPr lang="en-US" dirty="0"/>
              <a:t>steal our stuff</a:t>
            </a:r>
          </a:p>
          <a:p>
            <a:pPr lvl="1"/>
            <a:r>
              <a:rPr lang="en-US" dirty="0"/>
              <a:t>use our stuff</a:t>
            </a:r>
          </a:p>
          <a:p>
            <a:pPr lvl="1"/>
            <a:r>
              <a:rPr lang="en-US" dirty="0"/>
              <a:t>break our stuff</a:t>
            </a:r>
          </a:p>
          <a:p>
            <a:pPr lvl="1"/>
            <a:r>
              <a:rPr lang="en-US" dirty="0"/>
              <a:t>test how to steal/use/break our or others’ stuff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D3A114-53AF-43A7-83BC-2D2AF1A92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375" y="1340926"/>
            <a:ext cx="6033825" cy="390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0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79DF-618F-42E3-AC0B-EE8CE2F4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 Profile Cyberattacks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72BD9-6B48-4DAD-BA75-950517FAC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05" y="689123"/>
            <a:ext cx="4816067" cy="25135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891D16-6E43-4031-966B-AE1DBC02B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084" y="3552825"/>
            <a:ext cx="5086350" cy="3305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AA6C19-EF8F-46E1-93DC-2AB5E9AF1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040" y="1616017"/>
            <a:ext cx="3944311" cy="20938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83D65A-8F33-465E-BDBD-AD929AE37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616" y="3845128"/>
            <a:ext cx="4469934" cy="279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0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FB5A-AFC8-43DE-8B3B-637BC70B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Asset Clarification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D8ED-912E-42B7-B0C9-8268740E7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things 1</a:t>
            </a:r>
            <a:r>
              <a:rPr lang="en-US" baseline="30000" dirty="0"/>
              <a:t>st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Identify and classify data the application will handle</a:t>
            </a:r>
          </a:p>
          <a:p>
            <a:endParaRPr lang="en-US" dirty="0"/>
          </a:p>
          <a:p>
            <a:r>
              <a:rPr lang="en-US" dirty="0"/>
              <a:t>Choose security restrictions that suit the data. Ex:</a:t>
            </a:r>
          </a:p>
          <a:p>
            <a:pPr lvl="1"/>
            <a:r>
              <a:rPr lang="en-US" dirty="0"/>
              <a:t>medical records</a:t>
            </a:r>
          </a:p>
          <a:p>
            <a:pPr lvl="1"/>
            <a:r>
              <a:rPr lang="en-US" dirty="0"/>
              <a:t>financial records</a:t>
            </a:r>
          </a:p>
          <a:p>
            <a:pPr lvl="1"/>
            <a:r>
              <a:rPr lang="en-US" dirty="0"/>
              <a:t>personal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754799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42C72-E327-48CC-A1E4-BC73E649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Attackers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DEC21-06E7-4CBF-85A0-8243C828E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Programmers should design controls that prevent misuse of the application by different types of malicious parties, including (from most to least dangerous):</a:t>
            </a:r>
          </a:p>
          <a:p>
            <a:pPr lvl="1"/>
            <a:r>
              <a:rPr lang="en-US" dirty="0"/>
              <a:t>Disgruntled staff members and programmers</a:t>
            </a:r>
          </a:p>
          <a:p>
            <a:pPr lvl="1"/>
            <a:r>
              <a:rPr lang="en-US" dirty="0"/>
              <a:t>Drive-by attacks that release viruses or Trojan attacks onto the system</a:t>
            </a:r>
          </a:p>
          <a:p>
            <a:pPr lvl="1"/>
            <a:r>
              <a:rPr lang="en-US" dirty="0"/>
              <a:t>Motivated cybercriminals</a:t>
            </a:r>
          </a:p>
          <a:p>
            <a:pPr lvl="1"/>
            <a:r>
              <a:rPr lang="en-US" dirty="0"/>
              <a:t>Criminal organizations with malicious intent</a:t>
            </a:r>
          </a:p>
          <a:p>
            <a:pPr lvl="1"/>
            <a:r>
              <a:rPr lang="en-US" dirty="0"/>
              <a:t>Script kiddies</a:t>
            </a:r>
          </a:p>
          <a:p>
            <a:pPr lvl="1"/>
            <a:endParaRPr lang="en-US" dirty="0"/>
          </a:p>
          <a:p>
            <a:r>
              <a:rPr lang="en-US" dirty="0"/>
              <a:t>The most dangerous type of attacks that developers must safeguard against are from disgruntled staff members and programmers. </a:t>
            </a:r>
          </a:p>
          <a:p>
            <a:pPr lvl="1"/>
            <a:r>
              <a:rPr lang="en-US" dirty="0"/>
              <a:t>may have a high level of access to sensitive systems </a:t>
            </a:r>
          </a:p>
          <a:p>
            <a:pPr lvl="1"/>
            <a:r>
              <a:rPr lang="en-US" dirty="0"/>
              <a:t>Programmers can use OWASP principles techniques to safeguard against these types of attacks</a:t>
            </a:r>
          </a:p>
        </p:txBody>
      </p:sp>
    </p:spTree>
    <p:extLst>
      <p:ext uri="{BB962C8B-B14F-4D97-AF65-F5344CB8AC3E}">
        <p14:creationId xmlns:p14="http://schemas.microsoft.com/office/powerpoint/2010/main" val="3740558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4601-9013-473D-A8D5-5CE9575A6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577846" cy="661693"/>
          </a:xfrm>
        </p:spPr>
        <p:txBody>
          <a:bodyPr>
            <a:normAutofit fontScale="90000"/>
          </a:bodyPr>
          <a:lstStyle/>
          <a:p>
            <a:r>
              <a:rPr lang="en-US" dirty="0"/>
              <a:t>Security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A9674-98D6-4E6A-9EFE-C1023745E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Confidentiality</a:t>
            </a:r>
          </a:p>
          <a:p>
            <a:pPr lvl="1"/>
            <a:r>
              <a:rPr lang="en-US" dirty="0"/>
              <a:t>anonymity</a:t>
            </a:r>
          </a:p>
          <a:p>
            <a:pPr lvl="1"/>
            <a:r>
              <a:rPr lang="en-US" dirty="0" err="1"/>
              <a:t>unlinkability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Integrity</a:t>
            </a:r>
          </a:p>
          <a:p>
            <a:endParaRPr lang="en-US" dirty="0"/>
          </a:p>
          <a:p>
            <a:r>
              <a:rPr lang="en-US" dirty="0"/>
              <a:t>Availability</a:t>
            </a:r>
          </a:p>
        </p:txBody>
      </p:sp>
    </p:spTree>
    <p:extLst>
      <p:ext uri="{BB962C8B-B14F-4D97-AF65-F5344CB8AC3E}">
        <p14:creationId xmlns:p14="http://schemas.microsoft.com/office/powerpoint/2010/main" val="34180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D3333-28DA-44EE-8C61-0A3B1DA6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Big Picture Ways to get there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36BD8-0E6A-41B4-9F6F-CD83BD1B6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Threat models</a:t>
            </a:r>
          </a:p>
          <a:p>
            <a:pPr lvl="1"/>
            <a:r>
              <a:rPr lang="en-US" dirty="0"/>
              <a:t>helps enumerate potential problems</a:t>
            </a:r>
          </a:p>
          <a:p>
            <a:pPr lvl="1"/>
            <a:r>
              <a:rPr lang="en-US" dirty="0"/>
              <a:t>helps design &amp; build secure systems</a:t>
            </a:r>
          </a:p>
          <a:p>
            <a:endParaRPr lang="en-US" dirty="0"/>
          </a:p>
          <a:p>
            <a:r>
              <a:rPr lang="en-US" dirty="0"/>
              <a:t>Trust assumptions</a:t>
            </a:r>
          </a:p>
          <a:p>
            <a:pPr lvl="1"/>
            <a:r>
              <a:rPr lang="en-US" dirty="0"/>
              <a:t>helps with abstraction layers</a:t>
            </a:r>
          </a:p>
          <a:p>
            <a:endParaRPr lang="en-US" dirty="0"/>
          </a:p>
          <a:p>
            <a:r>
              <a:rPr lang="en-US" dirty="0"/>
              <a:t>Risk analysis</a:t>
            </a:r>
          </a:p>
          <a:p>
            <a:pPr lvl="1"/>
            <a:r>
              <a:rPr lang="en-US" dirty="0"/>
              <a:t>spend time/money/resources properly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23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C854-1C0B-4BB4-A552-A3702E37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Security 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C344-CF4D-4C72-B83F-710274DE3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Least Privilege</a:t>
            </a:r>
          </a:p>
          <a:p>
            <a:r>
              <a:rPr lang="en-US" dirty="0"/>
              <a:t>Fail-Safe Defaults</a:t>
            </a:r>
          </a:p>
          <a:p>
            <a:r>
              <a:rPr lang="en-US" dirty="0"/>
              <a:t>Economy of Mechanism</a:t>
            </a:r>
          </a:p>
          <a:p>
            <a:r>
              <a:rPr lang="en-US" dirty="0"/>
              <a:t>Complete Mediation</a:t>
            </a:r>
          </a:p>
          <a:p>
            <a:r>
              <a:rPr lang="en-US" dirty="0"/>
              <a:t>Open Design</a:t>
            </a:r>
          </a:p>
          <a:p>
            <a:r>
              <a:rPr lang="en-US" dirty="0"/>
              <a:t>Separation of Privilege</a:t>
            </a:r>
          </a:p>
          <a:p>
            <a:r>
              <a:rPr lang="en-US" dirty="0"/>
              <a:t>Least Common Mechanism</a:t>
            </a:r>
          </a:p>
          <a:p>
            <a:r>
              <a:rPr lang="en-US" dirty="0"/>
              <a:t>Psychological Acceptability</a:t>
            </a:r>
          </a:p>
        </p:txBody>
      </p:sp>
    </p:spTree>
    <p:extLst>
      <p:ext uri="{BB962C8B-B14F-4D97-AF65-F5344CB8AC3E}">
        <p14:creationId xmlns:p14="http://schemas.microsoft.com/office/powerpoint/2010/main" val="2148500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11702</TotalTime>
  <Words>701</Words>
  <Application>Microsoft Office PowerPoint</Application>
  <PresentationFormat>Widescreen</PresentationFormat>
  <Paragraphs>175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Tw Cen MT</vt:lpstr>
      <vt:lpstr>Tw Cen MT Condensed</vt:lpstr>
      <vt:lpstr>Wingdings 3</vt:lpstr>
      <vt:lpstr>Integral</vt:lpstr>
      <vt:lpstr>Cse 316 </vt:lpstr>
      <vt:lpstr>We have a working Full-Stack Web application</vt:lpstr>
      <vt:lpstr>We need our Web application to be secure</vt:lpstr>
      <vt:lpstr>High Profile Cyberattacks</vt:lpstr>
      <vt:lpstr>Asset Clarification</vt:lpstr>
      <vt:lpstr>Understanding Attackers</vt:lpstr>
      <vt:lpstr>Security Requirements</vt:lpstr>
      <vt:lpstr>Big Picture Ways to get there</vt:lpstr>
      <vt:lpstr>Security Design Principles</vt:lpstr>
      <vt:lpstr>Least Privilege</vt:lpstr>
      <vt:lpstr>Fail-Safe Defaults</vt:lpstr>
      <vt:lpstr>Economy of Mechanism</vt:lpstr>
      <vt:lpstr>Complete Mediation</vt:lpstr>
      <vt:lpstr>Open Design</vt:lpstr>
      <vt:lpstr>Separation of Privilege</vt:lpstr>
      <vt:lpstr>Least Common Mechanism</vt:lpstr>
      <vt:lpstr>Psychological Acceptability</vt:lpstr>
      <vt:lpstr>What tools do we have?</vt:lpstr>
      <vt:lpstr>Firewall</vt:lpstr>
      <vt:lpstr>Accounts/Login System</vt:lpstr>
      <vt:lpstr>Cryptography</vt:lpstr>
      <vt:lpstr>public key encryption (like RSA)</vt:lpstr>
      <vt:lpstr>8 Principles of Web Security</vt:lpstr>
      <vt:lpstr>Next Time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380 computer game programming</dc:title>
  <dc:creator>McKillaGorilla</dc:creator>
  <cp:lastModifiedBy>McKillaGorilla</cp:lastModifiedBy>
  <cp:revision>131</cp:revision>
  <dcterms:created xsi:type="dcterms:W3CDTF">2019-01-07T19:50:56Z</dcterms:created>
  <dcterms:modified xsi:type="dcterms:W3CDTF">2020-04-26T02:53:43Z</dcterms:modified>
</cp:coreProperties>
</file>