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0"/>
  </p:notesMasterIdLst>
  <p:sldIdLst>
    <p:sldId id="256" r:id="rId2"/>
    <p:sldId id="388" r:id="rId3"/>
    <p:sldId id="389" r:id="rId4"/>
    <p:sldId id="390" r:id="rId5"/>
    <p:sldId id="391" r:id="rId6"/>
    <p:sldId id="392" r:id="rId7"/>
    <p:sldId id="393" r:id="rId8"/>
    <p:sldId id="394" r:id="rId9"/>
    <p:sldId id="395" r:id="rId10"/>
    <p:sldId id="396" r:id="rId11"/>
    <p:sldId id="397" r:id="rId12"/>
    <p:sldId id="398" r:id="rId13"/>
    <p:sldId id="399" r:id="rId14"/>
    <p:sldId id="400" r:id="rId15"/>
    <p:sldId id="401" r:id="rId16"/>
    <p:sldId id="402" r:id="rId17"/>
    <p:sldId id="403" r:id="rId18"/>
    <p:sldId id="404" r:id="rId19"/>
    <p:sldId id="405" r:id="rId20"/>
    <p:sldId id="406" r:id="rId21"/>
    <p:sldId id="407" r:id="rId22"/>
    <p:sldId id="408" r:id="rId23"/>
    <p:sldId id="409" r:id="rId24"/>
    <p:sldId id="410" r:id="rId25"/>
    <p:sldId id="411" r:id="rId26"/>
    <p:sldId id="412" r:id="rId27"/>
    <p:sldId id="413" r:id="rId28"/>
    <p:sldId id="414" r:id="rId29"/>
    <p:sldId id="418" r:id="rId30"/>
    <p:sldId id="419" r:id="rId31"/>
    <p:sldId id="420" r:id="rId32"/>
    <p:sldId id="421" r:id="rId33"/>
    <p:sldId id="422" r:id="rId34"/>
    <p:sldId id="423" r:id="rId35"/>
    <p:sldId id="424" r:id="rId36"/>
    <p:sldId id="425" r:id="rId37"/>
    <p:sldId id="426" r:id="rId38"/>
    <p:sldId id="427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E8AE7-2064-48A1-AAF0-FA5DDF1E3F7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CF5BE-66CC-4EBB-BEB0-61C572158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56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architexa.com/2010/04/determining-which-uml-diagram-to-use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ea typeface="Microsoft YaHei" charset="-122"/>
              </a:rPr>
              <a:t>http://www.medusawebsolutions.com/Images/puzzle-pieces.JPG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CCCCFF"/>
                </a:solidFill>
                <a:ea typeface="Microsoft YaHei" charset="-122"/>
                <a:hlinkClick r:id="rId3"/>
              </a:rPr>
              <a:t>http://blog.architexa.com/2010/04/determining-which-uml-diagram-to-use/</a:t>
            </a:r>
          </a:p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>
              <a:solidFill>
                <a:srgbClr val="CCCCFF"/>
              </a:solidFill>
              <a:ea typeface="Microsoft YaHei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5">
            <a:extLst>
              <a:ext uri="{FF2B5EF4-FFF2-40B4-BE49-F238E27FC236}">
                <a16:creationId xmlns:a16="http://schemas.microsoft.com/office/drawing/2014/main" id="{E6E12F24-1ECE-4C21-BFD0-2548E30CB6D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2C5D330-E7D8-475B-B734-30E6113F8701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483" name="Rectangle 1">
            <a:extLst>
              <a:ext uri="{FF2B5EF4-FFF2-40B4-BE49-F238E27FC236}">
                <a16:creationId xmlns:a16="http://schemas.microsoft.com/office/drawing/2014/main" id="{F397FADC-ED10-4D04-9570-65091C023A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35AE119B-F822-46F5-A512-3E221EFACA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7743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5">
            <a:extLst>
              <a:ext uri="{FF2B5EF4-FFF2-40B4-BE49-F238E27FC236}">
                <a16:creationId xmlns:a16="http://schemas.microsoft.com/office/drawing/2014/main" id="{5D3B0100-A6D5-4330-AA89-C95F2280910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D635101-9B05-4E62-B6DE-0725F4A9851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2531" name="Rectangle 1">
            <a:extLst>
              <a:ext uri="{FF2B5EF4-FFF2-40B4-BE49-F238E27FC236}">
                <a16:creationId xmlns:a16="http://schemas.microsoft.com/office/drawing/2014/main" id="{29951297-D0BA-4D12-9A46-F78C345901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3C75171B-913A-4698-9EFF-8D79B237B5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825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5">
            <a:extLst>
              <a:ext uri="{FF2B5EF4-FFF2-40B4-BE49-F238E27FC236}">
                <a16:creationId xmlns:a16="http://schemas.microsoft.com/office/drawing/2014/main" id="{CF8E50F3-E91B-4AFB-BE68-0A4C90C73A5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155E123-9332-465E-952A-E18712E02093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4579" name="Rectangle 1">
            <a:extLst>
              <a:ext uri="{FF2B5EF4-FFF2-40B4-BE49-F238E27FC236}">
                <a16:creationId xmlns:a16="http://schemas.microsoft.com/office/drawing/2014/main" id="{2A16E8C6-E33F-4633-870E-13E4BB7C5A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CDB00C3A-A240-4F1F-BE55-D0EB23B00E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0995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5">
            <a:extLst>
              <a:ext uri="{FF2B5EF4-FFF2-40B4-BE49-F238E27FC236}">
                <a16:creationId xmlns:a16="http://schemas.microsoft.com/office/drawing/2014/main" id="{346EDE31-CE09-4AB3-A0F3-3760C42C01D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9FE4A0D-FC96-4898-95B6-713A7CDC28F1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6627" name="Rectangle 1">
            <a:extLst>
              <a:ext uri="{FF2B5EF4-FFF2-40B4-BE49-F238E27FC236}">
                <a16:creationId xmlns:a16="http://schemas.microsoft.com/office/drawing/2014/main" id="{1F42C6A4-2EE1-4306-9ABA-0B014171AF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9A6DFA8B-2B79-4F58-8F16-EC14B06D17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7865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5">
            <a:extLst>
              <a:ext uri="{FF2B5EF4-FFF2-40B4-BE49-F238E27FC236}">
                <a16:creationId xmlns:a16="http://schemas.microsoft.com/office/drawing/2014/main" id="{0C31DD09-D609-45EE-BC95-A0E1ADA112C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F9128DD-CA5D-4DCF-B2DD-E88E175AC183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8675" name="Rectangle 1">
            <a:extLst>
              <a:ext uri="{FF2B5EF4-FFF2-40B4-BE49-F238E27FC236}">
                <a16:creationId xmlns:a16="http://schemas.microsoft.com/office/drawing/2014/main" id="{D2FB610C-3BD2-482D-A111-B59F3C6E64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33FCCFF9-804D-408B-8D71-790A12E541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8920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5">
            <a:extLst>
              <a:ext uri="{FF2B5EF4-FFF2-40B4-BE49-F238E27FC236}">
                <a16:creationId xmlns:a16="http://schemas.microsoft.com/office/drawing/2014/main" id="{F636004C-EDDE-4962-AFEF-F1A7093066D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5B0418F-46AE-4E37-8BAB-54470129CE5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0723" name="Rectangle 1">
            <a:extLst>
              <a:ext uri="{FF2B5EF4-FFF2-40B4-BE49-F238E27FC236}">
                <a16:creationId xmlns:a16="http://schemas.microsoft.com/office/drawing/2014/main" id="{1D880C88-55C1-43BD-875A-A24FAFB24E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2DFBE67A-ED75-45BC-80A7-7BC1C06F9D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6258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5">
            <a:extLst>
              <a:ext uri="{FF2B5EF4-FFF2-40B4-BE49-F238E27FC236}">
                <a16:creationId xmlns:a16="http://schemas.microsoft.com/office/drawing/2014/main" id="{AC2A5EF3-F38A-4EE9-A7CD-4B3EA9400AE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A82671B-57E3-4AA6-8093-56604CBD6413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2771" name="Rectangle 1">
            <a:extLst>
              <a:ext uri="{FF2B5EF4-FFF2-40B4-BE49-F238E27FC236}">
                <a16:creationId xmlns:a16="http://schemas.microsoft.com/office/drawing/2014/main" id="{12F3BFAE-55F7-4B5A-A2D4-F9B9B97C1D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F672E07A-96F5-419E-AE29-18C494F5E7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0834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5">
            <a:extLst>
              <a:ext uri="{FF2B5EF4-FFF2-40B4-BE49-F238E27FC236}">
                <a16:creationId xmlns:a16="http://schemas.microsoft.com/office/drawing/2014/main" id="{E6E12F24-1ECE-4C21-BFD0-2548E30CB6D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2C5D330-E7D8-475B-B734-30E6113F8701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483" name="Rectangle 1">
            <a:extLst>
              <a:ext uri="{FF2B5EF4-FFF2-40B4-BE49-F238E27FC236}">
                <a16:creationId xmlns:a16="http://schemas.microsoft.com/office/drawing/2014/main" id="{F397FADC-ED10-4D04-9570-65091C023A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35AE119B-F822-46F5-A512-3E221EFACA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5988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5">
            <a:extLst>
              <a:ext uri="{FF2B5EF4-FFF2-40B4-BE49-F238E27FC236}">
                <a16:creationId xmlns:a16="http://schemas.microsoft.com/office/drawing/2014/main" id="{E6E12F24-1ECE-4C21-BFD0-2548E30CB6D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2C5D330-E7D8-475B-B734-30E6113F8701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483" name="Rectangle 1">
            <a:extLst>
              <a:ext uri="{FF2B5EF4-FFF2-40B4-BE49-F238E27FC236}">
                <a16:creationId xmlns:a16="http://schemas.microsoft.com/office/drawing/2014/main" id="{F397FADC-ED10-4D04-9570-65091C023A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35AE119B-F822-46F5-A512-3E221EFACA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7024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ea typeface="Microsoft YaHei" charset="-122"/>
              </a:rPr>
              <a:t>http://globalhealtheducation.org/committees/Pages/default.aspx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ea typeface="Microsoft YaHei" charset="-122"/>
              </a:rPr>
              <a:t>http://www.utopiaplanitia.info/blueprints/1701d/original/galaxy_forward.gif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7002125" y="-11796713"/>
            <a:ext cx="22204363" cy="124904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7002125" y="-11796713"/>
            <a:ext cx="22204363" cy="124904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3600" spc="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4128" y="585216"/>
            <a:ext cx="9720072" cy="661693"/>
          </a:xfrm>
        </p:spPr>
        <p:txBody>
          <a:bodyPr/>
          <a:lstStyle>
            <a:lvl1pPr>
              <a:defRPr cap="none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436914"/>
            <a:ext cx="9720073" cy="48724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tipatterns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C4F04-8C5D-4DF7-B868-F12E7ED3B3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err="1">
                <a:solidFill>
                  <a:srgbClr val="0070C0"/>
                </a:solidFill>
              </a:rPr>
              <a:t>Cse</a:t>
            </a:r>
            <a:r>
              <a:rPr lang="en-US" sz="4800" dirty="0">
                <a:solidFill>
                  <a:srgbClr val="0070C0"/>
                </a:solidFill>
              </a:rPr>
              <a:t> 316</a:t>
            </a:r>
            <a:br>
              <a:rPr lang="en-US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2C3BD1-DE20-4246-9080-7686E38F55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Design</a:t>
            </a:r>
          </a:p>
          <a:p>
            <a:r>
              <a:rPr lang="en-US" sz="3200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3746221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</a:rPr>
              <a:t>It all starts with a Modular Design</a:t>
            </a: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406400" y="685800"/>
            <a:ext cx="11379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4963" indent="-33496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marL="738188" indent="-280988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</a:rPr>
              <a:t>Large software projects are divided up into separate modules</a:t>
            </a:r>
          </a:p>
          <a:p>
            <a:pPr lvl="1">
              <a:spcBef>
                <a:spcPts val="8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</a:rPr>
              <a:t>i.e. groups of related classes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096433" y="2378075"/>
            <a:ext cx="9939867" cy="4389438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966262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</a:rPr>
              <a:t>Modular Design Methodology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06400" y="685800"/>
            <a:ext cx="11379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4963" indent="-33496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marL="738188" indent="-280988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indent="-225425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2800" b="1" dirty="0">
                <a:solidFill>
                  <a:schemeClr val="tx1"/>
                </a:solidFill>
              </a:rPr>
              <a:t>Decompose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</a:p>
          <a:p>
            <a:pPr lvl="1">
              <a:spcBef>
                <a:spcPts val="8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</a:rPr>
              <a:t>large programming problems into smaller ones </a:t>
            </a:r>
          </a:p>
          <a:p>
            <a:pPr lvl="1">
              <a:spcBef>
                <a:spcPts val="8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</a:rPr>
              <a:t>i.e. sub-problems</a:t>
            </a:r>
          </a:p>
          <a:p>
            <a:pPr marL="336550">
              <a:spcBef>
                <a:spcPts val="800"/>
              </a:spcBef>
              <a:buClrTx/>
              <a:buFontTx/>
              <a:buNone/>
            </a:pPr>
            <a:endParaRPr lang="en-US" altLang="en-US" sz="2800" dirty="0">
              <a:solidFill>
                <a:schemeClr val="tx1"/>
              </a:solidFill>
            </a:endParaRPr>
          </a:p>
          <a:p>
            <a:pPr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b="1" dirty="0">
                <a:solidFill>
                  <a:schemeClr val="tx1"/>
                </a:solidFill>
              </a:rPr>
              <a:t>  Solve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</a:rPr>
              <a:t>the sub-problems independently</a:t>
            </a:r>
          </a:p>
          <a:p>
            <a:pPr lvl="1"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</a:rPr>
              <a:t>modules solve sub-problems</a:t>
            </a:r>
          </a:p>
          <a:p>
            <a:pPr lvl="2">
              <a:spcBef>
                <a:spcPts val="600"/>
              </a:spcBef>
              <a:buClrTx/>
              <a:buFontTx/>
              <a:buNone/>
            </a:pPr>
            <a:endParaRPr lang="en-US" altLang="en-US" sz="2400" dirty="0">
              <a:solidFill>
                <a:schemeClr val="tx1"/>
              </a:solidFill>
            </a:endParaRPr>
          </a:p>
          <a:p>
            <a:pPr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b="1" dirty="0">
                <a:solidFill>
                  <a:schemeClr val="tx1"/>
                </a:solidFill>
              </a:rPr>
              <a:t>  Assemble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</a:rPr>
              <a:t>the modules to build full system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</a:rPr>
              <a:t>called system integration</a:t>
            </a:r>
          </a:p>
          <a:p>
            <a:pPr lvl="2" indent="-227013"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</a:rPr>
              <a:t>scariest parts of software development</a:t>
            </a:r>
          </a:p>
          <a:p>
            <a:pPr lvl="2" indent="-227013">
              <a:spcBef>
                <a:spcPts val="500"/>
              </a:spcBef>
              <a:buFont typeface="Times New Roman" pitchFamily="16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</a:rPr>
              <a:t>serious design flaws can be exposed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018" y="2378075"/>
            <a:ext cx="5099049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63331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</a:rPr>
              <a:t>Modular Design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657600" y="914400"/>
            <a:ext cx="4775200" cy="6858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4963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spcBef>
                <a:spcPts val="700"/>
              </a:spcBef>
              <a:buClrTx/>
              <a:buFontTx/>
              <a:buNone/>
            </a:pPr>
            <a:r>
              <a:rPr lang="en-US" altLang="en-US" sz="2800" dirty="0">
                <a:solidFill>
                  <a:schemeClr val="tx1"/>
                </a:solidFill>
              </a:rPr>
              <a:t>Project Specification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096433" y="2286000"/>
            <a:ext cx="2438400" cy="8382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4963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spcBef>
                <a:spcPts val="700"/>
              </a:spcBef>
              <a:buClrTx/>
              <a:buFontTx/>
              <a:buNone/>
            </a:pPr>
            <a:r>
              <a:rPr lang="en-US" altLang="en-US" sz="2800" dirty="0">
                <a:solidFill>
                  <a:schemeClr val="tx1"/>
                </a:solidFill>
              </a:rPr>
              <a:t>A</a:t>
            </a:r>
          </a:p>
          <a:p>
            <a:pPr algn="ctr"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(design)</a:t>
            </a:r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 flipH="1">
            <a:off x="3139018" y="1600200"/>
            <a:ext cx="2865967" cy="6096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5983818" y="1598614"/>
            <a:ext cx="2753783" cy="6111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657600" y="5334000"/>
            <a:ext cx="4775200" cy="6858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4963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spcBef>
                <a:spcPts val="700"/>
              </a:spcBef>
              <a:buClrTx/>
              <a:buFontTx/>
              <a:buNone/>
            </a:pPr>
            <a:r>
              <a:rPr lang="en-US" altLang="en-US" sz="2800" dirty="0">
                <a:solidFill>
                  <a:schemeClr val="tx1"/>
                </a:solidFill>
              </a:rPr>
              <a:t>Integrated System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1096433" y="3810000"/>
            <a:ext cx="2438400" cy="8382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4963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spcBef>
                <a:spcPts val="700"/>
              </a:spcBef>
              <a:buClrTx/>
              <a:buFontTx/>
              <a:buNone/>
            </a:pPr>
            <a:r>
              <a:rPr lang="en-US" altLang="en-US" sz="2800" dirty="0">
                <a:solidFill>
                  <a:schemeClr val="tx1"/>
                </a:solidFill>
              </a:rPr>
              <a:t>A</a:t>
            </a:r>
          </a:p>
          <a:p>
            <a:pPr algn="ctr"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(implementation)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8411633" y="2286000"/>
            <a:ext cx="2438400" cy="8382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4963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spcBef>
                <a:spcPts val="700"/>
              </a:spcBef>
              <a:buClrTx/>
              <a:buFontTx/>
              <a:buNone/>
            </a:pPr>
            <a:r>
              <a:rPr lang="en-US" altLang="en-US" sz="2800" dirty="0">
                <a:solidFill>
                  <a:schemeClr val="tx1"/>
                </a:solidFill>
              </a:rPr>
              <a:t>B</a:t>
            </a:r>
          </a:p>
          <a:p>
            <a:pPr algn="ctr"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(design)</a:t>
            </a: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8411633" y="3810000"/>
            <a:ext cx="2438400" cy="8382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4963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spcBef>
                <a:spcPts val="700"/>
              </a:spcBef>
              <a:buClrTx/>
              <a:buFontTx/>
              <a:buNone/>
            </a:pPr>
            <a:r>
              <a:rPr lang="en-US" altLang="en-US" sz="2800" dirty="0">
                <a:solidFill>
                  <a:schemeClr val="tx1"/>
                </a:solidFill>
              </a:rPr>
              <a:t>B</a:t>
            </a:r>
          </a:p>
          <a:p>
            <a:pPr algn="ctr"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(implementation)</a:t>
            </a:r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>
            <a:off x="2315634" y="3124200"/>
            <a:ext cx="2117" cy="6096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>
            <a:off x="9630834" y="3124200"/>
            <a:ext cx="2117" cy="6096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>
            <a:off x="3149600" y="4648200"/>
            <a:ext cx="2438400" cy="6858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auto">
          <a:xfrm flipH="1">
            <a:off x="6288618" y="4648200"/>
            <a:ext cx="2561167" cy="6858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5039785" y="2438400"/>
            <a:ext cx="1951567" cy="579438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4963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spcBef>
                <a:spcPts val="700"/>
              </a:spcBef>
              <a:buClrTx/>
              <a:buFontTx/>
              <a:buNone/>
            </a:pPr>
            <a:r>
              <a:rPr lang="en-US" altLang="en-US" sz="2800" dirty="0">
                <a:solidFill>
                  <a:schemeClr val="tx1"/>
                </a:solidFill>
              </a:rPr>
              <a:t>Interface</a:t>
            </a:r>
          </a:p>
        </p:txBody>
      </p: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4999567" y="3992564"/>
            <a:ext cx="1951567" cy="579437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4963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spcBef>
                <a:spcPts val="700"/>
              </a:spcBef>
              <a:buClrTx/>
              <a:buFontTx/>
              <a:buNone/>
            </a:pPr>
            <a:r>
              <a:rPr lang="en-US" altLang="en-US" sz="2800" dirty="0">
                <a:solidFill>
                  <a:schemeClr val="tx1"/>
                </a:solidFill>
              </a:rPr>
              <a:t>Interface</a:t>
            </a:r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>
            <a:off x="6989233" y="4297364"/>
            <a:ext cx="1422400" cy="1587"/>
          </a:xfrm>
          <a:prstGeom prst="line">
            <a:avLst/>
          </a:prstGeom>
          <a:noFill/>
          <a:ln w="9360" cap="flat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>
            <a:off x="6989233" y="2687639"/>
            <a:ext cx="1422400" cy="1587"/>
          </a:xfrm>
          <a:prstGeom prst="line">
            <a:avLst/>
          </a:prstGeom>
          <a:noFill/>
          <a:ln w="9360" cap="flat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>
            <a:off x="3534833" y="4297364"/>
            <a:ext cx="1422400" cy="1587"/>
          </a:xfrm>
          <a:prstGeom prst="line">
            <a:avLst/>
          </a:prstGeom>
          <a:noFill/>
          <a:ln w="9360" cap="flat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5" name="Line 19"/>
          <p:cNvSpPr>
            <a:spLocks noChangeShapeType="1"/>
          </p:cNvSpPr>
          <p:nvPr/>
        </p:nvSpPr>
        <p:spPr bwMode="auto">
          <a:xfrm>
            <a:off x="3534833" y="2687639"/>
            <a:ext cx="1422400" cy="1587"/>
          </a:xfrm>
          <a:prstGeom prst="line">
            <a:avLst/>
          </a:prstGeom>
          <a:noFill/>
          <a:ln w="9360" cap="flat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646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</a:rPr>
              <a:t>What makes a good </a:t>
            </a:r>
            <a:r>
              <a:rPr lang="en-US" altLang="en-US" sz="4000" b="1" i="1">
                <a:solidFill>
                  <a:srgbClr val="333399"/>
                </a:solidFill>
              </a:rPr>
              <a:t>modular</a:t>
            </a:r>
            <a:r>
              <a:rPr lang="en-US" altLang="en-US" sz="4000" b="1">
                <a:solidFill>
                  <a:srgbClr val="333399"/>
                </a:solidFill>
              </a:rPr>
              <a:t> design?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06400" y="685800"/>
            <a:ext cx="11379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4963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marL="735013" indent="-277813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>
              <a:lnSpc>
                <a:spcPct val="90000"/>
              </a:lnSpc>
              <a:spcBef>
                <a:spcPts val="800"/>
              </a:spcBef>
              <a:buClrTx/>
              <a:buFontTx/>
              <a:buNone/>
            </a:pPr>
            <a:endParaRPr lang="en-US" altLang="en-US" sz="2800" dirty="0">
              <a:solidFill>
                <a:schemeClr val="tx1"/>
              </a:solidFill>
            </a:endParaRPr>
          </a:p>
          <a:p>
            <a:pPr marL="336550" indent="-333375">
              <a:lnSpc>
                <a:spcPct val="90000"/>
              </a:lnSpc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Connections between modules are </a:t>
            </a:r>
            <a:r>
              <a:rPr lang="en-US" altLang="en-US" sz="2800" b="1" i="1" dirty="0">
                <a:solidFill>
                  <a:schemeClr val="tx1"/>
                </a:solidFill>
              </a:rPr>
              <a:t>explicit</a:t>
            </a:r>
          </a:p>
          <a:p>
            <a:pPr>
              <a:lnSpc>
                <a:spcPct val="90000"/>
              </a:lnSpc>
              <a:spcBef>
                <a:spcPts val="800"/>
              </a:spcBef>
              <a:buClrTx/>
              <a:buFontTx/>
              <a:buNone/>
            </a:pPr>
            <a:endParaRPr lang="en-US" altLang="en-US" sz="2800" dirty="0">
              <a:solidFill>
                <a:schemeClr val="tx1"/>
              </a:solidFill>
            </a:endParaRPr>
          </a:p>
          <a:p>
            <a:pPr marL="336550" indent="-333375">
              <a:lnSpc>
                <a:spcPct val="90000"/>
              </a:lnSpc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Connections between modules are </a:t>
            </a:r>
            <a:r>
              <a:rPr lang="en-US" altLang="en-US" sz="2800" b="1" i="1" dirty="0">
                <a:solidFill>
                  <a:schemeClr val="tx1"/>
                </a:solidFill>
              </a:rPr>
              <a:t>minimized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</a:rPr>
              <a:t>called narrow interfaces</a:t>
            </a:r>
          </a:p>
          <a:p>
            <a:pPr>
              <a:lnSpc>
                <a:spcPct val="90000"/>
              </a:lnSpc>
              <a:spcBef>
                <a:spcPts val="700"/>
              </a:spcBef>
              <a:buClrTx/>
              <a:buFontTx/>
              <a:buNone/>
            </a:pPr>
            <a:r>
              <a:rPr lang="en-US" altLang="en-US" sz="2800" dirty="0">
                <a:solidFill>
                  <a:schemeClr val="tx1"/>
                </a:solidFill>
              </a:rPr>
              <a:t> </a:t>
            </a:r>
          </a:p>
          <a:p>
            <a:pPr marL="336550" indent="-333375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   Modules use </a:t>
            </a:r>
            <a:r>
              <a:rPr lang="en-US" altLang="en-US" sz="2800" b="1" i="1" dirty="0">
                <a:solidFill>
                  <a:schemeClr val="tx1"/>
                </a:solidFill>
              </a:rPr>
              <a:t>abstraction</a:t>
            </a:r>
            <a:r>
              <a:rPr lang="en-US" altLang="en-US" sz="2800" dirty="0">
                <a:solidFill>
                  <a:schemeClr val="tx1"/>
                </a:solidFill>
              </a:rPr>
              <a:t> well</a:t>
            </a:r>
          </a:p>
          <a:p>
            <a:pPr>
              <a:lnSpc>
                <a:spcPct val="90000"/>
              </a:lnSpc>
              <a:spcBef>
                <a:spcPts val="700"/>
              </a:spcBef>
              <a:buClrTx/>
              <a:buFontTx/>
              <a:buNone/>
            </a:pPr>
            <a:endParaRPr lang="en-US" altLang="en-US" sz="2800" dirty="0">
              <a:solidFill>
                <a:schemeClr val="tx1"/>
              </a:solidFill>
            </a:endParaRPr>
          </a:p>
          <a:p>
            <a:pPr marL="336550" indent="-333375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   Implementation of modules can be done </a:t>
            </a:r>
            <a:r>
              <a:rPr lang="en-US" altLang="en-US" sz="2800" b="1" i="1" dirty="0">
                <a:solidFill>
                  <a:schemeClr val="tx1"/>
                </a:solidFill>
              </a:rPr>
              <a:t>independently</a:t>
            </a:r>
          </a:p>
          <a:p>
            <a:pPr lvl="1">
              <a:lnSpc>
                <a:spcPct val="90000"/>
              </a:lnSpc>
              <a:spcBef>
                <a:spcPts val="8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</a:rPr>
              <a:t>modules avoid duplication of effort</a:t>
            </a:r>
          </a:p>
        </p:txBody>
      </p:sp>
    </p:spTree>
    <p:extLst>
      <p:ext uri="{BB962C8B-B14F-4D97-AF65-F5344CB8AC3E}">
        <p14:creationId xmlns:p14="http://schemas.microsoft.com/office/powerpoint/2010/main" val="11488327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</a:rPr>
              <a:t>More on Narrow Interfaces</a:t>
            </a: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406400" y="685800"/>
            <a:ext cx="11379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4963" indent="-33496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marL="735013" indent="-2778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A module should have access to only as much information as it needs to work</a:t>
            </a:r>
          </a:p>
          <a:p>
            <a:pPr lvl="1"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</a:rPr>
              <a:t>less chance of misuse</a:t>
            </a:r>
          </a:p>
          <a:p>
            <a:pPr lvl="1"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</a:rPr>
              <a:t>less coordination needed between team members</a:t>
            </a:r>
          </a:p>
          <a:p>
            <a:pPr lvl="2">
              <a:spcBef>
                <a:spcPts val="500"/>
              </a:spcBef>
              <a:buFont typeface="Times New Roman" pitchFamily="16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</a:rPr>
              <a:t>fewer meetings necessary (YAY!)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1096433" y="2971800"/>
            <a:ext cx="2438400" cy="8382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4963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8411633" y="2971800"/>
            <a:ext cx="2438400" cy="8382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4963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5039785" y="3124200"/>
            <a:ext cx="1951567" cy="579438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4963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spcBef>
                <a:spcPts val="700"/>
              </a:spcBef>
              <a:buClrTx/>
              <a:buFontTx/>
              <a:buNone/>
            </a:pPr>
            <a:r>
              <a:rPr lang="en-US" altLang="en-US" sz="2800" dirty="0">
                <a:solidFill>
                  <a:schemeClr val="tx1"/>
                </a:solidFill>
              </a:rPr>
              <a:t>Interface</a:t>
            </a:r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>
            <a:off x="6989233" y="3373439"/>
            <a:ext cx="1422400" cy="1587"/>
          </a:xfrm>
          <a:prstGeom prst="line">
            <a:avLst/>
          </a:prstGeom>
          <a:noFill/>
          <a:ln w="9360" cap="flat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>
            <a:off x="3534833" y="3373439"/>
            <a:ext cx="1422400" cy="1587"/>
          </a:xfrm>
          <a:prstGeom prst="line">
            <a:avLst/>
          </a:prstGeom>
          <a:noFill/>
          <a:ln w="9360" cap="flat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1096433" y="4343401"/>
            <a:ext cx="2438400" cy="2346325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4963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8411633" y="4343401"/>
            <a:ext cx="2438400" cy="2346325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4963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5039785" y="4495801"/>
            <a:ext cx="1951567" cy="2193925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4963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spcBef>
                <a:spcPts val="700"/>
              </a:spcBef>
              <a:buClrTx/>
              <a:buFontTx/>
              <a:buNone/>
            </a:pPr>
            <a:endParaRPr lang="en-US" altLang="en-US" sz="2800" dirty="0">
              <a:solidFill>
                <a:schemeClr val="tx1"/>
              </a:solidFill>
            </a:endParaRPr>
          </a:p>
          <a:p>
            <a:pPr algn="ctr">
              <a:spcBef>
                <a:spcPts val="700"/>
              </a:spcBef>
              <a:buClrTx/>
              <a:buFontTx/>
              <a:buNone/>
            </a:pPr>
            <a:r>
              <a:rPr lang="en-US" altLang="en-US" sz="2800" dirty="0">
                <a:solidFill>
                  <a:schemeClr val="tx1"/>
                </a:solidFill>
              </a:rPr>
              <a:t>Interface</a:t>
            </a:r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6989233" y="4562475"/>
            <a:ext cx="1422400" cy="1588"/>
          </a:xfrm>
          <a:prstGeom prst="line">
            <a:avLst/>
          </a:prstGeom>
          <a:noFill/>
          <a:ln w="9360" cap="flat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3534833" y="4562475"/>
            <a:ext cx="1422400" cy="1588"/>
          </a:xfrm>
          <a:prstGeom prst="line">
            <a:avLst/>
          </a:prstGeom>
          <a:noFill/>
          <a:ln w="9360" cap="flat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>
            <a:off x="6989233" y="4906964"/>
            <a:ext cx="1422400" cy="1587"/>
          </a:xfrm>
          <a:prstGeom prst="line">
            <a:avLst/>
          </a:prstGeom>
          <a:noFill/>
          <a:ln w="9360" cap="flat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>
            <a:off x="3534833" y="4906964"/>
            <a:ext cx="1422400" cy="1587"/>
          </a:xfrm>
          <a:prstGeom prst="line">
            <a:avLst/>
          </a:prstGeom>
          <a:noFill/>
          <a:ln w="9360" cap="flat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>
            <a:off x="6989233" y="5272089"/>
            <a:ext cx="1422400" cy="1587"/>
          </a:xfrm>
          <a:prstGeom prst="line">
            <a:avLst/>
          </a:prstGeom>
          <a:noFill/>
          <a:ln w="9360" cap="flat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>
            <a:off x="3534833" y="5272089"/>
            <a:ext cx="1422400" cy="1587"/>
          </a:xfrm>
          <a:prstGeom prst="line">
            <a:avLst/>
          </a:prstGeom>
          <a:noFill/>
          <a:ln w="9360" cap="flat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>
            <a:off x="6989233" y="5638800"/>
            <a:ext cx="1422400" cy="1588"/>
          </a:xfrm>
          <a:prstGeom prst="line">
            <a:avLst/>
          </a:prstGeom>
          <a:noFill/>
          <a:ln w="9360" cap="flat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>
            <a:off x="3534833" y="5638800"/>
            <a:ext cx="1422400" cy="1588"/>
          </a:xfrm>
          <a:prstGeom prst="line">
            <a:avLst/>
          </a:prstGeom>
          <a:noFill/>
          <a:ln w="9360" cap="flat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>
            <a:off x="6989233" y="6003925"/>
            <a:ext cx="1422400" cy="1588"/>
          </a:xfrm>
          <a:prstGeom prst="line">
            <a:avLst/>
          </a:prstGeom>
          <a:noFill/>
          <a:ln w="9360" cap="flat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>
            <a:off x="3534833" y="6003925"/>
            <a:ext cx="1422400" cy="1588"/>
          </a:xfrm>
          <a:prstGeom prst="line">
            <a:avLst/>
          </a:prstGeom>
          <a:noFill/>
          <a:ln w="9360" cap="flat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5" name="Line 21"/>
          <p:cNvSpPr>
            <a:spLocks noChangeShapeType="1"/>
          </p:cNvSpPr>
          <p:nvPr/>
        </p:nvSpPr>
        <p:spPr bwMode="auto">
          <a:xfrm>
            <a:off x="6989233" y="6369050"/>
            <a:ext cx="1422400" cy="1588"/>
          </a:xfrm>
          <a:prstGeom prst="line">
            <a:avLst/>
          </a:prstGeom>
          <a:noFill/>
          <a:ln w="9360" cap="flat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6" name="Line 22"/>
          <p:cNvSpPr>
            <a:spLocks noChangeShapeType="1"/>
          </p:cNvSpPr>
          <p:nvPr/>
        </p:nvSpPr>
        <p:spPr bwMode="auto">
          <a:xfrm>
            <a:off x="3534833" y="6369050"/>
            <a:ext cx="1422400" cy="1588"/>
          </a:xfrm>
          <a:prstGeom prst="line">
            <a:avLst/>
          </a:prstGeom>
          <a:noFill/>
          <a:ln w="9360" cap="flat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477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</a:rPr>
              <a:t>Design is Difficult</a:t>
            </a: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06400" y="914400"/>
            <a:ext cx="113792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4963" indent="-33496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>
              <a:lnSpc>
                <a:spcPct val="90000"/>
              </a:lnSpc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Where do you begin?</a:t>
            </a:r>
          </a:p>
          <a:p>
            <a:pPr>
              <a:lnSpc>
                <a:spcPct val="90000"/>
              </a:lnSpc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When is the design complete?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67" y="1984375"/>
            <a:ext cx="5852584" cy="471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734" y="1966913"/>
            <a:ext cx="8166100" cy="479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27158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</a:rPr>
              <a:t>Good Design comes with Experience</a:t>
            </a: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406400" y="685800"/>
            <a:ext cx="11379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4963" indent="-33496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It takes time to become an expert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17" y="1392239"/>
            <a:ext cx="11427883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0919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985" y="822325"/>
            <a:ext cx="5177367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3200" b="1">
                <a:solidFill>
                  <a:srgbClr val="333399"/>
                </a:solidFill>
              </a:rPr>
              <a:t>How can a design be reviewed for correctness?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406400" y="685800"/>
            <a:ext cx="11379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4963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>
              <a:spcBef>
                <a:spcPts val="800"/>
              </a:spcBef>
              <a:buClrTx/>
              <a:buFontTx/>
              <a:buNone/>
            </a:pPr>
            <a:endParaRPr lang="en-US" altLang="en-US" sz="2800" dirty="0">
              <a:solidFill>
                <a:schemeClr val="tx1"/>
              </a:solidFill>
            </a:endParaRPr>
          </a:p>
          <a:p>
            <a:pPr marL="336550" indent="-333375"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Testing is not possible</a:t>
            </a:r>
          </a:p>
          <a:p>
            <a:pPr>
              <a:spcBef>
                <a:spcPts val="800"/>
              </a:spcBef>
              <a:buClrTx/>
              <a:buFontTx/>
              <a:buNone/>
            </a:pPr>
            <a:endParaRPr lang="en-US" altLang="en-US" sz="2800" dirty="0">
              <a:solidFill>
                <a:schemeClr val="tx1"/>
              </a:solidFill>
            </a:endParaRPr>
          </a:p>
          <a:p>
            <a:pPr marL="336550" indent="-333375"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Verification is not possible</a:t>
            </a:r>
          </a:p>
          <a:p>
            <a:pPr lvl="1">
              <a:spcBef>
                <a:spcPts val="8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</a:rPr>
              <a:t>unless it uses a formal language</a:t>
            </a:r>
          </a:p>
          <a:p>
            <a:pPr lvl="1">
              <a:spcBef>
                <a:spcPts val="8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</a:rPr>
              <a:t>typically not practical</a:t>
            </a:r>
          </a:p>
          <a:p>
            <a:pPr>
              <a:spcBef>
                <a:spcPts val="800"/>
              </a:spcBef>
              <a:buClrTx/>
              <a:buFontTx/>
              <a:buNone/>
            </a:pPr>
            <a:endParaRPr lang="en-US" altLang="en-US" sz="2800" dirty="0">
              <a:solidFill>
                <a:schemeClr val="tx1"/>
              </a:solidFill>
            </a:endParaRPr>
          </a:p>
          <a:p>
            <a:pPr>
              <a:spcBef>
                <a:spcPts val="800"/>
              </a:spcBef>
              <a:buClrTx/>
              <a:buFontTx/>
              <a:buNone/>
            </a:pPr>
            <a:endParaRPr lang="en-US" altLang="en-US" sz="2800" dirty="0">
              <a:solidFill>
                <a:schemeClr val="tx1"/>
              </a:solidFill>
            </a:endParaRPr>
          </a:p>
          <a:p>
            <a:pPr marL="336550" indent="-333375"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Use proven, systematic procedure</a:t>
            </a:r>
          </a:p>
          <a:p>
            <a:pPr lvl="1"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</a:rPr>
              <a:t>examine both local &amp; global properties of the design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8722784" y="1463676"/>
            <a:ext cx="24384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9600" b="1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637442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</a:rPr>
              <a:t>Local Properties</a:t>
            </a: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406400" y="685800"/>
            <a:ext cx="11379200" cy="596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4963" indent="-33496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marL="735013" indent="-2778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>
              <a:lnSpc>
                <a:spcPct val="90000"/>
              </a:lnSpc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</a:rPr>
              <a:t>Studying individual modules</a:t>
            </a:r>
          </a:p>
          <a:p>
            <a:pPr marL="336550">
              <a:lnSpc>
                <a:spcPct val="90000"/>
              </a:lnSpc>
              <a:spcBef>
                <a:spcPts val="800"/>
              </a:spcBef>
              <a:buClrTx/>
              <a:buFontTx/>
              <a:buNone/>
            </a:pPr>
            <a:endParaRPr lang="en-US" altLang="en-US" sz="32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</a:rPr>
              <a:t>Important local properties: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</a:rPr>
              <a:t>consistency</a:t>
            </a:r>
          </a:p>
          <a:p>
            <a:pPr lvl="2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everything designed was as specified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</a:rPr>
              <a:t>completeness</a:t>
            </a:r>
          </a:p>
          <a:p>
            <a:pPr lvl="2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everything specified was designed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</a:rPr>
              <a:t>performance</a:t>
            </a:r>
          </a:p>
          <a:p>
            <a:pPr lvl="2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running time</a:t>
            </a:r>
          </a:p>
          <a:p>
            <a:pPr lvl="2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storage requirements</a:t>
            </a:r>
          </a:p>
          <a:p>
            <a:pPr marL="336550">
              <a:lnSpc>
                <a:spcPct val="90000"/>
              </a:lnSpc>
              <a:spcBef>
                <a:spcPts val="800"/>
              </a:spcBef>
              <a:buClrTx/>
              <a:buFontTx/>
              <a:buNone/>
            </a:pPr>
            <a:endParaRPr lang="en-US" altLang="en-US" sz="2400" dirty="0">
              <a:solidFill>
                <a:schemeClr val="tx1"/>
              </a:solidFill>
            </a:endParaRP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218" y="722313"/>
            <a:ext cx="3714749" cy="192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10945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</a:rPr>
              <a:t>Global Properties</a:t>
            </a: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406400" y="685800"/>
            <a:ext cx="11379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4963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marL="735013" indent="-277813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>
              <a:lnSpc>
                <a:spcPct val="90000"/>
              </a:lnSpc>
              <a:spcBef>
                <a:spcPts val="800"/>
              </a:spcBef>
              <a:buClrTx/>
              <a:buFontTx/>
              <a:buNone/>
            </a:pPr>
            <a:endParaRPr lang="en-US" altLang="en-US" sz="3200" dirty="0">
              <a:solidFill>
                <a:schemeClr val="tx1"/>
              </a:solidFill>
            </a:endParaRPr>
          </a:p>
          <a:p>
            <a:pPr marL="336550" indent="-333375">
              <a:lnSpc>
                <a:spcPct val="90000"/>
              </a:lnSpc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</a:rPr>
              <a:t>Studying how modules fit together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</a:rPr>
              <a:t>after examining local properties</a:t>
            </a:r>
          </a:p>
          <a:p>
            <a:pPr>
              <a:lnSpc>
                <a:spcPct val="90000"/>
              </a:lnSpc>
              <a:spcBef>
                <a:spcPts val="800"/>
              </a:spcBef>
              <a:buClrTx/>
              <a:buFontTx/>
              <a:buNone/>
            </a:pPr>
            <a:endParaRPr lang="en-US" altLang="en-US" sz="2800" dirty="0">
              <a:solidFill>
                <a:schemeClr val="tx1"/>
              </a:solidFill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634" y="2560638"/>
            <a:ext cx="7437967" cy="3929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24609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406400" y="22226"/>
            <a:ext cx="113792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600" b="1">
                <a:solidFill>
                  <a:srgbClr val="333399"/>
                </a:solidFill>
              </a:rPr>
              <a:t>Software Development Life Cycle</a:t>
            </a: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06400" y="685800"/>
            <a:ext cx="11379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17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>
              <a:spcBef>
                <a:spcPts val="700"/>
              </a:spcBef>
              <a:buClrTx/>
              <a:buFontTx/>
              <a:buNone/>
            </a:pPr>
            <a:endParaRPr lang="en-US" altLang="en-US" sz="4000"/>
          </a:p>
          <a:p>
            <a:pPr marL="336550"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3200"/>
              <a:t>We're making progress</a:t>
            </a:r>
          </a:p>
          <a:p>
            <a:pPr>
              <a:spcBef>
                <a:spcPts val="700"/>
              </a:spcBef>
              <a:buClrTx/>
              <a:buFontTx/>
              <a:buNone/>
            </a:pPr>
            <a:endParaRPr lang="en-US" altLang="en-US" sz="2800"/>
          </a:p>
          <a:p>
            <a:pPr>
              <a:spcBef>
                <a:spcPts val="700"/>
              </a:spcBef>
              <a:buClrTx/>
              <a:buFontTx/>
              <a:buNone/>
            </a:pPr>
            <a:endParaRPr lang="en-US" altLang="en-US" sz="2800"/>
          </a:p>
          <a:p>
            <a:pPr>
              <a:spcBef>
                <a:spcPts val="700"/>
              </a:spcBef>
              <a:buClrTx/>
              <a:buFontTx/>
              <a:buNone/>
            </a:pPr>
            <a:endParaRPr lang="en-US" altLang="en-US" sz="2800"/>
          </a:p>
          <a:p>
            <a:pPr>
              <a:spcBef>
                <a:spcPts val="700"/>
              </a:spcBef>
              <a:buClrTx/>
              <a:buFontTx/>
              <a:buNone/>
            </a:pPr>
            <a:endParaRPr lang="en-US" altLang="en-US" sz="2800"/>
          </a:p>
          <a:p>
            <a:pPr>
              <a:spcBef>
                <a:spcPts val="700"/>
              </a:spcBef>
              <a:buClrTx/>
              <a:buFontTx/>
              <a:buNone/>
            </a:pPr>
            <a:endParaRPr lang="en-US" altLang="en-US" sz="2800"/>
          </a:p>
          <a:p>
            <a:pPr>
              <a:spcBef>
                <a:spcPts val="700"/>
              </a:spcBef>
              <a:buClrTx/>
              <a:buFontTx/>
              <a:buNone/>
            </a:pPr>
            <a:endParaRPr lang="en-US" altLang="en-US" sz="2800"/>
          </a:p>
          <a:p>
            <a:pPr>
              <a:spcBef>
                <a:spcPts val="700"/>
              </a:spcBef>
              <a:buClrTx/>
              <a:buFontTx/>
              <a:buNone/>
            </a:pPr>
            <a:endParaRPr lang="en-US" altLang="en-US" sz="2800"/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609601" y="2286000"/>
            <a:ext cx="2027767" cy="642938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spcBef>
                <a:spcPts val="1125"/>
              </a:spcBef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Requirements Analysis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3149601" y="2286000"/>
            <a:ext cx="1621367" cy="642938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spcBef>
                <a:spcPts val="1125"/>
              </a:spcBef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Design &amp; Document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213601" y="2362200"/>
            <a:ext cx="1011767" cy="3683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spcBef>
                <a:spcPts val="1125"/>
              </a:spcBef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8737601" y="2362200"/>
            <a:ext cx="1011767" cy="3683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spcBef>
                <a:spcPts val="1125"/>
              </a:spcBef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7924801" y="3962400"/>
            <a:ext cx="1113367" cy="3683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spcBef>
                <a:spcPts val="1125"/>
              </a:spcBef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Debug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7924801" y="3352800"/>
            <a:ext cx="1113367" cy="3683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spcBef>
                <a:spcPts val="1125"/>
              </a:spcBef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Profile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10261601" y="2362200"/>
            <a:ext cx="1316567" cy="3683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spcBef>
                <a:spcPts val="1125"/>
              </a:spcBef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Deploy</a:t>
            </a:r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5283201" y="2286000"/>
            <a:ext cx="1418167" cy="642938"/>
          </a:xfrm>
          <a:prstGeom prst="rect">
            <a:avLst/>
          </a:prstGeom>
          <a:solidFill>
            <a:srgbClr val="FFFF99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spcBef>
                <a:spcPts val="1125"/>
              </a:spcBef>
              <a:buClrTx/>
              <a:buFontTx/>
              <a:buNone/>
            </a:pPr>
            <a:r>
              <a:rPr lang="en-US" altLang="en-US"/>
              <a:t>Evaluate Design</a:t>
            </a:r>
          </a:p>
        </p:txBody>
      </p:sp>
      <p:sp>
        <p:nvSpPr>
          <p:cNvPr id="4107" name="Line 11"/>
          <p:cNvSpPr>
            <a:spLocks noChangeShapeType="1"/>
          </p:cNvSpPr>
          <p:nvPr/>
        </p:nvSpPr>
        <p:spPr bwMode="auto">
          <a:xfrm>
            <a:off x="2641601" y="2590800"/>
            <a:ext cx="503767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8" name="Line 12"/>
          <p:cNvSpPr>
            <a:spLocks noChangeShapeType="1"/>
          </p:cNvSpPr>
          <p:nvPr/>
        </p:nvSpPr>
        <p:spPr bwMode="auto">
          <a:xfrm>
            <a:off x="9753601" y="2590800"/>
            <a:ext cx="503767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9" name="Line 13"/>
          <p:cNvSpPr>
            <a:spLocks noChangeShapeType="1"/>
          </p:cNvSpPr>
          <p:nvPr/>
        </p:nvSpPr>
        <p:spPr bwMode="auto">
          <a:xfrm>
            <a:off x="8229601" y="2590800"/>
            <a:ext cx="503767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0" name="Line 14"/>
          <p:cNvSpPr>
            <a:spLocks noChangeShapeType="1"/>
          </p:cNvSpPr>
          <p:nvPr/>
        </p:nvSpPr>
        <p:spPr bwMode="auto">
          <a:xfrm>
            <a:off x="6705601" y="2590800"/>
            <a:ext cx="503767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1" name="Line 15"/>
          <p:cNvSpPr>
            <a:spLocks noChangeShapeType="1"/>
          </p:cNvSpPr>
          <p:nvPr/>
        </p:nvSpPr>
        <p:spPr bwMode="auto">
          <a:xfrm>
            <a:off x="4775201" y="2590800"/>
            <a:ext cx="503767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2" name="Line 16"/>
          <p:cNvSpPr>
            <a:spLocks noChangeShapeType="1"/>
          </p:cNvSpPr>
          <p:nvPr/>
        </p:nvSpPr>
        <p:spPr bwMode="auto">
          <a:xfrm>
            <a:off x="11582401" y="2590800"/>
            <a:ext cx="605367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3" name="Line 17"/>
          <p:cNvSpPr>
            <a:spLocks noChangeShapeType="1"/>
          </p:cNvSpPr>
          <p:nvPr/>
        </p:nvSpPr>
        <p:spPr bwMode="auto">
          <a:xfrm>
            <a:off x="1" y="2590800"/>
            <a:ext cx="605367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4" name="Line 18"/>
          <p:cNvSpPr>
            <a:spLocks noChangeShapeType="1"/>
          </p:cNvSpPr>
          <p:nvPr/>
        </p:nvSpPr>
        <p:spPr bwMode="auto">
          <a:xfrm>
            <a:off x="9347200" y="2743201"/>
            <a:ext cx="2117" cy="75882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5" name="Line 19"/>
          <p:cNvSpPr>
            <a:spLocks noChangeShapeType="1"/>
          </p:cNvSpPr>
          <p:nvPr/>
        </p:nvSpPr>
        <p:spPr bwMode="auto">
          <a:xfrm flipH="1">
            <a:off x="9027584" y="3505200"/>
            <a:ext cx="3302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6" name="Line 20"/>
          <p:cNvSpPr>
            <a:spLocks noChangeShapeType="1"/>
          </p:cNvSpPr>
          <p:nvPr/>
        </p:nvSpPr>
        <p:spPr bwMode="auto">
          <a:xfrm flipH="1">
            <a:off x="9027584" y="4114800"/>
            <a:ext cx="5334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7" name="Line 21"/>
          <p:cNvSpPr>
            <a:spLocks noChangeShapeType="1"/>
          </p:cNvSpPr>
          <p:nvPr/>
        </p:nvSpPr>
        <p:spPr bwMode="auto">
          <a:xfrm flipV="1">
            <a:off x="7721600" y="2732088"/>
            <a:ext cx="2117" cy="78105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8" name="Line 22"/>
          <p:cNvSpPr>
            <a:spLocks noChangeShapeType="1"/>
          </p:cNvSpPr>
          <p:nvPr/>
        </p:nvSpPr>
        <p:spPr bwMode="auto">
          <a:xfrm flipV="1">
            <a:off x="7416800" y="2732088"/>
            <a:ext cx="2117" cy="139065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9" name="Line 23"/>
          <p:cNvSpPr>
            <a:spLocks noChangeShapeType="1"/>
          </p:cNvSpPr>
          <p:nvPr/>
        </p:nvSpPr>
        <p:spPr bwMode="auto">
          <a:xfrm flipH="1">
            <a:off x="7401984" y="4114800"/>
            <a:ext cx="5334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0" name="Line 24"/>
          <p:cNvSpPr>
            <a:spLocks noChangeShapeType="1"/>
          </p:cNvSpPr>
          <p:nvPr/>
        </p:nvSpPr>
        <p:spPr bwMode="auto">
          <a:xfrm flipH="1">
            <a:off x="7706784" y="3505200"/>
            <a:ext cx="2286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1" name="Line 25"/>
          <p:cNvSpPr>
            <a:spLocks noChangeShapeType="1"/>
          </p:cNvSpPr>
          <p:nvPr/>
        </p:nvSpPr>
        <p:spPr bwMode="auto">
          <a:xfrm>
            <a:off x="9550400" y="2743201"/>
            <a:ext cx="2117" cy="136842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2" name="Line 26"/>
          <p:cNvSpPr>
            <a:spLocks noChangeShapeType="1"/>
          </p:cNvSpPr>
          <p:nvPr/>
        </p:nvSpPr>
        <p:spPr bwMode="auto">
          <a:xfrm>
            <a:off x="5994400" y="2971801"/>
            <a:ext cx="2117" cy="75882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3" name="Line 27"/>
          <p:cNvSpPr>
            <a:spLocks noChangeShapeType="1"/>
          </p:cNvSpPr>
          <p:nvPr/>
        </p:nvSpPr>
        <p:spPr bwMode="auto">
          <a:xfrm flipH="1">
            <a:off x="3947584" y="3733800"/>
            <a:ext cx="20574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4" name="Line 28"/>
          <p:cNvSpPr>
            <a:spLocks noChangeShapeType="1"/>
          </p:cNvSpPr>
          <p:nvPr/>
        </p:nvSpPr>
        <p:spPr bwMode="auto">
          <a:xfrm flipV="1">
            <a:off x="3962400" y="2960688"/>
            <a:ext cx="2117" cy="78105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703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</a:rPr>
              <a:t>Global Properties to Consider</a:t>
            </a: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406400" y="685800"/>
            <a:ext cx="11379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4963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>
              <a:lnSpc>
                <a:spcPct val="90000"/>
              </a:lnSpc>
              <a:spcBef>
                <a:spcPts val="800"/>
              </a:spcBef>
              <a:buClrTx/>
              <a:buFontTx/>
              <a:buNone/>
            </a:pPr>
            <a:endParaRPr lang="en-US" altLang="en-US" sz="3200" dirty="0">
              <a:solidFill>
                <a:schemeClr val="tx1"/>
              </a:solidFill>
            </a:endParaRPr>
          </a:p>
          <a:p>
            <a:pPr marL="336550" indent="-333375">
              <a:lnSpc>
                <a:spcPct val="90000"/>
              </a:lnSpc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Is all the data accounted for?</a:t>
            </a:r>
          </a:p>
          <a:p>
            <a:pPr lvl="1">
              <a:lnSpc>
                <a:spcPct val="90000"/>
              </a:lnSpc>
              <a:spcBef>
                <a:spcPts val="8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</a:rPr>
              <a:t>from original SRS</a:t>
            </a:r>
          </a:p>
          <a:p>
            <a:pPr lvl="2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</a:rPr>
              <a:t>exists properly in a module</a:t>
            </a:r>
          </a:p>
          <a:p>
            <a:pPr lvl="2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</a:rPr>
              <a:t>rules are properly enforced</a:t>
            </a:r>
          </a:p>
          <a:p>
            <a:pPr>
              <a:lnSpc>
                <a:spcPct val="90000"/>
              </a:lnSpc>
              <a:spcBef>
                <a:spcPts val="700"/>
              </a:spcBef>
              <a:buClrTx/>
              <a:buFontTx/>
              <a:buNone/>
            </a:pPr>
            <a:endParaRPr lang="en-US" altLang="en-US" sz="28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700"/>
              </a:spcBef>
              <a:buClrTx/>
              <a:buFontTx/>
              <a:buNone/>
            </a:pPr>
            <a:endParaRPr lang="en-US" altLang="en-US" sz="2800" dirty="0">
              <a:solidFill>
                <a:schemeClr val="tx1"/>
              </a:solidFill>
            </a:endParaRPr>
          </a:p>
          <a:p>
            <a:pPr marL="336550" indent="-333375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  Trace paths through the design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</a:rPr>
              <a:t>walk-through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</a:rPr>
              <a:t>select test data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buFont typeface="Times New Roman" pitchFamily="16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</a:rPr>
              <a:t>Does control flow properly through the design?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buFont typeface="Times New Roman" pitchFamily="16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</a:rPr>
              <a:t>Does data flow properly through the design?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368" y="833439"/>
            <a:ext cx="5120217" cy="259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93781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</a:rPr>
              <a:t>Reviewing Design Structure</a:t>
            </a: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406400" y="685800"/>
            <a:ext cx="11379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4963" indent="-33496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marL="735013" indent="-2778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</a:rPr>
              <a:t>Two key questions: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</a:rPr>
              <a:t>Is there an abstraction that would lead to a better modularization?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</a:rPr>
              <a:t>Have we grouped together things that really do not belong in the same module?</a:t>
            </a:r>
          </a:p>
          <a:p>
            <a:pPr marL="336550">
              <a:spcBef>
                <a:spcPts val="800"/>
              </a:spcBef>
              <a:buClrTx/>
              <a:buFontTx/>
              <a:buNone/>
            </a:pPr>
            <a:endParaRPr lang="en-US" altLang="en-US" sz="3200" dirty="0">
              <a:solidFill>
                <a:schemeClr val="tx1"/>
              </a:solidFill>
            </a:endParaRPr>
          </a:p>
          <a:p>
            <a:pPr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</a:rPr>
              <a:t>Structural Considerations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</a:rPr>
              <a:t>Coherence of procedures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</a:rPr>
              <a:t>Coherence of types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</a:rPr>
              <a:t>Communication between modules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</a:rPr>
              <a:t>Reducing dependencies</a:t>
            </a:r>
          </a:p>
        </p:txBody>
      </p:sp>
    </p:spTree>
    <p:extLst>
      <p:ext uri="{BB962C8B-B14F-4D97-AF65-F5344CB8AC3E}">
        <p14:creationId xmlns:p14="http://schemas.microsoft.com/office/powerpoint/2010/main" val="10508710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</a:rPr>
              <a:t>Coherence of procedures</a:t>
            </a: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406400" y="685800"/>
            <a:ext cx="11379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4963" indent="-33496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marL="735013" indent="-2778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A procedure (method) in a design should represent a single, coherent abstraction</a:t>
            </a:r>
          </a:p>
          <a:p>
            <a:pPr marL="336550">
              <a:spcBef>
                <a:spcPts val="800"/>
              </a:spcBef>
              <a:buClrTx/>
              <a:buFontTx/>
              <a:buNone/>
            </a:pPr>
            <a:endParaRPr lang="en-US" altLang="en-US" sz="2800" dirty="0">
              <a:solidFill>
                <a:schemeClr val="tx1"/>
              </a:solidFill>
            </a:endParaRPr>
          </a:p>
          <a:p>
            <a:pPr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Indicators of lack of coherence: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</a:rPr>
              <a:t>if the best way to specify a procedure is to describe how it works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</a:rPr>
              <a:t>if the procedure is difficult to name</a:t>
            </a:r>
          </a:p>
          <a:p>
            <a:pPr marL="336550">
              <a:spcBef>
                <a:spcPts val="800"/>
              </a:spcBef>
              <a:buClrTx/>
              <a:buFontTx/>
              <a:buNone/>
            </a:pPr>
            <a:endParaRPr lang="en-US" altLang="en-US" sz="2800" dirty="0">
              <a:solidFill>
                <a:schemeClr val="tx1"/>
              </a:solidFill>
            </a:endParaRPr>
          </a:p>
          <a:p>
            <a:pPr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Arbitrary restrictions: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</a:rPr>
              <a:t>length of a procedure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</a:rPr>
              <a:t>method calls in a procedure</a:t>
            </a:r>
          </a:p>
        </p:txBody>
      </p:sp>
    </p:spTree>
    <p:extLst>
      <p:ext uri="{BB962C8B-B14F-4D97-AF65-F5344CB8AC3E}">
        <p14:creationId xmlns:p14="http://schemas.microsoft.com/office/powerpoint/2010/main" val="19518365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</a:rPr>
              <a:t>Coherence of Types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06400" y="685800"/>
            <a:ext cx="11379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4963" indent="-33496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marL="735013" indent="-2778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</a:rPr>
              <a:t>Examine each method to see how crucial it is for the data type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</a:rPr>
              <a:t>does it need to access instance or static variables of the class</a:t>
            </a:r>
          </a:p>
          <a:p>
            <a:pPr marL="336550">
              <a:spcBef>
                <a:spcPts val="800"/>
              </a:spcBef>
              <a:buClrTx/>
              <a:buFontTx/>
              <a:buNone/>
            </a:pPr>
            <a:endParaRPr lang="en-US" altLang="en-US" sz="3200" dirty="0">
              <a:solidFill>
                <a:schemeClr val="tx1"/>
              </a:solidFill>
            </a:endParaRPr>
          </a:p>
          <a:p>
            <a:pPr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</a:rPr>
              <a:t>Move irrelevant methods out to another location</a:t>
            </a:r>
          </a:p>
          <a:p>
            <a:pPr marL="336550">
              <a:spcBef>
                <a:spcPts val="800"/>
              </a:spcBef>
              <a:buClrTx/>
              <a:buFontTx/>
              <a:buNone/>
            </a:pPr>
            <a:endParaRPr lang="en-US" altLang="en-US" sz="3200" dirty="0">
              <a:solidFill>
                <a:schemeClr val="tx1"/>
              </a:solidFill>
            </a:endParaRPr>
          </a:p>
          <a:p>
            <a:pPr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</a:rPr>
              <a:t>Common with static functions</a:t>
            </a:r>
          </a:p>
        </p:txBody>
      </p:sp>
    </p:spTree>
    <p:extLst>
      <p:ext uri="{BB962C8B-B14F-4D97-AF65-F5344CB8AC3E}">
        <p14:creationId xmlns:p14="http://schemas.microsoft.com/office/powerpoint/2010/main" val="13887299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</a:rPr>
              <a:t>Communication between Modules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406400" y="685800"/>
            <a:ext cx="11379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4963" indent="-33496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marL="735013" indent="-2778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Careful examination can uncover important design flaws</a:t>
            </a:r>
          </a:p>
          <a:p>
            <a:pPr lvl="1"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</a:rPr>
              <a:t>think of handing your HW 4 Design to another student for inspection</a:t>
            </a:r>
          </a:p>
          <a:p>
            <a:pPr lvl="2">
              <a:spcBef>
                <a:spcPts val="500"/>
              </a:spcBef>
              <a:buFont typeface="Times New Roman" pitchFamily="16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</a:rPr>
              <a:t>Do these pieces really fit together?</a:t>
            </a:r>
          </a:p>
          <a:p>
            <a:pPr lvl="1"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</a:rPr>
              <a:t>to improve any design:</a:t>
            </a:r>
          </a:p>
          <a:p>
            <a:pPr lvl="2">
              <a:spcBef>
                <a:spcPts val="500"/>
              </a:spcBef>
              <a:buFont typeface="Times New Roman" pitchFamily="16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</a:rPr>
              <a:t>act like a jerk when examining your own design</a:t>
            </a:r>
          </a:p>
          <a:p>
            <a:pPr lvl="2">
              <a:spcBef>
                <a:spcPts val="500"/>
              </a:spcBef>
              <a:buFont typeface="Times New Roman" pitchFamily="16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</a:rPr>
              <a:t>ask questions that a jerk would ask</a:t>
            </a:r>
          </a:p>
          <a:p>
            <a:pPr lvl="2"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</a:rPr>
              <a:t>make sure your design addresses these jerky questions</a:t>
            </a:r>
          </a:p>
        </p:txBody>
      </p:sp>
    </p:spTree>
    <p:extLst>
      <p:ext uri="{BB962C8B-B14F-4D97-AF65-F5344CB8AC3E}">
        <p14:creationId xmlns:p14="http://schemas.microsoft.com/office/powerpoint/2010/main" val="33196809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</a:rPr>
              <a:t>Reducing Dependencies</a:t>
            </a: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406400" y="685800"/>
            <a:ext cx="11379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4963" indent="-33496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marL="735013" indent="-2778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</a:rPr>
              <a:t>A design with fewer dependencies is generally better than one with more dependencies.</a:t>
            </a:r>
          </a:p>
          <a:p>
            <a:pPr marL="336550">
              <a:spcBef>
                <a:spcPts val="800"/>
              </a:spcBef>
              <a:buClrTx/>
              <a:buFontTx/>
              <a:buNone/>
            </a:pPr>
            <a:endParaRPr lang="en-US" altLang="en-US" sz="3200" dirty="0">
              <a:solidFill>
                <a:schemeClr val="tx1"/>
              </a:solidFill>
            </a:endParaRPr>
          </a:p>
          <a:p>
            <a:pPr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</a:rPr>
              <a:t>What does this mean?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</a:rPr>
              <a:t>Make the design of each component dependent on as few other components as necessary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</a:rPr>
              <a:t>Example of bad framework design:</a:t>
            </a:r>
          </a:p>
          <a:p>
            <a:pPr lvl="2"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Every class in your framework uses every other class in your framework in one way or another</a:t>
            </a:r>
          </a:p>
          <a:p>
            <a:pPr lvl="3">
              <a:spcBef>
                <a:spcPts val="500"/>
              </a:spcBef>
              <a:buFont typeface="Times New Roman" pitchFamily="16" charset="0"/>
              <a:buChar char="–"/>
            </a:pPr>
            <a:r>
              <a:rPr lang="en-US" altLang="en-US" sz="2000" dirty="0">
                <a:solidFill>
                  <a:schemeClr val="tx1"/>
                </a:solidFill>
              </a:rPr>
              <a:t>This would be terribly complex to test &amp; modify</a:t>
            </a:r>
          </a:p>
        </p:txBody>
      </p:sp>
    </p:spTree>
    <p:extLst>
      <p:ext uri="{BB962C8B-B14F-4D97-AF65-F5344CB8AC3E}">
        <p14:creationId xmlns:p14="http://schemas.microsoft.com/office/powerpoint/2010/main" val="30678929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</a:rPr>
              <a:t>Look for Antipatterns</a:t>
            </a: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406400" y="685800"/>
            <a:ext cx="11379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4963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marL="735013" indent="-277813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>
              <a:spcBef>
                <a:spcPts val="800"/>
              </a:spcBef>
              <a:buClrTx/>
              <a:buFontTx/>
              <a:buNone/>
            </a:pPr>
            <a:endParaRPr lang="en-US" altLang="en-US" sz="3200" dirty="0">
              <a:solidFill>
                <a:schemeClr val="tx1"/>
              </a:solidFill>
            </a:endParaRPr>
          </a:p>
          <a:p>
            <a:pPr marL="336550" indent="-333375"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</a:rPr>
              <a:t>Common patterns in programs that use poor design concepts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</a:rPr>
              <a:t>make reuse very difficult</a:t>
            </a:r>
          </a:p>
          <a:p>
            <a:pPr lvl="1">
              <a:spcBef>
                <a:spcPts val="8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</a:rPr>
              <a:t>source: </a:t>
            </a:r>
            <a:r>
              <a:rPr lang="en-US" altLang="en-US" sz="2400" dirty="0">
                <a:solidFill>
                  <a:schemeClr val="tx1"/>
                </a:solidFill>
                <a:hlinkClick r:id="rId3"/>
              </a:rPr>
              <a:t>http://www.antipatterns.com/</a:t>
            </a:r>
          </a:p>
          <a:p>
            <a:pPr>
              <a:spcBef>
                <a:spcPts val="800"/>
              </a:spcBef>
              <a:buClrTx/>
              <a:buFontTx/>
              <a:buNone/>
            </a:pPr>
            <a:endParaRPr lang="en-US" altLang="en-US" sz="3200" dirty="0">
              <a:solidFill>
                <a:schemeClr val="tx1"/>
              </a:solidFill>
            </a:endParaRPr>
          </a:p>
          <a:p>
            <a:pPr marL="336550" indent="-333375"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</a:rPr>
              <a:t>Ex: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</a:rPr>
              <a:t>The Blob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</a:rPr>
              <a:t>Spaghetti Code</a:t>
            </a:r>
          </a:p>
        </p:txBody>
      </p:sp>
    </p:spTree>
    <p:extLst>
      <p:ext uri="{BB962C8B-B14F-4D97-AF65-F5344CB8AC3E}">
        <p14:creationId xmlns:p14="http://schemas.microsoft.com/office/powerpoint/2010/main" val="27275784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7" name="Group 1"/>
          <p:cNvGrpSpPr>
            <a:grpSpLocks/>
          </p:cNvGrpSpPr>
          <p:nvPr/>
        </p:nvGrpSpPr>
        <p:grpSpPr bwMode="auto">
          <a:xfrm>
            <a:off x="1" y="1"/>
            <a:ext cx="12181417" cy="6850063"/>
            <a:chOff x="0" y="0"/>
            <a:chExt cx="5755" cy="4315"/>
          </a:xfrm>
        </p:grpSpPr>
        <p:pic>
          <p:nvPicPr>
            <p:cNvPr id="2969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55" cy="4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9699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5755" cy="4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04871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406400" y="-38100"/>
            <a:ext cx="1137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722" name="Group 2"/>
          <p:cNvGrpSpPr>
            <a:grpSpLocks/>
          </p:cNvGrpSpPr>
          <p:nvPr/>
        </p:nvGrpSpPr>
        <p:grpSpPr bwMode="auto">
          <a:xfrm>
            <a:off x="1" y="1"/>
            <a:ext cx="12181417" cy="6850063"/>
            <a:chOff x="0" y="0"/>
            <a:chExt cx="5755" cy="4315"/>
          </a:xfrm>
        </p:grpSpPr>
        <p:pic>
          <p:nvPicPr>
            <p:cNvPr id="3072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55" cy="4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0724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55" cy="4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09001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>
            <a:extLst>
              <a:ext uri="{FF2B5EF4-FFF2-40B4-BE49-F238E27FC236}">
                <a16:creationId xmlns:a16="http://schemas.microsoft.com/office/drawing/2014/main" id="{F1A54D2F-91E8-4ADA-9154-6CE001388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-7938"/>
            <a:ext cx="85344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ts val="1125"/>
              </a:spcBef>
              <a:buClrTx/>
            </a:pPr>
            <a:r>
              <a:rPr lang="en-US" altLang="en-US" sz="4000">
                <a:solidFill>
                  <a:srgbClr val="333399"/>
                </a:solidFill>
                <a:latin typeface="Book Antiqua" panose="02040602050305030304" pitchFamily="18" charset="0"/>
              </a:rPr>
              <a:t>Design Principles</a:t>
            </a:r>
          </a:p>
        </p:txBody>
      </p:sp>
      <p:sp>
        <p:nvSpPr>
          <p:cNvPr id="19459" name="Text Box 2">
            <a:extLst>
              <a:ext uri="{FF2B5EF4-FFF2-40B4-BE49-F238E27FC236}">
                <a16:creationId xmlns:a16="http://schemas.microsoft.com/office/drawing/2014/main" id="{09FDDCAB-947B-45E0-8A0A-7ABA981FD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066800"/>
            <a:ext cx="85344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1788" indent="-33178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marL="731838" indent="-27463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700"/>
              </a:spcBef>
              <a:buFont typeface="Times New Roman" panose="02020603050405020304" pitchFamily="18" charset="0"/>
              <a:buChar char="•"/>
            </a:pPr>
            <a:endParaRPr lang="en-US" altLang="en-US" sz="280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>
              <a:spcBef>
                <a:spcPts val="700"/>
              </a:spcBef>
              <a:buFont typeface="Times New Roman" panose="02020603050405020304" pitchFamily="18" charset="0"/>
              <a:buChar char="•"/>
            </a:pPr>
            <a:endParaRPr lang="en-US" altLang="en-US" sz="280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>
              <a:spcBef>
                <a:spcPts val="700"/>
              </a:spcBef>
              <a:buFont typeface="Times New Roman" panose="02020603050405020304" pitchFamily="18" charset="0"/>
              <a:buChar char="•"/>
            </a:pPr>
            <a:endParaRPr lang="en-US" altLang="en-US" sz="280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>
              <a:spcBef>
                <a:spcPts val="700"/>
              </a:spcBef>
              <a:buFont typeface="Times New Roman" panose="02020603050405020304" pitchFamily="18" charset="0"/>
              <a:buChar char="•"/>
            </a:pPr>
            <a:endParaRPr lang="en-US" altLang="en-US" sz="280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>
              <a:spcBef>
                <a:spcPts val="700"/>
              </a:spcBef>
              <a:buFont typeface="Times New Roman" panose="02020603050405020304" pitchFamily="18" charset="0"/>
              <a:buChar char="•"/>
            </a:pPr>
            <a:endParaRPr lang="en-US" altLang="en-US" sz="280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Book Antiqua" panose="02040602050305030304" pitchFamily="18" charset="0"/>
              </a:rPr>
              <a:t>Cohesion</a:t>
            </a:r>
          </a:p>
          <a:p>
            <a:pPr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Book Antiqua" panose="02040602050305030304" pitchFamily="18" charset="0"/>
              </a:rPr>
              <a:t>The Open-Closed Principle</a:t>
            </a:r>
          </a:p>
          <a:p>
            <a:pPr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Book Antiqua" panose="02040602050305030304" pitchFamily="18" charset="0"/>
              </a:rPr>
              <a:t>The Don’t Repeat Yourself Principle</a:t>
            </a:r>
          </a:p>
          <a:p>
            <a:pPr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Book Antiqua" panose="02040602050305030304" pitchFamily="18" charset="0"/>
              </a:rPr>
              <a:t>The Single Responsibility Principle</a:t>
            </a:r>
          </a:p>
          <a:p>
            <a:pPr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Book Antiqua" panose="02040602050305030304" pitchFamily="18" charset="0"/>
              </a:rPr>
              <a:t>The </a:t>
            </a:r>
            <a:r>
              <a:rPr lang="en-US" altLang="en-US" sz="2800" dirty="0" err="1">
                <a:solidFill>
                  <a:schemeClr val="tx1"/>
                </a:solidFill>
                <a:latin typeface="Book Antiqua" panose="02040602050305030304" pitchFamily="18" charset="0"/>
              </a:rPr>
              <a:t>Liskov</a:t>
            </a:r>
            <a:r>
              <a:rPr lang="en-US" altLang="en-US" sz="2800" dirty="0">
                <a:solidFill>
                  <a:schemeClr val="tx1"/>
                </a:solidFill>
                <a:latin typeface="Book Antiqua" panose="02040602050305030304" pitchFamily="18" charset="0"/>
              </a:rPr>
              <a:t> Substitution Principle</a:t>
            </a:r>
          </a:p>
          <a:p>
            <a:pPr>
              <a:spcBef>
                <a:spcPts val="700"/>
              </a:spcBef>
              <a:buFont typeface="Times New Roman" panose="02020603050405020304" pitchFamily="18" charset="0"/>
              <a:buChar char="•"/>
            </a:pPr>
            <a:endParaRPr lang="en-US" altLang="en-US" sz="280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>
              <a:spcBef>
                <a:spcPts val="700"/>
              </a:spcBef>
              <a:buFont typeface="Times New Roman" panose="02020603050405020304" pitchFamily="18" charset="0"/>
              <a:buChar char="•"/>
            </a:pPr>
            <a:endParaRPr lang="en-US" altLang="en-US" sz="2400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pic>
        <p:nvPicPr>
          <p:cNvPr id="19460" name="Picture 1">
            <a:extLst>
              <a:ext uri="{FF2B5EF4-FFF2-40B4-BE49-F238E27FC236}">
                <a16:creationId xmlns:a16="http://schemas.microsoft.com/office/drawing/2014/main" id="{B422E989-653C-4063-92F3-54874DCE1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76326"/>
            <a:ext cx="598170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69847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406400" y="-38100"/>
            <a:ext cx="1137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4400" b="1">
                <a:solidFill>
                  <a:srgbClr val="333399"/>
                </a:solidFill>
              </a:rPr>
              <a:t>Evaluating a Design</a:t>
            </a: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06400" y="685800"/>
            <a:ext cx="11379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4963" indent="-33496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marL="735013" indent="-2778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</a:rPr>
              <a:t>During the design of a </a:t>
            </a:r>
            <a:r>
              <a:rPr lang="en-US" altLang="en-US" sz="3200" b="1" i="1" dirty="0">
                <a:solidFill>
                  <a:schemeClr val="tx1"/>
                </a:solidFill>
              </a:rPr>
              <a:t>large program</a:t>
            </a:r>
            <a:r>
              <a:rPr lang="en-US" altLang="en-US" sz="3200" dirty="0">
                <a:solidFill>
                  <a:schemeClr val="tx1"/>
                </a:solidFill>
              </a:rPr>
              <a:t>, it is worthwhile to step back periodically &amp; attempt a comprehensive evaluation of the design so far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</a:rPr>
              <a:t>called a </a:t>
            </a:r>
            <a:r>
              <a:rPr lang="en-US" altLang="en-US" sz="2800" i="1" dirty="0">
                <a:solidFill>
                  <a:schemeClr val="tx1"/>
                </a:solidFill>
              </a:rPr>
              <a:t>design review</a:t>
            </a:r>
          </a:p>
          <a:p>
            <a:pPr marL="336550">
              <a:spcBef>
                <a:spcPts val="800"/>
              </a:spcBef>
              <a:buClrTx/>
              <a:buFontTx/>
              <a:buNone/>
            </a:pPr>
            <a:endParaRPr lang="en-US" altLang="en-US" sz="2800" i="1" dirty="0">
              <a:solidFill>
                <a:schemeClr val="tx1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2835275"/>
            <a:ext cx="6796617" cy="382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184" y="3389313"/>
            <a:ext cx="4383616" cy="246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24338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">
            <a:extLst>
              <a:ext uri="{FF2B5EF4-FFF2-40B4-BE49-F238E27FC236}">
                <a16:creationId xmlns:a16="http://schemas.microsoft.com/office/drawing/2014/main" id="{3399915D-5ED6-4A8D-8AA4-5F2C9E5DA5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063" y="152401"/>
            <a:ext cx="409575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2">
            <a:extLst>
              <a:ext uri="{FF2B5EF4-FFF2-40B4-BE49-F238E27FC236}">
                <a16:creationId xmlns:a16="http://schemas.microsoft.com/office/drawing/2014/main" id="{2CDD5202-4894-419C-8A4C-BE68506D4B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267200"/>
            <a:ext cx="624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1786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>
            <a:extLst>
              <a:ext uri="{FF2B5EF4-FFF2-40B4-BE49-F238E27FC236}">
                <a16:creationId xmlns:a16="http://schemas.microsoft.com/office/drawing/2014/main" id="{CF3713DE-6469-40E8-968F-1A536E530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-7938"/>
            <a:ext cx="85344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ts val="1125"/>
              </a:spcBef>
              <a:buClrTx/>
            </a:pPr>
            <a:endParaRPr lang="en-US" altLang="en-US" sz="4000">
              <a:solidFill>
                <a:srgbClr val="333399"/>
              </a:solidFill>
              <a:latin typeface="Book Antiqua" panose="02040602050305030304" pitchFamily="18" charset="0"/>
            </a:endParaRPr>
          </a:p>
        </p:txBody>
      </p:sp>
      <p:sp>
        <p:nvSpPr>
          <p:cNvPr id="23555" name="Text Box 2">
            <a:extLst>
              <a:ext uri="{FF2B5EF4-FFF2-40B4-BE49-F238E27FC236}">
                <a16:creationId xmlns:a16="http://schemas.microsoft.com/office/drawing/2014/main" id="{0874129D-ED0B-44B2-B45E-9520679F6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066800"/>
            <a:ext cx="32766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marL="731838" indent="-27463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700"/>
              </a:spcBef>
            </a:pPr>
            <a:endParaRPr lang="en-US" altLang="en-US" sz="2400">
              <a:latin typeface="Book Antiqua" panose="02040602050305030304" pitchFamily="18" charset="0"/>
            </a:endParaRPr>
          </a:p>
        </p:txBody>
      </p:sp>
      <p:pic>
        <p:nvPicPr>
          <p:cNvPr id="23556" name="Picture 2">
            <a:extLst>
              <a:ext uri="{FF2B5EF4-FFF2-40B4-BE49-F238E27FC236}">
                <a16:creationId xmlns:a16="http://schemas.microsoft.com/office/drawing/2014/main" id="{B82FA295-E007-481A-BAE5-66A8B92D33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219201"/>
            <a:ext cx="6934200" cy="410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82450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>
            <a:extLst>
              <a:ext uri="{FF2B5EF4-FFF2-40B4-BE49-F238E27FC236}">
                <a16:creationId xmlns:a16="http://schemas.microsoft.com/office/drawing/2014/main" id="{0B7C8D5D-1E41-4BD3-A8AF-3D83A656B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-7938"/>
            <a:ext cx="85344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ts val="1125"/>
              </a:spcBef>
              <a:buClrTx/>
            </a:pPr>
            <a:endParaRPr lang="en-US" altLang="en-US" sz="4000">
              <a:solidFill>
                <a:srgbClr val="333399"/>
              </a:solidFill>
              <a:latin typeface="Book Antiqua" panose="02040602050305030304" pitchFamily="18" charset="0"/>
            </a:endParaRPr>
          </a:p>
        </p:txBody>
      </p:sp>
      <p:sp>
        <p:nvSpPr>
          <p:cNvPr id="25603" name="Text Box 2">
            <a:extLst>
              <a:ext uri="{FF2B5EF4-FFF2-40B4-BE49-F238E27FC236}">
                <a16:creationId xmlns:a16="http://schemas.microsoft.com/office/drawing/2014/main" id="{2A42BC59-E984-4A70-AFF4-98143DE71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066800"/>
            <a:ext cx="32766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marL="731838" indent="-27463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700"/>
              </a:spcBef>
            </a:pPr>
            <a:endParaRPr lang="en-US" altLang="en-US" sz="2400">
              <a:latin typeface="Book Antiqua" panose="02040602050305030304" pitchFamily="18" charset="0"/>
            </a:endParaRPr>
          </a:p>
        </p:txBody>
      </p:sp>
      <p:pic>
        <p:nvPicPr>
          <p:cNvPr id="25604" name="Picture 1">
            <a:extLst>
              <a:ext uri="{FF2B5EF4-FFF2-40B4-BE49-F238E27FC236}">
                <a16:creationId xmlns:a16="http://schemas.microsoft.com/office/drawing/2014/main" id="{256194D5-D47D-4F15-8D8D-5024D7E37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42900"/>
            <a:ext cx="70104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3">
            <a:extLst>
              <a:ext uri="{FF2B5EF4-FFF2-40B4-BE49-F238E27FC236}">
                <a16:creationId xmlns:a16="http://schemas.microsoft.com/office/drawing/2014/main" id="{4271F99C-4FCB-4443-BF73-B36209DF97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5" y="4267201"/>
            <a:ext cx="2057400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02311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>
            <a:extLst>
              <a:ext uri="{FF2B5EF4-FFF2-40B4-BE49-F238E27FC236}">
                <a16:creationId xmlns:a16="http://schemas.microsoft.com/office/drawing/2014/main" id="{94F7BD7A-602C-4EC8-A55D-C00F757F4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-7938"/>
            <a:ext cx="85344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ts val="1125"/>
              </a:spcBef>
              <a:buClrTx/>
            </a:pPr>
            <a:endParaRPr lang="en-US" altLang="en-US" sz="4000">
              <a:solidFill>
                <a:srgbClr val="333399"/>
              </a:solidFill>
              <a:latin typeface="Book Antiqua" panose="02040602050305030304" pitchFamily="18" charset="0"/>
            </a:endParaRPr>
          </a:p>
        </p:txBody>
      </p:sp>
      <p:sp>
        <p:nvSpPr>
          <p:cNvPr id="27651" name="Text Box 2">
            <a:extLst>
              <a:ext uri="{FF2B5EF4-FFF2-40B4-BE49-F238E27FC236}">
                <a16:creationId xmlns:a16="http://schemas.microsoft.com/office/drawing/2014/main" id="{0F874902-F103-48CA-8BA7-4615AC07E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066800"/>
            <a:ext cx="32766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marL="731838" indent="-27463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700"/>
              </a:spcBef>
            </a:pPr>
            <a:endParaRPr lang="en-US" altLang="en-US" sz="2400">
              <a:latin typeface="Book Antiqua" panose="02040602050305030304" pitchFamily="18" charset="0"/>
            </a:endParaRPr>
          </a:p>
        </p:txBody>
      </p:sp>
      <p:pic>
        <p:nvPicPr>
          <p:cNvPr id="27652" name="Picture 2">
            <a:extLst>
              <a:ext uri="{FF2B5EF4-FFF2-40B4-BE49-F238E27FC236}">
                <a16:creationId xmlns:a16="http://schemas.microsoft.com/office/drawing/2014/main" id="{FAFEDFAE-0594-464B-A064-0E5B092815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1" y="342900"/>
            <a:ext cx="6651625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87680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>
            <a:extLst>
              <a:ext uri="{FF2B5EF4-FFF2-40B4-BE49-F238E27FC236}">
                <a16:creationId xmlns:a16="http://schemas.microsoft.com/office/drawing/2014/main" id="{313BFE48-0765-4F62-B448-BF5CF2A69A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-7938"/>
            <a:ext cx="85344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ts val="1125"/>
              </a:spcBef>
              <a:buClrTx/>
            </a:pPr>
            <a:endParaRPr lang="en-US" altLang="en-US" sz="4000">
              <a:solidFill>
                <a:srgbClr val="333399"/>
              </a:solidFill>
              <a:latin typeface="Book Antiqua" panose="02040602050305030304" pitchFamily="18" charset="0"/>
            </a:endParaRPr>
          </a:p>
        </p:txBody>
      </p:sp>
      <p:sp>
        <p:nvSpPr>
          <p:cNvPr id="29699" name="Text Box 2">
            <a:extLst>
              <a:ext uri="{FF2B5EF4-FFF2-40B4-BE49-F238E27FC236}">
                <a16:creationId xmlns:a16="http://schemas.microsoft.com/office/drawing/2014/main" id="{125A9E91-721B-463E-AD4E-80AA3D77C0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066800"/>
            <a:ext cx="32766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marL="731838" indent="-27463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700"/>
              </a:spcBef>
            </a:pPr>
            <a:endParaRPr lang="en-US" altLang="en-US" sz="2400">
              <a:latin typeface="Book Antiqua" panose="02040602050305030304" pitchFamily="18" charset="0"/>
            </a:endParaRPr>
          </a:p>
        </p:txBody>
      </p:sp>
      <p:pic>
        <p:nvPicPr>
          <p:cNvPr id="29700" name="Picture 1">
            <a:extLst>
              <a:ext uri="{FF2B5EF4-FFF2-40B4-BE49-F238E27FC236}">
                <a16:creationId xmlns:a16="http://schemas.microsoft.com/office/drawing/2014/main" id="{2D888DEA-0CF6-4000-B149-798C57DDF2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700088"/>
            <a:ext cx="598805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40610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>
            <a:extLst>
              <a:ext uri="{FF2B5EF4-FFF2-40B4-BE49-F238E27FC236}">
                <a16:creationId xmlns:a16="http://schemas.microsoft.com/office/drawing/2014/main" id="{64D64701-8E84-4CE6-B633-5E187F541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-7938"/>
            <a:ext cx="85344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ts val="1125"/>
              </a:spcBef>
              <a:buClrTx/>
            </a:pPr>
            <a:r>
              <a:rPr lang="en-US" altLang="en-US" sz="4000">
                <a:solidFill>
                  <a:srgbClr val="333399"/>
                </a:solidFill>
                <a:latin typeface="Book Antiqua" panose="02040602050305030304" pitchFamily="18" charset="0"/>
              </a:rPr>
              <a:t>One more principle</a:t>
            </a:r>
          </a:p>
        </p:txBody>
      </p:sp>
      <p:sp>
        <p:nvSpPr>
          <p:cNvPr id="31747" name="Text Box 2">
            <a:extLst>
              <a:ext uri="{FF2B5EF4-FFF2-40B4-BE49-F238E27FC236}">
                <a16:creationId xmlns:a16="http://schemas.microsoft.com/office/drawing/2014/main" id="{C25648A6-5D61-495A-AFAE-1B1732730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066800"/>
            <a:ext cx="32766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marL="731838" indent="-27463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700"/>
              </a:spcBef>
            </a:pPr>
            <a:endParaRPr lang="en-US" altLang="en-US" sz="2400">
              <a:latin typeface="Book Antiqua" panose="02040602050305030304" pitchFamily="18" charset="0"/>
            </a:endParaRPr>
          </a:p>
        </p:txBody>
      </p:sp>
      <p:pic>
        <p:nvPicPr>
          <p:cNvPr id="31748" name="Picture 1">
            <a:extLst>
              <a:ext uri="{FF2B5EF4-FFF2-40B4-BE49-F238E27FC236}">
                <a16:creationId xmlns:a16="http://schemas.microsoft.com/office/drawing/2014/main" id="{493F758A-1A1E-4E16-B967-3BA964D3DA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219200"/>
            <a:ext cx="6161088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53191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>
            <a:extLst>
              <a:ext uri="{FF2B5EF4-FFF2-40B4-BE49-F238E27FC236}">
                <a16:creationId xmlns:a16="http://schemas.microsoft.com/office/drawing/2014/main" id="{F1A54D2F-91E8-4ADA-9154-6CE001388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-7938"/>
            <a:ext cx="85344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ts val="1125"/>
              </a:spcBef>
              <a:buClrTx/>
            </a:pPr>
            <a:r>
              <a:rPr lang="en-US" altLang="en-US" sz="2800" dirty="0">
                <a:solidFill>
                  <a:srgbClr val="333399"/>
                </a:solidFill>
                <a:latin typeface="Book Antiqua" panose="02040602050305030304" pitchFamily="18" charset="0"/>
              </a:rPr>
              <a:t>These principles may lead to making a framework</a:t>
            </a:r>
          </a:p>
        </p:txBody>
      </p:sp>
      <p:sp>
        <p:nvSpPr>
          <p:cNvPr id="19459" name="Text Box 2">
            <a:extLst>
              <a:ext uri="{FF2B5EF4-FFF2-40B4-BE49-F238E27FC236}">
                <a16:creationId xmlns:a16="http://schemas.microsoft.com/office/drawing/2014/main" id="{09FDDCAB-947B-45E0-8A0A-7ABA981FD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522" y="4110361"/>
            <a:ext cx="4767309" cy="1961966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1788" indent="-33178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marL="731838" indent="-27463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marL="0" indent="0">
              <a:spcBef>
                <a:spcPts val="700"/>
              </a:spcBef>
            </a:pPr>
            <a:r>
              <a:rPr lang="en-US" altLang="en-US" sz="2400" b="1" dirty="0">
                <a:solidFill>
                  <a:schemeClr val="tx1"/>
                </a:solidFill>
                <a:latin typeface="Book Antiqua" panose="02040602050305030304" pitchFamily="18" charset="0"/>
              </a:rPr>
              <a:t>Application A</a:t>
            </a:r>
          </a:p>
          <a:p>
            <a:pPr marL="0" indent="0">
              <a:spcBef>
                <a:spcPts val="7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-</a:t>
            </a:r>
            <a:r>
              <a:rPr lang="en-US" altLang="en-US" sz="2400" dirty="0" err="1">
                <a:solidFill>
                  <a:schemeClr val="tx1"/>
                </a:solidFill>
                <a:latin typeface="Book Antiqua" panose="02040602050305030304" pitchFamily="18" charset="0"/>
              </a:rPr>
              <a:t>pushTransactionOnStack</a:t>
            </a:r>
            <a:r>
              <a:rPr lang="en-US" alt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(…</a:t>
            </a:r>
          </a:p>
          <a:p>
            <a:pPr marL="0" indent="0">
              <a:spcBef>
                <a:spcPts val="7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-</a:t>
            </a:r>
            <a:r>
              <a:rPr lang="en-US" altLang="en-US" sz="2400" dirty="0" err="1">
                <a:solidFill>
                  <a:schemeClr val="tx1"/>
                </a:solidFill>
                <a:latin typeface="Book Antiqua" panose="02040602050305030304" pitchFamily="18" charset="0"/>
              </a:rPr>
              <a:t>execMoveItem</a:t>
            </a:r>
            <a:r>
              <a:rPr lang="en-US" alt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(…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E31115B9-3C06-45E4-86C9-985E7619F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4781" y="4110360"/>
            <a:ext cx="4941902" cy="1961968"/>
          </a:xfrm>
          <a:prstGeom prst="rect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1788" indent="-33178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marL="731838" indent="-27463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marL="0" indent="0">
              <a:spcBef>
                <a:spcPts val="700"/>
              </a:spcBef>
            </a:pPr>
            <a:r>
              <a:rPr lang="en-US" altLang="en-US" sz="2400" b="1" dirty="0">
                <a:solidFill>
                  <a:schemeClr val="tx1"/>
                </a:solidFill>
                <a:latin typeface="Book Antiqua" panose="02040602050305030304" pitchFamily="18" charset="0"/>
              </a:rPr>
              <a:t>Application B</a:t>
            </a:r>
          </a:p>
          <a:p>
            <a:pPr marL="0" indent="0">
              <a:spcBef>
                <a:spcPts val="7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-</a:t>
            </a:r>
            <a:r>
              <a:rPr lang="en-US" altLang="en-US" sz="2400" dirty="0" err="1">
                <a:solidFill>
                  <a:schemeClr val="tx1"/>
                </a:solidFill>
                <a:latin typeface="Book Antiqua" panose="02040602050305030304" pitchFamily="18" charset="0"/>
              </a:rPr>
              <a:t>pushTransactionOnStack</a:t>
            </a:r>
            <a:r>
              <a:rPr lang="en-US" alt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(…</a:t>
            </a:r>
          </a:p>
          <a:p>
            <a:pPr marL="0" indent="0">
              <a:spcBef>
                <a:spcPts val="7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-</a:t>
            </a:r>
            <a:r>
              <a:rPr lang="en-US" altLang="en-US" sz="2400" dirty="0" err="1">
                <a:solidFill>
                  <a:schemeClr val="tx1"/>
                </a:solidFill>
                <a:latin typeface="Book Antiqua" panose="02040602050305030304" pitchFamily="18" charset="0"/>
              </a:rPr>
              <a:t>execUpdateTransaction</a:t>
            </a:r>
            <a:r>
              <a:rPr lang="en-US" alt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(…</a:t>
            </a:r>
          </a:p>
        </p:txBody>
      </p:sp>
    </p:spTree>
    <p:extLst>
      <p:ext uri="{BB962C8B-B14F-4D97-AF65-F5344CB8AC3E}">
        <p14:creationId xmlns:p14="http://schemas.microsoft.com/office/powerpoint/2010/main" val="28240826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>
            <a:extLst>
              <a:ext uri="{FF2B5EF4-FFF2-40B4-BE49-F238E27FC236}">
                <a16:creationId xmlns:a16="http://schemas.microsoft.com/office/drawing/2014/main" id="{F1A54D2F-91E8-4ADA-9154-6CE001388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-7938"/>
            <a:ext cx="85344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ts val="1125"/>
              </a:spcBef>
              <a:buClrTx/>
            </a:pPr>
            <a:r>
              <a:rPr lang="en-US" altLang="en-US" sz="2800" dirty="0">
                <a:solidFill>
                  <a:srgbClr val="333399"/>
                </a:solidFill>
                <a:latin typeface="Book Antiqua" panose="02040602050305030304" pitchFamily="18" charset="0"/>
              </a:rPr>
              <a:t>These principles may lead to making a framework</a:t>
            </a:r>
          </a:p>
        </p:txBody>
      </p:sp>
      <p:sp>
        <p:nvSpPr>
          <p:cNvPr id="19459" name="Text Box 2">
            <a:extLst>
              <a:ext uri="{FF2B5EF4-FFF2-40B4-BE49-F238E27FC236}">
                <a16:creationId xmlns:a16="http://schemas.microsoft.com/office/drawing/2014/main" id="{09FDDCAB-947B-45E0-8A0A-7ABA981FD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522" y="4110361"/>
            <a:ext cx="4767309" cy="1961966"/>
          </a:xfrm>
          <a:prstGeom prst="rect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1788" indent="-33178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marL="731838" indent="-27463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marL="0" indent="0">
              <a:spcBef>
                <a:spcPts val="700"/>
              </a:spcBef>
            </a:pPr>
            <a:r>
              <a:rPr lang="en-US" altLang="en-US" sz="2400" b="1" dirty="0">
                <a:solidFill>
                  <a:schemeClr val="tx1"/>
                </a:solidFill>
                <a:latin typeface="Book Antiqua" panose="02040602050305030304" pitchFamily="18" charset="0"/>
              </a:rPr>
              <a:t>Application A</a:t>
            </a:r>
          </a:p>
          <a:p>
            <a:pPr marL="0" indent="0">
              <a:spcBef>
                <a:spcPts val="700"/>
              </a:spcBef>
            </a:pPr>
            <a:endParaRPr lang="en-US" altLang="en-US" sz="2400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E31115B9-3C06-45E4-86C9-985E7619F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4781" y="4110360"/>
            <a:ext cx="4941902" cy="1961968"/>
          </a:xfrm>
          <a:prstGeom prst="rect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1788" indent="-33178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marL="731838" indent="-27463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marL="0" indent="0">
              <a:spcBef>
                <a:spcPts val="700"/>
              </a:spcBef>
            </a:pPr>
            <a:r>
              <a:rPr lang="en-US" altLang="en-US" sz="2400" b="1" dirty="0">
                <a:solidFill>
                  <a:schemeClr val="tx1"/>
                </a:solidFill>
                <a:latin typeface="Book Antiqua" panose="02040602050305030304" pitchFamily="18" charset="0"/>
              </a:rPr>
              <a:t>Application B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08370E1D-B7D7-4084-A89A-DBC3D6847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819" y="693738"/>
            <a:ext cx="8211126" cy="2719930"/>
          </a:xfrm>
          <a:prstGeom prst="rect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1788" indent="-33178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marL="731838" indent="-27463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marL="0" indent="0" algn="ctr">
              <a:spcBef>
                <a:spcPts val="700"/>
              </a:spcBef>
            </a:pPr>
            <a:r>
              <a:rPr lang="en-US" altLang="en-US" sz="2400" b="1" dirty="0">
                <a:solidFill>
                  <a:schemeClr val="tx1"/>
                </a:solidFill>
                <a:latin typeface="Book Antiqua" panose="02040602050305030304" pitchFamily="18" charset="0"/>
              </a:rPr>
              <a:t>Transaction Framework</a:t>
            </a:r>
          </a:p>
          <a:p>
            <a:pPr marL="0" indent="0" algn="ctr">
              <a:spcBef>
                <a:spcPts val="700"/>
              </a:spcBef>
            </a:pPr>
            <a:endParaRPr lang="en-US" altLang="en-US" sz="2400" b="1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8C9D5E0A-0A3B-4D82-A8F2-0CA982B27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3269" y="1275211"/>
            <a:ext cx="2743066" cy="1929807"/>
          </a:xfrm>
          <a:prstGeom prst="rect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1788" indent="-33178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marL="731838" indent="-27463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marL="0" indent="0" algn="ctr">
              <a:spcBef>
                <a:spcPts val="700"/>
              </a:spcBef>
            </a:pPr>
            <a:r>
              <a:rPr lang="en-US" altLang="en-US" sz="2400" b="1" dirty="0">
                <a:solidFill>
                  <a:schemeClr val="tx1"/>
                </a:solidFill>
                <a:latin typeface="Book Antiqua" panose="02040602050305030304" pitchFamily="18" charset="0"/>
              </a:rPr>
              <a:t>Transaction&lt;I&gt;</a:t>
            </a:r>
          </a:p>
          <a:p>
            <a:pPr marL="0" indent="0">
              <a:spcBef>
                <a:spcPts val="700"/>
              </a:spcBef>
            </a:pPr>
            <a:r>
              <a:rPr lang="en-US" altLang="en-US" sz="2400" b="1" i="1" dirty="0">
                <a:solidFill>
                  <a:schemeClr val="tx1"/>
                </a:solidFill>
                <a:latin typeface="Book Antiqua" panose="02040602050305030304" pitchFamily="18" charset="0"/>
              </a:rPr>
              <a:t>do(…);</a:t>
            </a:r>
          </a:p>
          <a:p>
            <a:pPr marL="0" indent="0" algn="ctr">
              <a:spcBef>
                <a:spcPts val="700"/>
              </a:spcBef>
            </a:pPr>
            <a:endParaRPr lang="en-US" altLang="en-US" sz="2400" b="1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C7888B8E-8EE4-42B6-AA23-FA36D3EC9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3425" y="1275211"/>
            <a:ext cx="4636430" cy="1929807"/>
          </a:xfrm>
          <a:prstGeom prst="rect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1788" indent="-33178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marL="731838" indent="-27463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marL="0" indent="0" algn="ctr">
              <a:spcBef>
                <a:spcPts val="700"/>
              </a:spcBef>
            </a:pPr>
            <a:r>
              <a:rPr lang="en-US" altLang="en-US" sz="2400" b="1" dirty="0" err="1">
                <a:solidFill>
                  <a:schemeClr val="tx1"/>
                </a:solidFill>
                <a:latin typeface="Book Antiqua" panose="02040602050305030304" pitchFamily="18" charset="0"/>
              </a:rPr>
              <a:t>jsTPS</a:t>
            </a:r>
            <a:endParaRPr lang="en-US" altLang="en-US" sz="2400" b="1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 marL="0" indent="0">
              <a:spcBef>
                <a:spcPts val="700"/>
              </a:spcBef>
            </a:pPr>
            <a:r>
              <a:rPr lang="en-US" altLang="en-US" sz="2400" b="1" i="1" dirty="0" err="1">
                <a:solidFill>
                  <a:schemeClr val="tx1"/>
                </a:solidFill>
                <a:latin typeface="Book Antiqua" panose="02040602050305030304" pitchFamily="18" charset="0"/>
              </a:rPr>
              <a:t>addTransaction</a:t>
            </a:r>
            <a:r>
              <a:rPr lang="en-US" altLang="en-US" sz="2400" b="1" i="1" dirty="0">
                <a:solidFill>
                  <a:schemeClr val="tx1"/>
                </a:solidFill>
                <a:latin typeface="Book Antiqua" panose="02040602050305030304" pitchFamily="18" charset="0"/>
              </a:rPr>
              <a:t>(…</a:t>
            </a:r>
          </a:p>
          <a:p>
            <a:pPr marL="0" indent="0">
              <a:spcBef>
                <a:spcPts val="700"/>
              </a:spcBef>
            </a:pPr>
            <a:r>
              <a:rPr lang="en-US" altLang="en-US" sz="2400" b="1" i="1" dirty="0">
                <a:solidFill>
                  <a:schemeClr val="tx1"/>
                </a:solidFill>
                <a:latin typeface="Book Antiqua" panose="02040602050305030304" pitchFamily="18" charset="0"/>
              </a:rPr>
              <a:t>transaction.do(…</a:t>
            </a:r>
          </a:p>
          <a:p>
            <a:pPr marL="0" indent="0" algn="ctr">
              <a:spcBef>
                <a:spcPts val="700"/>
              </a:spcBef>
            </a:pPr>
            <a:endParaRPr lang="en-US" altLang="en-US" sz="2400" b="1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E16A83F6-3362-4B90-BD43-C18D84596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0686" y="4796139"/>
            <a:ext cx="3672740" cy="99189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1788" indent="-33178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marL="731838" indent="-27463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marL="0" indent="0" algn="ctr">
              <a:spcBef>
                <a:spcPts val="700"/>
              </a:spcBef>
            </a:pPr>
            <a:r>
              <a:rPr lang="en-US" altLang="en-US" sz="2400" b="1" dirty="0" err="1">
                <a:solidFill>
                  <a:schemeClr val="tx1"/>
                </a:solidFill>
                <a:latin typeface="Book Antiqua" panose="02040602050305030304" pitchFamily="18" charset="0"/>
              </a:rPr>
              <a:t>MoveiItemTransaction</a:t>
            </a:r>
            <a:endParaRPr lang="en-US" altLang="en-US" sz="2400" b="1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 marL="0" indent="0">
              <a:spcBef>
                <a:spcPts val="7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do(…);</a:t>
            </a:r>
          </a:p>
          <a:p>
            <a:pPr marL="0" indent="0" algn="ctr">
              <a:spcBef>
                <a:spcPts val="700"/>
              </a:spcBef>
            </a:pPr>
            <a:endParaRPr lang="en-US" altLang="en-US" sz="2400" b="1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C2FEBA0-2B8A-4F1E-917D-FB524AB4AA69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V="1">
            <a:off x="3447056" y="3205018"/>
            <a:ext cx="187746" cy="1591121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2">
            <a:extLst>
              <a:ext uri="{FF2B5EF4-FFF2-40B4-BE49-F238E27FC236}">
                <a16:creationId xmlns:a16="http://schemas.microsoft.com/office/drawing/2014/main" id="{787E9912-C7B3-4161-B14D-1EFD96F12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878" y="4796139"/>
            <a:ext cx="3127435" cy="99189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1788" indent="-33178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marL="731838" indent="-27463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marL="0" indent="0" algn="ctr">
              <a:spcBef>
                <a:spcPts val="700"/>
              </a:spcBef>
            </a:pPr>
            <a:r>
              <a:rPr lang="en-US" altLang="en-US" sz="2400" b="1" dirty="0" err="1">
                <a:solidFill>
                  <a:schemeClr val="tx1"/>
                </a:solidFill>
                <a:latin typeface="Book Antiqua" panose="02040602050305030304" pitchFamily="18" charset="0"/>
              </a:rPr>
              <a:t>UpdateTransaction</a:t>
            </a:r>
            <a:endParaRPr lang="en-US" altLang="en-US" sz="2400" b="1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 marL="0" indent="0">
              <a:spcBef>
                <a:spcPts val="7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do(…);</a:t>
            </a:r>
          </a:p>
          <a:p>
            <a:pPr marL="0" indent="0" algn="ctr">
              <a:spcBef>
                <a:spcPts val="700"/>
              </a:spcBef>
            </a:pPr>
            <a:endParaRPr lang="en-US" altLang="en-US" sz="2400" b="1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D74AB6C-9AC7-4DBF-88F5-24B2496DC2E5}"/>
              </a:ext>
            </a:extLst>
          </p:cNvPr>
          <p:cNvCxnSpPr>
            <a:cxnSpLocks/>
            <a:stCxn id="13" idx="0"/>
          </p:cNvCxnSpPr>
          <p:nvPr/>
        </p:nvCxnSpPr>
        <p:spPr>
          <a:xfrm rot="16200000" flipV="1">
            <a:off x="6205725" y="1984268"/>
            <a:ext cx="1009648" cy="4614094"/>
          </a:xfrm>
          <a:prstGeom prst="bentConnector2">
            <a:avLst/>
          </a:prstGeom>
          <a:ln w="158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439B459-7EAF-4003-89FE-43FCD76753CA}"/>
              </a:ext>
            </a:extLst>
          </p:cNvPr>
          <p:cNvCxnSpPr>
            <a:cxnSpLocks/>
          </p:cNvCxnSpPr>
          <p:nvPr/>
        </p:nvCxnSpPr>
        <p:spPr>
          <a:xfrm flipV="1">
            <a:off x="4403502" y="3205019"/>
            <a:ext cx="0" cy="581471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2624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</a:rPr>
              <a:t>So what's left?</a:t>
            </a: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623848" y="1216404"/>
            <a:ext cx="10161752" cy="5412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4963" indent="-33496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</a:rPr>
              <a:t>CI/CD and Test Driven Development</a:t>
            </a:r>
          </a:p>
          <a:p>
            <a:pPr>
              <a:spcBef>
                <a:spcPts val="800"/>
              </a:spcBef>
              <a:buFont typeface="Times New Roman" pitchFamily="16" charset="0"/>
              <a:buChar char="•"/>
            </a:pPr>
            <a:endParaRPr lang="en-US" altLang="en-US" sz="3200" dirty="0">
              <a:solidFill>
                <a:schemeClr val="tx1"/>
              </a:solidFill>
            </a:endParaRPr>
          </a:p>
          <a:p>
            <a:pPr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</a:rPr>
              <a:t>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410800705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406400" y="-38100"/>
            <a:ext cx="1137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3600" b="1">
                <a:solidFill>
                  <a:srgbClr val="333399"/>
                </a:solidFill>
              </a:rPr>
              <a:t>Design Reviews are not just for Software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433" y="1554163"/>
            <a:ext cx="9406467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52486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406400" y="-53975"/>
            <a:ext cx="1137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4400" b="1">
                <a:solidFill>
                  <a:srgbClr val="333399"/>
                </a:solidFill>
              </a:rPr>
              <a:t>Who performs the design review? 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406400" y="685800"/>
            <a:ext cx="11379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4963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>
              <a:spcBef>
                <a:spcPts val="800"/>
              </a:spcBef>
              <a:buClrTx/>
              <a:buFontTx/>
              <a:buNone/>
            </a:pPr>
            <a:endParaRPr lang="en-US" altLang="en-US" sz="2800" dirty="0">
              <a:solidFill>
                <a:schemeClr val="tx1"/>
              </a:solidFill>
            </a:endParaRPr>
          </a:p>
          <a:p>
            <a:pPr marL="336550" indent="-333375"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Design review committee</a:t>
            </a:r>
          </a:p>
          <a:p>
            <a:pPr>
              <a:spcBef>
                <a:spcPts val="800"/>
              </a:spcBef>
              <a:buClrTx/>
              <a:buFontTx/>
              <a:buNone/>
            </a:pPr>
            <a:endParaRPr lang="en-US" altLang="en-US" sz="2800" dirty="0">
              <a:solidFill>
                <a:schemeClr val="tx1"/>
              </a:solidFill>
            </a:endParaRPr>
          </a:p>
          <a:p>
            <a:pPr marL="336550" indent="-333375"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Members should include:</a:t>
            </a:r>
          </a:p>
          <a:p>
            <a:pPr lvl="1">
              <a:spcBef>
                <a:spcPts val="8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</a:rPr>
              <a:t>varied perspectives</a:t>
            </a:r>
          </a:p>
          <a:p>
            <a:pPr lvl="1">
              <a:spcBef>
                <a:spcPts val="8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</a:rPr>
              <a:t>some from the project</a:t>
            </a:r>
          </a:p>
          <a:p>
            <a:pPr lvl="1">
              <a:spcBef>
                <a:spcPts val="8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</a:rPr>
              <a:t>some external to the project</a:t>
            </a:r>
          </a:p>
          <a:p>
            <a:pPr>
              <a:spcBef>
                <a:spcPts val="800"/>
              </a:spcBef>
              <a:buClrTx/>
              <a:buFontTx/>
              <a:buNone/>
            </a:pPr>
            <a:endParaRPr lang="en-US" altLang="en-US" sz="2800" dirty="0">
              <a:solidFill>
                <a:schemeClr val="tx1"/>
              </a:solidFill>
            </a:endParaRPr>
          </a:p>
          <a:p>
            <a:pPr marL="336550" indent="-333375"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All should be familiar with the design itself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altLang="en-US" sz="2800" dirty="0">
                <a:solidFill>
                  <a:schemeClr val="tx1"/>
                </a:solidFill>
              </a:rPr>
              <a:t>   </a:t>
            </a:r>
          </a:p>
          <a:p>
            <a:pPr marL="336550" indent="-333375"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   Write up a TPS report for management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784" y="1096963"/>
            <a:ext cx="56388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04580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406400" y="-53975"/>
            <a:ext cx="1137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4400" b="1">
                <a:solidFill>
                  <a:srgbClr val="333399"/>
                </a:solidFill>
              </a:rPr>
              <a:t>One World Trade Center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1" y="822325"/>
            <a:ext cx="4110567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33" y="850900"/>
            <a:ext cx="5505451" cy="591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77001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406400" y="-38100"/>
            <a:ext cx="1137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4400" b="1">
                <a:solidFill>
                  <a:srgbClr val="333399"/>
                </a:solidFill>
              </a:rPr>
              <a:t>There is no perfect design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06400" y="609600"/>
            <a:ext cx="11379200" cy="6078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4963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>
              <a:lnSpc>
                <a:spcPct val="80000"/>
              </a:lnSpc>
              <a:spcBef>
                <a:spcPts val="700"/>
              </a:spcBef>
              <a:buClrTx/>
              <a:buFontTx/>
              <a:buNone/>
            </a:pPr>
            <a:endParaRPr lang="en-US" altLang="en-US" sz="2800" dirty="0">
              <a:solidFill>
                <a:schemeClr val="tx1"/>
              </a:solidFill>
            </a:endParaRPr>
          </a:p>
          <a:p>
            <a:pPr marL="336550" indent="-333375">
              <a:lnSpc>
                <a:spcPct val="80000"/>
              </a:lnSpc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Is the design adequate?</a:t>
            </a:r>
          </a:p>
          <a:p>
            <a:pPr>
              <a:lnSpc>
                <a:spcPct val="80000"/>
              </a:lnSpc>
              <a:spcBef>
                <a:spcPts val="700"/>
              </a:spcBef>
              <a:buClrTx/>
              <a:buFontTx/>
              <a:buNone/>
            </a:pPr>
            <a:endParaRPr lang="en-US" altLang="en-US" sz="2800" dirty="0">
              <a:solidFill>
                <a:schemeClr val="tx1"/>
              </a:solidFill>
            </a:endParaRPr>
          </a:p>
          <a:p>
            <a:pPr marL="336550" indent="-333375">
              <a:lnSpc>
                <a:spcPct val="80000"/>
              </a:lnSpc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Will do the job with adequate performance &amp; cost?</a:t>
            </a:r>
          </a:p>
          <a:p>
            <a:pPr>
              <a:lnSpc>
                <a:spcPct val="80000"/>
              </a:lnSpc>
              <a:spcBef>
                <a:spcPts val="700"/>
              </a:spcBef>
              <a:buClrTx/>
              <a:buFontTx/>
              <a:buNone/>
            </a:pPr>
            <a:endParaRPr lang="en-US" altLang="en-US" sz="2800" dirty="0">
              <a:solidFill>
                <a:schemeClr val="tx1"/>
              </a:solidFill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051" y="2560638"/>
            <a:ext cx="6834716" cy="416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79995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406400" y="-38100"/>
            <a:ext cx="1137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4400" b="1">
                <a:solidFill>
                  <a:srgbClr val="333399"/>
                </a:solidFill>
              </a:rPr>
              <a:t>Critical Design Issues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406400" y="609600"/>
            <a:ext cx="11379200" cy="6078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4963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>
              <a:lnSpc>
                <a:spcPct val="80000"/>
              </a:lnSpc>
              <a:spcBef>
                <a:spcPts val="700"/>
              </a:spcBef>
              <a:buClrTx/>
              <a:buFontTx/>
              <a:buNone/>
            </a:pPr>
            <a:endParaRPr lang="en-US" altLang="en-US" sz="2800" dirty="0">
              <a:solidFill>
                <a:schemeClr val="tx1"/>
              </a:solidFill>
            </a:endParaRPr>
          </a:p>
          <a:p>
            <a:pPr marL="336550" indent="-333375">
              <a:lnSpc>
                <a:spcPct val="8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 Is it correct?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buFont typeface="Times New Roman" pitchFamily="16" charset="0"/>
              <a:buChar char="–"/>
            </a:pPr>
            <a:r>
              <a:rPr lang="en-US" altLang="en-US" sz="2000" dirty="0">
                <a:solidFill>
                  <a:schemeClr val="tx1"/>
                </a:solidFill>
              </a:rPr>
              <a:t>Will all implementations of the design exhibit the desired functionality?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 </a:t>
            </a:r>
          </a:p>
          <a:p>
            <a:pPr marL="336550" indent="-333375">
              <a:lnSpc>
                <a:spcPct val="8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 Is it efficient?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buFont typeface="Times New Roman" pitchFamily="16" charset="0"/>
              <a:buChar char="–"/>
            </a:pPr>
            <a:r>
              <a:rPr lang="en-US" altLang="en-US" sz="2000" dirty="0">
                <a:solidFill>
                  <a:schemeClr val="tx1"/>
                </a:solidFill>
              </a:rPr>
              <a:t>Are there implementations of the design that will be acceptably efficient?</a:t>
            </a:r>
          </a:p>
          <a:p>
            <a:pPr marL="739775" lvl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altLang="en-US" sz="2400" dirty="0">
              <a:solidFill>
                <a:schemeClr val="tx1"/>
              </a:solidFill>
            </a:endParaRPr>
          </a:p>
          <a:p>
            <a:pPr marL="336550" indent="-333375">
              <a:lnSpc>
                <a:spcPct val="8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 Is it testable &amp; maintainable? 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buFont typeface="Times New Roman" pitchFamily="16" charset="0"/>
              <a:buChar char="–"/>
            </a:pPr>
            <a:r>
              <a:rPr lang="en-US" altLang="en-US" sz="2000" dirty="0">
                <a:solidFill>
                  <a:schemeClr val="tx1"/>
                </a:solidFill>
              </a:rPr>
              <a:t>Does the design describe a program structure that will make implementations reasonably easy to build, test and maintain?</a:t>
            </a:r>
          </a:p>
          <a:p>
            <a:pPr marL="739775" lvl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altLang="en-US" sz="2000" dirty="0">
              <a:solidFill>
                <a:schemeClr val="tx1"/>
              </a:solidFill>
            </a:endParaRPr>
          </a:p>
          <a:p>
            <a:pPr marL="336550" indent="-333375">
              <a:lnSpc>
                <a:spcPct val="8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 Is it modifiable, extensible, &amp; scalable?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buFont typeface="Times New Roman" pitchFamily="16" charset="0"/>
              <a:buChar char="–"/>
            </a:pPr>
            <a:r>
              <a:rPr lang="en-US" altLang="en-US" sz="2000" dirty="0">
                <a:solidFill>
                  <a:schemeClr val="tx1"/>
                </a:solidFill>
              </a:rPr>
              <a:t>How difficult will it be to enhance the design to accommodate future modifications?</a:t>
            </a:r>
          </a:p>
          <a:p>
            <a:pPr>
              <a:lnSpc>
                <a:spcPct val="90000"/>
              </a:lnSpc>
              <a:spcBef>
                <a:spcPts val="700"/>
              </a:spcBef>
              <a:buClrTx/>
              <a:buFontTx/>
              <a:buNone/>
            </a:pPr>
            <a:endParaRPr lang="en-US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0976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406400" y="-38100"/>
            <a:ext cx="1137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4400" b="1">
                <a:solidFill>
                  <a:srgbClr val="333399"/>
                </a:solidFill>
              </a:rPr>
              <a:t>Other Considerations</a:t>
            </a: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406400" y="609600"/>
            <a:ext cx="11379200" cy="6078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4963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>
              <a:lnSpc>
                <a:spcPct val="80000"/>
              </a:lnSpc>
              <a:spcBef>
                <a:spcPts val="700"/>
              </a:spcBef>
              <a:buClrTx/>
              <a:buFontTx/>
              <a:buNone/>
            </a:pPr>
            <a:endParaRPr lang="en-US" altLang="en-US" sz="2800" dirty="0">
              <a:solidFill>
                <a:schemeClr val="tx1"/>
              </a:solidFill>
            </a:endParaRPr>
          </a:p>
          <a:p>
            <a:pPr marL="336550" indent="-333375">
              <a:lnSpc>
                <a:spcPct val="8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800" dirty="0">
                <a:solidFill>
                  <a:schemeClr val="tx1"/>
                </a:solidFill>
              </a:rPr>
              <a:t>Are the classes independent?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endParaRPr lang="en-US" altLang="en-US" sz="2800" dirty="0">
              <a:solidFill>
                <a:schemeClr val="tx1"/>
              </a:solidFill>
            </a:endParaRPr>
          </a:p>
          <a:p>
            <a:pPr marL="336550" indent="-333375">
              <a:lnSpc>
                <a:spcPct val="8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 Is there redundancy?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endParaRPr lang="en-US" altLang="en-US" sz="2800" dirty="0">
              <a:solidFill>
                <a:schemeClr val="tx1"/>
              </a:solidFill>
            </a:endParaRPr>
          </a:p>
          <a:p>
            <a:pPr marL="336550" indent="-333375">
              <a:lnSpc>
                <a:spcPct val="8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 Do they manage &amp; protect their own data?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endParaRPr lang="en-US" altLang="en-US" sz="2800" dirty="0">
              <a:solidFill>
                <a:schemeClr val="tx1"/>
              </a:solidFill>
            </a:endParaRPr>
          </a:p>
          <a:p>
            <a:pPr marL="336550" indent="-333375">
              <a:lnSpc>
                <a:spcPct val="8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 Can they be tested individually?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endParaRPr lang="en-US" altLang="en-US" sz="2800" dirty="0">
              <a:solidFill>
                <a:schemeClr val="tx1"/>
              </a:solidFill>
            </a:endParaRPr>
          </a:p>
          <a:p>
            <a:pPr marL="336550" indent="-333375">
              <a:lnSpc>
                <a:spcPct val="8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 Do they promote code reuse?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endParaRPr lang="en-US" altLang="en-US" sz="2800" dirty="0">
              <a:solidFill>
                <a:schemeClr val="tx1"/>
              </a:solidFill>
            </a:endParaRPr>
          </a:p>
          <a:p>
            <a:pPr marL="336550" indent="-333375">
              <a:lnSpc>
                <a:spcPct val="8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 Is data and control flow clear or complex?</a:t>
            </a:r>
          </a:p>
        </p:txBody>
      </p:sp>
    </p:spTree>
    <p:extLst>
      <p:ext uri="{BB962C8B-B14F-4D97-AF65-F5344CB8AC3E}">
        <p14:creationId xmlns:p14="http://schemas.microsoft.com/office/powerpoint/2010/main" val="23093169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5918</TotalTime>
  <Words>1047</Words>
  <Application>Microsoft Office PowerPoint</Application>
  <PresentationFormat>Widescreen</PresentationFormat>
  <Paragraphs>267</Paragraphs>
  <Slides>38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Book Antiqua</vt:lpstr>
      <vt:lpstr>Calibri</vt:lpstr>
      <vt:lpstr>Times New Roman</vt:lpstr>
      <vt:lpstr>Tw Cen MT</vt:lpstr>
      <vt:lpstr>Tw Cen MT Condensed</vt:lpstr>
      <vt:lpstr>Wingdings 3</vt:lpstr>
      <vt:lpstr>Integral</vt:lpstr>
      <vt:lpstr>Cse 316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380 computer game programming</dc:title>
  <dc:creator>McKillaGorilla</dc:creator>
  <cp:lastModifiedBy>Richard</cp:lastModifiedBy>
  <cp:revision>97</cp:revision>
  <dcterms:created xsi:type="dcterms:W3CDTF">2019-01-07T19:50:56Z</dcterms:created>
  <dcterms:modified xsi:type="dcterms:W3CDTF">2021-11-15T15:32:49Z</dcterms:modified>
</cp:coreProperties>
</file>