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5" r:id="rId4"/>
    <p:sldId id="403" r:id="rId5"/>
    <p:sldId id="404" r:id="rId6"/>
    <p:sldId id="405" r:id="rId7"/>
    <p:sldId id="406" r:id="rId8"/>
    <p:sldId id="411" r:id="rId9"/>
    <p:sldId id="410" r:id="rId10"/>
    <p:sldId id="428" r:id="rId11"/>
    <p:sldId id="412" r:id="rId12"/>
    <p:sldId id="413" r:id="rId13"/>
    <p:sldId id="414" r:id="rId14"/>
    <p:sldId id="415" r:id="rId15"/>
    <p:sldId id="409" r:id="rId16"/>
    <p:sldId id="416" r:id="rId17"/>
    <p:sldId id="417" r:id="rId18"/>
    <p:sldId id="418" r:id="rId19"/>
    <p:sldId id="419" r:id="rId20"/>
    <p:sldId id="420" r:id="rId21"/>
    <p:sldId id="423" r:id="rId22"/>
    <p:sldId id="422" r:id="rId23"/>
    <p:sldId id="421" r:id="rId24"/>
    <p:sldId id="424" r:id="rId25"/>
    <p:sldId id="425" r:id="rId26"/>
    <p:sldId id="426" r:id="rId27"/>
    <p:sldId id="427" r:id="rId28"/>
    <p:sldId id="429" r:id="rId29"/>
    <p:sldId id="43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4T18:33:45.1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1588,'-1'1,"1"-1,0 0,-1 0,1 0,0 0,-1 0,1 0,0 0,-1 0,1 0,0 0,-1 0,1 0,0 0,0-1,-1 1,1 0,0 0,-1 0,1 0,0 0,0-1,-1 1,1 0,0 0,0 0,-1-1,1 1,0 0,0 0,0-1,0 1,-1 0,1-1,0 1,0 0,0 0,0-1,0 1,0 0,0-1,0 1,0 0,0-1,0 1,0 0,0-1,0 1,0 0,0-1,1-19,6-19,1 1,2 0,2 0,1 1,25-47,1 9,70-100,-51 98,3 2,3 3,3 2,3 4,3 3,136-91,-97 84,3 4,3 6,2 5,170-53,-206 82,1 5,1 2,161-11,-194 27,-1 3,1 2,-1 3,1 2,-1 2,-1 2,84 31,-106-30,0 1,-1 2,-1 0,0 2,-1 2,-1 0,-1 1,-1 1,0 2,-2 0,27 38,-23-23,-1 2,-2 1,-2 0,-1 2,-3 0,-1 1,10 57,-1 29,-7 0,-5 2,-6 162,-48 399,38-639,-19 197,-20 285,36-362,18 183,-6-303,2 0,2-1,3 0,2-1,31 75,-31-96,1-1,1 0,2-1,1-1,2-1,0 0,1-2,2-1,49 40,-29-34,2-1,1-3,1-2,2-1,0-3,1-3,0-1,91 15,-17-13,1-6,206-5,-31-23,-21-10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8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24575,'2'0'0,"-1"1"0,1-1 0,0 1 0,0 0 0,0 0 0,-1 0 0,1 0 0,-1 0 0,1 0 0,-1 1 0,1-1 0,-1 0 0,1 1 0,-1-1 0,0 1 0,0 0 0,0-1 0,0 1 0,1 2 0,17 35 0,-19-39 0,15 47 0,-2 0 0,-2 0 0,10 96 0,-17-105 0,26 291 0,-16-162 0,-15-166 0,1 0 0,0 0 0,0 0 0,0 0 0,0 0 0,0 0 0,0 0 0,1 0 0,-1 0 0,0 0 0,0 0 0,1 0 0,-1 0 0,0 0 0,1 0 0,-1 0 0,1-1 0,0 1 0,-1 0 0,1 0 0,0 0 0,-1-1 0,1 1 0,1 0 0,-1-1 0,0 0 0,0-1 0,0 1 0,0 0 0,0-1 0,0 1 0,-1-1 0,1 1 0,0-1 0,0 0 0,0 1 0,-1-1 0,1 0 0,0 1 0,-1-1 0,1 0 0,0 0 0,-1 0 0,1-1 0,34-64 0,-28 50 0,21-43 0,19-37 0,-42 87 0,0 1 0,1 0 0,-1 0 0,2 1 0,-1 0 0,1 0 0,0 0 0,11-7 0,-12 10 0,0 1 0,0 1 0,1-1 0,-1 1 0,0 0 0,1 0 0,-1 1 0,1-1 0,-1 2 0,1-1 0,0 1 0,-1 0 0,1 0 0,0 1 0,-1 0 0,1 0 0,0 0 0,-1 1 0,10 4 0,-9-3 0,1 0 0,0 1 0,-1 0 0,1 0 0,-1 1 0,-1 0 0,1 0 0,-1 1 0,1-1 0,-2 2 0,1-1 0,-1 0 0,0 1 0,8 14 0,-1 6-227,0 0-1,-2 0 1,-2 1-1,0 0 1,3 30-1,-7-24-6598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9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154 217 24575,'-3'0'0,"0"0"0,0 0 0,0 1 0,0-1 0,0 1 0,0 0 0,0 0 0,0 0 0,0 1 0,0-1 0,1 1 0,-1-1 0,0 1 0,1 0 0,-1 0 0,1 0 0,-4 4 0,2 0 0,-1 0 0,1 0 0,0 0 0,1 1 0,-1-1 0,1 1 0,-3 10 0,2-4 0,1 1 0,0 0 0,1-1 0,0 1 0,1 0 0,1 0 0,2 25 0,-1-31 0,1-1 0,-1 0 0,1 0 0,0 0 0,1 0 0,0 0 0,0 0 0,0-1 0,1 0 0,0 1 0,0-1 0,1 0 0,0-1 0,0 1 0,0-1 0,11 8 0,-8-8 0,0-1 0,0 0 0,1 0 0,-1-1 0,1 0 0,0-1 0,0 0 0,0 0 0,0-1 0,0 0 0,0 0 0,0-1 0,14-2 0,0 0 0,1-1 0,-1-2 0,0 0 0,0-2 0,-1 0 0,0-2 0,0 0 0,-1-2 0,29-17 0,-34 17 0,-1 0 0,0 0 0,-1-2 0,0 1 0,0-2 0,-2 0 0,0-1 0,0 0 0,-1 0 0,-1-1 0,-1-1 0,10-23 0,-15 30 0,-1-1 0,0 0 0,-1 0 0,0 1 0,-1-1 0,0 0 0,-1-1 0,0 1 0,-1 0 0,0 0 0,0 0 0,-1 1 0,-1-1 0,0 0 0,-6-15 0,6 20 0,0-1 0,-1 1 0,1 0 0,-1 0 0,-1 0 0,1 0 0,-1 1 0,0-1 0,0 1 0,0 0 0,-1 1 0,0 0 0,0-1 0,0 2 0,0-1 0,-1 1 0,1 0 0,-1 0 0,0 1 0,0 0 0,0 0 0,0 1 0,0-1 0,-11 1 0,-44-1 0,-1 2 0,-80 12 0,119-9 0,0 2 0,0 0 0,0 2 0,1 0 0,0 2 0,1 1 0,0 0 0,-39 26 0,45-23-1365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10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6 24575,'-4'0'0,"0"1"0,0 0 0,0 0 0,0 0 0,1 0 0,-1 0 0,0 1 0,0-1 0,1 1 0,-1 0 0,1 1 0,0-1 0,-1 0 0,1 1 0,0 0 0,0 0 0,1 0 0,-1 0 0,1 0 0,-1 0 0,1 1 0,0-1 0,-3 8 0,0-1 0,1 0 0,0 0 0,1 1 0,0 0 0,1 0 0,0 0 0,-1 16 0,3-24 0,-1 21 0,1 0 0,1 1 0,6 38 0,-6-57 0,0 0 0,1 1 0,0-1 0,0 0 0,1 0 0,0-1 0,-1 1 0,2 0 0,-1-1 0,1 0 0,0 0 0,0 0 0,0 0 0,1-1 0,0 1 0,0-1 0,0 0 0,0-1 0,6 4 0,2 0 0,1-1 0,0-1 0,0 0 0,0-1 0,0-1 0,1 0 0,22 2 0,-30-5 0,0 1 0,-1-1 0,1-1 0,0 1 0,-1-1 0,1-1 0,0 1 0,-1-1 0,1 0 0,-1 0 0,0-1 0,0 0 0,0 0 0,0-1 0,-1 1 0,1-1 0,-1 0 0,8-8 0,-4 1 0,0-1 0,0 0 0,-2-1 0,1 0 0,-2 0 0,0-1 0,0 1 0,-1-1 0,-1 0 0,0-1 0,-1 1 0,-1-1 0,0 0 0,-1 1 0,-1-1 0,0 0 0,-3-18 0,2 26 0,0 1 0,-1 0 0,1 0 0,-2 0 0,1 0 0,-1 1 0,0-1 0,0 0 0,0 1 0,-1 0 0,0 0 0,0 0 0,0 0 0,0 1 0,-1-1 0,0 1 0,0 0 0,0 1 0,-1-1 0,1 1 0,-1 0 0,1 1 0,-1-1 0,0 1 0,0 0 0,-13-2 0,-11-2 0,-1 1 0,1 2 0,-1 1 0,-35 3 0,58-1 0,-217 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11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24575,'2'1'0,"-1"0"0,1 0 0,-1 0 0,0 0 0,1 0 0,-1 0 0,0 1 0,0-1 0,0 0 0,0 0 0,0 1 0,0-1 0,0 1 0,-1-1 0,1 1 0,0-1 0,-1 1 0,1-1 0,-1 1 0,0 0 0,1-1 0,-1 1 0,0 0 0,0-1 0,0 1 0,0 2 0,1 4 0,50 235 0,14 86 0,-55-258 0,-3 0 0,-4 122 0,-3-188 13,2-10-498,-1 1-408,4-12-5933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12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419 0 24575,'-58'60'0,"-44"42"0,-143 88 0,244-190 0,0 1 0,0 0 0,0-1 0,0 1 0,1 0 0,-1 0 0,0-1 0,0 1 0,1 0 0,-1 0 0,0 0 0,1 0 0,-1 0 0,1 0 0,-1 0 0,1 0 0,0 0 0,-1 0 0,1 0 0,0 1 0,0-1 0,-1 0 0,1 0 0,0 2 0,1-2 0,0 0 0,0-1 0,-1 1 0,1 0 0,0 0 0,0 0 0,0 0 0,0-1 0,0 1 0,0 0 0,0-1 0,0 1 0,0-1 0,0 1 0,0-1 0,0 0 0,0 1 0,1-1 0,0 0 0,13 3 0,1-2 0,28 1 0,-28-2 0,5 1 8,0 2 0,0 0 0,0 2 0,-1 0 0,1 1 0,-1 1 0,-1 1-1,1 1 1,-2 1 0,1 0 0,-1 2 0,29 23 0,3 10-344,-2 2-1,69 87 1,-90-102-123,-7-9-6367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14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1 141 24575,'-1'10'0,"1"0"0,1 0 0,0-1 0,0 1 0,1 0 0,0-1 0,0 1 0,1-1 0,8 17 0,-8-21 0,1 0 0,0 0 0,-1-1 0,2 0 0,-1 1 0,0-1 0,1-1 0,0 1 0,0-1 0,0 0 0,0 0 0,1 0 0,-1-1 0,1 0 0,-1 0 0,1 0 0,9 1 0,1 1 0,1-1 0,-1-1 0,1-1 0,-1 0 0,1-1 0,-1-1 0,1-1 0,26-5 0,-38 6 0,1 0 0,-1-1 0,0 1 0,0-1 0,-1 0 0,1 0 0,0-1 0,-1 0 0,1 0 0,-1 0 0,0 0 0,0 0 0,0-1 0,-1 0 0,1 0 0,-1 0 0,0 0 0,0 0 0,0-1 0,0 1 0,-1-1 0,0 0 0,0 0 0,0 0 0,-1 0 0,1 0 0,-1 0 0,-1 0 0,1 0 0,-1-1 0,0-5 0,1 8 0,-2 0 0,1 0 0,0 0 0,0 0 0,-1 0 0,0 0 0,1 0 0,-1 0 0,0 0 0,-1 0 0,1 1 0,0-1 0,-1 0 0,0 1 0,1-1 0,-1 1 0,0 0 0,0-1 0,-1 1 0,1 0 0,0 0 0,-1 1 0,1-1 0,-1 0 0,1 1 0,-1-1 0,-3 0 0,-8-2 0,1 0 0,0 1 0,-1 1 0,0 0 0,-14 1 0,15 0 0,1 0 0,-1 0 0,1-1 0,-24-7 0,29 5 0,-1 0 0,1 0 0,0-1 0,1 0 0,-1 0 0,1 0 0,0-1 0,0 0 0,1 0 0,-6-8 0,-4-3 0,3 5-1365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15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393 1012 24575,'-12'-46'0,"3"17"0,-8-32 0,-39-89 0,45 121 0,-89-184 0,1 0 0,75 158-94,11 25-160,0-1 0,2 0 0,2-1-1,-7-34 1,13 40-6572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42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4:58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3297 81 24575,'-211'2'0,"-225"-5"0,95-35 0,202 19 0,-189-3 0,-308 23 0,587 2 0,1 3 0,-92 22 0,89-17 0,4 1 0,-54 8 0,34-12 0,-77 21 0,112-21 0,0 2 0,1 2 0,1 1 0,-42 23 0,-6 5 0,62-35 0,0 2 0,0 0 0,1 0 0,0 2 0,1 0 0,0 0 0,1 2 0,0-1 0,-22 27 0,19-14 0,1 1 0,1 0 0,1 1 0,2 1 0,0-1 0,-8 35 0,14-43 0,1 1 0,1-1 0,0 1 0,2-1 0,0 1 0,1 0 0,1 0 0,0 0 0,2-1 0,6 29 0,-1-26 0,1-2 0,1 1 0,0-1 0,2 0 0,0-1 0,1-1 0,0 0 0,2-1 0,20 19 0,23 16 0,76 51 0,-68-53 0,-14-9 0,66 37 0,-98-66 0,1-1 0,0-1 0,0 0 0,1-2 0,0 0 0,1-2 0,24 3 0,271 22 0,208 31 0,-158 1 0,3-16 0,497-2 0,1918-45 0,-2571-11 0,-28-1 0,166 15 0,117-5 0,-435 0 0,-1-2 0,0-2 0,-1-1 0,1-1 0,60-27 0,-70 24 0,-1-1 0,0-1 0,-1-1 0,0-1 0,-1-1 0,-2 0 0,1-2 0,19-26 0,-13 13 0,-2-1 0,-1-1 0,-1-1 0,28-65 0,-44 83 0,0-1 0,-1 0 0,-1 0 0,-1 0 0,2-36 0,-7-98 0,-2 64 0,4 75 0,-1-1 0,0 1 0,-1 0 0,-1 0 0,0 0 0,0 0 0,-2 1 0,1-1 0,-2 1 0,0 0 0,0 0 0,-1 1 0,0 0 0,-1 0 0,0 1 0,-1 0 0,0 0 0,-1 1 0,-15-12 0,2 5 0,0 1 0,-2 1 0,1 2 0,-2 0 0,0 1 0,0 2 0,-1 1 0,-36-7 0,-143-34 0,93 21 0,-215-27 0,268 49 0,0-2 0,-102-27 0,103 22 0,0 3 0,-1 2 0,0 3 0,-61 3 0,-107-9 0,79 0 0,-187 9 0,148 5 0,-2008-3 0,2150-5-1365,29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0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24575,'0'1'0,"1"0"0,-1 0 0,1 1 0,-1-1 0,1 0 0,-1 0 0,1 0 0,0 0 0,-1 0 0,1-1 0,0 1 0,0 0 0,0 0 0,0 0 0,0-1 0,0 1 0,0 0 0,0-1 0,0 1 0,0-1 0,0 1 0,0-1 0,0 0 0,1 0 0,-1 1 0,0-1 0,0 0 0,3 0 0,37 3 0,-38-3 0,183-11 0,-22 0 0,654 9 0,-498 3 0,-303-1-106,2 0-314,1 0 1,25-4-1,-24-2-6406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0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1 338 24575,'4'0'0,"11"0"0,16 0 0,15-8 0,14-13 0,1-1 0,3-7 0,-1 2 0,-1-4 0,-4 0 0,-2 0 0,-1-3 0,-7 4 0,-6 7 0,-2 3 0,-4 5 0,-2 5 0,-8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1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24575,'0'5'0,"9"5"0,11 6 0,21 9 0,11 0 0,11 5 0,8 1 0,4 0 0,-1 0 0,0-2 0,-8-1 0,-11-1 0,-7-5 0,-6-2 0,-10-4-8191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3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257 131 24575,'-23'0'0,"7"-1"0,0 1 0,0 1 0,0 0 0,-26 6 0,36-5 0,1 0 0,0 0 0,0 0 0,1 0 0,-1 1 0,0 0 0,1 0 0,0 0 0,-1 1 0,1-1 0,1 1 0,-1 0 0,0 0 0,1 0 0,0 1 0,0-1 0,-5 10 0,0 2 0,1-1 0,1 1 0,0 0 0,0 0 0,2 1 0,0 0 0,-2 26 0,6-38 0,0 1 0,0-1 0,0 0 0,1 1 0,0-1 0,0 0 0,0 1 0,1-1 0,0 0 0,0 0 0,0 0 0,0-1 0,1 1 0,0 0 0,0-1 0,0 0 0,1 0 0,-1 0 0,1 0 0,0 0 0,0-1 0,0 1 0,1-1 0,-1 0 0,1-1 0,0 1 0,8 2 0,24 11 0,0-2 0,2-1 0,-1-3 0,2-1 0,-1-1 0,44 1 0,-59-7 0,0-2 0,0-1 0,-1-1 0,1 0 0,-1-2 0,0-1 0,0-1 0,0-1 0,0 0 0,-1-2 0,33-19 0,-47 24 0,-2-1 0,1 0 0,0-1 0,-1 1 0,0-1 0,0 0 0,-1-1 0,0 0 0,0 1 0,0-2 0,-1 1 0,0 0 0,-1-1 0,1 0 0,-1 0 0,-1 0 0,0 0 0,0 0 0,0 0 0,0-10 0,-2 7 0,1 1 0,-2-1 0,1 1 0,-2 0 0,1-1 0,-1 1 0,-1 0 0,0 0 0,0 0 0,-1 0 0,0 1 0,-1-1 0,0 1 0,0 0 0,-12-14 0,5 8 0,0 1 0,-1 0 0,-1 1 0,0 1 0,-1 0 0,0 0 0,-1 2 0,0 0 0,0 1 0,-1 0 0,0 2 0,-1 0 0,0 1 0,0 0 0,0 2 0,-1 0 0,1 1 0,-25-1 0,-144 5-1365,165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4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 24575,'1'26'0,"0"1"0,2-1 0,0 1 0,2-1 0,1 0 0,15 41 0,-15-54 0,-1 0 0,1-1 0,1 1 0,1-2 0,-1 1 0,2-1 0,-1 0 0,2 0 0,-1-1 0,2 0 0,-1-1 0,1 0 0,0-1 0,18 9 0,-4-5 0,1-2 0,46 11 0,-40-12 0,-12-3 0,0-1 0,1-1 0,-1-1 0,1-1 0,21 0 0,-34-2 0,-1 0 0,1-1 0,-1 0 0,1-1 0,-1 1 0,0-1 0,1-1 0,-1 1 0,0-1 0,0 0 0,-1-1 0,1 0 0,-1 0 0,0 0 0,0-1 0,11-10 0,-10 5 0,1-1 0,-1 0 0,-1 0 0,0 0 0,0-1 0,-1 1 0,-1-1 0,0-1 0,-1 1 0,0-1 0,-1 1 0,2-21 0,-2-10 0,-2 0 0,-7-60 0,6 98-54,1 0-1,-1 1 0,0-1 1,0 1-1,0-1 1,-1 1-1,1 0 0,-1-1 1,0 1-1,-1 0 1,1 0-1,-1 0 0,1 0 1,-1 1-1,0-1 0,0 1 1,-1 0-1,1 0 1,-1 0-1,0 0 0,0 0 1,1 1-1,-2 0 1,-4-2-1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5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1 404 24575,'4'0'0,"1"1"0,0 0 0,0 0 0,-1 0 0,1 1 0,-1-1 0,1 1 0,-1 0 0,0 0 0,0 1 0,0-1 0,0 1 0,0 0 0,0 0 0,-1 0 0,1 1 0,-1-1 0,4 6 0,6 8 0,-1 1 0,17 34 0,-19-33 0,-10-19 0,0 1 0,1 0 0,-1-1 0,0 1 0,1 0 0,-1-1 0,0 1 0,1-1 0,-1 1 0,0-1 0,1 1 0,-1 0 0,1-1 0,-1 0 0,1 1 0,0-1 0,-1 1 0,1-1 0,-1 0 0,1 1 0,0-1 0,-1 0 0,1 1 0,0-1 0,-1 0 0,1 0 0,0 0 0,0 0 0,-1 0 0,1 0 0,0 0 0,-1 0 0,1 0 0,0 0 0,-1 0 0,1 0 0,0 0 0,-1-1 0,1 1 0,0 0 0,-1-1 0,1 1 0,0 0 0,-1-1 0,1 1 0,-1 0 0,1-1 0,-1 1 0,1-1 0,-1 1 0,1-1 0,-1 0 0,1 0 0,23-40 0,-20 33 0,14-27 0,16-34 0,82-121 0,-102 171 0,1 0 0,1 1 0,1 0 0,0 2 0,2 0 0,-1 1 0,2 0 0,0 2 0,0 1 0,31-14 0,-1 5-1365,-34 13-5461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8:35:07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24575,'12'25'0,"-4"-10"0,138 367 0,-114-268 41,-23-76-510,2-1 1,26 62-1,-26-77-6357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Full-Stack</a:t>
            </a:r>
          </a:p>
          <a:p>
            <a:r>
              <a:rPr lang="en-US" sz="3200" dirty="0"/>
              <a:t>Web</a:t>
            </a:r>
          </a:p>
          <a:p>
            <a:r>
              <a:rPr lang="en-US" sz="32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0B92-269A-43B5-8B82-0A5FC00A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58BE-196E-4EFF-A821-E9340033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on a component after rendering</a:t>
            </a:r>
          </a:p>
          <a:p>
            <a:pPr lvl="1"/>
            <a:r>
              <a:rPr lang="en-US" dirty="0"/>
              <a:t>be careful changing state</a:t>
            </a:r>
          </a:p>
          <a:p>
            <a:endParaRPr lang="en-US" dirty="0"/>
          </a:p>
          <a:p>
            <a:r>
              <a:rPr lang="en-US" dirty="0"/>
              <a:t>Takes 2 arguments:</a:t>
            </a:r>
          </a:p>
          <a:p>
            <a:pPr lvl="1"/>
            <a:r>
              <a:rPr lang="en-US" dirty="0"/>
              <a:t>your callback function to execute</a:t>
            </a:r>
          </a:p>
          <a:p>
            <a:pPr lvl="1"/>
            <a:r>
              <a:rPr lang="en-US" dirty="0"/>
              <a:t>dependencies</a:t>
            </a:r>
          </a:p>
          <a:p>
            <a:endParaRPr lang="en-US" dirty="0"/>
          </a:p>
          <a:p>
            <a:r>
              <a:rPr lang="en-US" dirty="0"/>
              <a:t>If your dependencies is an empty array [], it will only be called once, upon first mounting/rendering</a:t>
            </a:r>
          </a:p>
        </p:txBody>
      </p:sp>
    </p:spTree>
    <p:extLst>
      <p:ext uri="{BB962C8B-B14F-4D97-AF65-F5344CB8AC3E}">
        <p14:creationId xmlns:p14="http://schemas.microsoft.com/office/powerpoint/2010/main" val="17559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256E-DC5E-419C-A5A5-BA6C4218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about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9F8C-4CB2-4EA6-9BC4-AA07420B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covered back-end API routing with Express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95B32-7DCC-4D31-8AA9-98AA6C86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50" y="2121510"/>
            <a:ext cx="9002350" cy="43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EC5B-A885-4CB1-9A05-8E1DD567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also front-end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80CE-1601-4AA9-A9F9-A016B878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20893"/>
            <a:ext cx="10751105" cy="48724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{ </a:t>
            </a:r>
            <a:r>
              <a:rPr lang="en-US" dirty="0" err="1"/>
              <a:t>BrowserRouter</a:t>
            </a:r>
            <a:r>
              <a:rPr lang="en-US" dirty="0"/>
              <a:t>, Route, Switch } from 'react-router-</a:t>
            </a:r>
            <a:r>
              <a:rPr lang="en-US" dirty="0" err="1"/>
              <a:t>dom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What’s the point?</a:t>
            </a:r>
          </a:p>
          <a:p>
            <a:pPr lvl="1"/>
            <a:r>
              <a:rPr lang="en-US" dirty="0"/>
              <a:t>we’re making a Single Page Application</a:t>
            </a:r>
          </a:p>
          <a:p>
            <a:pPr lvl="1"/>
            <a:r>
              <a:rPr lang="en-US" dirty="0" err="1"/>
              <a:t>React’s</a:t>
            </a:r>
            <a:r>
              <a:rPr lang="en-US" dirty="0"/>
              <a:t> router library manages virtual routing</a:t>
            </a:r>
          </a:p>
          <a:p>
            <a:pPr lvl="2"/>
            <a:r>
              <a:rPr lang="en-US" dirty="0"/>
              <a:t>ensures front-end requests are on proper routes</a:t>
            </a:r>
          </a:p>
          <a:p>
            <a:pPr lvl="1"/>
            <a:endParaRPr lang="en-US" dirty="0"/>
          </a:p>
          <a:p>
            <a:r>
              <a:rPr lang="en-US" dirty="0"/>
              <a:t>React Routes need 2 things:</a:t>
            </a:r>
          </a:p>
          <a:p>
            <a:pPr lvl="1"/>
            <a:r>
              <a:rPr lang="en-US" dirty="0"/>
              <a:t>path (should correspond to paths the back-end is expecting)</a:t>
            </a:r>
          </a:p>
          <a:p>
            <a:pPr lvl="2"/>
            <a:r>
              <a:rPr lang="en-US" dirty="0"/>
              <a:t>should sometimes include an id (like for a MongoDB document)</a:t>
            </a:r>
          </a:p>
          <a:p>
            <a:pPr lvl="1"/>
            <a:r>
              <a:rPr lang="en-US" dirty="0"/>
              <a:t>component(s)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6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780-AC98-4B04-A4EB-0520501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3AE2-4DE2-433B-940A-9CA0F80A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52997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import { </a:t>
            </a:r>
            <a:r>
              <a:rPr lang="en-US" dirty="0" err="1"/>
              <a:t>BrowserRouter</a:t>
            </a:r>
            <a:r>
              <a:rPr lang="en-US" dirty="0"/>
              <a:t> as Router, Route, Switch } from 'react-router-</a:t>
            </a:r>
            <a:r>
              <a:rPr lang="en-US" dirty="0" err="1"/>
              <a:t>dom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const App = () =&gt; {</a:t>
            </a:r>
          </a:p>
          <a:p>
            <a:r>
              <a:rPr lang="en-US" dirty="0"/>
              <a:t>    return (</a:t>
            </a:r>
          </a:p>
          <a:p>
            <a:r>
              <a:rPr lang="en-US" dirty="0"/>
              <a:t>        &lt;Router&gt;</a:t>
            </a:r>
          </a:p>
          <a:p>
            <a:r>
              <a:rPr lang="en-US" dirty="0"/>
              <a:t>            &lt;div&gt;My Banner&lt;/div&gt;</a:t>
            </a:r>
          </a:p>
          <a:p>
            <a:r>
              <a:rPr lang="en-US" dirty="0"/>
              <a:t>            &lt;Switch&gt;</a:t>
            </a:r>
          </a:p>
          <a:p>
            <a:r>
              <a:rPr lang="en-US" dirty="0"/>
              <a:t>                &lt;Route path="/" exact component={</a:t>
            </a:r>
            <a:r>
              <a:rPr lang="en-US" dirty="0" err="1"/>
              <a:t>MovieLister</a:t>
            </a:r>
            <a:r>
              <a:rPr lang="en-US" dirty="0"/>
              <a:t>} /&gt;</a:t>
            </a:r>
          </a:p>
          <a:p>
            <a:r>
              <a:rPr lang="en-US" dirty="0"/>
              <a:t>                &lt;Route path="/movie/:id" exact component={</a:t>
            </a:r>
            <a:r>
              <a:rPr lang="en-US" dirty="0" err="1"/>
              <a:t>MovieEditor</a:t>
            </a:r>
            <a:r>
              <a:rPr lang="en-US" dirty="0"/>
              <a:t>} /&gt;</a:t>
            </a:r>
          </a:p>
          <a:p>
            <a:r>
              <a:rPr lang="en-US" dirty="0"/>
              <a:t>            &lt;/Switch&gt;</a:t>
            </a:r>
          </a:p>
          <a:p>
            <a:r>
              <a:rPr lang="en-US" dirty="0"/>
              <a:t>            &lt;div&gt;My </a:t>
            </a:r>
            <a:r>
              <a:rPr lang="en-US" dirty="0" err="1"/>
              <a:t>Statusbar</a:t>
            </a:r>
            <a:r>
              <a:rPr lang="en-US" dirty="0"/>
              <a:t>&lt;/div&gt;</a:t>
            </a:r>
          </a:p>
          <a:p>
            <a:r>
              <a:rPr lang="en-US" dirty="0"/>
              <a:t>        &lt;/Router&gt;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83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8441-2FD5-4610-B1B8-BA9CF138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an application get a “route”?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922F-A7F9-48B9-A2F9-94244CB4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Either via a Link</a:t>
            </a:r>
          </a:p>
          <a:p>
            <a:pPr lvl="1"/>
            <a:r>
              <a:rPr lang="en-US" dirty="0"/>
              <a:t>ex: </a:t>
            </a:r>
            <a:r>
              <a:rPr lang="en-US" b="1" dirty="0"/>
              <a:t>&lt;Link to='./movie/' + {</a:t>
            </a:r>
            <a:r>
              <a:rPr lang="en-US" b="1" dirty="0" err="1"/>
              <a:t>movie._id</a:t>
            </a:r>
            <a:r>
              <a:rPr lang="en-US" b="1" dirty="0"/>
              <a:t>}&gt;{movie.name}&lt;/Link&gt;</a:t>
            </a:r>
          </a:p>
          <a:p>
            <a:pPr lvl="1"/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Pushing directly to history</a:t>
            </a:r>
          </a:p>
          <a:p>
            <a:pPr lvl="1"/>
            <a:r>
              <a:rPr lang="en-US" dirty="0"/>
              <a:t>after an event is triggered, like for dynamically jumping routes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b="1" dirty="0"/>
              <a:t>const history = </a:t>
            </a:r>
            <a:r>
              <a:rPr lang="en-US" b="1" dirty="0" err="1">
                <a:solidFill>
                  <a:srgbClr val="FF0000"/>
                </a:solidFill>
              </a:rPr>
              <a:t>useHistory</a:t>
            </a:r>
            <a:r>
              <a:rPr lang="en-US" b="1" dirty="0"/>
              <a:t>();</a:t>
            </a:r>
          </a:p>
          <a:p>
            <a:pPr marL="128016" lvl="1" indent="0">
              <a:buNone/>
            </a:pPr>
            <a:r>
              <a:rPr lang="en-US" dirty="0"/>
              <a:t>…</a:t>
            </a:r>
          </a:p>
          <a:p>
            <a:pPr marL="128016" lvl="1" indent="0">
              <a:buNone/>
            </a:pPr>
            <a:r>
              <a:rPr lang="en-US" b="1" dirty="0" err="1"/>
              <a:t>history.push</a:t>
            </a:r>
            <a:r>
              <a:rPr lang="en-US" b="1" dirty="0"/>
              <a:t>('./movie/' + {</a:t>
            </a:r>
            <a:r>
              <a:rPr lang="en-US" b="1" dirty="0" err="1"/>
              <a:t>movie._id</a:t>
            </a:r>
            <a:r>
              <a:rPr lang="en-US" b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8031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C0E-6517-4CD4-816C-DDE6A87B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useParams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969F-7582-4412-B5BE-767FCB64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path params, like id</a:t>
            </a:r>
          </a:p>
          <a:p>
            <a:endParaRPr lang="en-US" dirty="0"/>
          </a:p>
          <a:p>
            <a:r>
              <a:rPr lang="en-US" dirty="0"/>
              <a:t>// FOR OUR /movie/:id PATH, id IS A PARAM</a:t>
            </a:r>
          </a:p>
          <a:p>
            <a:r>
              <a:rPr lang="en-US" dirty="0"/>
              <a:t>const {id} = </a:t>
            </a:r>
            <a:r>
              <a:rPr lang="en-US" dirty="0" err="1"/>
              <a:t>useParams</a:t>
            </a:r>
            <a:r>
              <a:rPr lang="en-US" dirty="0"/>
              <a:t>();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// NOW OUR COMPONENT KNOWS THE ID AND</a:t>
            </a:r>
          </a:p>
          <a:p>
            <a:r>
              <a:rPr lang="en-US" dirty="0"/>
              <a:t>// CAN DO SOMETHING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8601-F960-4DE1-973A-0DC3C59E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928386" cy="661693"/>
          </a:xfrm>
        </p:spPr>
        <p:txBody>
          <a:bodyPr>
            <a:normAutofit/>
          </a:bodyPr>
          <a:lstStyle/>
          <a:p>
            <a:r>
              <a:rPr lang="en-US" sz="4400" dirty="0"/>
              <a:t>But we’re still not doing front-end/back-end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1000-BCB9-4006-A51A-F8164671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additional libraries</a:t>
            </a:r>
          </a:p>
          <a:p>
            <a:endParaRPr lang="en-US" dirty="0"/>
          </a:p>
          <a:p>
            <a:r>
              <a:rPr lang="en-US" dirty="0"/>
              <a:t>What must they do?</a:t>
            </a:r>
          </a:p>
          <a:p>
            <a:pPr lvl="1"/>
            <a:r>
              <a:rPr lang="en-US" dirty="0"/>
              <a:t>send requests</a:t>
            </a:r>
          </a:p>
          <a:p>
            <a:pPr lvl="1"/>
            <a:r>
              <a:rPr lang="en-US" dirty="0"/>
              <a:t>get responses</a:t>
            </a:r>
          </a:p>
          <a:p>
            <a:pPr lvl="1"/>
            <a:r>
              <a:rPr lang="en-US" dirty="0"/>
              <a:t>do these things using formatted data we can understand</a:t>
            </a:r>
          </a:p>
          <a:p>
            <a:pPr lvl="2"/>
            <a:r>
              <a:rPr lang="en-US" dirty="0"/>
              <a:t>our own JSON objects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Low-level libraries: AJAX and Fetch</a:t>
            </a:r>
          </a:p>
          <a:p>
            <a:pPr lvl="1"/>
            <a:r>
              <a:rPr lang="en-US" dirty="0"/>
              <a:t>Higher-level library: </a:t>
            </a:r>
            <a:r>
              <a:rPr lang="en-US" dirty="0" err="1"/>
              <a:t>Axios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A87-8782-4A15-8BD3-FD514828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AJAX was the low-level way to do Request/Response</a:t>
            </a:r>
          </a:p>
        </p:txBody>
      </p:sp>
      <p:pic>
        <p:nvPicPr>
          <p:cNvPr id="3074" name="Picture 2" descr="AJAX">
            <a:extLst>
              <a:ext uri="{FF2B5EF4-FFF2-40B4-BE49-F238E27FC236}">
                <a16:creationId xmlns:a16="http://schemas.microsoft.com/office/drawing/2014/main" id="{5FB1432B-715E-4308-99C4-C702157B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44" y="1540716"/>
            <a:ext cx="8485987" cy="48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2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3035-FD07-43DC-9DAB-2CE52FE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221322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API is now the Request/Response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4D75-D997-4D65-8556-8F5F9CF4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98376"/>
            <a:ext cx="9720073" cy="579431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Promise-based, which helps with things like asynchronous retrieval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async</a:t>
            </a:r>
            <a:r>
              <a:rPr lang="en-US" dirty="0"/>
              <a:t> function </a:t>
            </a:r>
            <a:r>
              <a:rPr lang="en-US" dirty="0" err="1"/>
              <a:t>postData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= '', data = {}) {</a:t>
            </a:r>
          </a:p>
          <a:p>
            <a:r>
              <a:rPr lang="en-US" dirty="0"/>
              <a:t>  const response = </a:t>
            </a:r>
            <a:r>
              <a:rPr lang="en-US" b="1" dirty="0">
                <a:solidFill>
                  <a:srgbClr val="FF0000"/>
                </a:solidFill>
              </a:rPr>
              <a:t>await</a:t>
            </a:r>
            <a:r>
              <a:rPr lang="en-US" dirty="0"/>
              <a:t> 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    method: 'POST',</a:t>
            </a:r>
          </a:p>
          <a:p>
            <a:r>
              <a:rPr lang="en-US" dirty="0"/>
              <a:t>    mode: '</a:t>
            </a:r>
            <a:r>
              <a:rPr lang="en-US" dirty="0" err="1"/>
              <a:t>cors</a:t>
            </a:r>
            <a:r>
              <a:rPr lang="en-US" dirty="0"/>
              <a:t>',</a:t>
            </a:r>
          </a:p>
          <a:p>
            <a:r>
              <a:rPr lang="en-US" dirty="0"/>
              <a:t>    cache: 'no-cache',</a:t>
            </a:r>
          </a:p>
          <a:p>
            <a:r>
              <a:rPr lang="en-US" dirty="0"/>
              <a:t>    credentials: 'same-origin',</a:t>
            </a:r>
          </a:p>
          <a:p>
            <a:r>
              <a:rPr lang="en-US" dirty="0"/>
              <a:t>    headers: {</a:t>
            </a:r>
          </a:p>
          <a:p>
            <a:r>
              <a:rPr lang="en-US" dirty="0"/>
              <a:t>      'Content-Type': 'application/json'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redirect: 'follow’, </a:t>
            </a:r>
            <a:r>
              <a:rPr lang="en-US" dirty="0" err="1"/>
              <a:t>referrerPolicy</a:t>
            </a:r>
            <a:r>
              <a:rPr lang="en-US" dirty="0"/>
              <a:t>: 'no-referrer', body: </a:t>
            </a:r>
            <a:r>
              <a:rPr lang="en-US" dirty="0" err="1"/>
              <a:t>JSON.stringify</a:t>
            </a:r>
            <a:r>
              <a:rPr lang="en-US" dirty="0"/>
              <a:t>(data)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  return </a:t>
            </a:r>
            <a:r>
              <a:rPr lang="en-US" dirty="0" err="1"/>
              <a:t>response.json</a:t>
            </a:r>
            <a:r>
              <a:rPr lang="en-US" dirty="0"/>
              <a:t>(); // parses JSON response into native JavaScript objects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2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22CB-945C-4BA5-9F06-153EF80B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9355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But we want something easier to use: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0DCC-6B3A-4128-9B7E-F0541E5B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" y="771047"/>
            <a:ext cx="11868539" cy="597759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from '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axios.create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'http://localhost:3000/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insertMovie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payload =&gt;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api.post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(`/movie`, payload)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getAllMovies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=&gt;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(`/movies`)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updateMovieById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(id, payload) =&gt;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api.put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(`/movie/${id}`, payload)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deleteMovieById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id =&gt;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api.delete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(`/movie/${id}`)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getMovieById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id =&gt;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(`/movie/${id}`)</a:t>
            </a:r>
          </a:p>
        </p:txBody>
      </p:sp>
    </p:spTree>
    <p:extLst>
      <p:ext uri="{BB962C8B-B14F-4D97-AF65-F5344CB8AC3E}">
        <p14:creationId xmlns:p14="http://schemas.microsoft.com/office/powerpoint/2010/main" val="13129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C35F-2B7A-4B24-B316-C878CB28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stock of what we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47BE-C807-45C6-8269-E2A055A6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front-end app</a:t>
            </a:r>
          </a:p>
          <a:p>
            <a:pPr lvl="1"/>
            <a:r>
              <a:rPr lang="en-US" dirty="0"/>
              <a:t>HTML/CSS/JSON</a:t>
            </a:r>
          </a:p>
          <a:p>
            <a:pPr lvl="1"/>
            <a:r>
              <a:rPr lang="en-US" dirty="0"/>
              <a:t>Vanilla JavaScript</a:t>
            </a:r>
          </a:p>
          <a:p>
            <a:pPr lvl="1"/>
            <a:r>
              <a:rPr lang="en-US" dirty="0"/>
              <a:t>class-style components with React</a:t>
            </a:r>
          </a:p>
          <a:p>
            <a:pPr lvl="1"/>
            <a:r>
              <a:rPr lang="en-US" dirty="0"/>
              <a:t>Local storage</a:t>
            </a:r>
          </a:p>
          <a:p>
            <a:endParaRPr lang="en-US" dirty="0"/>
          </a:p>
          <a:p>
            <a:r>
              <a:rPr lang="en-US" dirty="0"/>
              <a:t>How to make a back-end API</a:t>
            </a:r>
          </a:p>
          <a:p>
            <a:pPr lvl="1"/>
            <a:r>
              <a:rPr lang="en-US" dirty="0"/>
              <a:t>MongoDB and Mongoose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Testing with Postman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A9FE1D-D735-4678-9A99-FD1AAC63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15" y="1004665"/>
            <a:ext cx="2982999" cy="210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logo | Infinapps">
            <a:extLst>
              <a:ext uri="{FF2B5EF4-FFF2-40B4-BE49-F238E27FC236}">
                <a16:creationId xmlns:a16="http://schemas.microsoft.com/office/drawing/2014/main" id="{257F51D2-7B0D-4902-9334-F90513EE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71" y="3567238"/>
            <a:ext cx="2502001" cy="29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1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3A4B-8580-4A97-94A6-E573D45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0630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now add a movie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5393-956E-481C-9783-679DCAAF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42393"/>
            <a:ext cx="9720073" cy="5784978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handleIncludeMovie</a:t>
            </a:r>
            <a:r>
              <a:rPr lang="en-US" dirty="0">
                <a:solidFill>
                  <a:schemeClr val="bg1"/>
                </a:solidFill>
              </a:rPr>
              <a:t> = async () =&gt; {</a:t>
            </a:r>
          </a:p>
          <a:p>
            <a:r>
              <a:rPr lang="en-US" dirty="0">
                <a:solidFill>
                  <a:schemeClr val="bg1"/>
                </a:solidFill>
              </a:rPr>
              <a:t>        const { name, rating, time } = </a:t>
            </a:r>
            <a:r>
              <a:rPr lang="en-US" dirty="0" err="1">
                <a:solidFill>
                  <a:schemeClr val="bg1"/>
                </a:solidFill>
              </a:rPr>
              <a:t>this.state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const </a:t>
            </a:r>
            <a:r>
              <a:rPr lang="en-US" dirty="0" err="1">
                <a:solidFill>
                  <a:schemeClr val="bg1"/>
                </a:solidFill>
              </a:rPr>
              <a:t>arrayTime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time.split</a:t>
            </a:r>
            <a:r>
              <a:rPr lang="en-US" dirty="0">
                <a:solidFill>
                  <a:schemeClr val="bg1"/>
                </a:solidFill>
              </a:rPr>
              <a:t>('/')</a:t>
            </a:r>
          </a:p>
          <a:p>
            <a:r>
              <a:rPr lang="en-US" dirty="0">
                <a:solidFill>
                  <a:schemeClr val="bg1"/>
                </a:solidFill>
              </a:rPr>
              <a:t>        const payload = { name, rating, time: </a:t>
            </a:r>
            <a:r>
              <a:rPr lang="en-US" dirty="0" err="1">
                <a:solidFill>
                  <a:schemeClr val="bg1"/>
                </a:solidFill>
              </a:rPr>
              <a:t>arrayTime</a:t>
            </a:r>
            <a:r>
              <a:rPr lang="en-US" dirty="0">
                <a:solidFill>
                  <a:schemeClr val="bg1"/>
                </a:solidFill>
              </a:rPr>
              <a:t>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await </a:t>
            </a:r>
            <a:r>
              <a:rPr lang="en-US" dirty="0" err="1">
                <a:solidFill>
                  <a:schemeClr val="bg1"/>
                </a:solidFill>
              </a:rPr>
              <a:t>api.insertMovie</a:t>
            </a:r>
            <a:r>
              <a:rPr lang="en-US" dirty="0">
                <a:solidFill>
                  <a:schemeClr val="bg1"/>
                </a:solidFill>
              </a:rPr>
              <a:t>(payload).then(res =&gt;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window.alert</a:t>
            </a:r>
            <a:r>
              <a:rPr lang="en-US" dirty="0">
                <a:solidFill>
                  <a:schemeClr val="bg1"/>
                </a:solidFill>
              </a:rPr>
              <a:t>(`Movie inserted successfully`)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this.setState</a:t>
            </a:r>
            <a:r>
              <a:rPr lang="en-US" dirty="0">
                <a:solidFill>
                  <a:schemeClr val="bg1"/>
                </a:solidFill>
              </a:rPr>
              <a:t>({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name: '',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rating: '',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time: '',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})</a:t>
            </a:r>
          </a:p>
          <a:p>
            <a:r>
              <a:rPr lang="en-US" dirty="0">
                <a:solidFill>
                  <a:schemeClr val="bg1"/>
                </a:solidFill>
              </a:rPr>
              <a:t>        })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1693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3A4B-8580-4A97-94A6-E573D45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0630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get a movie and everything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5393-956E-481C-9783-679DCAAF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42393"/>
            <a:ext cx="9720073" cy="578497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</a:t>
            </a:r>
            <a:r>
              <a:rPr lang="en-US" dirty="0" err="1">
                <a:solidFill>
                  <a:schemeClr val="bg1"/>
                </a:solidFill>
              </a:rPr>
              <a:t>handleGetMovie</a:t>
            </a:r>
            <a:r>
              <a:rPr lang="en-US" dirty="0">
                <a:solidFill>
                  <a:schemeClr val="bg1"/>
                </a:solidFill>
              </a:rPr>
              <a:t>(id) {</a:t>
            </a:r>
          </a:p>
          <a:p>
            <a:r>
              <a:rPr lang="en-US" dirty="0">
                <a:solidFill>
                  <a:schemeClr val="bg1"/>
                </a:solidFill>
              </a:rPr>
              <a:t>  async function </a:t>
            </a:r>
            <a:r>
              <a:rPr lang="en-US" dirty="0" err="1">
                <a:solidFill>
                  <a:schemeClr val="bg1"/>
                </a:solidFill>
              </a:rPr>
              <a:t>getMovie</a:t>
            </a:r>
            <a:r>
              <a:rPr lang="en-US" dirty="0">
                <a:solidFill>
                  <a:schemeClr val="bg1"/>
                </a:solidFill>
              </a:rPr>
              <a:t>(id) {</a:t>
            </a:r>
          </a:p>
          <a:p>
            <a:r>
              <a:rPr lang="en-US" dirty="0">
                <a:solidFill>
                  <a:schemeClr val="bg1"/>
                </a:solidFill>
              </a:rPr>
              <a:t>      const response = await </a:t>
            </a:r>
            <a:r>
              <a:rPr lang="en-US" dirty="0" err="1">
                <a:solidFill>
                  <a:schemeClr val="bg1"/>
                </a:solidFill>
              </a:rPr>
              <a:t>api.getMovieById</a:t>
            </a:r>
            <a:r>
              <a:rPr lang="en-US" dirty="0">
                <a:solidFill>
                  <a:schemeClr val="bg1"/>
                </a:solidFill>
              </a:rPr>
              <a:t>(id);</a:t>
            </a:r>
          </a:p>
          <a:p>
            <a:r>
              <a:rPr lang="en-US" dirty="0">
                <a:solidFill>
                  <a:schemeClr val="bg1"/>
                </a:solidFill>
              </a:rPr>
              <a:t>      if (</a:t>
            </a:r>
            <a:r>
              <a:rPr lang="en-US" dirty="0" err="1">
                <a:solidFill>
                  <a:schemeClr val="bg1"/>
                </a:solidFill>
              </a:rPr>
              <a:t>response.data.</a:t>
            </a:r>
            <a:r>
              <a:rPr lang="en-US" dirty="0" err="1">
                <a:solidFill>
                  <a:srgbClr val="FFFF00"/>
                </a:solidFill>
              </a:rPr>
              <a:t>success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let name = response.data.</a:t>
            </a:r>
            <a:r>
              <a:rPr lang="en-US" dirty="0">
                <a:solidFill>
                  <a:srgbClr val="FFFF00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.name;</a:t>
            </a:r>
          </a:p>
          <a:p>
            <a:r>
              <a:rPr lang="en-US" dirty="0">
                <a:solidFill>
                  <a:schemeClr val="bg1"/>
                </a:solidFill>
              </a:rPr>
              <a:t>         console.log("We got the movie!");</a:t>
            </a:r>
          </a:p>
          <a:p>
            <a:r>
              <a:rPr lang="en-US" dirty="0">
                <a:solidFill>
                  <a:schemeClr val="bg1"/>
                </a:solidFill>
              </a:rPr>
              <a:t>      }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getMovie</a:t>
            </a:r>
            <a:r>
              <a:rPr lang="en-US" dirty="0">
                <a:solidFill>
                  <a:schemeClr val="bg1"/>
                </a:solidFill>
              </a:rPr>
              <a:t>(id);</a:t>
            </a:r>
          </a:p>
          <a:p>
            <a:r>
              <a:rPr lang="en-US" dirty="0">
                <a:solidFill>
                  <a:schemeClr val="bg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364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3A4B-8580-4A97-94A6-E573D45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0630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response.data.data.name? Remember our server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5393-956E-481C-9783-679DCAAF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42393"/>
            <a:ext cx="9720073" cy="578497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getMovieById</a:t>
            </a:r>
            <a:r>
              <a:rPr lang="en-US" dirty="0">
                <a:solidFill>
                  <a:schemeClr val="bg1"/>
                </a:solidFill>
              </a:rPr>
              <a:t> = async (req, res) =&gt; {</a:t>
            </a:r>
          </a:p>
          <a:p>
            <a:r>
              <a:rPr lang="en-US" dirty="0">
                <a:solidFill>
                  <a:schemeClr val="bg1"/>
                </a:solidFill>
              </a:rPr>
              <a:t>    await </a:t>
            </a:r>
            <a:r>
              <a:rPr lang="en-US" dirty="0" err="1">
                <a:solidFill>
                  <a:schemeClr val="bg1"/>
                </a:solidFill>
              </a:rPr>
              <a:t>Movie.findOne</a:t>
            </a:r>
            <a:r>
              <a:rPr lang="en-US" dirty="0">
                <a:solidFill>
                  <a:schemeClr val="bg1"/>
                </a:solidFill>
              </a:rPr>
              <a:t>({ _id: req.params.id }, (err, movie) =&gt; {</a:t>
            </a:r>
          </a:p>
          <a:p>
            <a:r>
              <a:rPr lang="en-US" dirty="0">
                <a:solidFill>
                  <a:schemeClr val="bg1"/>
                </a:solidFill>
              </a:rPr>
              <a:t>        if (err)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return </a:t>
            </a:r>
            <a:r>
              <a:rPr lang="en-US" dirty="0" err="1">
                <a:solidFill>
                  <a:schemeClr val="bg1"/>
                </a:solidFill>
              </a:rPr>
              <a:t>res.status</a:t>
            </a:r>
            <a:r>
              <a:rPr lang="en-US" dirty="0">
                <a:solidFill>
                  <a:schemeClr val="bg1"/>
                </a:solidFill>
              </a:rPr>
              <a:t>(400).json({ success: false, error: err })</a:t>
            </a:r>
          </a:p>
          <a:p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return </a:t>
            </a:r>
            <a:r>
              <a:rPr lang="en-US" dirty="0" err="1">
                <a:solidFill>
                  <a:schemeClr val="bg1"/>
                </a:solidFill>
              </a:rPr>
              <a:t>res.status</a:t>
            </a:r>
            <a:r>
              <a:rPr lang="en-US" dirty="0">
                <a:solidFill>
                  <a:schemeClr val="bg1"/>
                </a:solidFill>
              </a:rPr>
              <a:t>(200).json({ </a:t>
            </a:r>
            <a:r>
              <a:rPr lang="en-US" dirty="0">
                <a:solidFill>
                  <a:srgbClr val="FFFF00"/>
                </a:solidFill>
              </a:rPr>
              <a:t>success</a:t>
            </a:r>
            <a:r>
              <a:rPr lang="en-US" dirty="0">
                <a:solidFill>
                  <a:schemeClr val="bg1"/>
                </a:solidFill>
              </a:rPr>
              <a:t>: true, </a:t>
            </a:r>
            <a:r>
              <a:rPr lang="en-US" dirty="0">
                <a:solidFill>
                  <a:srgbClr val="FFFF00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: movie })</a:t>
            </a:r>
          </a:p>
          <a:p>
            <a:r>
              <a:rPr lang="en-US" dirty="0">
                <a:solidFill>
                  <a:schemeClr val="bg1"/>
                </a:solidFill>
              </a:rPr>
              <a:t>    }).catch(err =&gt; console.log(err))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722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8E05-19A3-4BA1-99FE-595FE48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let’s come up with a client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C3EE-CB27-47F4-BCF9-50A657E9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a directory structure:</a:t>
            </a:r>
          </a:p>
          <a:p>
            <a:endParaRPr lang="en-US" dirty="0"/>
          </a:p>
          <a:p>
            <a:r>
              <a:rPr lang="en-US" dirty="0"/>
              <a:t>/client</a:t>
            </a:r>
          </a:p>
          <a:p>
            <a:r>
              <a:rPr lang="en-US" dirty="0"/>
              <a:t>//</a:t>
            </a:r>
            <a:r>
              <a:rPr lang="en-US" dirty="0" err="1"/>
              <a:t>api</a:t>
            </a:r>
            <a:r>
              <a:rPr lang="en-US" dirty="0"/>
              <a:t> – all of our </a:t>
            </a:r>
            <a:r>
              <a:rPr lang="en-US" dirty="0" err="1"/>
              <a:t>axios</a:t>
            </a:r>
            <a:r>
              <a:rPr lang="en-US" dirty="0"/>
              <a:t> calls here</a:t>
            </a:r>
          </a:p>
          <a:p>
            <a:r>
              <a:rPr lang="en-US" dirty="0"/>
              <a:t>//common – 3</a:t>
            </a:r>
            <a:r>
              <a:rPr lang="en-US" baseline="30000" dirty="0"/>
              <a:t>rd</a:t>
            </a:r>
            <a:r>
              <a:rPr lang="en-US" dirty="0"/>
              <a:t> party libraries like </a:t>
            </a:r>
            <a:r>
              <a:rPr lang="en-US" dirty="0" err="1"/>
              <a:t>jsTPS</a:t>
            </a:r>
            <a:endParaRPr lang="en-US" dirty="0"/>
          </a:p>
          <a:p>
            <a:r>
              <a:rPr lang="en-US" dirty="0"/>
              <a:t>//components – all functional React components</a:t>
            </a:r>
          </a:p>
          <a:p>
            <a:r>
              <a:rPr lang="en-US" dirty="0"/>
              <a:t>//store – manages state globally (makes </a:t>
            </a:r>
            <a:r>
              <a:rPr lang="en-US" dirty="0" err="1"/>
              <a:t>api</a:t>
            </a:r>
            <a:r>
              <a:rPr lang="en-US" dirty="0"/>
              <a:t> calls)</a:t>
            </a:r>
          </a:p>
          <a:p>
            <a:r>
              <a:rPr lang="en-US" dirty="0"/>
              <a:t>//transactions – all transaction definitions</a:t>
            </a:r>
          </a:p>
          <a:p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84959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BDB3-1775-4AD2-9148-1F71F7B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./store/index.js manages global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8B18-3C44-4F8E-B1DC-DCC924EE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87" y="1400337"/>
            <a:ext cx="11646844" cy="52523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GlobalStoreContext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 create it here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GlobalStoreActionType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 types of actions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useGlobalStore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 gets the store as a state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storeReducer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our reducer for updating the state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store.ABC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function( - functions for updating state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5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9797-4D06-4781-AB62-22BF15C8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612"/>
            <a:ext cx="9720073" cy="6494106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useGlobalStore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idNamePairs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storeReducer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    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GlobalStoreActionType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LOAD_ID_NAME_PAIRS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idNamePairs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…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…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6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9797-4D06-4781-AB62-22BF15C8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612"/>
            <a:ext cx="9720073" cy="6494106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…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refreshIdNameListPairs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fetchIdNameListPairs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getTop5ListPairs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pairsArray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idNamePairs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storeReducer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GlobalStoreActionType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LOAD_ID_NAME_PAIRS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pairsArray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 FAILED TO GET THE LIST PAIRS"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fetchIdNameListPairs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…</a:t>
            </a:r>
          </a:p>
        </p:txBody>
      </p:sp>
    </p:spTree>
    <p:extLst>
      <p:ext uri="{BB962C8B-B14F-4D97-AF65-F5344CB8AC3E}">
        <p14:creationId xmlns:p14="http://schemas.microsoft.com/office/powerpoint/2010/main" val="2750339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BDB3-1775-4AD2-9148-1F71F7BF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137" y="305297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Now our components can use the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8B18-3C44-4F8E-B1DC-DCC924EE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87" y="1400337"/>
            <a:ext cx="11646844" cy="525238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GlobalStoreContext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'../store'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ListSelector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GlobalStoreContext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refreshIdNameListPairs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 []);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703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BA04-275E-49D4-BAA1-532AC246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14604"/>
            <a:ext cx="9720073" cy="6428792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GlobalStoreContext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useGlobalStore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'./store'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AppWrapper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useGlobalStore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GlobalStoreContext.Provider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GlobalStoreContext.Provider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AppWrapper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9CBBDE-D045-46BD-8A18-C2EA19E49670}"/>
                  </a:ext>
                </a:extLst>
              </p14:cNvPr>
              <p14:cNvContentPartPr/>
              <p14:nvPr/>
            </p14:nvContentPartPr>
            <p14:xfrm>
              <a:off x="7909156" y="3109643"/>
              <a:ext cx="1826280" cy="159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9CBBDE-D045-46BD-8A18-C2EA19E49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516" y="3001643"/>
                <a:ext cx="1933920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7CDE37-A90C-4035-9616-4BA594ECE180}"/>
                  </a:ext>
                </a:extLst>
              </p14:cNvPr>
              <p14:cNvContentPartPr/>
              <p14:nvPr/>
            </p14:nvContentPartPr>
            <p14:xfrm>
              <a:off x="3842236" y="922643"/>
              <a:ext cx="2840400" cy="58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7CDE37-A90C-4035-9616-4BA594EC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4596" y="905003"/>
                <a:ext cx="28760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D97DAC-F669-46EB-A8D1-7C6710A87073}"/>
                  </a:ext>
                </a:extLst>
              </p14:cNvPr>
              <p14:cNvContentPartPr/>
              <p14:nvPr/>
            </p14:nvContentPartPr>
            <p14:xfrm>
              <a:off x="6717556" y="1181123"/>
              <a:ext cx="605880" cy="12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D97DAC-F669-46EB-A8D1-7C6710A870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9916" y="1163123"/>
                <a:ext cx="641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2872C2-0786-4EE9-8424-EDE3857C123B}"/>
                  </a:ext>
                </a:extLst>
              </p14:cNvPr>
              <p14:cNvContentPartPr/>
              <p14:nvPr/>
            </p14:nvContentPartPr>
            <p14:xfrm>
              <a:off x="6698836" y="1006883"/>
              <a:ext cx="288720" cy="12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2872C2-0786-4EE9-8424-EDE3857C12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1196" y="988883"/>
                <a:ext cx="32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6E4554-D44F-494B-A42E-32885D29BC26}"/>
                  </a:ext>
                </a:extLst>
              </p14:cNvPr>
              <p14:cNvContentPartPr/>
              <p14:nvPr/>
            </p14:nvContentPartPr>
            <p14:xfrm>
              <a:off x="6698836" y="1147283"/>
              <a:ext cx="260280" cy="124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6E4554-D44F-494B-A42E-32885D29BC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1196" y="1129283"/>
                <a:ext cx="29592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38A3D44-B17D-46F2-A615-C3710CC7E695}"/>
              </a:ext>
            </a:extLst>
          </p:cNvPr>
          <p:cNvGrpSpPr/>
          <p:nvPr/>
        </p:nvGrpSpPr>
        <p:grpSpPr>
          <a:xfrm>
            <a:off x="7809436" y="708803"/>
            <a:ext cx="1290960" cy="842760"/>
            <a:chOff x="7809436" y="708803"/>
            <a:chExt cx="129096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272FC6-10D2-4DB6-80F2-113A6F1D0EBC}"/>
                    </a:ext>
                  </a:extLst>
                </p14:cNvPr>
                <p14:cNvContentPartPr/>
                <p14:nvPr/>
              </p14:nvContentPartPr>
              <p14:xfrm>
                <a:off x="7866316" y="848483"/>
                <a:ext cx="288360" cy="20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272FC6-10D2-4DB6-80F2-113A6F1D0E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8676" y="830483"/>
                  <a:ext cx="324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2F4E02-BC45-421B-9732-832D904E3054}"/>
                    </a:ext>
                  </a:extLst>
                </p14:cNvPr>
                <p14:cNvContentPartPr/>
                <p14:nvPr/>
              </p14:nvContentPartPr>
              <p14:xfrm>
                <a:off x="8266636" y="834443"/>
                <a:ext cx="245880" cy="183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2F4E02-BC45-421B-9732-832D904E30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8636" y="816803"/>
                  <a:ext cx="281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AFFCA7-B4CC-41FD-9476-50ABA40242B9}"/>
                    </a:ext>
                  </a:extLst>
                </p14:cNvPr>
                <p14:cNvContentPartPr/>
                <p14:nvPr/>
              </p14:nvContentPartPr>
              <p14:xfrm>
                <a:off x="8639596" y="712763"/>
                <a:ext cx="239760" cy="20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AFFCA7-B4CC-41FD-9476-50ABA40242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1956" y="695123"/>
                  <a:ext cx="275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843346-44D8-4383-A4EC-163DF7BFE6B8}"/>
                    </a:ext>
                  </a:extLst>
                </p14:cNvPr>
                <p14:cNvContentPartPr/>
                <p14:nvPr/>
              </p14:nvContentPartPr>
              <p14:xfrm>
                <a:off x="8620876" y="708803"/>
                <a:ext cx="96480" cy="263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843346-44D8-4383-A4EC-163DF7BFE6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3236" y="691163"/>
                  <a:ext cx="132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74F1E0-9D8A-4C0B-AB14-5AC3080EF1E1}"/>
                    </a:ext>
                  </a:extLst>
                </p14:cNvPr>
                <p14:cNvContentPartPr/>
                <p14:nvPr/>
              </p14:nvContentPartPr>
              <p14:xfrm>
                <a:off x="7809436" y="1194083"/>
                <a:ext cx="243360" cy="32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74F1E0-9D8A-4C0B-AB14-5AC3080EF1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91796" y="1176443"/>
                  <a:ext cx="279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9B1D70-B722-4C77-B279-6F68DAA21F16}"/>
                    </a:ext>
                  </a:extLst>
                </p14:cNvPr>
                <p14:cNvContentPartPr/>
                <p14:nvPr/>
              </p14:nvContentPartPr>
              <p14:xfrm>
                <a:off x="8211196" y="1340243"/>
                <a:ext cx="252360" cy="21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9B1D70-B722-4C77-B279-6F68DAA21F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93196" y="1322603"/>
                  <a:ext cx="288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631015-3A09-4BE4-929B-AB948316FC45}"/>
                    </a:ext>
                  </a:extLst>
                </p14:cNvPr>
                <p14:cNvContentPartPr/>
                <p14:nvPr/>
              </p14:nvContentPartPr>
              <p14:xfrm>
                <a:off x="8530156" y="1303883"/>
                <a:ext cx="196560" cy="16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631015-3A09-4BE4-929B-AB948316FC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12156" y="1285883"/>
                  <a:ext cx="232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1AAFBF-3FAE-483A-915D-5E605D4DDCE3}"/>
                    </a:ext>
                  </a:extLst>
                </p14:cNvPr>
                <p14:cNvContentPartPr/>
                <p14:nvPr/>
              </p14:nvContentPartPr>
              <p14:xfrm>
                <a:off x="8798356" y="1110203"/>
                <a:ext cx="60120" cy="345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1AAFBF-3FAE-483A-915D-5E605D4DDC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80356" y="1092203"/>
                  <a:ext cx="957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FDC9BB-11D7-4736-9EE9-B02A99582321}"/>
                    </a:ext>
                  </a:extLst>
                </p14:cNvPr>
                <p14:cNvContentPartPr/>
                <p14:nvPr/>
              </p14:nvContentPartPr>
              <p14:xfrm>
                <a:off x="8862436" y="1203443"/>
                <a:ext cx="237960" cy="28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FDC9BB-11D7-4736-9EE9-B02A995823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44436" y="1185443"/>
                  <a:ext cx="27360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22DA38-F16F-4BDB-99E1-9FD605AB5CE7}"/>
                  </a:ext>
                </a:extLst>
              </p14:cNvPr>
              <p14:cNvContentPartPr/>
              <p14:nvPr/>
            </p14:nvContentPartPr>
            <p14:xfrm>
              <a:off x="9413956" y="1339163"/>
              <a:ext cx="141840" cy="117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22DA38-F16F-4BDB-99E1-9FD605AB5C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95956" y="1321523"/>
                <a:ext cx="1774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5CF267-44B9-4379-B3EA-EED8A1D9A7C0}"/>
                  </a:ext>
                </a:extLst>
              </p14:cNvPr>
              <p14:cNvContentPartPr/>
              <p14:nvPr/>
            </p14:nvContentPartPr>
            <p14:xfrm>
              <a:off x="9347716" y="839123"/>
              <a:ext cx="141480" cy="36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5CF267-44B9-4379-B3EA-EED8A1D9A7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29716" y="821123"/>
                <a:ext cx="17712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649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0449-0F38-4DB9-868D-452A0276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you can make a full-stack web application!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6E3E-ACF2-4DE2-B34A-74A70B50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missing?</a:t>
            </a:r>
          </a:p>
          <a:p>
            <a:endParaRPr lang="en-US" dirty="0"/>
          </a:p>
          <a:p>
            <a:r>
              <a:rPr lang="en-US" dirty="0"/>
              <a:t>Accounts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r>
              <a:rPr lang="en-US" dirty="0"/>
              <a:t>Users owning content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3F85BC-5427-4592-AF95-A8C5597EBF0C}"/>
                  </a:ext>
                </a:extLst>
              </p14:cNvPr>
              <p14:cNvContentPartPr/>
              <p14:nvPr/>
            </p14:nvContentPartPr>
            <p14:xfrm>
              <a:off x="2005876" y="9608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3F85BC-5427-4592-AF95-A8C5597EB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8236" y="94280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03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13FC-99BB-48EF-8228-FB7DE07A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it’s time to combine them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F9AD-B5E7-42AA-9139-82C07FC8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we need?</a:t>
            </a:r>
          </a:p>
          <a:p>
            <a:endParaRPr lang="en-US" dirty="0"/>
          </a:p>
          <a:p>
            <a:r>
              <a:rPr lang="en-US" dirty="0"/>
              <a:t>An http request library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State Management Strategy</a:t>
            </a:r>
          </a:p>
          <a:p>
            <a:pPr lvl="1"/>
            <a:r>
              <a:rPr lang="en-US" dirty="0"/>
              <a:t>Global vs Local</a:t>
            </a:r>
          </a:p>
          <a:p>
            <a:endParaRPr lang="en-US" dirty="0"/>
          </a:p>
          <a:p>
            <a:r>
              <a:rPr lang="en-US" dirty="0"/>
              <a:t>Let’s first review Context &amp; Hooks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5E16B9-173D-4EB1-8F93-6BEBAB81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22" y="116676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ext API in React with Hooks | QED42">
            <a:extLst>
              <a:ext uri="{FF2B5EF4-FFF2-40B4-BE49-F238E27FC236}">
                <a16:creationId xmlns:a16="http://schemas.microsoft.com/office/drawing/2014/main" id="{DC1AA128-24CF-4366-9B77-FB2CBE64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631" y="3738015"/>
            <a:ext cx="4236241" cy="221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7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A7C5-51FC-4D02-9283-58D2784E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Context?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8CD-10BC-46EA-9BDF-7711635A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11" y="2088859"/>
            <a:ext cx="5310232" cy="4471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const </a:t>
            </a:r>
            <a:r>
              <a:rPr lang="en-US" sz="2000" dirty="0" err="1"/>
              <a:t>FontSizeContext</a:t>
            </a:r>
            <a:r>
              <a:rPr lang="en-US" sz="2000" dirty="0"/>
              <a:t> = </a:t>
            </a:r>
            <a:r>
              <a:rPr lang="en-US" sz="2000" dirty="0" err="1"/>
              <a:t>React.createContext</a:t>
            </a:r>
            <a:r>
              <a:rPr lang="en-US" sz="2000" dirty="0"/>
              <a:t>(24);</a:t>
            </a:r>
          </a:p>
          <a:p>
            <a:endParaRPr lang="en-US" sz="2000" dirty="0"/>
          </a:p>
          <a:p>
            <a:r>
              <a:rPr lang="en-US" sz="2000" dirty="0"/>
              <a:t>function App {</a:t>
            </a:r>
          </a:p>
          <a:p>
            <a:r>
              <a:rPr lang="en-US" sz="2000" dirty="0"/>
              <a:t>    return (</a:t>
            </a:r>
          </a:p>
          <a:p>
            <a:r>
              <a:rPr lang="en-US" sz="2000" dirty="0"/>
              <a:t>      &lt;</a:t>
            </a:r>
            <a:r>
              <a:rPr lang="en-US" sz="2000" dirty="0" err="1"/>
              <a:t>FontSizeContext.Provider</a:t>
            </a:r>
            <a:r>
              <a:rPr lang="en-US" sz="2000" dirty="0"/>
              <a:t> value='24'&gt;</a:t>
            </a:r>
          </a:p>
          <a:p>
            <a:r>
              <a:rPr lang="en-US" sz="2000" dirty="0"/>
              <a:t>        &lt;</a:t>
            </a:r>
            <a:r>
              <a:rPr lang="en-US" sz="2000" dirty="0" err="1"/>
              <a:t>BlueComponent</a:t>
            </a:r>
            <a:r>
              <a:rPr lang="en-US" sz="2000" dirty="0"/>
              <a:t> /&gt;</a:t>
            </a:r>
          </a:p>
          <a:p>
            <a:r>
              <a:rPr lang="en-US" sz="2000" dirty="0"/>
              <a:t>        &lt;</a:t>
            </a:r>
            <a:r>
              <a:rPr lang="en-US" sz="2000" dirty="0" err="1"/>
              <a:t>RedComponent</a:t>
            </a:r>
            <a:r>
              <a:rPr lang="en-US" sz="2000" dirty="0"/>
              <a:t> /&gt;</a:t>
            </a:r>
          </a:p>
          <a:p>
            <a:r>
              <a:rPr lang="en-US" sz="2000" dirty="0"/>
              <a:t>      &lt;/</a:t>
            </a:r>
            <a:r>
              <a:rPr lang="en-US" sz="2000" dirty="0" err="1"/>
              <a:t>FontSizeContext.Provider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A12E4A-019E-4289-8AB3-DEB2414C84DF}"/>
              </a:ext>
            </a:extLst>
          </p:cNvPr>
          <p:cNvSpPr txBox="1">
            <a:spLocks/>
          </p:cNvSpPr>
          <p:nvPr/>
        </p:nvSpPr>
        <p:spPr>
          <a:xfrm>
            <a:off x="5972962" y="218114"/>
            <a:ext cx="6006518" cy="625807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vert="horz" lIns="45720" tIns="45720" rIns="4572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/>
              <a:t>BlueComponent</a:t>
            </a:r>
            <a:r>
              <a:rPr lang="en-US" dirty="0"/>
              <a:t>() {</a:t>
            </a:r>
          </a:p>
          <a:p>
            <a:r>
              <a:rPr lang="en-US" dirty="0"/>
              <a:t>  const {</a:t>
            </a:r>
            <a:r>
              <a:rPr lang="en-US" dirty="0" err="1"/>
              <a:t>fsc</a:t>
            </a:r>
            <a:r>
              <a:rPr lang="en-US" dirty="0"/>
              <a:t>} = </a:t>
            </a:r>
            <a:r>
              <a:rPr lang="en-US" b="1" dirty="0" err="1">
                <a:solidFill>
                  <a:srgbClr val="FF0000"/>
                </a:solidFill>
              </a:rPr>
              <a:t>useContext</a:t>
            </a:r>
            <a:r>
              <a:rPr lang="en-US" dirty="0"/>
              <a:t>(</a:t>
            </a:r>
            <a:r>
              <a:rPr lang="en-US" dirty="0" err="1"/>
              <a:t>FontSizeContext</a:t>
            </a:r>
            <a:r>
              <a:rPr lang="en-US" dirty="0"/>
              <a:t>);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style='font-size: {</a:t>
            </a:r>
            <a:r>
              <a:rPr lang="en-US" dirty="0" err="1"/>
              <a:t>fsc</a:t>
            </a:r>
            <a:r>
              <a:rPr lang="en-US" dirty="0"/>
              <a:t>}; </a:t>
            </a:r>
            <a:r>
              <a:rPr lang="en-US" dirty="0" err="1"/>
              <a:t>color:blue</a:t>
            </a:r>
            <a:r>
              <a:rPr lang="en-US" dirty="0"/>
              <a:t>'&gt;</a:t>
            </a:r>
          </a:p>
          <a:p>
            <a:r>
              <a:rPr lang="en-US" dirty="0"/>
              <a:t>      This is Blue and 24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</a:t>
            </a:r>
            <a:r>
              <a:rPr lang="en-US" dirty="0" err="1"/>
              <a:t>RedComponent</a:t>
            </a:r>
            <a:r>
              <a:rPr lang="en-US" dirty="0"/>
              <a:t>() {</a:t>
            </a:r>
          </a:p>
          <a:p>
            <a:r>
              <a:rPr lang="en-US" dirty="0"/>
              <a:t>  const {</a:t>
            </a:r>
            <a:r>
              <a:rPr lang="en-US" dirty="0" err="1"/>
              <a:t>fsc</a:t>
            </a:r>
            <a:r>
              <a:rPr lang="en-US" dirty="0"/>
              <a:t>} = </a:t>
            </a:r>
            <a:r>
              <a:rPr lang="en-US" b="1" dirty="0" err="1">
                <a:solidFill>
                  <a:srgbClr val="FF0000"/>
                </a:solidFill>
              </a:rPr>
              <a:t>useContext</a:t>
            </a:r>
            <a:r>
              <a:rPr lang="en-US" dirty="0"/>
              <a:t>(</a:t>
            </a:r>
            <a:r>
              <a:rPr lang="en-US" dirty="0" err="1"/>
              <a:t>FontSizeContext</a:t>
            </a:r>
            <a:r>
              <a:rPr lang="en-US" dirty="0"/>
              <a:t>);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style='font-size: {</a:t>
            </a:r>
            <a:r>
              <a:rPr lang="en-US" dirty="0" err="1"/>
              <a:t>fsc</a:t>
            </a:r>
            <a:r>
              <a:rPr lang="en-US" dirty="0"/>
              <a:t>}; </a:t>
            </a:r>
            <a:r>
              <a:rPr lang="en-US" dirty="0" err="1"/>
              <a:t>color:red</a:t>
            </a:r>
            <a:r>
              <a:rPr lang="en-US" dirty="0"/>
              <a:t>'&gt;</a:t>
            </a:r>
          </a:p>
          <a:p>
            <a:r>
              <a:rPr lang="en-US" dirty="0"/>
              <a:t>      This is Red and 24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3793-3911-4272-8EBB-A7BDAC43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are React hook functions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DB76-EEB8-4359-8BDD-79735427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React </a:t>
            </a:r>
            <a:r>
              <a:rPr lang="en-US" b="1" dirty="0"/>
              <a:t>components</a:t>
            </a:r>
            <a:r>
              <a:rPr lang="en-US" dirty="0"/>
              <a:t> hook into the component lifecycle</a:t>
            </a:r>
          </a:p>
          <a:p>
            <a:endParaRPr lang="en-US" dirty="0"/>
          </a:p>
          <a:p>
            <a:r>
              <a:rPr lang="en-US" dirty="0"/>
              <a:t>Let’s look at some important ones:</a:t>
            </a:r>
          </a:p>
          <a:p>
            <a:pPr lvl="1"/>
            <a:r>
              <a:rPr lang="en-US" dirty="0" err="1"/>
              <a:t>useContext</a:t>
            </a:r>
            <a:endParaRPr lang="en-US" dirty="0"/>
          </a:p>
          <a:p>
            <a:pPr lvl="1"/>
            <a:r>
              <a:rPr lang="en-US" dirty="0" err="1"/>
              <a:t>useState</a:t>
            </a:r>
            <a:endParaRPr lang="en-US" dirty="0"/>
          </a:p>
          <a:p>
            <a:pPr lvl="1"/>
            <a:r>
              <a:rPr lang="en-US" dirty="0" err="1"/>
              <a:t>useReducer</a:t>
            </a:r>
            <a:endParaRPr lang="en-US" dirty="0"/>
          </a:p>
          <a:p>
            <a:pPr lvl="1"/>
            <a:r>
              <a:rPr lang="en-US" dirty="0" err="1"/>
              <a:t>useEffect</a:t>
            </a:r>
            <a:endParaRPr lang="en-US" dirty="0"/>
          </a:p>
          <a:p>
            <a:pPr lvl="1"/>
            <a:r>
              <a:rPr lang="en-US" dirty="0" err="1"/>
              <a:t>useParams</a:t>
            </a:r>
            <a:endParaRPr lang="en-US" dirty="0"/>
          </a:p>
          <a:p>
            <a:pPr lvl="1"/>
            <a:r>
              <a:rPr lang="en-US" dirty="0" err="1"/>
              <a:t>useHistory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 there are many others and your own</a:t>
            </a:r>
          </a:p>
        </p:txBody>
      </p:sp>
    </p:spTree>
    <p:extLst>
      <p:ext uri="{BB962C8B-B14F-4D97-AF65-F5344CB8AC3E}">
        <p14:creationId xmlns:p14="http://schemas.microsoft.com/office/powerpoint/2010/main" val="246507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EDFD-6734-4A65-BA52-7916CD4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0DF6-8B70-4B86-B0BC-DD8B2342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Lets a component retrieve a context</a:t>
            </a:r>
          </a:p>
          <a:p>
            <a:pPr lvl="1"/>
            <a:r>
              <a:rPr lang="en-US" dirty="0"/>
              <a:t>note: a context can store </a:t>
            </a:r>
            <a:r>
              <a:rPr lang="en-US" b="1" i="1" dirty="0"/>
              <a:t>complex objects</a:t>
            </a:r>
            <a:r>
              <a:rPr lang="en-US" dirty="0"/>
              <a:t>, i.e. the application’s </a:t>
            </a:r>
            <a:r>
              <a:rPr lang="en-US" b="1" i="1" dirty="0"/>
              <a:t>local data store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BlueComponent</a:t>
            </a:r>
            <a:r>
              <a:rPr lang="en-US" dirty="0"/>
              <a:t>() {</a:t>
            </a:r>
          </a:p>
          <a:p>
            <a:r>
              <a:rPr lang="en-US" dirty="0"/>
              <a:t>  const {</a:t>
            </a:r>
            <a:r>
              <a:rPr lang="en-US" dirty="0" err="1"/>
              <a:t>fsc</a:t>
            </a:r>
            <a:r>
              <a:rPr lang="en-US" dirty="0"/>
              <a:t>} = </a:t>
            </a:r>
            <a:r>
              <a:rPr lang="en-US" b="1" dirty="0" err="1">
                <a:solidFill>
                  <a:srgbClr val="FF0000"/>
                </a:solidFill>
              </a:rPr>
              <a:t>useContext</a:t>
            </a:r>
            <a:r>
              <a:rPr lang="en-US" dirty="0"/>
              <a:t>(</a:t>
            </a:r>
            <a:r>
              <a:rPr lang="en-US" dirty="0" err="1"/>
              <a:t>FontSizeContext</a:t>
            </a:r>
            <a:r>
              <a:rPr lang="en-US" dirty="0"/>
              <a:t>);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style='font-size: {</a:t>
            </a:r>
            <a:r>
              <a:rPr lang="en-US" dirty="0" err="1"/>
              <a:t>fsc</a:t>
            </a:r>
            <a:r>
              <a:rPr lang="en-US" dirty="0"/>
              <a:t>}; </a:t>
            </a:r>
            <a:r>
              <a:rPr lang="en-US" dirty="0" err="1"/>
              <a:t>color:blue</a:t>
            </a:r>
            <a:r>
              <a:rPr lang="en-US" dirty="0"/>
              <a:t>'&gt;</a:t>
            </a:r>
          </a:p>
          <a:p>
            <a:r>
              <a:rPr lang="en-US" dirty="0"/>
              <a:t>      This is Blue and 24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3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A5E-59B6-40B8-B885-02BBDA74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99323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7CA-5FD1-4F7F-A30A-6D8FCCBC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998290"/>
            <a:ext cx="9720073" cy="57212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Lets a component have its own state variable</a:t>
            </a:r>
          </a:p>
          <a:p>
            <a:pPr lvl="1"/>
            <a:r>
              <a:rPr lang="en-US" dirty="0"/>
              <a:t>returns an array with 2 things: the variable and its setter</a:t>
            </a:r>
          </a:p>
          <a:p>
            <a:pPr lvl="1"/>
            <a:r>
              <a:rPr lang="en-US" dirty="0"/>
              <a:t>we’ll use this for interactivity-type stuff, like </a:t>
            </a:r>
            <a:r>
              <a:rPr lang="en-US" dirty="0" err="1"/>
              <a:t>isDragging</a:t>
            </a:r>
            <a:r>
              <a:rPr lang="en-US" dirty="0"/>
              <a:t>, editing text, etc.</a:t>
            </a:r>
          </a:p>
          <a:p>
            <a:pPr lvl="1"/>
            <a:r>
              <a:rPr lang="en-US" b="1" i="1" dirty="0"/>
              <a:t>Note that </a:t>
            </a:r>
            <a:r>
              <a:rPr lang="en-US" b="1" i="1" dirty="0" err="1"/>
              <a:t>setState</a:t>
            </a:r>
            <a:r>
              <a:rPr lang="en-US" b="1" i="1" dirty="0"/>
              <a:t> forces a re-render of this component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CounterToggle</a:t>
            </a:r>
            <a:r>
              <a:rPr lang="en-US" dirty="0"/>
              <a:t>() {</a:t>
            </a:r>
          </a:p>
          <a:p>
            <a:r>
              <a:rPr lang="en-US" dirty="0"/>
              <a:t>  const [counter, </a:t>
            </a:r>
            <a:r>
              <a:rPr lang="en-US" dirty="0" err="1"/>
              <a:t>setCounter</a:t>
            </a:r>
            <a:r>
              <a:rPr lang="en-US" dirty="0"/>
              <a:t>] = </a:t>
            </a:r>
            <a:r>
              <a:rPr lang="en-US" b="1" dirty="0" err="1">
                <a:solidFill>
                  <a:srgbClr val="FF0000"/>
                </a:solidFill>
              </a:rPr>
              <a:t>useState</a:t>
            </a:r>
            <a:r>
              <a:rPr lang="en-US" dirty="0"/>
              <a:t>(0);</a:t>
            </a:r>
          </a:p>
          <a:p>
            <a:r>
              <a:rPr lang="en-US" dirty="0"/>
              <a:t>  function </a:t>
            </a:r>
            <a:r>
              <a:rPr lang="en-US" dirty="0" err="1"/>
              <a:t>handleClick</a:t>
            </a:r>
            <a:r>
              <a:rPr lang="en-US" dirty="0"/>
              <a:t>(</a:t>
            </a:r>
            <a:r>
              <a:rPr lang="en-US" dirty="0" err="1"/>
              <a:t>evt</a:t>
            </a:r>
            <a:r>
              <a:rPr lang="en-US" dirty="0"/>
              <a:t>) { </a:t>
            </a:r>
            <a:r>
              <a:rPr lang="en-US" dirty="0" err="1"/>
              <a:t>setCounter</a:t>
            </a:r>
            <a:r>
              <a:rPr lang="en-US" dirty="0"/>
              <a:t>(counter+1); }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handleClick</a:t>
            </a:r>
            <a:r>
              <a:rPr lang="en-US" dirty="0"/>
              <a:t>}&gt;</a:t>
            </a:r>
          </a:p>
          <a:p>
            <a:r>
              <a:rPr lang="en-US" dirty="0"/>
              <a:t>      {counter}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1310-E313-40DA-950E-573DEFA2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 hear of a reducer?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BA63-0F9C-44FD-A814-BFD6DE28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36914"/>
            <a:ext cx="10569158" cy="50198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purely functional object</a:t>
            </a:r>
          </a:p>
          <a:p>
            <a:pPr lvl="1"/>
            <a:r>
              <a:rPr lang="en-US" dirty="0"/>
              <a:t>called by a </a:t>
            </a:r>
            <a:r>
              <a:rPr lang="en-US" b="1" dirty="0"/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for each input, it returns output</a:t>
            </a:r>
          </a:p>
          <a:p>
            <a:pPr lvl="1"/>
            <a:r>
              <a:rPr lang="en-US" dirty="0"/>
              <a:t>maintains no state of its own</a:t>
            </a:r>
          </a:p>
          <a:p>
            <a:endParaRPr lang="en-US" dirty="0"/>
          </a:p>
          <a:p>
            <a:r>
              <a:rPr lang="en-US" dirty="0"/>
              <a:t>Input is 2 objects: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state</a:t>
            </a:r>
          </a:p>
          <a:p>
            <a:pPr lvl="1"/>
            <a:r>
              <a:rPr lang="en-US" b="1" dirty="0"/>
              <a:t>action</a:t>
            </a:r>
            <a:r>
              <a:rPr lang="en-US" dirty="0"/>
              <a:t>, which itself has 2 objects:</a:t>
            </a:r>
          </a:p>
          <a:p>
            <a:pPr lvl="2"/>
            <a:r>
              <a:rPr lang="en-US" b="1" i="1" dirty="0"/>
              <a:t>type</a:t>
            </a:r>
          </a:p>
          <a:p>
            <a:pPr lvl="2"/>
            <a:r>
              <a:rPr lang="en-US" b="1" i="1" dirty="0"/>
              <a:t>payload</a:t>
            </a:r>
            <a:r>
              <a:rPr lang="en-US" dirty="0"/>
              <a:t> (i.e. the data associated with the action</a:t>
            </a:r>
          </a:p>
          <a:p>
            <a:pPr lvl="1"/>
            <a:endParaRPr lang="en-US" dirty="0"/>
          </a:p>
          <a:p>
            <a:r>
              <a:rPr lang="en-US" dirty="0"/>
              <a:t>Output, i.e. what it returns, is the updated </a:t>
            </a:r>
            <a:r>
              <a:rPr lang="en-US" b="1" dirty="0"/>
              <a:t>state</a:t>
            </a:r>
          </a:p>
          <a:p>
            <a:pPr lvl="1"/>
            <a:r>
              <a:rPr lang="en-US" b="1" dirty="0"/>
              <a:t>What’s the point? A reducer defines all rules and mechanisms for updating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7FA2C-4F79-41DC-A4E0-0D17636905EA}"/>
              </a:ext>
            </a:extLst>
          </p:cNvPr>
          <p:cNvSpPr txBox="1"/>
          <p:nvPr/>
        </p:nvSpPr>
        <p:spPr>
          <a:xfrm>
            <a:off x="10277669" y="1327290"/>
            <a:ext cx="120424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Reducer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6D365B-F954-46D7-961D-5A0D283A2BCC}"/>
              </a:ext>
            </a:extLst>
          </p:cNvPr>
          <p:cNvCxnSpPr>
            <a:cxnSpLocks/>
          </p:cNvCxnSpPr>
          <p:nvPr/>
        </p:nvCxnSpPr>
        <p:spPr>
          <a:xfrm>
            <a:off x="7622154" y="1578211"/>
            <a:ext cx="265551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DC761-E47E-42D5-9AC3-4CFBB91FDF38}"/>
              </a:ext>
            </a:extLst>
          </p:cNvPr>
          <p:cNvSpPr txBox="1"/>
          <p:nvPr/>
        </p:nvSpPr>
        <p:spPr>
          <a:xfrm>
            <a:off x="7839568" y="116013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currentState</a:t>
            </a:r>
            <a:r>
              <a:rPr lang="en-US" dirty="0"/>
              <a:t>, 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F33502-D5D7-40A3-841B-DDBACA86E0C5}"/>
              </a:ext>
            </a:extLst>
          </p:cNvPr>
          <p:cNvCxnSpPr>
            <a:cxnSpLocks/>
          </p:cNvCxnSpPr>
          <p:nvPr/>
        </p:nvCxnSpPr>
        <p:spPr>
          <a:xfrm flipH="1">
            <a:off x="7622154" y="2169151"/>
            <a:ext cx="26555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59AFAE-2274-4061-9A93-87C2AFA8E3A3}"/>
              </a:ext>
            </a:extLst>
          </p:cNvPr>
          <p:cNvSpPr txBox="1"/>
          <p:nvPr/>
        </p:nvSpPr>
        <p:spPr>
          <a:xfrm>
            <a:off x="7839568" y="223990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newState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54B59-9513-4781-BAB9-1D17318DD775}"/>
              </a:ext>
            </a:extLst>
          </p:cNvPr>
          <p:cNvSpPr txBox="1"/>
          <p:nvPr/>
        </p:nvSpPr>
        <p:spPr>
          <a:xfrm>
            <a:off x="9062057" y="3456380"/>
            <a:ext cx="222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Reducers should not have complicated logic, like how to talks to the back-end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67B82-534E-41B6-B91E-CD848BC83A31}"/>
              </a:ext>
            </a:extLst>
          </p:cNvPr>
          <p:cNvSpPr txBox="1"/>
          <p:nvPr/>
        </p:nvSpPr>
        <p:spPr>
          <a:xfrm>
            <a:off x="6397689" y="1422394"/>
            <a:ext cx="1204248" cy="10058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1898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A5E-59B6-40B8-B885-02BBDA74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06" y="609870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useReducer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7CA-5FD1-4F7F-A30A-6D8FCCBC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6" y="1749314"/>
            <a:ext cx="9720073" cy="5108686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myReducer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 action) {</a:t>
            </a:r>
          </a:p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switch(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case "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":</a:t>
            </a:r>
          </a:p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return 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action.payload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default:</a:t>
            </a:r>
          </a:p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return 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action.payload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 (</a:t>
            </a:r>
          </a:p>
          <a:p>
            <a:r>
              <a:rPr 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CounterToggle</a:t>
            </a:r>
            <a:r>
              <a:rPr 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);</a:t>
            </a:r>
          </a:p>
          <a:p>
            <a:r>
              <a:rPr 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3DC49-0E44-4C4E-B68E-AED1B07D0713}"/>
              </a:ext>
            </a:extLst>
          </p:cNvPr>
          <p:cNvSpPr txBox="1">
            <a:spLocks/>
          </p:cNvSpPr>
          <p:nvPr/>
        </p:nvSpPr>
        <p:spPr>
          <a:xfrm>
            <a:off x="4180115" y="266419"/>
            <a:ext cx="8201608" cy="427644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import {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 from 'react'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CounterToggle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const [counter, dispatch] = 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myReducer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 0);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function 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 { dispatch({type:'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 payload:1});}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function dec() { dispatch({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type:'dec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 payload:1});}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return (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  &lt;div&gt;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    &lt;div 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}&gt;++&lt;/div&gt;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    &lt;div 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={dec}&gt;--&lt;/div&gt;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    Counter: {counter}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27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6820</TotalTime>
  <Words>1977</Words>
  <Application>Microsoft Office PowerPoint</Application>
  <PresentationFormat>Widescreen</PresentationFormat>
  <Paragraphs>358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Consolas</vt:lpstr>
      <vt:lpstr>Tw Cen MT</vt:lpstr>
      <vt:lpstr>Tw Cen MT Condensed</vt:lpstr>
      <vt:lpstr>Wingdings 3</vt:lpstr>
      <vt:lpstr>Integral</vt:lpstr>
      <vt:lpstr>Cse 316 </vt:lpstr>
      <vt:lpstr>Let’s take stock of what we know</vt:lpstr>
      <vt:lpstr>Now it’s time to combine them together</vt:lpstr>
      <vt:lpstr>Remember Context?</vt:lpstr>
      <vt:lpstr>So what are React hook functions again?</vt:lpstr>
      <vt:lpstr>useContext</vt:lpstr>
      <vt:lpstr>useState</vt:lpstr>
      <vt:lpstr>Ever hear of a reducer?</vt:lpstr>
      <vt:lpstr>useReducer Example</vt:lpstr>
      <vt:lpstr>useEffect</vt:lpstr>
      <vt:lpstr>A note about routing</vt:lpstr>
      <vt:lpstr>There is also front-end routing</vt:lpstr>
      <vt:lpstr>Example using React Router</vt:lpstr>
      <vt:lpstr>How does an application get a “route”?</vt:lpstr>
      <vt:lpstr>useParams</vt:lpstr>
      <vt:lpstr>But we’re still not doing front-end/back-end communication</vt:lpstr>
      <vt:lpstr>AJAX was the low-level way to do Request/Response</vt:lpstr>
      <vt:lpstr>Fetch API is now the Request/Response standard</vt:lpstr>
      <vt:lpstr>But we want something easier to use: Axios</vt:lpstr>
      <vt:lpstr>We can now add a movie to the database</vt:lpstr>
      <vt:lpstr>We can get a movie and everything else</vt:lpstr>
      <vt:lpstr>response.data.data.name? Remember our server api</vt:lpstr>
      <vt:lpstr>So let’s come up with a client architecture</vt:lpstr>
      <vt:lpstr>./store/index.js manages global state</vt:lpstr>
      <vt:lpstr>PowerPoint Presentation</vt:lpstr>
      <vt:lpstr>PowerPoint Presentation</vt:lpstr>
      <vt:lpstr>Now our components can use the store</vt:lpstr>
      <vt:lpstr>PowerPoint Presentation</vt:lpstr>
      <vt:lpstr>Now you can make a full-stack web application!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133</cp:revision>
  <dcterms:created xsi:type="dcterms:W3CDTF">2019-01-07T19:50:56Z</dcterms:created>
  <dcterms:modified xsi:type="dcterms:W3CDTF">2021-10-07T18:14:21Z</dcterms:modified>
</cp:coreProperties>
</file>