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8" r:id="rId3"/>
    <p:sldId id="327" r:id="rId4"/>
    <p:sldId id="328" r:id="rId5"/>
    <p:sldId id="326" r:id="rId6"/>
    <p:sldId id="324" r:id="rId7"/>
    <p:sldId id="296" r:id="rId8"/>
    <p:sldId id="278" r:id="rId9"/>
    <p:sldId id="281" r:id="rId10"/>
    <p:sldId id="283" r:id="rId11"/>
    <p:sldId id="284" r:id="rId12"/>
    <p:sldId id="331" r:id="rId13"/>
    <p:sldId id="332" r:id="rId14"/>
    <p:sldId id="319" r:id="rId15"/>
    <p:sldId id="313" r:id="rId16"/>
    <p:sldId id="325" r:id="rId17"/>
    <p:sldId id="329" r:id="rId18"/>
    <p:sldId id="320" r:id="rId19"/>
    <p:sldId id="321" r:id="rId20"/>
    <p:sldId id="322" r:id="rId21"/>
    <p:sldId id="323" r:id="rId22"/>
    <p:sldId id="334" r:id="rId23"/>
    <p:sldId id="333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88" r:id="rId35"/>
    <p:sldId id="285" r:id="rId36"/>
    <p:sldId id="297" r:id="rId37"/>
    <p:sldId id="298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>
        <p:scale>
          <a:sx n="100" d="100"/>
          <a:sy n="100" d="100"/>
        </p:scale>
        <p:origin x="3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ecurity/Same-origin_policy" TargetMode="External"/><Relationship Id="rId2" Type="http://schemas.openxmlformats.org/officeDocument/2006/relationships/hyperlink" Target="https://blog.netwrix.com/2018/05/15/top-10-most-common-types-of-cyber-attac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jamware.com/post/5a90c37980aca7059c14297a/securing-mern-stack-web-application-using-passpo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Full-Stack</a:t>
            </a:r>
          </a:p>
          <a:p>
            <a:r>
              <a:rPr lang="en-US" sz="3200" dirty="0"/>
              <a:t>Web Security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5F7D1-0379-4272-8124-89E806CC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55" y="0"/>
            <a:ext cx="8849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D388-89D0-443A-BBA7-6DA3A934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JWTs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9C1E-096E-4C2F-8FDD-88A9A0EF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90259"/>
            <a:ext cx="9720073" cy="4872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JWT is then three Base-64 URL strings separated by dots</a:t>
            </a:r>
          </a:p>
          <a:p>
            <a:pPr lvl="1"/>
            <a:r>
              <a:rPr lang="en-US" dirty="0"/>
              <a:t>XXX.YYY.ZZZ</a:t>
            </a:r>
          </a:p>
          <a:p>
            <a:endParaRPr lang="en-US" dirty="0"/>
          </a:p>
          <a:p>
            <a:r>
              <a:rPr lang="en-US" dirty="0"/>
              <a:t>In authentication, when a user successfully logs in, server:</a:t>
            </a:r>
          </a:p>
          <a:p>
            <a:pPr lvl="1"/>
            <a:r>
              <a:rPr lang="en-US" dirty="0"/>
              <a:t>makes and signs JWT (i.e. the token)</a:t>
            </a:r>
          </a:p>
          <a:p>
            <a:pPr lvl="1"/>
            <a:r>
              <a:rPr lang="en-US" dirty="0"/>
              <a:t>JWT is returned to user in response (we’re do so via </a:t>
            </a:r>
            <a:r>
              <a:rPr lang="en-US" dirty="0" err="1"/>
              <a:t>httpOnly</a:t>
            </a:r>
            <a:r>
              <a:rPr lang="en-US" dirty="0"/>
              <a:t> cookie)</a:t>
            </a:r>
          </a:p>
          <a:p>
            <a:pPr lvl="1"/>
            <a:r>
              <a:rPr lang="en-US" dirty="0"/>
              <a:t>browser stores token in cookie until expiration date</a:t>
            </a:r>
          </a:p>
          <a:p>
            <a:endParaRPr lang="en-US" dirty="0"/>
          </a:p>
          <a:p>
            <a:r>
              <a:rPr lang="en-US" dirty="0"/>
              <a:t>With each subsequent request, browser sends the JWT:</a:t>
            </a:r>
          </a:p>
          <a:p>
            <a:pPr lvl="1"/>
            <a:r>
              <a:rPr lang="en-US" dirty="0"/>
              <a:t>JWT is then applied to </a:t>
            </a:r>
            <a:r>
              <a:rPr lang="en-US" b="1" i="1" dirty="0"/>
              <a:t>authentication strategy</a:t>
            </a:r>
          </a:p>
          <a:p>
            <a:pPr lvl="2"/>
            <a:r>
              <a:rPr lang="en-US" b="1" i="1" dirty="0"/>
              <a:t>i.e. server verifies token to get user info to check if they have permission</a:t>
            </a:r>
          </a:p>
        </p:txBody>
      </p:sp>
    </p:spTree>
    <p:extLst>
      <p:ext uri="{BB962C8B-B14F-4D97-AF65-F5344CB8AC3E}">
        <p14:creationId xmlns:p14="http://schemas.microsoft.com/office/powerpoint/2010/main" val="14635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jwt</a:t>
            </a:r>
            <a:r>
              <a:rPr lang="en-US" dirty="0"/>
              <a:t> – signing a token (done at login)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436913"/>
            <a:ext cx="11019453" cy="5113177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"token"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secure: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sameSite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savedUser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8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jwt</a:t>
            </a:r>
            <a:r>
              <a:rPr lang="en-US" dirty="0"/>
              <a:t> – verify a token (done with post-login requests)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455576"/>
            <a:ext cx="11597951" cy="5159828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"Unauthorized"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// IF AN EXCEPTION ISN’T THROWN THEN THAT MEANS THE USER HAS BEEN VERIFIED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// WE CAN NOW LET THEM DO WHAT THEY WANT LIKE CRUD OPERATIONS BUT WE MUST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ALSO MAKE SURE THEY HAVE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PERMISSION TO USE THE RESOURCES THEY WANT TO USE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"Unauthorized"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74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BC5-37BE-42E3-97C1-B443DE4A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Accounts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A8F-64E3-4B1B-8308-8434AEC4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8" y="2146040"/>
            <a:ext cx="5367341" cy="4357397"/>
          </a:xfrm>
        </p:spPr>
        <p:txBody>
          <a:bodyPr>
            <a:normAutofit/>
          </a:bodyPr>
          <a:lstStyle/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a User Schema</a:t>
            </a:r>
          </a:p>
          <a:p>
            <a:pPr lvl="1"/>
            <a:r>
              <a:rPr lang="en-US" dirty="0"/>
              <a:t>password salting and hashing</a:t>
            </a:r>
          </a:p>
          <a:p>
            <a:pPr lvl="1"/>
            <a:r>
              <a:rPr lang="en-US" dirty="0"/>
              <a:t>hashed password comparisons</a:t>
            </a:r>
          </a:p>
          <a:p>
            <a:pPr lvl="1"/>
            <a:r>
              <a:rPr lang="en-US" dirty="0"/>
              <a:t>routes for account actions</a:t>
            </a:r>
          </a:p>
          <a:p>
            <a:pPr lvl="1"/>
            <a:r>
              <a:rPr lang="en-US" dirty="0"/>
              <a:t>controllers for account actions</a:t>
            </a:r>
          </a:p>
          <a:p>
            <a:pPr lvl="1"/>
            <a:r>
              <a:rPr lang="en-US" dirty="0"/>
              <a:t>authentication via our </a:t>
            </a:r>
            <a:r>
              <a:rPr lang="en-US" b="1" dirty="0"/>
              <a:t>middleware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9BE8F8-7E99-469B-8E87-CA13EE1ED180}"/>
              </a:ext>
            </a:extLst>
          </p:cNvPr>
          <p:cNvSpPr txBox="1">
            <a:spLocks/>
          </p:cNvSpPr>
          <p:nvPr/>
        </p:nvSpPr>
        <p:spPr>
          <a:xfrm>
            <a:off x="5486399" y="2146040"/>
            <a:ext cx="6494107" cy="41633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front-end controls to select register/login/logout</a:t>
            </a:r>
          </a:p>
          <a:p>
            <a:pPr lvl="1"/>
            <a:r>
              <a:rPr lang="en-US" dirty="0"/>
              <a:t>front-end forms for register/login</a:t>
            </a:r>
          </a:p>
          <a:p>
            <a:pPr lvl="1"/>
            <a:r>
              <a:rPr lang="en-US" dirty="0"/>
              <a:t>front-end route navigation</a:t>
            </a:r>
          </a:p>
          <a:p>
            <a:pPr lvl="1"/>
            <a:r>
              <a:rPr lang="en-US" dirty="0"/>
              <a:t>payload formats for requests</a:t>
            </a:r>
          </a:p>
          <a:p>
            <a:pPr lvl="1"/>
            <a:r>
              <a:rPr lang="en-US" dirty="0"/>
              <a:t>payload formats for responses</a:t>
            </a:r>
          </a:p>
        </p:txBody>
      </p:sp>
    </p:spTree>
    <p:extLst>
      <p:ext uri="{BB962C8B-B14F-4D97-AF65-F5344CB8AC3E}">
        <p14:creationId xmlns:p14="http://schemas.microsoft.com/office/powerpoint/2010/main" val="33650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User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passwordHash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5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2B6-1800-4321-A02D-74D23D3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bcrypt</a:t>
            </a:r>
            <a:r>
              <a:rPr lang="en-US" dirty="0"/>
              <a:t> – when registering or changing a password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29AE3-AC59-4093-9621-4912B89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881733" cy="4872446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saltRounds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genSalt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saltRounds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// hash employs Blowfish algorithm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// now save the hash to the 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passwordHash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savedUser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801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2B6-1800-4321-A02D-74D23D3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bcrypt</a:t>
            </a:r>
            <a:r>
              <a:rPr lang="en-US" dirty="0"/>
              <a:t> – when registering or changing a password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29AE3-AC59-4093-9621-4912B89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881733" cy="4872446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passwordCorrect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bcrypt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passwordCorrect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"Wrong email or password."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9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Back-End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logoutUser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loggedIn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getLoggedIn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62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the </a:t>
            </a:r>
            <a:r>
              <a:rPr lang="en-US" dirty="0" err="1"/>
              <a:t>registerUser</a:t>
            </a:r>
            <a:r>
              <a:rPr lang="en-US" dirty="0"/>
              <a:t> controller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1) Get email/password/password2 from the request body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2) Make sure all necessary fields were provided, if not, send an error status with a message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3) Make sure the password is good enough, if not, send an error status with a message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4) Make sure both passwords are the same, if not, send an error status with a message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5) See if a user already exists with that email, if so, send an error status with a message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6) Salt and Hash password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7) Make and save new User in database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8) Send success status to user so they can login</a:t>
            </a:r>
          </a:p>
        </p:txBody>
      </p:sp>
    </p:spTree>
    <p:extLst>
      <p:ext uri="{BB962C8B-B14F-4D97-AF65-F5344CB8AC3E}">
        <p14:creationId xmlns:p14="http://schemas.microsoft.com/office/powerpoint/2010/main" val="297751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9E3-D4DB-4574-BEB4-701BD4DE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things do we need to be able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F5DC-912E-4E8D-9DA3-7D17E72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Accounts Management</a:t>
            </a:r>
          </a:p>
          <a:p>
            <a:pPr lvl="1"/>
            <a:r>
              <a:rPr lang="en-US" dirty="0"/>
              <a:t>register user, login user, logout user</a:t>
            </a:r>
          </a:p>
          <a:p>
            <a:pPr lvl="1"/>
            <a:r>
              <a:rPr lang="en-US" dirty="0"/>
              <a:t>enforce password verification</a:t>
            </a:r>
          </a:p>
          <a:p>
            <a:pPr lvl="1"/>
            <a:r>
              <a:rPr lang="en-US" dirty="0"/>
              <a:t>associate lists and other things with specific users</a:t>
            </a:r>
          </a:p>
          <a:p>
            <a:endParaRPr lang="en-US" dirty="0"/>
          </a:p>
          <a:p>
            <a:r>
              <a:rPr lang="en-US" dirty="0"/>
              <a:t>User Authentication</a:t>
            </a:r>
          </a:p>
          <a:p>
            <a:pPr lvl="1"/>
            <a:r>
              <a:rPr lang="en-US" dirty="0"/>
              <a:t>verify user is who they say they are</a:t>
            </a:r>
          </a:p>
          <a:p>
            <a:endParaRPr lang="en-US" dirty="0"/>
          </a:p>
          <a:p>
            <a:r>
              <a:rPr lang="en-US" dirty="0"/>
              <a:t>Set Rules so:</a:t>
            </a:r>
          </a:p>
          <a:p>
            <a:pPr lvl="1"/>
            <a:r>
              <a:rPr lang="en-US" dirty="0"/>
              <a:t>everything sent between client and server is encrypted (SSL)</a:t>
            </a:r>
          </a:p>
          <a:p>
            <a:pPr lvl="1"/>
            <a:r>
              <a:rPr lang="en-US" dirty="0"/>
              <a:t>only hashed passwords are stored on server (</a:t>
            </a:r>
            <a:r>
              <a:rPr lang="en-US" dirty="0" err="1"/>
              <a:t>bcrypt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a user logs in they are issued a site-specific token (JWT)</a:t>
            </a:r>
          </a:p>
          <a:p>
            <a:pPr lvl="1"/>
            <a:r>
              <a:rPr lang="en-US" dirty="0"/>
              <a:t>every time a user asks for something they must present the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96F7-F272-4C2D-8DCA-370E82E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94" y="1436914"/>
            <a:ext cx="4589033" cy="26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the </a:t>
            </a:r>
            <a:r>
              <a:rPr lang="en-US" dirty="0" err="1"/>
              <a:t>loginUser</a:t>
            </a:r>
            <a:r>
              <a:rPr lang="en-US" dirty="0"/>
              <a:t> controller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1) Get email/password from the request body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2) Make sure all necessary fields were provided, if not, send an error status with a message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3) Get existing user for email, if doesn’t exist, send an error status with a message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Check hashed provided password against previously provided hashed password, if not the same, send error status with a message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6) Sign a JSON Web Token using site’s SECRET, and embed user id inside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7) Attach token to response in http-only cookie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8) Send success status to user and embed necessary user info</a:t>
            </a:r>
          </a:p>
        </p:txBody>
      </p:sp>
    </p:spTree>
    <p:extLst>
      <p:ext uri="{BB962C8B-B14F-4D97-AF65-F5344CB8AC3E}">
        <p14:creationId xmlns:p14="http://schemas.microsoft.com/office/powerpoint/2010/main" val="243387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323-A672-4A3C-A3C9-5EC1B97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the </a:t>
            </a:r>
            <a:r>
              <a:rPr lang="en-US" dirty="0" err="1"/>
              <a:t>logoutUser</a:t>
            </a:r>
            <a:r>
              <a:rPr lang="en-US" dirty="0"/>
              <a:t> controller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BB0-F422-4C93-8B31-201BB710C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1) Send the user a cookie response with an empty, expired token</a:t>
            </a:r>
          </a:p>
        </p:txBody>
      </p:sp>
    </p:spTree>
    <p:extLst>
      <p:ext uri="{BB962C8B-B14F-4D97-AF65-F5344CB8AC3E}">
        <p14:creationId xmlns:p14="http://schemas.microsoft.com/office/powerpoint/2010/main" val="350688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823-BA79-4626-9A9D-009B1589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891647" cy="661693"/>
          </a:xfrm>
        </p:spPr>
        <p:txBody>
          <a:bodyPr>
            <a:normAutofit/>
          </a:bodyPr>
          <a:lstStyle/>
          <a:p>
            <a:r>
              <a:rPr lang="en-US" sz="4000" dirty="0"/>
              <a:t>Have our router send all requests through our </a:t>
            </a:r>
            <a:r>
              <a:rPr lang="en-US" sz="4000" b="1" i="1" dirty="0"/>
              <a:t>auth</a:t>
            </a:r>
            <a:r>
              <a:rPr lang="en-US" sz="4000" dirty="0"/>
              <a:t> middleware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0622A5-E713-4D0D-AE52-66F654A809B7}"/>
              </a:ext>
            </a:extLst>
          </p:cNvPr>
          <p:cNvSpPr txBox="1">
            <a:spLocks/>
          </p:cNvSpPr>
          <p:nvPr/>
        </p:nvSpPr>
        <p:spPr>
          <a:xfrm>
            <a:off x="1176528" y="1589314"/>
            <a:ext cx="10739246" cy="5116286"/>
          </a:xfrm>
          <a:prstGeom prst="rect">
            <a:avLst/>
          </a:prstGeom>
          <a:solidFill>
            <a:schemeClr val="tx1"/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createTop5List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'/top5list/:id'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updateTop5List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'/top5list/:id'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deleteTop5List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'/top5list/:id'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getTop5ListById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getTop5Lists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'/top5listpairs'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Top5ListController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getTop5ListPairs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823-BA79-4626-9A9D-009B1589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03" y="157458"/>
            <a:ext cx="9720072" cy="385468"/>
          </a:xfrm>
        </p:spPr>
        <p:txBody>
          <a:bodyPr>
            <a:normAutofit fontScale="90000"/>
          </a:bodyPr>
          <a:lstStyle/>
          <a:p>
            <a:r>
              <a:rPr lang="en-US" dirty="0"/>
              <a:t>Now Make our own Express </a:t>
            </a:r>
            <a:r>
              <a:rPr lang="en-US" b="1" i="1" dirty="0"/>
              <a:t>auth</a:t>
            </a:r>
            <a:r>
              <a:rPr lang="en-US" dirty="0"/>
              <a:t> Middleware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0622A5-E713-4D0D-AE52-66F654A809B7}"/>
              </a:ext>
            </a:extLst>
          </p:cNvPr>
          <p:cNvSpPr txBox="1">
            <a:spLocks/>
          </p:cNvSpPr>
          <p:nvPr/>
        </p:nvSpPr>
        <p:spPr>
          <a:xfrm>
            <a:off x="1176528" y="628650"/>
            <a:ext cx="10723372" cy="6051550"/>
          </a:xfrm>
          <a:prstGeom prst="rect">
            <a:avLst/>
          </a:prstGeom>
          <a:solidFill>
            <a:schemeClr val="tx1"/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authManager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    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FC1FF"/>
                </a:solidFill>
                <a:latin typeface="Consolas" panose="020B0609020204030204" pitchFamily="49" charset="0"/>
              </a:rPr>
              <a:t>verified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// SEND ON THE USER INFO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// DO ADDITIONAL AUTHORIZATION CHECKS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// NOW EXCECUTE CONTROLLER CODE (OR THE NEXT MIDDLEWARE)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authManager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241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7884-8C2B-4DAE-B229-9A7D96D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should also know how we may be attacked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6810-19BE-43EA-B7F0-75F4A32F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Cyber Attack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offensive action that targets computer information systems, infrastructures, computer networks or personal computer devices, using various methods to steal, alter or destroy data or information systems.</a:t>
            </a:r>
          </a:p>
          <a:p>
            <a:endParaRPr lang="en-US" dirty="0"/>
          </a:p>
          <a:p>
            <a:r>
              <a:rPr lang="en-US" b="1" dirty="0"/>
              <a:t>Common Techniques</a:t>
            </a:r>
          </a:p>
          <a:p>
            <a:pPr lvl="1"/>
            <a:r>
              <a:rPr lang="en-US" dirty="0"/>
              <a:t>Birthday attack</a:t>
            </a:r>
          </a:p>
          <a:p>
            <a:pPr lvl="1"/>
            <a:r>
              <a:rPr lang="en-US" dirty="0"/>
              <a:t>Cross-site scripting (XSS) attack</a:t>
            </a:r>
          </a:p>
          <a:p>
            <a:pPr lvl="1"/>
            <a:r>
              <a:rPr lang="en-US" dirty="0"/>
              <a:t>Denial-of-service (DoS)/Distributed denial-of-service (DDoS) attacks</a:t>
            </a:r>
          </a:p>
          <a:p>
            <a:pPr lvl="1"/>
            <a:r>
              <a:rPr lang="en-US" dirty="0"/>
              <a:t>Drive-by attack</a:t>
            </a:r>
          </a:p>
          <a:p>
            <a:pPr lvl="1"/>
            <a:r>
              <a:rPr lang="en-US" dirty="0"/>
              <a:t>Eavesdropping attack</a:t>
            </a:r>
          </a:p>
          <a:p>
            <a:pPr lvl="1"/>
            <a:r>
              <a:rPr lang="en-US" dirty="0"/>
              <a:t>Malware attack</a:t>
            </a:r>
          </a:p>
          <a:p>
            <a:pPr lvl="1"/>
            <a:r>
              <a:rPr lang="en-US" dirty="0"/>
              <a:t>Man-in-the-middle (</a:t>
            </a:r>
            <a:r>
              <a:rPr lang="en-US" dirty="0" err="1"/>
              <a:t>MitM</a:t>
            </a:r>
            <a:r>
              <a:rPr lang="en-US" dirty="0"/>
              <a:t>) attack</a:t>
            </a:r>
          </a:p>
          <a:p>
            <a:pPr lvl="1"/>
            <a:r>
              <a:rPr lang="en-US" dirty="0"/>
              <a:t>Password attack</a:t>
            </a:r>
          </a:p>
          <a:p>
            <a:pPr lvl="1"/>
            <a:r>
              <a:rPr lang="en-US" dirty="0"/>
              <a:t>Phishing and spear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295191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438-4977-40D9-9B5F-A6A3727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Birthday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088D-A8BA-4472-86FB-F9BD0D9A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against hash algorithms used to verify the integrity of a message, software, or digital signature</a:t>
            </a:r>
          </a:p>
          <a:p>
            <a:endParaRPr lang="en-US" dirty="0"/>
          </a:p>
          <a:p>
            <a:r>
              <a:rPr lang="en-US" dirty="0"/>
              <a:t>Attacker tries to produce similar hash to user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b="1" i="1" dirty="0"/>
              <a:t>birthday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offline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3C8D-EA4B-47F0-8AA0-925BD1EF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77" y="2245110"/>
            <a:ext cx="319047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622-68BF-4572-82C0-14595FC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Cross-site Scripting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6A7-D75F-415C-AD2C-49CFC303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436914"/>
            <a:ext cx="4233672" cy="4872446"/>
          </a:xfrm>
        </p:spPr>
        <p:txBody>
          <a:bodyPr/>
          <a:lstStyle/>
          <a:p>
            <a:r>
              <a:rPr lang="en-US" dirty="0"/>
              <a:t>XSS Attack</a:t>
            </a:r>
          </a:p>
          <a:p>
            <a:r>
              <a:rPr lang="en-US" dirty="0"/>
              <a:t>Use 3</a:t>
            </a:r>
            <a:r>
              <a:rPr lang="en-US" baseline="30000" dirty="0"/>
              <a:t>rd</a:t>
            </a:r>
            <a:r>
              <a:rPr lang="en-US" dirty="0"/>
              <a:t> party resources to run scripts in victim’s browser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inject malicious JavaScript into website’s database</a:t>
            </a:r>
          </a:p>
          <a:p>
            <a:pPr lvl="2"/>
            <a:r>
              <a:rPr lang="en-US" b="1" i="1" dirty="0"/>
              <a:t>SQL Injection Attack</a:t>
            </a:r>
          </a:p>
          <a:p>
            <a:pPr lvl="1"/>
            <a:r>
              <a:rPr lang="en-US" dirty="0"/>
              <a:t>server sends malicious code</a:t>
            </a:r>
          </a:p>
          <a:p>
            <a:pPr lvl="1"/>
            <a:r>
              <a:rPr lang="en-US" dirty="0"/>
              <a:t>seal cookies to enable session hijacking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E2253-763D-467A-9979-62F9DD7B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789651"/>
            <a:ext cx="6934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862A-2A75-47D0-84C6-0D3E44C4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Denial of Service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D2DF-F1BE-4B93-AF08-0D2B8C01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Overwhelm a system’s resources so it can’t handle user requests</a:t>
            </a:r>
          </a:p>
          <a:p>
            <a:endParaRPr lang="en-US" dirty="0"/>
          </a:p>
          <a:p>
            <a:r>
              <a:rPr lang="en-US" dirty="0"/>
              <a:t>Doesn’t necessarily provide benefits to attackers</a:t>
            </a:r>
          </a:p>
          <a:p>
            <a:endParaRPr lang="en-US" dirty="0"/>
          </a:p>
          <a:p>
            <a:r>
              <a:rPr lang="en-US" dirty="0"/>
              <a:t>Many Types:</a:t>
            </a:r>
          </a:p>
          <a:p>
            <a:pPr lvl="1"/>
            <a:r>
              <a:rPr lang="en-US" dirty="0"/>
              <a:t>TCP SYN flood attack</a:t>
            </a:r>
          </a:p>
          <a:p>
            <a:pPr lvl="1"/>
            <a:r>
              <a:rPr lang="en-US" dirty="0"/>
              <a:t>Teardrop attack</a:t>
            </a:r>
          </a:p>
          <a:p>
            <a:pPr lvl="1"/>
            <a:r>
              <a:rPr lang="en-US" dirty="0"/>
              <a:t>Smurf attack</a:t>
            </a:r>
          </a:p>
          <a:p>
            <a:pPr lvl="1"/>
            <a:r>
              <a:rPr lang="en-US" dirty="0"/>
              <a:t>Ping of death attack</a:t>
            </a:r>
          </a:p>
          <a:p>
            <a:pPr lvl="1"/>
            <a:r>
              <a:rPr lang="en-US" b="1" i="1" dirty="0"/>
              <a:t>Botnets</a:t>
            </a:r>
            <a:r>
              <a:rPr lang="en-US" dirty="0"/>
              <a:t> (i.e. zombie systems)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19C8-384E-47C0-BF00-93C14BAA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28" y="3429000"/>
            <a:ext cx="4873449" cy="31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9748-45B9-46D9-A15C-BB4C470C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Drive-by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C5E2-F2A3-4E7F-B8BA-E06BDC3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weak site</a:t>
            </a:r>
          </a:p>
          <a:p>
            <a:endParaRPr lang="en-US" dirty="0"/>
          </a:p>
          <a:p>
            <a:r>
              <a:rPr lang="en-US" dirty="0"/>
              <a:t>Plant malicious code into unsuspecting code (like PHP)</a:t>
            </a:r>
          </a:p>
          <a:p>
            <a:endParaRPr lang="en-US" dirty="0"/>
          </a:p>
          <a:p>
            <a:r>
              <a:rPr lang="en-US" dirty="0"/>
              <a:t>Malicious code may:</a:t>
            </a:r>
          </a:p>
          <a:p>
            <a:pPr lvl="1"/>
            <a:r>
              <a:rPr lang="en-US" dirty="0"/>
              <a:t>install malware on user machine</a:t>
            </a:r>
          </a:p>
          <a:p>
            <a:pPr lvl="1"/>
            <a:r>
              <a:rPr lang="en-US" dirty="0"/>
              <a:t>redirect victim to hacker site</a:t>
            </a:r>
          </a:p>
          <a:p>
            <a:endParaRPr lang="en-US" dirty="0"/>
          </a:p>
          <a:p>
            <a:r>
              <a:rPr lang="en-US" dirty="0"/>
              <a:t>Commonly associated with site/email popup windows</a:t>
            </a:r>
          </a:p>
        </p:txBody>
      </p:sp>
    </p:spTree>
    <p:extLst>
      <p:ext uri="{BB962C8B-B14F-4D97-AF65-F5344CB8AC3E}">
        <p14:creationId xmlns:p14="http://schemas.microsoft.com/office/powerpoint/2010/main" val="2191237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65E-169A-47B0-B517-1A399452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Eavesdropping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324-98FE-44FD-B1E1-80FCAB57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Interception of network traffic</a:t>
            </a:r>
          </a:p>
          <a:p>
            <a:endParaRPr lang="en-US" dirty="0"/>
          </a:p>
          <a:p>
            <a:r>
              <a:rPr lang="en-US" dirty="0"/>
              <a:t>Use of data intercepted</a:t>
            </a:r>
          </a:p>
          <a:p>
            <a:endParaRPr lang="en-US" dirty="0"/>
          </a:p>
          <a:p>
            <a:r>
              <a:rPr lang="en-US" dirty="0"/>
              <a:t>Passive eavesdropping</a:t>
            </a:r>
          </a:p>
          <a:p>
            <a:pPr lvl="1"/>
            <a:r>
              <a:rPr lang="en-US" dirty="0"/>
              <a:t>like packet sniffing</a:t>
            </a:r>
          </a:p>
          <a:p>
            <a:endParaRPr lang="en-US" dirty="0"/>
          </a:p>
          <a:p>
            <a:r>
              <a:rPr lang="en-US" dirty="0"/>
              <a:t>Active eavesdropping</a:t>
            </a:r>
          </a:p>
          <a:p>
            <a:pPr lvl="1"/>
            <a:r>
              <a:rPr lang="en-US" dirty="0"/>
              <a:t>hacking an account</a:t>
            </a:r>
          </a:p>
          <a:p>
            <a:pPr lvl="1"/>
            <a:r>
              <a:rPr lang="en-US" dirty="0"/>
              <a:t>remember to use good security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363C-C9B9-449F-A2B2-B4FF90CF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08" y="1246909"/>
            <a:ext cx="5072018" cy="35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E5A-1001-4369-9055-FEA3A13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 is better than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2C15-6994-4816-A65C-D9B61CA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everything sent back and forth is encrypted</a:t>
            </a:r>
          </a:p>
          <a:p>
            <a:endParaRPr lang="en-US" dirty="0"/>
          </a:p>
          <a:p>
            <a:r>
              <a:rPr lang="en-US" dirty="0"/>
              <a:t>https is also called </a:t>
            </a:r>
            <a:r>
              <a:rPr lang="en-US" b="1" i="1" dirty="0"/>
              <a:t>http over SSL</a:t>
            </a:r>
          </a:p>
          <a:p>
            <a:pPr lvl="1"/>
            <a:r>
              <a:rPr lang="en-US" dirty="0"/>
              <a:t>done through official server SSL </a:t>
            </a:r>
            <a:r>
              <a:rPr lang="en-US" b="1" i="1" dirty="0"/>
              <a:t>certificates</a:t>
            </a:r>
          </a:p>
          <a:p>
            <a:endParaRPr lang="en-US" dirty="0"/>
          </a:p>
          <a:p>
            <a:r>
              <a:rPr lang="en-US" dirty="0"/>
              <a:t>Allows clients/servers to send:</a:t>
            </a:r>
          </a:p>
          <a:p>
            <a:pPr lvl="1"/>
            <a:r>
              <a:rPr lang="en-US" dirty="0"/>
              <a:t>user information</a:t>
            </a:r>
          </a:p>
          <a:p>
            <a:pPr lvl="2"/>
            <a:r>
              <a:rPr lang="en-US" dirty="0"/>
              <a:t>passwords, credit cards, etc. </a:t>
            </a:r>
          </a:p>
          <a:p>
            <a:pPr lvl="1"/>
            <a:r>
              <a:rPr lang="en-US" dirty="0"/>
              <a:t>tokens</a:t>
            </a:r>
          </a:p>
          <a:p>
            <a:pPr lvl="2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92E41-AC62-46B5-92A5-B193EF39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65" y="597431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287ABB-957A-43ED-B0DC-A5FDC907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8" y="3732555"/>
            <a:ext cx="4774492" cy="25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218FF-5875-4231-9D52-BAE5DE43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780" y="653415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7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34C-C08E-4D9C-B57A-F4ACFD6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Malware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10CB-4E24-4CC5-9D8C-BD075DE6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Unwanted software installed without your consent</a:t>
            </a:r>
          </a:p>
          <a:p>
            <a:endParaRPr lang="en-US" dirty="0"/>
          </a:p>
          <a:p>
            <a:r>
              <a:rPr lang="en-US" dirty="0"/>
              <a:t>Can attach itself to legitimate code and </a:t>
            </a:r>
            <a:r>
              <a:rPr lang="en-US" dirty="0" err="1"/>
              <a:t>propogate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lurk in useful applications</a:t>
            </a:r>
          </a:p>
          <a:p>
            <a:endParaRPr lang="en-US" dirty="0"/>
          </a:p>
          <a:p>
            <a:r>
              <a:rPr lang="en-US" dirty="0"/>
              <a:t>Viruses, Trojans, Worms</a:t>
            </a:r>
          </a:p>
          <a:p>
            <a:endParaRPr lang="en-US" dirty="0"/>
          </a:p>
          <a:p>
            <a:r>
              <a:rPr lang="en-US" dirty="0"/>
              <a:t>Includes </a:t>
            </a:r>
            <a:r>
              <a:rPr lang="en-US" b="1" i="1" dirty="0"/>
              <a:t>Ransomware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51697-990A-42BA-92BE-D7BC6DC7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4" y="3020036"/>
            <a:ext cx="6823045" cy="38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671-7603-4966-B441-E51B43AF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13F2-3A1C-454C-B337-00E177C0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Attacker hijacks a session between client &amp; server</a:t>
            </a:r>
          </a:p>
          <a:p>
            <a:pPr lvl="1"/>
            <a:r>
              <a:rPr lang="en-US" dirty="0"/>
              <a:t>Substitutes is own IP address for client</a:t>
            </a:r>
          </a:p>
          <a:p>
            <a:endParaRPr lang="en-US" dirty="0"/>
          </a:p>
          <a:p>
            <a:r>
              <a:rPr lang="en-US" dirty="0"/>
              <a:t>How?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client connects to a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attacker’s computer gains control of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attacker’s computer disconnects the client from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attacker’s computer replaces the client’s IP address with its own IP address and spoofs the client’s sequence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attacker’s computer continues dialog with the server and the server believes it is still communicating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39980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73E4-F9A0-4620-B045-62C5FEA5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2873-C318-4849-B173-8533D0AA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technology or otherwise</a:t>
            </a:r>
          </a:p>
          <a:p>
            <a:pPr lvl="1"/>
            <a:r>
              <a:rPr lang="en-US" dirty="0"/>
              <a:t>packet sniffing</a:t>
            </a:r>
          </a:p>
          <a:p>
            <a:pPr lvl="1"/>
            <a:r>
              <a:rPr lang="en-US" dirty="0"/>
              <a:t>hacking a user’s computer</a:t>
            </a:r>
          </a:p>
          <a:p>
            <a:pPr lvl="1"/>
            <a:r>
              <a:rPr lang="en-US" dirty="0"/>
              <a:t>learning about the user</a:t>
            </a:r>
          </a:p>
          <a:p>
            <a:pPr lvl="1"/>
            <a:endParaRPr lang="en-US" dirty="0"/>
          </a:p>
          <a:p>
            <a:r>
              <a:rPr lang="en-US" dirty="0"/>
              <a:t>Offline password cracking</a:t>
            </a:r>
          </a:p>
          <a:p>
            <a:pPr lvl="1"/>
            <a:r>
              <a:rPr lang="en-US" dirty="0"/>
              <a:t>brute force vs dictionary</a:t>
            </a:r>
          </a:p>
          <a:p>
            <a:endParaRPr lang="en-US" dirty="0"/>
          </a:p>
          <a:p>
            <a:r>
              <a:rPr lang="en-US" dirty="0"/>
              <a:t>Countermeasures:</a:t>
            </a:r>
          </a:p>
          <a:p>
            <a:pPr lvl="1"/>
            <a:r>
              <a:rPr lang="en-US" dirty="0"/>
              <a:t>2 factor authentication, security questions, account lockout</a:t>
            </a:r>
          </a:p>
        </p:txBody>
      </p:sp>
    </p:spTree>
    <p:extLst>
      <p:ext uri="{BB962C8B-B14F-4D97-AF65-F5344CB8AC3E}">
        <p14:creationId xmlns:p14="http://schemas.microsoft.com/office/powerpoint/2010/main" val="2968235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FAA5-D909-42BF-BD86-88FDB018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8179-F70B-426E-AF9D-B1BEFE1F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emails that appear to be from trusted sources</a:t>
            </a:r>
          </a:p>
          <a:p>
            <a:endParaRPr lang="en-US" dirty="0"/>
          </a:p>
          <a:p>
            <a:r>
              <a:rPr lang="en-US" dirty="0"/>
              <a:t>Gain personal info or influence users</a:t>
            </a:r>
          </a:p>
          <a:p>
            <a:endParaRPr lang="en-US" dirty="0"/>
          </a:p>
          <a:p>
            <a:r>
              <a:rPr lang="en-US" dirty="0"/>
              <a:t>Get them to click on a link</a:t>
            </a:r>
          </a:p>
          <a:p>
            <a:pPr lvl="1"/>
            <a:r>
              <a:rPr lang="en-US" dirty="0"/>
              <a:t>leads to other malicious attacks</a:t>
            </a:r>
          </a:p>
          <a:p>
            <a:endParaRPr lang="en-US" dirty="0"/>
          </a:p>
          <a:p>
            <a:r>
              <a:rPr lang="en-US" dirty="0"/>
              <a:t>Spearfishing Attacks specifically target known parties</a:t>
            </a:r>
          </a:p>
        </p:txBody>
      </p:sp>
      <p:pic>
        <p:nvPicPr>
          <p:cNvPr id="2050" name="Picture 2" descr="6 sure signs someone is phishing you—besides email - Malwarebytes ...">
            <a:extLst>
              <a:ext uri="{FF2B5EF4-FFF2-40B4-BE49-F238E27FC236}">
                <a16:creationId xmlns:a16="http://schemas.microsoft.com/office/drawing/2014/main" id="{1992019B-B018-4F94-B6A7-36DD7A4C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36" y="2052069"/>
            <a:ext cx="4036220" cy="30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9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E5B4-90FB-4F33-993F-0DC91104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8044-8E29-47BE-A752-D4E7C5E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Cross-origin Resource Sharing</a:t>
            </a:r>
          </a:p>
          <a:p>
            <a:endParaRPr lang="en-US" dirty="0"/>
          </a:p>
          <a:p>
            <a:r>
              <a:rPr lang="en-US" dirty="0"/>
              <a:t>Mechanism that allows restricted resources on a web page to be requested from another domain outside the domain from which the first resource was served</a:t>
            </a:r>
          </a:p>
          <a:p>
            <a:endParaRPr lang="en-US" dirty="0"/>
          </a:p>
          <a:p>
            <a:r>
              <a:rPr lang="en-US" dirty="0"/>
              <a:t>Issue for Ajax requests in particular</a:t>
            </a:r>
          </a:p>
          <a:p>
            <a:endParaRPr lang="en-US" dirty="0"/>
          </a:p>
          <a:p>
            <a:r>
              <a:rPr lang="en-US" dirty="0"/>
              <a:t>Why do we need to use a </a:t>
            </a:r>
            <a:r>
              <a:rPr lang="en-US" dirty="0" err="1"/>
              <a:t>cors</a:t>
            </a:r>
            <a:r>
              <a:rPr lang="en-US" dirty="0"/>
              <a:t> API?</a:t>
            </a:r>
          </a:p>
          <a:p>
            <a:pPr lvl="1"/>
            <a:r>
              <a:rPr lang="en-US" dirty="0"/>
              <a:t>allows servers to specify who and how resources are accessed</a:t>
            </a:r>
          </a:p>
        </p:txBody>
      </p:sp>
    </p:spTree>
    <p:extLst>
      <p:ext uri="{BB962C8B-B14F-4D97-AF65-F5344CB8AC3E}">
        <p14:creationId xmlns:p14="http://schemas.microsoft.com/office/powerpoint/2010/main" val="1128280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2D5-3A92-4A71-B076-7FE9B9A4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Web security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80AD-7D05-43B0-AD1C-8C5661BC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 store sensitive session data in Browser Storage</a:t>
            </a:r>
          </a:p>
          <a:p>
            <a:pPr lvl="1"/>
            <a:r>
              <a:rPr lang="en-US" dirty="0"/>
              <a:t>i.e. Local Storage or Web Storage</a:t>
            </a:r>
          </a:p>
          <a:p>
            <a:endParaRPr lang="en-US" dirty="0"/>
          </a:p>
          <a:p>
            <a:r>
              <a:rPr lang="en-US" dirty="0"/>
              <a:t>Do not store sensitive session data in Cookies</a:t>
            </a:r>
          </a:p>
          <a:p>
            <a:endParaRPr lang="en-US" dirty="0"/>
          </a:p>
          <a:p>
            <a:r>
              <a:rPr lang="en-US" dirty="0"/>
              <a:t>Do not store plaintext passwords</a:t>
            </a:r>
          </a:p>
          <a:p>
            <a:endParaRPr lang="en-US" dirty="0"/>
          </a:p>
          <a:p>
            <a:r>
              <a:rPr lang="en-US" dirty="0"/>
              <a:t>Do not transmit plaintext passwords</a:t>
            </a:r>
          </a:p>
          <a:p>
            <a:endParaRPr lang="en-US" dirty="0"/>
          </a:p>
          <a:p>
            <a:r>
              <a:rPr lang="en-US" dirty="0"/>
              <a:t>Beware of </a:t>
            </a:r>
            <a:r>
              <a:rPr lang="en-US" b="1" i="1" dirty="0"/>
              <a:t>packet sniffers</a:t>
            </a:r>
          </a:p>
        </p:txBody>
      </p:sp>
    </p:spTree>
    <p:extLst>
      <p:ext uri="{BB962C8B-B14F-4D97-AF65-F5344CB8AC3E}">
        <p14:creationId xmlns:p14="http://schemas.microsoft.com/office/powerpoint/2010/main" val="246193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BF0A-FEAF-4270-9BA1-AAFE9B5E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MERN Stack Security Seems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B5B7-F675-40C6-BBFE-C73C3103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376511" cy="4872446"/>
          </a:xfrm>
        </p:spPr>
        <p:txBody>
          <a:bodyPr>
            <a:normAutofit/>
          </a:bodyPr>
          <a:lstStyle/>
          <a:p>
            <a:r>
              <a:rPr lang="en-US" dirty="0"/>
              <a:t>Many little libraries to help</a:t>
            </a:r>
          </a:p>
          <a:p>
            <a:pPr lvl="1"/>
            <a:r>
              <a:rPr lang="en-US" b="1" dirty="0" err="1"/>
              <a:t>cors</a:t>
            </a:r>
            <a:r>
              <a:rPr lang="en-US" dirty="0"/>
              <a:t>: cross-origin resource sharing</a:t>
            </a:r>
          </a:p>
          <a:p>
            <a:pPr lvl="1"/>
            <a:r>
              <a:rPr lang="en-US" b="1" dirty="0" err="1"/>
              <a:t>morgan</a:t>
            </a:r>
            <a:r>
              <a:rPr lang="en-US" dirty="0"/>
              <a:t>: logging middleware for server to help with errors and monitor traffic</a:t>
            </a:r>
          </a:p>
          <a:p>
            <a:pPr lvl="1"/>
            <a:r>
              <a:rPr lang="en-US" b="1" dirty="0" err="1"/>
              <a:t>bcrypt</a:t>
            </a:r>
            <a:r>
              <a:rPr lang="en-US" dirty="0"/>
              <a:t>: password hashing function employing Blowfish algorithm</a:t>
            </a:r>
          </a:p>
          <a:p>
            <a:pPr lvl="1"/>
            <a:r>
              <a:rPr lang="en-US" b="1" dirty="0" err="1"/>
              <a:t>PassportJS</a:t>
            </a:r>
            <a:r>
              <a:rPr lang="en-US" dirty="0"/>
              <a:t>: open authentication </a:t>
            </a:r>
          </a:p>
          <a:p>
            <a:pPr lvl="1"/>
            <a:r>
              <a:rPr lang="en-US" b="1" dirty="0"/>
              <a:t>helmet</a:t>
            </a:r>
            <a:r>
              <a:rPr lang="en-US" dirty="0"/>
              <a:t>: 12 middleware functions to set server security policy</a:t>
            </a:r>
          </a:p>
          <a:p>
            <a:pPr lvl="1"/>
            <a:r>
              <a:rPr lang="en-US" b="1" dirty="0" err="1"/>
              <a:t>xss</a:t>
            </a:r>
            <a:r>
              <a:rPr lang="en-US" b="1" dirty="0"/>
              <a:t>-clean</a:t>
            </a:r>
            <a:r>
              <a:rPr lang="en-US" dirty="0"/>
              <a:t>: sanitize user input from requests to prevent malicious code injection</a:t>
            </a:r>
          </a:p>
          <a:p>
            <a:pPr lvl="1"/>
            <a:r>
              <a:rPr lang="en-US" b="1" dirty="0"/>
              <a:t>express-mongo-sanitize</a:t>
            </a:r>
            <a:r>
              <a:rPr lang="en-US" dirty="0"/>
              <a:t>: looks out for $where, again to prevent code injection</a:t>
            </a:r>
          </a:p>
          <a:p>
            <a:pPr lvl="1"/>
            <a:r>
              <a:rPr lang="en-US" dirty="0" err="1"/>
              <a:t>jsonwebtoken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1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E43-754A-44DE-8FF9-828058A9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Using helmet to prevent 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4655-9E08-4EFC-92DE-D88587DB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app.use</a:t>
            </a:r>
            <a:r>
              <a:rPr lang="en-US" dirty="0"/>
              <a:t>(helmet({</a:t>
            </a:r>
          </a:p>
          <a:p>
            <a:r>
              <a:rPr lang="en-US" dirty="0"/>
              <a:t>  </a:t>
            </a:r>
            <a:r>
              <a:rPr lang="en-US" dirty="0" err="1"/>
              <a:t>frameguard</a:t>
            </a:r>
            <a:r>
              <a:rPr lang="en-US" dirty="0"/>
              <a:t>: {</a:t>
            </a:r>
          </a:p>
          <a:p>
            <a:r>
              <a:rPr lang="en-US" dirty="0"/>
              <a:t>    action: 'deny'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}))</a:t>
            </a:r>
          </a:p>
          <a:p>
            <a:endParaRPr lang="en-US" dirty="0"/>
          </a:p>
          <a:p>
            <a:r>
              <a:rPr lang="en-US" dirty="0"/>
              <a:t>clickjacking?</a:t>
            </a:r>
          </a:p>
          <a:p>
            <a:pPr lvl="1"/>
            <a:r>
              <a:rPr lang="en-US" dirty="0"/>
              <a:t>tricking a user into clicking on something different from what they perceive</a:t>
            </a:r>
          </a:p>
          <a:p>
            <a:pPr lvl="1"/>
            <a:r>
              <a:rPr lang="en-US" dirty="0"/>
              <a:t>put transparent layer over real Web app</a:t>
            </a:r>
          </a:p>
          <a:p>
            <a:pPr lvl="1"/>
            <a:r>
              <a:rPr lang="en-US" dirty="0"/>
              <a:t>embedded scripts that appear to do something else but are malicious</a:t>
            </a:r>
          </a:p>
          <a:p>
            <a:pPr lvl="1"/>
            <a:r>
              <a:rPr lang="en-US" dirty="0"/>
              <a:t>embed scripts in clickjacked emails?</a:t>
            </a:r>
          </a:p>
        </p:txBody>
      </p:sp>
    </p:spTree>
    <p:extLst>
      <p:ext uri="{BB962C8B-B14F-4D97-AF65-F5344CB8AC3E}">
        <p14:creationId xmlns:p14="http://schemas.microsoft.com/office/powerpoint/2010/main" val="2124707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5BBA-1B88-440E-9BDE-DD5A51EE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70D1-A818-446E-95EA-A94184CC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292621" cy="4872446"/>
          </a:xfrm>
        </p:spPr>
        <p:txBody>
          <a:bodyPr/>
          <a:lstStyle/>
          <a:p>
            <a:r>
              <a:rPr lang="en-US" dirty="0"/>
              <a:t>Top 10 Most Common Types of Cyber Attacks</a:t>
            </a:r>
          </a:p>
          <a:p>
            <a:pPr lvl="1"/>
            <a:r>
              <a:rPr lang="en-US" sz="2000" dirty="0">
                <a:hlinkClick r:id="rId2"/>
              </a:rPr>
              <a:t>https://blog.netwrix.com/2018/05/15/top-10-most-common-types-of-cyber-attacks/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/>
              <a:t>Same Origin Policy</a:t>
            </a:r>
          </a:p>
          <a:p>
            <a:pPr lvl="1"/>
            <a:r>
              <a:rPr lang="en-US" sz="2000" dirty="0">
                <a:hlinkClick r:id="rId3"/>
              </a:rPr>
              <a:t>https://developer.mozilla.org/en-US/docs/Web/Security/Same-origin_policy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Securing MERN Stack Web Applications using Passport</a:t>
            </a:r>
          </a:p>
          <a:p>
            <a:pPr lvl="1"/>
            <a:r>
              <a:rPr lang="en-US" sz="2000" dirty="0">
                <a:hlinkClick r:id="rId4"/>
              </a:rPr>
              <a:t>https://www.djamware.com/post/5a90c37980aca7059c14297a/securing-mern-stack-web-application-using-passport</a:t>
            </a:r>
            <a:endParaRPr lang="en-US" sz="2000" dirty="0"/>
          </a:p>
          <a:p>
            <a:pPr lvl="1"/>
            <a:r>
              <a:rPr lang="en-US" sz="2000" dirty="0"/>
              <a:t>Note: this example is for a RESTful back-end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840C-431C-43B8-B7D8-3F6E77D8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3168-0EC5-4C6D-A79F-31026B6C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they?</a:t>
            </a:r>
          </a:p>
          <a:p>
            <a:pPr lvl="1"/>
            <a:r>
              <a:rPr lang="en-US" dirty="0"/>
              <a:t>mixture of private and non-profit entities</a:t>
            </a:r>
          </a:p>
          <a:p>
            <a:endParaRPr lang="en-US" dirty="0"/>
          </a:p>
          <a:p>
            <a:r>
              <a:rPr lang="en-US" dirty="0"/>
              <a:t>Ex: cloud services now provide them</a:t>
            </a:r>
          </a:p>
          <a:p>
            <a:pPr lvl="1"/>
            <a:r>
              <a:rPr lang="en-US" dirty="0"/>
              <a:t>for those hosting apps on their sites</a:t>
            </a:r>
          </a:p>
          <a:p>
            <a:pPr lvl="1"/>
            <a:r>
              <a:rPr lang="en-US" dirty="0"/>
              <a:t>Google, AWS, </a:t>
            </a:r>
            <a:r>
              <a:rPr lang="en-US" dirty="0" err="1"/>
              <a:t>Cloudfare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82D96-E4C6-4574-8625-D37ABC7C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47" y="0"/>
            <a:ext cx="5194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EECA-EC93-412E-87C2-9F654376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39137" cy="661693"/>
          </a:xfrm>
        </p:spPr>
        <p:txBody>
          <a:bodyPr>
            <a:noAutofit/>
          </a:bodyPr>
          <a:lstStyle/>
          <a:p>
            <a:r>
              <a:rPr lang="en-US" sz="4000" dirty="0"/>
              <a:t>Browsers Help us know which sites have proper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0F3C-8515-430B-8378-F2FBCAC7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CA547-0D33-4457-83F7-33EFA0A7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278"/>
            <a:ext cx="12192000" cy="48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254F-4E7B-4D18-884C-B4ECB6A8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Socket Layer (SSL)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A0DF-2186-4E88-9B53-5638D987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331227" cy="4872446"/>
          </a:xfrm>
        </p:spPr>
        <p:txBody>
          <a:bodyPr>
            <a:normAutofit/>
          </a:bodyPr>
          <a:lstStyle/>
          <a:p>
            <a:r>
              <a:rPr lang="en-US" dirty="0"/>
              <a:t>SSL Certificates</a:t>
            </a:r>
          </a:p>
          <a:p>
            <a:pPr lvl="1"/>
            <a:r>
              <a:rPr lang="en-US" b="1" i="1" dirty="0"/>
              <a:t>subject</a:t>
            </a:r>
            <a:r>
              <a:rPr lang="en-US" dirty="0"/>
              <a:t> is the identity of the website owner</a:t>
            </a:r>
          </a:p>
          <a:p>
            <a:pPr lvl="1"/>
            <a:r>
              <a:rPr lang="en-US" dirty="0"/>
              <a:t>public/private key pairs</a:t>
            </a:r>
          </a:p>
          <a:p>
            <a:endParaRPr lang="en-US" dirty="0"/>
          </a:p>
          <a:p>
            <a:r>
              <a:rPr lang="en-US" dirty="0"/>
              <a:t>To setup on your server:</a:t>
            </a:r>
          </a:p>
          <a:p>
            <a:pPr marL="128016" lvl="1" indent="0">
              <a:buNone/>
            </a:pPr>
            <a:r>
              <a:rPr lang="en-US" dirty="0"/>
              <a:t>1) Create a Certificate Signing Request (CSR) on your server</a:t>
            </a:r>
          </a:p>
          <a:p>
            <a:pPr lvl="2"/>
            <a:r>
              <a:rPr lang="en-US" dirty="0"/>
              <a:t>creates a public/private key pair on your server</a:t>
            </a:r>
          </a:p>
          <a:p>
            <a:pPr marL="128016" lvl="1" indent="0">
              <a:buNone/>
            </a:pPr>
            <a:r>
              <a:rPr lang="en-US" dirty="0"/>
              <a:t>2) Send CSR data file to Certificate Authority (CA)</a:t>
            </a:r>
          </a:p>
          <a:p>
            <a:pPr marL="128016" lvl="1" indent="0">
              <a:buNone/>
            </a:pPr>
            <a:r>
              <a:rPr lang="en-US" dirty="0"/>
              <a:t>3) CA registers and sends back your certificate</a:t>
            </a:r>
          </a:p>
          <a:p>
            <a:pPr marL="128016" lvl="1" indent="0">
              <a:buNone/>
            </a:pPr>
            <a:r>
              <a:rPr lang="en-US" dirty="0"/>
              <a:t>4) Install certificate on your server</a:t>
            </a:r>
          </a:p>
          <a:p>
            <a:pPr marL="128016" lvl="1" indent="0">
              <a:buNone/>
            </a:pPr>
            <a:r>
              <a:rPr lang="en-US" dirty="0"/>
              <a:t>5) Install an intermediate certificate to establish credibility of your SSL certificate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42A3C-3286-4D20-A6A2-B3209B66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1" y="197163"/>
            <a:ext cx="6036933" cy="15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B31D-C92F-4F42-AC99-1286A83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3606-2393-4418-A388-D3EC6136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55576"/>
            <a:ext cx="9720073" cy="4872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user logs in, they are issues an authentication token</a:t>
            </a:r>
          </a:p>
          <a:p>
            <a:pPr lvl="1"/>
            <a:r>
              <a:rPr lang="en-US" dirty="0"/>
              <a:t>we’ll use JSON Web Tokens (JWTs), an open standard</a:t>
            </a:r>
          </a:p>
          <a:p>
            <a:endParaRPr lang="en-US" dirty="0"/>
          </a:p>
          <a:p>
            <a:r>
              <a:rPr lang="en-US" dirty="0"/>
              <a:t>Where should client store it?</a:t>
            </a:r>
          </a:p>
          <a:p>
            <a:pPr lvl="1"/>
            <a:r>
              <a:rPr lang="en-US" dirty="0"/>
              <a:t>local storage? can be accessed (and hacked) via JavaScript</a:t>
            </a:r>
          </a:p>
          <a:p>
            <a:pPr lvl="1"/>
            <a:r>
              <a:rPr lang="en-US" b="1" i="1" dirty="0" err="1"/>
              <a:t>httpOnly</a:t>
            </a:r>
            <a:r>
              <a:rPr lang="en-US" b="1" i="1" dirty="0"/>
              <a:t> cookies</a:t>
            </a:r>
          </a:p>
          <a:p>
            <a:endParaRPr lang="en-US" dirty="0"/>
          </a:p>
          <a:p>
            <a:r>
              <a:rPr lang="en-US" dirty="0"/>
              <a:t>JWT is signed using server secret password</a:t>
            </a:r>
          </a:p>
          <a:p>
            <a:endParaRPr lang="en-US" dirty="0"/>
          </a:p>
          <a:p>
            <a:r>
              <a:rPr lang="en-US" dirty="0"/>
              <a:t>Every time user wants to do anything, client presents token</a:t>
            </a:r>
          </a:p>
          <a:p>
            <a:pPr lvl="1"/>
            <a:r>
              <a:rPr lang="en-US" dirty="0"/>
              <a:t>then </a:t>
            </a:r>
            <a:r>
              <a:rPr lang="en-US" b="1" i="1" dirty="0"/>
              <a:t>verified</a:t>
            </a:r>
            <a:r>
              <a:rPr lang="en-US" dirty="0"/>
              <a:t> by server before handling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1F431-D719-40E8-9A6F-9F7EA2BF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10" y="1936101"/>
            <a:ext cx="3118616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70AB-8E7F-44BE-B49D-6B3D205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are JWTs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4699-BF15-4AE1-87E5-3E94F45D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after login</a:t>
            </a:r>
          </a:p>
          <a:p>
            <a:pPr lvl="1"/>
            <a:r>
              <a:rPr lang="en-US" dirty="0"/>
              <a:t>each subsequent request will include the JWT</a:t>
            </a:r>
          </a:p>
          <a:p>
            <a:pPr lvl="1"/>
            <a:r>
              <a:rPr lang="en-US" dirty="0"/>
              <a:t>allows access to routes, services, and resources permitted with that token</a:t>
            </a:r>
          </a:p>
          <a:p>
            <a:pPr lvl="1"/>
            <a:endParaRPr lang="en-US" dirty="0"/>
          </a:p>
          <a:p>
            <a:r>
              <a:rPr lang="en-US" dirty="0"/>
              <a:t>Information Exchange</a:t>
            </a:r>
          </a:p>
          <a:p>
            <a:pPr lvl="1"/>
            <a:r>
              <a:rPr lang="en-US" dirty="0"/>
              <a:t>signed via public key encryption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E8E70-1A7C-4DAB-98AB-B23D6F83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77" y="3694922"/>
            <a:ext cx="6367723" cy="29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7640-0D2D-41FF-B9BC-1E64FA5D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ED0A-CE1D-4288-988D-6C4DE6A4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</a:t>
            </a:r>
          </a:p>
          <a:p>
            <a:pPr lvl="1"/>
            <a:r>
              <a:rPr lang="en-US" dirty="0"/>
              <a:t>specifies signing algorithm (like RSA)</a:t>
            </a:r>
          </a:p>
          <a:p>
            <a:pPr lvl="1"/>
            <a:endParaRPr lang="en-US" dirty="0"/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claims (issuer, expiration, subject, audience, etc.)</a:t>
            </a:r>
          </a:p>
          <a:p>
            <a:endParaRPr lang="en-US" dirty="0"/>
          </a:p>
          <a:p>
            <a:r>
              <a:rPr lang="en-US" dirty="0"/>
              <a:t>Signature</a:t>
            </a:r>
          </a:p>
          <a:p>
            <a:pPr lvl="1"/>
            <a:r>
              <a:rPr lang="en-US" dirty="0"/>
              <a:t>encrypted, used to verify JWT wasn’t tampered with</a:t>
            </a:r>
          </a:p>
          <a:p>
            <a:pPr lvl="1"/>
            <a:r>
              <a:rPr lang="en-US" dirty="0"/>
              <a:t>contains our site’s SECRET password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7C0AF-AA62-4912-B0AE-98A97D9A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41" y="315260"/>
            <a:ext cx="2739603" cy="1683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0C3EB-04B2-4FC4-8CDB-4109439A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87" y="2482736"/>
            <a:ext cx="2143513" cy="1847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A14D-C65A-456A-B236-81ACE0648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35" y="4758611"/>
            <a:ext cx="3026588" cy="18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13775</TotalTime>
  <Words>2285</Words>
  <Application>Microsoft Office PowerPoint</Application>
  <PresentationFormat>Widescreen</PresentationFormat>
  <Paragraphs>366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Cse 316 </vt:lpstr>
      <vt:lpstr>What things do we need to be able to do?</vt:lpstr>
      <vt:lpstr>https is better than http</vt:lpstr>
      <vt:lpstr>Certificate Authorities</vt:lpstr>
      <vt:lpstr>Browsers Help us know which sites have proper certificates</vt:lpstr>
      <vt:lpstr>Secure Socket Layer (SSL)</vt:lpstr>
      <vt:lpstr>Authentication Strategy</vt:lpstr>
      <vt:lpstr>So why are JWTs Useful?</vt:lpstr>
      <vt:lpstr>JWT structure</vt:lpstr>
      <vt:lpstr>PowerPoint Presentation</vt:lpstr>
      <vt:lpstr>How do JWTs work?</vt:lpstr>
      <vt:lpstr>jwt – signing a token (done at login)</vt:lpstr>
      <vt:lpstr>jwt – verify a token (done with post-login requests)</vt:lpstr>
      <vt:lpstr>Setting Up Accounts Management</vt:lpstr>
      <vt:lpstr>Creating a User Schema</vt:lpstr>
      <vt:lpstr>bcrypt – when registering or changing a password</vt:lpstr>
      <vt:lpstr>bcrypt – when registering or changing a password</vt:lpstr>
      <vt:lpstr>Setting Up Back-End Routes</vt:lpstr>
      <vt:lpstr>What should the registerUser controller do?</vt:lpstr>
      <vt:lpstr>What should the loginUser controller do?</vt:lpstr>
      <vt:lpstr>What should the logoutUser controller do?</vt:lpstr>
      <vt:lpstr>Have our router send all requests through our auth middleware</vt:lpstr>
      <vt:lpstr>Now Make our own Express auth Middleware</vt:lpstr>
      <vt:lpstr>We should also know how we may be attacked</vt:lpstr>
      <vt:lpstr>Birthday Attack</vt:lpstr>
      <vt:lpstr>Cross-site Scripting Attack</vt:lpstr>
      <vt:lpstr>Denial of Service Attack</vt:lpstr>
      <vt:lpstr>Drive-by Attack</vt:lpstr>
      <vt:lpstr>Eavesdropping Attack</vt:lpstr>
      <vt:lpstr>Malware Attack</vt:lpstr>
      <vt:lpstr>Man-in-the-middle Attack</vt:lpstr>
      <vt:lpstr>Password Attack</vt:lpstr>
      <vt:lpstr>Phishing Attack</vt:lpstr>
      <vt:lpstr>What is CORS?</vt:lpstr>
      <vt:lpstr>Some Web security rules of thumb</vt:lpstr>
      <vt:lpstr>MERN Stack Security Seems Complicated</vt:lpstr>
      <vt:lpstr>Example: Using helmet to prevent clickjacking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171</cp:revision>
  <dcterms:created xsi:type="dcterms:W3CDTF">2019-01-07T19:50:56Z</dcterms:created>
  <dcterms:modified xsi:type="dcterms:W3CDTF">2021-10-18T16:35:09Z</dcterms:modified>
</cp:coreProperties>
</file>