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301" r:id="rId3"/>
    <p:sldId id="300" r:id="rId4"/>
    <p:sldId id="302" r:id="rId5"/>
    <p:sldId id="303" r:id="rId6"/>
    <p:sldId id="304" r:id="rId7"/>
    <p:sldId id="308" r:id="rId8"/>
    <p:sldId id="305" r:id="rId9"/>
    <p:sldId id="307" r:id="rId10"/>
    <p:sldId id="257" r:id="rId11"/>
    <p:sldId id="299" r:id="rId12"/>
    <p:sldId id="298" r:id="rId13"/>
    <p:sldId id="309" r:id="rId14"/>
    <p:sldId id="313" r:id="rId15"/>
    <p:sldId id="310" r:id="rId16"/>
    <p:sldId id="311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E8AE7-2064-48A1-AAF0-FA5DDF1E3F7B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CF5BE-66CC-4EBB-BEB0-61C572158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56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360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661693"/>
          </a:xfrm>
        </p:spPr>
        <p:txBody>
          <a:bodyPr/>
          <a:lstStyle>
            <a:lvl1pPr>
              <a:defRPr cap="none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36914"/>
            <a:ext cx="9720073" cy="48724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prabathmail/generalization-in-the-context-of-software-development-bcb6191f06f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4F04-8C5D-4DF7-B868-F12E7ED3B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solidFill>
                  <a:srgbClr val="0070C0"/>
                </a:solidFill>
              </a:rPr>
              <a:t>Cse</a:t>
            </a:r>
            <a:r>
              <a:rPr lang="en-US" sz="4800" dirty="0">
                <a:solidFill>
                  <a:srgbClr val="0070C0"/>
                </a:solidFill>
              </a:rPr>
              <a:t> 416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C3BD1-DE20-4246-9080-7686E38F5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Generalization and Specification</a:t>
            </a:r>
          </a:p>
          <a:p>
            <a:r>
              <a:rPr lang="en-US" sz="3200" dirty="0"/>
              <a:t>with Databases</a:t>
            </a:r>
          </a:p>
        </p:txBody>
      </p:sp>
    </p:spTree>
    <p:extLst>
      <p:ext uri="{BB962C8B-B14F-4D97-AF65-F5344CB8AC3E}">
        <p14:creationId xmlns:p14="http://schemas.microsoft.com/office/powerpoint/2010/main" val="3746221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0B1-6A7F-4C93-AC48-88950E45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</a:t>
            </a:r>
            <a:r>
              <a:rPr lang="en-US" b="1" i="1" dirty="0"/>
              <a:t>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2375E-8B00-4DB3-B31A-3410659F9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436914"/>
            <a:ext cx="4630051" cy="48724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process of extracting shared characteristics from two or more objects/processes and combine them into generalizing objects/ processes.</a:t>
            </a:r>
          </a:p>
          <a:p>
            <a:endParaRPr lang="en-US" dirty="0"/>
          </a:p>
          <a:p>
            <a:r>
              <a:rPr lang="en-US" dirty="0"/>
              <a:t>What’s the purpose?</a:t>
            </a:r>
          </a:p>
          <a:p>
            <a:pPr lvl="1"/>
            <a:r>
              <a:rPr lang="en-US" dirty="0"/>
              <a:t>manage shared characteristics in a common way</a:t>
            </a:r>
          </a:p>
          <a:p>
            <a:endParaRPr lang="en-US" dirty="0"/>
          </a:p>
          <a:p>
            <a:r>
              <a:rPr lang="en-US" dirty="0"/>
              <a:t>To what end?</a:t>
            </a:r>
          </a:p>
          <a:p>
            <a:pPr lvl="1"/>
            <a:r>
              <a:rPr lang="en-US" dirty="0"/>
              <a:t>improved flexibility, reusability,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B865B-D9B5-4D69-9DB8-15F71AA65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164" y="2398115"/>
            <a:ext cx="61722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67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0B1-6A7F-4C93-AC48-88950E45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</a:t>
            </a:r>
            <a:r>
              <a:rPr lang="en-US" b="1" i="1" dirty="0"/>
              <a:t>Specialization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2375E-8B00-4DB3-B31A-3410659F9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436914"/>
            <a:ext cx="4630051" cy="4872446"/>
          </a:xfrm>
        </p:spPr>
        <p:txBody>
          <a:bodyPr>
            <a:normAutofit/>
          </a:bodyPr>
          <a:lstStyle/>
          <a:p>
            <a:r>
              <a:rPr lang="en-US" dirty="0"/>
              <a:t>Providing specialized detail to generalized types</a:t>
            </a:r>
          </a:p>
          <a:p>
            <a:pPr lvl="1"/>
            <a:r>
              <a:rPr lang="en-US" dirty="0"/>
              <a:t>i.e. customization</a:t>
            </a:r>
          </a:p>
          <a:p>
            <a:pPr lvl="1"/>
            <a:endParaRPr lang="en-US" dirty="0"/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subclass implementations</a:t>
            </a:r>
          </a:p>
          <a:p>
            <a:pPr lvl="1"/>
            <a:r>
              <a:rPr lang="en-US" dirty="0"/>
              <a:t>follow generalized interfaces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96186E-BFA9-4100-85AA-5F9A71BC8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164" y="2398115"/>
            <a:ext cx="61722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01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2807-919C-4D0E-A56A-9BB297D59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think about a specific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D05DC-70BF-49A0-814D-2D97E5B72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436914"/>
            <a:ext cx="4648884" cy="4872446"/>
          </a:xfrm>
        </p:spPr>
        <p:txBody>
          <a:bodyPr/>
          <a:lstStyle/>
          <a:p>
            <a:r>
              <a:rPr lang="en-US" dirty="0"/>
              <a:t>How could we generalize database communications?</a:t>
            </a:r>
          </a:p>
          <a:p>
            <a:pPr lvl="1"/>
            <a:r>
              <a:rPr lang="en-US" dirty="0"/>
              <a:t>i.e. decouple request handling from database CRUD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make it more modular</a:t>
            </a:r>
          </a:p>
          <a:p>
            <a:pPr lvl="1"/>
            <a:r>
              <a:rPr lang="en-US" dirty="0"/>
              <a:t>make it easier to update or change</a:t>
            </a:r>
          </a:p>
          <a:p>
            <a:pPr lvl="1"/>
            <a:r>
              <a:rPr lang="en-US" dirty="0" err="1"/>
              <a:t>flexibilty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A06A7-6C89-4B5C-B1B4-E2FCD6B15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44" y="1271576"/>
            <a:ext cx="6179856" cy="50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73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AA1A-3309-44F3-89FF-E9826D00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147831"/>
            <a:ext cx="9720072" cy="661693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think more specifically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2E4BB-B8CC-4152-92A4-C1D2DFCC9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809524"/>
            <a:ext cx="11059014" cy="5499836"/>
          </a:xfrm>
        </p:spPr>
        <p:txBody>
          <a:bodyPr>
            <a:normAutofit/>
          </a:bodyPr>
          <a:lstStyle/>
          <a:p>
            <a:r>
              <a:rPr lang="en-US" dirty="0"/>
              <a:t>How could we change our back-end API so that we could change it to use MySQL with minimal changeover/expense?</a:t>
            </a:r>
          </a:p>
          <a:p>
            <a:pPr lvl="1"/>
            <a:r>
              <a:rPr lang="en-US" dirty="0"/>
              <a:t>We need another column between blue and purple</a:t>
            </a:r>
          </a:p>
          <a:p>
            <a:r>
              <a:rPr lang="en-US" dirty="0"/>
              <a:t>How should we do that?</a:t>
            </a:r>
          </a:p>
          <a:p>
            <a:pPr lvl="1"/>
            <a:r>
              <a:rPr lang="en-US" dirty="0"/>
              <a:t>generalize blue to purple communications in the blue component (i.e. remove all Mongoose and Schema references)</a:t>
            </a:r>
          </a:p>
          <a:p>
            <a:pPr lvl="1"/>
            <a:r>
              <a:rPr lang="en-US" dirty="0"/>
              <a:t>specialize they way those interactions happen in a new column (let’s make it green)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A6EBCD-BE59-41BF-9314-ED00F8E28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05639"/>
            <a:ext cx="12192000" cy="345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39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3E2E-ABD6-4729-9EDB-BAF41EB70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we need to generalize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AAC34-9480-4A8F-9248-5D65868F0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Database Manager (ODM for MongoDB)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68E3F0-2A1E-4B30-942A-007460E7D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0048"/>
            <a:ext cx="12192000" cy="286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89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3E2E-ABD6-4729-9EDB-BAF41EB70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… and then Specialize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AAC34-9480-4A8F-9248-5D65868F0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Mongoose Database Manager (ODM for MongoDB)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07464E-0D57-4E77-A951-B114EB8C8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3477"/>
            <a:ext cx="12192000" cy="278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41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0DCD-5B21-41E8-90BE-83867B4F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… and maybe Specialize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6E027-8B55-4027-BFEF-3C304D4F4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 err="1"/>
              <a:t>Sequelize</a:t>
            </a:r>
            <a:r>
              <a:rPr lang="en-US" dirty="0"/>
              <a:t> Database Manager (ORM for MySQL)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16DCC-3709-4336-A81C-6F659C576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5223"/>
            <a:ext cx="12192000" cy="287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64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51B2-E3C3-49B5-9335-C415D5640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A5054-7E1F-41D8-A02D-A0A8B02AC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Generalization in the context of Software Engineering</a:t>
            </a:r>
            <a:endParaRPr lang="en-US" dirty="0"/>
          </a:p>
          <a:p>
            <a:r>
              <a:rPr lang="en-US" dirty="0"/>
              <a:t>by </a:t>
            </a:r>
            <a:r>
              <a:rPr lang="en-US" dirty="0" err="1"/>
              <a:t>Prabath</a:t>
            </a:r>
            <a:r>
              <a:rPr lang="en-US" dirty="0"/>
              <a:t> </a:t>
            </a:r>
            <a:r>
              <a:rPr lang="en-US" dirty="0" err="1"/>
              <a:t>Ariyarathna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8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4A72-7B4C-4485-A4DD-74600ABB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91A2F-E3A2-4BD9-8C2E-3F145009E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Retrieve Update Delete</a:t>
            </a:r>
          </a:p>
          <a:p>
            <a:endParaRPr lang="en-US" dirty="0"/>
          </a:p>
          <a:p>
            <a:r>
              <a:rPr lang="en-US" dirty="0"/>
              <a:t>We’ve neglected some aspects of this</a:t>
            </a:r>
          </a:p>
          <a:p>
            <a:pPr lvl="1"/>
            <a:r>
              <a:rPr lang="en-US" dirty="0"/>
              <a:t>we haven’t really dealt with CRUD combinations</a:t>
            </a:r>
          </a:p>
          <a:p>
            <a:pPr lvl="1"/>
            <a:r>
              <a:rPr lang="en-US" dirty="0"/>
              <a:t>we haven’t really dealt with filtering/pagination</a:t>
            </a:r>
          </a:p>
          <a:p>
            <a:pPr lvl="1"/>
            <a:r>
              <a:rPr lang="en-US" dirty="0"/>
              <a:t>we have only had simple things to retrieve (just Top 5 Lists and Users)</a:t>
            </a:r>
          </a:p>
          <a:p>
            <a:endParaRPr lang="en-US" dirty="0"/>
          </a:p>
          <a:p>
            <a:r>
              <a:rPr lang="en-US" dirty="0"/>
              <a:t>Data Designs can get much more complicated</a:t>
            </a:r>
          </a:p>
          <a:p>
            <a:pPr lvl="1"/>
            <a:r>
              <a:rPr lang="en-US" dirty="0"/>
              <a:t>we can’t have our client retrieve the entire database to use a small portion of it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F6A5B8-0351-4B09-A941-04FE96DFC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686" y="69816"/>
            <a:ext cx="5292314" cy="273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2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AD2A-098B-4333-905F-C5144AB88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Mongoose has many functions for finding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4B156-9D05-48F1-8E2C-DC9BB2D59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each of these, you provide the search criteria argument:</a:t>
            </a:r>
          </a:p>
          <a:p>
            <a:pPr lvl="1"/>
            <a:r>
              <a:rPr lang="en-US" dirty="0" err="1"/>
              <a:t>Model.find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Model.findById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Model.findByIdAndDelete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Model.findByIdAndRemove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Model.findByIdAndUpdate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Model.findOne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Model.findOneAndDelete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Model.findOneAndRemove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Model.findOneAndReplace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Model.findOneAndUpdate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BD968C-019C-442B-8911-DBE547C7119F}"/>
              </a:ext>
            </a:extLst>
          </p:cNvPr>
          <p:cNvSpPr txBox="1"/>
          <p:nvPr/>
        </p:nvSpPr>
        <p:spPr>
          <a:xfrm>
            <a:off x="393091" y="5663029"/>
            <a:ext cx="11405818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Top5List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findById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_id: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 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	…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658430-96F3-44D1-989C-94C9D9A41ABF}"/>
              </a:ext>
            </a:extLst>
          </p:cNvPr>
          <p:cNvSpPr txBox="1">
            <a:spLocks/>
          </p:cNvSpPr>
          <p:nvPr/>
        </p:nvSpPr>
        <p:spPr>
          <a:xfrm>
            <a:off x="7277876" y="2209830"/>
            <a:ext cx="3705475" cy="1245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none" spc="100" baseline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For complicated things involving multiple Collection, best to send query criteria and let the back-end API work it out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1CD421-2EEC-469E-B155-4AB2F9A873B3}"/>
              </a:ext>
            </a:extLst>
          </p:cNvPr>
          <p:cNvSpPr txBox="1">
            <a:spLocks/>
          </p:cNvSpPr>
          <p:nvPr/>
        </p:nvSpPr>
        <p:spPr>
          <a:xfrm>
            <a:off x="7277876" y="3637646"/>
            <a:ext cx="3705475" cy="1245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none" spc="100" baseline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Sorting, filtering, paginating data may require caching</a:t>
            </a:r>
          </a:p>
        </p:txBody>
      </p:sp>
    </p:spTree>
    <p:extLst>
      <p:ext uri="{BB962C8B-B14F-4D97-AF65-F5344CB8AC3E}">
        <p14:creationId xmlns:p14="http://schemas.microsoft.com/office/powerpoint/2010/main" val="410548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2F8E-4A72-4895-B485-6C43FADBE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might we find search results?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94A6A-E218-411F-8D70-923C28AC5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part of a request, send query data in body payload</a:t>
            </a:r>
          </a:p>
          <a:p>
            <a:endParaRPr lang="en-US" dirty="0"/>
          </a:p>
          <a:p>
            <a:r>
              <a:rPr lang="en-US" dirty="0"/>
              <a:t>query {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/>
              <a:t>startsWith</a:t>
            </a:r>
            <a:r>
              <a:rPr lang="en-US" dirty="0"/>
              <a:t> : "Pink",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createdAfter</a:t>
            </a:r>
            <a:r>
              <a:rPr lang="en-US" dirty="0"/>
              <a:t>: "Jan 30, 2012"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Obviously the client and server have to agree on the format</a:t>
            </a:r>
          </a:p>
          <a:p>
            <a:pPr lvl="1"/>
            <a:r>
              <a:rPr lang="en-US" dirty="0"/>
              <a:t>can this process be standardized?</a:t>
            </a:r>
          </a:p>
        </p:txBody>
      </p:sp>
    </p:spTree>
    <p:extLst>
      <p:ext uri="{BB962C8B-B14F-4D97-AF65-F5344CB8AC3E}">
        <p14:creationId xmlns:p14="http://schemas.microsoft.com/office/powerpoint/2010/main" val="252150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F065D-B80B-4434-8D1B-A34877EB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Again, Requests Can Get Complicated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B055C-B3A2-4E7D-AEDC-943FD87BC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Imagine a Database like SOLAR</a:t>
            </a:r>
          </a:p>
          <a:p>
            <a:pPr lvl="1"/>
            <a:r>
              <a:rPr lang="en-US" dirty="0"/>
              <a:t>maybe it has Student, Course, and Classroom Collections</a:t>
            </a:r>
          </a:p>
          <a:p>
            <a:endParaRPr lang="en-US" dirty="0"/>
          </a:p>
          <a:p>
            <a:r>
              <a:rPr lang="en-US" dirty="0"/>
              <a:t>What might someone want?</a:t>
            </a:r>
          </a:p>
          <a:p>
            <a:pPr lvl="1"/>
            <a:r>
              <a:rPr lang="en-US" dirty="0"/>
              <a:t>Find all students registered for CSE courses to be held in New CS</a:t>
            </a:r>
          </a:p>
          <a:p>
            <a:endParaRPr lang="en-US" dirty="0"/>
          </a:p>
          <a:p>
            <a:r>
              <a:rPr lang="en-US" dirty="0"/>
              <a:t>Requires search criteria to be applied to three different Collections</a:t>
            </a:r>
          </a:p>
          <a:p>
            <a:pPr lvl="1"/>
            <a:r>
              <a:rPr lang="en-US" dirty="0"/>
              <a:t>with a large database we have to be mindful it gets implemented efficiently</a:t>
            </a:r>
          </a:p>
        </p:txBody>
      </p:sp>
    </p:spTree>
    <p:extLst>
      <p:ext uri="{BB962C8B-B14F-4D97-AF65-F5344CB8AC3E}">
        <p14:creationId xmlns:p14="http://schemas.microsoft.com/office/powerpoint/2010/main" val="53594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14D9-4236-41C0-834A-FC23CA37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are libraries that aim to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45A09-FD87-4F68-B784-7E0895652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GraphQL</a:t>
            </a:r>
            <a:endParaRPr lang="en-US" b="1" dirty="0"/>
          </a:p>
          <a:p>
            <a:pPr lvl="1"/>
            <a:r>
              <a:rPr lang="en-US" dirty="0"/>
              <a:t>Facebook Query Language and execution engine</a:t>
            </a:r>
          </a:p>
          <a:p>
            <a:endParaRPr lang="en-US" dirty="0"/>
          </a:p>
          <a:p>
            <a:r>
              <a:rPr lang="en-US" dirty="0"/>
              <a:t>Specify what you want, not how to get it</a:t>
            </a:r>
          </a:p>
          <a:p>
            <a:endParaRPr lang="en-US" dirty="0"/>
          </a:p>
          <a:p>
            <a:r>
              <a:rPr lang="en-US" dirty="0"/>
              <a:t>Can be used with any Front-End API</a:t>
            </a:r>
          </a:p>
        </p:txBody>
      </p:sp>
      <p:pic>
        <p:nvPicPr>
          <p:cNvPr id="1026" name="Picture 2" descr="GraphQL - Wikipedia">
            <a:extLst>
              <a:ext uri="{FF2B5EF4-FFF2-40B4-BE49-F238E27FC236}">
                <a16:creationId xmlns:a16="http://schemas.microsoft.com/office/drawing/2014/main" id="{FEDBEBAE-79FD-468D-80AA-402D0DFE3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277" y="1968759"/>
            <a:ext cx="3321698" cy="332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871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DD5B78-3829-4067-8394-C15D8FFBB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0217"/>
            <a:ext cx="4774893" cy="32580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965951-B9CA-4D99-B897-A5DA91389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894" y="1068840"/>
            <a:ext cx="748665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9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5B682D-0A87-42E2-9203-028E57DAA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72275" cy="419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E5DEB7-6978-46FE-AA3A-5ECE529B7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664" y="3000764"/>
            <a:ext cx="5495336" cy="385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01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4012FE-E28E-4495-8E1F-2A8E6F715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393" y="1863401"/>
            <a:ext cx="5351607" cy="39075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86B28A-C467-43EB-B158-AB301DBAC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40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00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9604</TotalTime>
  <Words>567</Words>
  <Application>Microsoft Office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Consolas</vt:lpstr>
      <vt:lpstr>Tw Cen MT</vt:lpstr>
      <vt:lpstr>Tw Cen MT Condensed</vt:lpstr>
      <vt:lpstr>Wingdings 3</vt:lpstr>
      <vt:lpstr>Integral</vt:lpstr>
      <vt:lpstr>Cse 416 </vt:lpstr>
      <vt:lpstr>CRUD</vt:lpstr>
      <vt:lpstr>Mongoose has many functions for finding things</vt:lpstr>
      <vt:lpstr>How might we find search results?</vt:lpstr>
      <vt:lpstr>Again, Requests Can Get Complicated</vt:lpstr>
      <vt:lpstr>There are libraries that aim to help</vt:lpstr>
      <vt:lpstr>PowerPoint Presentation</vt:lpstr>
      <vt:lpstr>PowerPoint Presentation</vt:lpstr>
      <vt:lpstr>PowerPoint Presentation</vt:lpstr>
      <vt:lpstr>Software Generalization</vt:lpstr>
      <vt:lpstr>Software Specialization</vt:lpstr>
      <vt:lpstr>Let’s think about a specific problem</vt:lpstr>
      <vt:lpstr>Let’s think more specifically</vt:lpstr>
      <vt:lpstr>First we need to generalize</vt:lpstr>
      <vt:lpstr>… and then Specialize</vt:lpstr>
      <vt:lpstr>… and maybe Specialize again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380 computer game programming</dc:title>
  <dc:creator>McKillaGorilla</dc:creator>
  <cp:lastModifiedBy>Richard</cp:lastModifiedBy>
  <cp:revision>139</cp:revision>
  <dcterms:created xsi:type="dcterms:W3CDTF">2019-01-07T19:50:56Z</dcterms:created>
  <dcterms:modified xsi:type="dcterms:W3CDTF">2021-11-12T02:10:02Z</dcterms:modified>
</cp:coreProperties>
</file>