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E8AE7-2064-48A1-AAF0-FA5DDF1E3F7B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CF5BE-66CC-4EBB-BEB0-61C572158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56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3600" spc="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4128" y="585216"/>
            <a:ext cx="9720072" cy="661693"/>
          </a:xfrm>
        </p:spPr>
        <p:txBody>
          <a:bodyPr/>
          <a:lstStyle>
            <a:lvl1pPr>
              <a:defRPr cap="none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436914"/>
            <a:ext cx="9720073" cy="48724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t-KKMYE0s4Q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C4F04-8C5D-4DF7-B868-F12E7ED3B3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err="1">
                <a:solidFill>
                  <a:srgbClr val="0070C0"/>
                </a:solidFill>
              </a:rPr>
              <a:t>Cse</a:t>
            </a:r>
            <a:r>
              <a:rPr lang="en-US" sz="4800" dirty="0">
                <a:solidFill>
                  <a:srgbClr val="0070C0"/>
                </a:solidFill>
              </a:rPr>
              <a:t> 316</a:t>
            </a:r>
            <a:br>
              <a:rPr lang="en-US" dirty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2C3BD1-DE20-4246-9080-7686E38F55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Properties</a:t>
            </a:r>
          </a:p>
          <a:p>
            <a:r>
              <a:rPr lang="en-US" sz="3200" dirty="0"/>
              <a:t>of High Quality</a:t>
            </a:r>
          </a:p>
          <a:p>
            <a:r>
              <a:rPr lang="en-US" sz="3200" dirty="0"/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3746221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60A6D-DB2D-427E-806E-E246A143C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Reliability/Robustness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D699C-EFEE-46E9-8C0E-05F744F3F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your program:</a:t>
            </a:r>
          </a:p>
          <a:p>
            <a:pPr lvl="1"/>
            <a:r>
              <a:rPr lang="en-US" dirty="0"/>
              <a:t>anticipate erroneous input?</a:t>
            </a:r>
          </a:p>
          <a:p>
            <a:pPr lvl="1"/>
            <a:r>
              <a:rPr lang="en-US" dirty="0"/>
              <a:t>anticipate all potential program conditions?</a:t>
            </a:r>
          </a:p>
          <a:p>
            <a:pPr lvl="1"/>
            <a:r>
              <a:rPr lang="en-US" dirty="0"/>
              <a:t>handle erroneous input intelligently?</a:t>
            </a:r>
          </a:p>
          <a:p>
            <a:pPr lvl="1"/>
            <a:r>
              <a:rPr lang="en-US" dirty="0"/>
              <a:t>again, think about this in the design stage</a:t>
            </a:r>
          </a:p>
          <a:p>
            <a:pPr lvl="1"/>
            <a:r>
              <a:rPr lang="en-US" dirty="0"/>
              <a:t>provide graceful degradation?</a:t>
            </a:r>
          </a:p>
          <a:p>
            <a:endParaRPr lang="en-US" dirty="0"/>
          </a:p>
          <a:p>
            <a:r>
              <a:rPr lang="en-US" dirty="0"/>
              <a:t>What’s graceful degradation?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494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19AE3-7DDF-4DE0-98DB-7AFA09F5F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Graceful Degradation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5A7CC-E37D-4B03-B531-3539F7C70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 error condition occurs in your program</a:t>
            </a:r>
          </a:p>
          <a:p>
            <a:endParaRPr lang="en-US" dirty="0"/>
          </a:p>
          <a:p>
            <a:r>
              <a:rPr lang="en-US" dirty="0"/>
              <a:t>Should your program:</a:t>
            </a:r>
          </a:p>
          <a:p>
            <a:pPr lvl="1"/>
            <a:r>
              <a:rPr lang="en-US" dirty="0"/>
              <a:t>crash?</a:t>
            </a:r>
          </a:p>
          <a:p>
            <a:pPr lvl="1"/>
            <a:r>
              <a:rPr lang="en-US" dirty="0"/>
              <a:t>exit?</a:t>
            </a:r>
          </a:p>
          <a:p>
            <a:pPr lvl="1"/>
            <a:r>
              <a:rPr lang="en-US" dirty="0"/>
              <a:t>notify the user and exit?</a:t>
            </a:r>
          </a:p>
          <a:p>
            <a:pPr lvl="1"/>
            <a:r>
              <a:rPr lang="en-US" dirty="0"/>
              <a:t>provide an approximated service?</a:t>
            </a:r>
          </a:p>
          <a:p>
            <a:pPr lvl="1"/>
            <a:r>
              <a:rPr lang="en-US" dirty="0"/>
              <a:t>not always possible</a:t>
            </a:r>
          </a:p>
          <a:p>
            <a:endParaRPr lang="en-US" dirty="0"/>
          </a:p>
          <a:p>
            <a:r>
              <a:rPr lang="en-US" dirty="0"/>
              <a:t>Web Browsers</a:t>
            </a:r>
          </a:p>
          <a:p>
            <a:pPr lvl="1"/>
            <a:r>
              <a:rPr lang="en-US" dirty="0"/>
              <a:t>What does they do with poorly formatted HTML?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224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A656D-D1BA-4626-AB32-E4231203E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Feedback, Feedback, Feedback,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366C7-9101-4E8D-986B-350103D9C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Feedback</a:t>
            </a:r>
          </a:p>
          <a:p>
            <a:r>
              <a:rPr lang="en-US" dirty="0"/>
              <a:t>Feedback</a:t>
            </a:r>
          </a:p>
          <a:p>
            <a:r>
              <a:rPr lang="en-US" dirty="0"/>
              <a:t>Feedback</a:t>
            </a:r>
          </a:p>
          <a:p>
            <a:r>
              <a:rPr lang="en-US" dirty="0"/>
              <a:t>Feedback</a:t>
            </a:r>
          </a:p>
          <a:p>
            <a:r>
              <a:rPr lang="en-US" dirty="0"/>
              <a:t>Feedback</a:t>
            </a:r>
          </a:p>
          <a:p>
            <a:r>
              <a:rPr lang="en-US" dirty="0"/>
              <a:t>Feedback</a:t>
            </a:r>
          </a:p>
          <a:p>
            <a:r>
              <a:rPr lang="en-US" dirty="0"/>
              <a:t>Feedback</a:t>
            </a:r>
          </a:p>
          <a:p>
            <a:r>
              <a:rPr lang="en-US" dirty="0"/>
              <a:t>Feedback</a:t>
            </a:r>
          </a:p>
          <a:p>
            <a:r>
              <a:rPr lang="en-US" dirty="0"/>
              <a:t>Feedback</a:t>
            </a:r>
          </a:p>
          <a:p>
            <a:r>
              <a:rPr lang="en-US" dirty="0"/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1482472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6DAD6-098E-4D04-9766-7E4F5F7EF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Feedback to whom?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0BB52-6400-44B3-88D5-7A6D2240F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End user due to:</a:t>
            </a:r>
          </a:p>
          <a:p>
            <a:pPr lvl="1"/>
            <a:r>
              <a:rPr lang="en-US" dirty="0"/>
              <a:t>bad input, equipment failure, missing files, etc.</a:t>
            </a:r>
          </a:p>
          <a:p>
            <a:pPr lvl="1"/>
            <a:r>
              <a:rPr lang="en-US" dirty="0"/>
              <a:t>How?</a:t>
            </a:r>
          </a:p>
          <a:p>
            <a:pPr lvl="2"/>
            <a:r>
              <a:rPr lang="en-US" dirty="0"/>
              <a:t>popup dialogs, highlighting (red x in Web form), etc.</a:t>
            </a:r>
          </a:p>
          <a:p>
            <a:endParaRPr lang="en-US" dirty="0"/>
          </a:p>
          <a:p>
            <a:r>
              <a:rPr lang="en-US" dirty="0"/>
              <a:t>Other programmers using your framework due to:</a:t>
            </a:r>
          </a:p>
          <a:p>
            <a:pPr lvl="1"/>
            <a:r>
              <a:rPr lang="en-US" dirty="0"/>
              <a:t>passing bad data, incorrect initialization, etc.</a:t>
            </a:r>
          </a:p>
          <a:p>
            <a:pPr lvl="1"/>
            <a:r>
              <a:rPr lang="en-US" dirty="0"/>
              <a:t>How?</a:t>
            </a:r>
          </a:p>
          <a:p>
            <a:pPr lvl="2"/>
            <a:r>
              <a:rPr lang="en-US" dirty="0"/>
              <a:t>exception throwing, error value returning,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408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821C3-F33A-44AC-A3C2-7770D34F9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Flexibility in a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A3D27-5CAA-43DC-94A4-D38E06CDD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Programmers need to know:</a:t>
            </a:r>
          </a:p>
          <a:p>
            <a:pPr lvl="1"/>
            <a:r>
              <a:rPr lang="en-US" dirty="0"/>
              <a:t>when and why things in a framework might go wrong</a:t>
            </a:r>
          </a:p>
          <a:p>
            <a:r>
              <a:rPr lang="en-US" dirty="0"/>
              <a:t>AND</a:t>
            </a:r>
          </a:p>
          <a:p>
            <a:pPr lvl="1"/>
            <a:r>
              <a:rPr lang="en-US" dirty="0"/>
              <a:t>when and why things in a framework do go wrong</a:t>
            </a:r>
          </a:p>
          <a:p>
            <a:endParaRPr lang="en-US" dirty="0"/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customized response</a:t>
            </a:r>
          </a:p>
          <a:p>
            <a:endParaRPr lang="en-US" dirty="0"/>
          </a:p>
          <a:p>
            <a:r>
              <a:rPr lang="en-US" dirty="0"/>
              <a:t>Ex: </a:t>
            </a:r>
          </a:p>
          <a:p>
            <a:r>
              <a:rPr lang="en-US" dirty="0"/>
              <a:t>console.log message</a:t>
            </a:r>
          </a:p>
          <a:p>
            <a:r>
              <a:rPr lang="en-US" dirty="0"/>
              <a:t>Material UI Dialog</a:t>
            </a:r>
          </a:p>
          <a:p>
            <a:r>
              <a:rPr lang="en-US" dirty="0"/>
              <a:t>Writing error code to file</a:t>
            </a:r>
          </a:p>
          <a:p>
            <a:r>
              <a:rPr lang="en-US" dirty="0"/>
              <a:t>etc.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1A3E97-4C90-4E30-84C6-632952638406}"/>
              </a:ext>
            </a:extLst>
          </p:cNvPr>
          <p:cNvSpPr txBox="1">
            <a:spLocks/>
          </p:cNvSpPr>
          <p:nvPr/>
        </p:nvSpPr>
        <p:spPr>
          <a:xfrm>
            <a:off x="5503849" y="3560727"/>
            <a:ext cx="3463981" cy="1531391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Some implementation should require custom solutions</a:t>
            </a:r>
          </a:p>
        </p:txBody>
      </p:sp>
    </p:spTree>
    <p:extLst>
      <p:ext uri="{BB962C8B-B14F-4D97-AF65-F5344CB8AC3E}">
        <p14:creationId xmlns:p14="http://schemas.microsoft.com/office/powerpoint/2010/main" val="3663418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6A4-E06A-49AC-BD96-7D7FBB347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Applications Using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D203C-A8A7-47F4-8467-74E5B6A20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174" y="1769537"/>
            <a:ext cx="9720073" cy="4872446"/>
          </a:xfrm>
        </p:spPr>
        <p:txBody>
          <a:bodyPr/>
          <a:lstStyle/>
          <a:p>
            <a:r>
              <a:rPr lang="en-US" dirty="0"/>
              <a:t>Note, making a framework is much more difficult than making an application. Why?</a:t>
            </a:r>
          </a:p>
          <a:p>
            <a:endParaRPr 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EAC3A547-7DC8-4DD3-9784-9DBA1319E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7369" y="3745385"/>
            <a:ext cx="1981200" cy="460375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500"/>
              </a:spcBef>
            </a:pPr>
            <a:r>
              <a:rPr lang="en-US" altLang="en-US" sz="2400" dirty="0">
                <a:solidFill>
                  <a:schemeClr val="tx1"/>
                </a:solidFill>
              </a:rPr>
              <a:t>Framework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EC39EF52-1897-4C98-8214-B42A74120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1398" y="4903594"/>
            <a:ext cx="2133600" cy="460375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500"/>
              </a:spcBef>
            </a:pPr>
            <a:r>
              <a:rPr lang="en-US" altLang="en-US" sz="2400" dirty="0">
                <a:solidFill>
                  <a:schemeClr val="tx1"/>
                </a:solidFill>
              </a:rPr>
              <a:t>Application #1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555DEA73-408C-48D6-9FFE-1F0BB73F26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4480" y="4896075"/>
            <a:ext cx="2133600" cy="460375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500"/>
              </a:spcBef>
            </a:pPr>
            <a:r>
              <a:rPr lang="en-US" altLang="en-US" sz="2400" dirty="0">
                <a:solidFill>
                  <a:schemeClr val="tx1"/>
                </a:solidFill>
              </a:rPr>
              <a:t>Application #2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C963AB9-FD05-40C6-8E2B-91599EA9863B}"/>
              </a:ext>
            </a:extLst>
          </p:cNvPr>
          <p:cNvGrpSpPr>
            <a:grpSpLocks/>
          </p:cNvGrpSpPr>
          <p:nvPr/>
        </p:nvGrpSpPr>
        <p:grpSpPr bwMode="auto">
          <a:xfrm>
            <a:off x="1854200" y="175097"/>
            <a:ext cx="3249613" cy="3659865"/>
            <a:chOff x="206" y="960"/>
            <a:chExt cx="2047" cy="3659865"/>
          </a:xfrm>
        </p:grpSpPr>
        <p:sp>
          <p:nvSpPr>
            <p:cNvPr id="18" name="Line 7">
              <a:extLst>
                <a:ext uri="{FF2B5EF4-FFF2-40B4-BE49-F238E27FC236}">
                  <a16:creationId xmlns:a16="http://schemas.microsoft.com/office/drawing/2014/main" id="{275A4459-F00B-4940-A7EA-166C688C66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660825"/>
              <a:ext cx="1101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Text Box 8">
              <a:extLst>
                <a:ext uri="{FF2B5EF4-FFF2-40B4-BE49-F238E27FC236}">
                  <a16:creationId xmlns:a16="http://schemas.microsoft.com/office/drawing/2014/main" id="{D6B5084A-2F26-470E-8387-857C966118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" y="3271482"/>
              <a:ext cx="957" cy="7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1125"/>
                </a:spcBef>
              </a:pPr>
              <a:r>
                <a:rPr lang="en-US" altLang="en-US" dirty="0">
                  <a:solidFill>
                    <a:schemeClr val="tx1"/>
                  </a:solidFill>
                </a:rPr>
                <a:t>App1 calls methods of Framework objects</a:t>
              </a:r>
            </a:p>
          </p:txBody>
        </p:sp>
        <p:sp>
          <p:nvSpPr>
            <p:cNvPr id="20" name="Line 9">
              <a:extLst>
                <a:ext uri="{FF2B5EF4-FFF2-40B4-BE49-F238E27FC236}">
                  <a16:creationId xmlns:a16="http://schemas.microsoft.com/office/drawing/2014/main" id="{5D9F8D78-8B5B-42A1-84FB-DF78D77BDB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960"/>
              <a:ext cx="0" cy="1149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2D932E3-87DA-4B17-900C-933E567D18C4}"/>
              </a:ext>
            </a:extLst>
          </p:cNvPr>
          <p:cNvGrpSpPr>
            <a:grpSpLocks/>
          </p:cNvGrpSpPr>
          <p:nvPr/>
        </p:nvGrpSpPr>
        <p:grpSpPr bwMode="auto">
          <a:xfrm>
            <a:off x="7116673" y="3537711"/>
            <a:ext cx="3249614" cy="299728"/>
            <a:chOff x="3503" y="-297619"/>
            <a:chExt cx="2047" cy="299728"/>
          </a:xfrm>
        </p:grpSpPr>
        <p:sp>
          <p:nvSpPr>
            <p:cNvPr id="15" name="Line 11">
              <a:extLst>
                <a:ext uri="{FF2B5EF4-FFF2-40B4-BE49-F238E27FC236}">
                  <a16:creationId xmlns:a16="http://schemas.microsoft.com/office/drawing/2014/main" id="{1F3C8CED-848F-435B-9E8F-13DF6234F2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03" y="960"/>
              <a:ext cx="961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Line 12">
              <a:extLst>
                <a:ext uri="{FF2B5EF4-FFF2-40B4-BE49-F238E27FC236}">
                  <a16:creationId xmlns:a16="http://schemas.microsoft.com/office/drawing/2014/main" id="{ACC4FDBC-700F-4772-A888-017AF37439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960"/>
              <a:ext cx="0" cy="1149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Text Box 13">
              <a:extLst>
                <a:ext uri="{FF2B5EF4-FFF2-40B4-BE49-F238E27FC236}">
                  <a16:creationId xmlns:a16="http://schemas.microsoft.com/office/drawing/2014/main" id="{293CF24F-CBEE-404D-90AF-D700EBB964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5" y="-297619"/>
              <a:ext cx="955" cy="7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1125"/>
                </a:spcBef>
              </a:pPr>
              <a:r>
                <a:rPr lang="en-US" altLang="en-US" dirty="0">
                  <a:solidFill>
                    <a:schemeClr val="tx1"/>
                  </a:solidFill>
                </a:rPr>
                <a:t>App2 calls methods of Framework objects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EDE6EC6-5367-476B-B26B-0CDE2F6A6DE8}"/>
              </a:ext>
            </a:extLst>
          </p:cNvPr>
          <p:cNvGrpSpPr>
            <a:grpSpLocks/>
          </p:cNvGrpSpPr>
          <p:nvPr/>
        </p:nvGrpSpPr>
        <p:grpSpPr bwMode="auto">
          <a:xfrm>
            <a:off x="4206871" y="4019467"/>
            <a:ext cx="3848874" cy="1253732"/>
            <a:chOff x="2161" y="2646"/>
            <a:chExt cx="873" cy="943"/>
          </a:xfrm>
        </p:grpSpPr>
        <p:sp>
          <p:nvSpPr>
            <p:cNvPr id="10" name="Line 15">
              <a:extLst>
                <a:ext uri="{FF2B5EF4-FFF2-40B4-BE49-F238E27FC236}">
                  <a16:creationId xmlns:a16="http://schemas.microsoft.com/office/drawing/2014/main" id="{DFDF0B7E-F170-4CE5-B7AF-66D748835E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2" y="2652"/>
              <a:ext cx="2" cy="653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Text Box 16">
              <a:extLst>
                <a:ext uri="{FF2B5EF4-FFF2-40B4-BE49-F238E27FC236}">
                  <a16:creationId xmlns:a16="http://schemas.microsoft.com/office/drawing/2014/main" id="{812B6A5D-F60F-4BB5-A0DA-AA4F04FDCD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9" y="2893"/>
              <a:ext cx="437" cy="6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1125"/>
                </a:spcBef>
              </a:pPr>
              <a:r>
                <a:rPr lang="en-US" altLang="en-US" dirty="0">
                  <a:solidFill>
                    <a:schemeClr val="tx1"/>
                  </a:solidFill>
                </a:rPr>
                <a:t>Framework calls methods of App1 &amp; App2 objects</a:t>
              </a:r>
            </a:p>
          </p:txBody>
        </p:sp>
        <p:sp>
          <p:nvSpPr>
            <p:cNvPr id="12" name="Line 17">
              <a:extLst>
                <a:ext uri="{FF2B5EF4-FFF2-40B4-BE49-F238E27FC236}">
                  <a16:creationId xmlns:a16="http://schemas.microsoft.com/office/drawing/2014/main" id="{D67A2DB8-401A-4BCD-8DF2-B20170D1B3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2" y="2652"/>
              <a:ext cx="2" cy="653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" name="Line 18">
              <a:extLst>
                <a:ext uri="{FF2B5EF4-FFF2-40B4-BE49-F238E27FC236}">
                  <a16:creationId xmlns:a16="http://schemas.microsoft.com/office/drawing/2014/main" id="{D3EB57F2-C2A2-45C3-A19E-0EC4A1DB34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1" y="2646"/>
              <a:ext cx="203" cy="6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" name="Line 19">
              <a:extLst>
                <a:ext uri="{FF2B5EF4-FFF2-40B4-BE49-F238E27FC236}">
                  <a16:creationId xmlns:a16="http://schemas.microsoft.com/office/drawing/2014/main" id="{23E28E57-AB38-400A-886F-F44D9F620F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1" y="2652"/>
              <a:ext cx="213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21" name="Line 7">
            <a:extLst>
              <a:ext uri="{FF2B5EF4-FFF2-40B4-BE49-F238E27FC236}">
                <a16:creationId xmlns:a16="http://schemas.microsoft.com/office/drawing/2014/main" id="{2FD607BC-9116-4EA1-A874-EAD09EBA8D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64790" y="3842940"/>
            <a:ext cx="8820" cy="1028742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2" name="Line 7">
            <a:extLst>
              <a:ext uri="{FF2B5EF4-FFF2-40B4-BE49-F238E27FC236}">
                <a16:creationId xmlns:a16="http://schemas.microsoft.com/office/drawing/2014/main" id="{64798EB2-9936-4F3F-B4AB-64C29B9364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37852" y="3834962"/>
            <a:ext cx="8820" cy="1028742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34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C95A0-7B01-4C02-BD23-11A7CFB84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Reusability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E8CDE-9BB6-425F-A9E3-0F737894A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Code serving multiple purposes</a:t>
            </a:r>
          </a:p>
          <a:p>
            <a:endParaRPr lang="en-US" dirty="0"/>
          </a:p>
          <a:p>
            <a:r>
              <a:rPr lang="en-US" dirty="0"/>
              <a:t>Who cares?</a:t>
            </a:r>
          </a:p>
          <a:p>
            <a:pPr lvl="1"/>
            <a:r>
              <a:rPr lang="en-US" dirty="0"/>
              <a:t>management does</a:t>
            </a:r>
          </a:p>
          <a:p>
            <a:pPr lvl="2"/>
            <a:r>
              <a:rPr lang="en-US" dirty="0"/>
              <a:t>avoid duplication of work (save $)</a:t>
            </a:r>
          </a:p>
          <a:p>
            <a:pPr lvl="1"/>
            <a:r>
              <a:rPr lang="en-US" dirty="0"/>
              <a:t>software engineering does</a:t>
            </a:r>
          </a:p>
          <a:p>
            <a:pPr lvl="2"/>
            <a:r>
              <a:rPr lang="en-US" dirty="0"/>
              <a:t>avoid duplication of work (save time &amp; avoid mistakes)</a:t>
            </a:r>
          </a:p>
          <a:p>
            <a:endParaRPr lang="en-US" dirty="0"/>
          </a:p>
          <a:p>
            <a:r>
              <a:rPr lang="en-US" dirty="0"/>
              <a:t>How can we achieve this?</a:t>
            </a:r>
          </a:p>
          <a:p>
            <a:pPr lvl="1"/>
            <a:r>
              <a:rPr lang="en-US" dirty="0"/>
              <a:t>careful program decomposition</a:t>
            </a:r>
          </a:p>
          <a:p>
            <a:pPr lvl="1"/>
            <a:r>
              <a:rPr lang="en-US" dirty="0"/>
              <a:t>separate technology-dependent components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60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3BF2B-4929-40EF-9AA1-7C6A0EBF2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Extensibility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2184B-E523-4179-BC2C-8B5A51D55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the software easily be extended?</a:t>
            </a:r>
          </a:p>
          <a:p>
            <a:endParaRPr lang="en-US" dirty="0"/>
          </a:p>
          <a:p>
            <a:r>
              <a:rPr lang="en-US" dirty="0"/>
              <a:t>Huh?</a:t>
            </a:r>
          </a:p>
          <a:p>
            <a:pPr lvl="1"/>
            <a:r>
              <a:rPr lang="en-US" dirty="0"/>
              <a:t>can it be used for other purposes</a:t>
            </a:r>
          </a:p>
          <a:p>
            <a:endParaRPr lang="en-US" dirty="0"/>
          </a:p>
          <a:p>
            <a:r>
              <a:rPr lang="en-US" dirty="0"/>
              <a:t>Ex:</a:t>
            </a:r>
          </a:p>
          <a:p>
            <a:pPr lvl="1"/>
            <a:r>
              <a:rPr lang="en-US" dirty="0"/>
              <a:t>plug-ins</a:t>
            </a:r>
          </a:p>
          <a:p>
            <a:pPr lvl="1"/>
            <a:r>
              <a:rPr lang="en-US" dirty="0"/>
              <a:t>exporters</a:t>
            </a:r>
          </a:p>
          <a:p>
            <a:pPr lvl="1"/>
            <a:r>
              <a:rPr lang="en-US" dirty="0"/>
              <a:t>add-ons</a:t>
            </a:r>
          </a:p>
          <a:p>
            <a:pPr lvl="1"/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951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4875A-2D5E-4221-96BB-324282D01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Extensibility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2FE96-4E1C-4FF7-9AE2-DAA8234D4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In VSC, go to Extensions</a:t>
            </a:r>
          </a:p>
          <a:p>
            <a:endParaRPr lang="en-US" dirty="0"/>
          </a:p>
          <a:p>
            <a:r>
              <a:rPr lang="en-US" dirty="0"/>
              <a:t>Anyone can make a plugin</a:t>
            </a:r>
          </a:p>
          <a:p>
            <a:endParaRPr lang="en-US" dirty="0"/>
          </a:p>
          <a:p>
            <a:r>
              <a:rPr lang="en-US" dirty="0"/>
              <a:t>Download, install, and use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211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01553-7260-4571-8A70-45A75F3D7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Scalability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0C205-AFE5-48C6-80A1-F1FD12561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will the program perform when we increase:</a:t>
            </a:r>
          </a:p>
          <a:p>
            <a:pPr lvl="1"/>
            <a:r>
              <a:rPr lang="en-US" dirty="0"/>
              <a:t># of users/connections</a:t>
            </a:r>
          </a:p>
          <a:p>
            <a:pPr lvl="1"/>
            <a:r>
              <a:rPr lang="en-US" dirty="0"/>
              <a:t>amount of data processed</a:t>
            </a:r>
          </a:p>
          <a:p>
            <a:pPr lvl="1"/>
            <a:r>
              <a:rPr lang="en-US" dirty="0"/>
              <a:t># of geographic locations users are from</a:t>
            </a:r>
          </a:p>
          <a:p>
            <a:endParaRPr lang="en-US" dirty="0"/>
          </a:p>
          <a:p>
            <a:r>
              <a:rPr lang="en-US" dirty="0"/>
              <a:t>A function of design as well as technology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769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ABF0A-FEAF-4270-9BA1-AAFE9B5E5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This semester I intend to brainwash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2B5B7-F675-40C6-BBFE-C73C3103C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436914"/>
            <a:ext cx="9720073" cy="517721"/>
          </a:xfrm>
        </p:spPr>
        <p:txBody>
          <a:bodyPr/>
          <a:lstStyle/>
          <a:p>
            <a:r>
              <a:rPr lang="en-US" dirty="0"/>
              <a:t>Important Principles for creating a Software Solution: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0F4C05C-1249-4261-9AEF-D4B930421896}"/>
              </a:ext>
            </a:extLst>
          </p:cNvPr>
          <p:cNvSpPr txBox="1">
            <a:spLocks/>
          </p:cNvSpPr>
          <p:nvPr/>
        </p:nvSpPr>
        <p:spPr>
          <a:xfrm>
            <a:off x="1024128" y="2335934"/>
            <a:ext cx="3463981" cy="1531391"/>
          </a:xfrm>
          <a:prstGeom prst="rect">
            <a:avLst/>
          </a:prstGeom>
        </p:spPr>
        <p:txBody>
          <a:bodyPr vert="horz" lIns="45720" tIns="45720" rIns="4572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First Define the Problem</a:t>
            </a:r>
          </a:p>
          <a:p>
            <a:r>
              <a:rPr lang="en-US" dirty="0">
                <a:solidFill>
                  <a:srgbClr val="FF0000"/>
                </a:solidFill>
              </a:rPr>
              <a:t>Design, then Code</a:t>
            </a:r>
          </a:p>
          <a:p>
            <a:r>
              <a:rPr lang="en-US" dirty="0">
                <a:solidFill>
                  <a:srgbClr val="FF0000"/>
                </a:solidFill>
              </a:rPr>
              <a:t>Always Provide Feedback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0D69071-58BA-4BD9-8BC9-F86BE038CA1D}"/>
              </a:ext>
            </a:extLst>
          </p:cNvPr>
          <p:cNvSpPr txBox="1">
            <a:spLocks/>
          </p:cNvSpPr>
          <p:nvPr/>
        </p:nvSpPr>
        <p:spPr>
          <a:xfrm>
            <a:off x="1024127" y="4137670"/>
            <a:ext cx="3463981" cy="1531391"/>
          </a:xfrm>
          <a:prstGeom prst="rect">
            <a:avLst/>
          </a:prstGeom>
        </p:spPr>
        <p:txBody>
          <a:bodyPr vert="horz" lIns="45720" tIns="45720" rIns="4572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C000"/>
                </a:solidFill>
              </a:rPr>
              <a:t>First Define the Problem</a:t>
            </a:r>
          </a:p>
          <a:p>
            <a:r>
              <a:rPr lang="en-US" dirty="0">
                <a:solidFill>
                  <a:srgbClr val="FFC000"/>
                </a:solidFill>
              </a:rPr>
              <a:t>Design, then Code</a:t>
            </a:r>
          </a:p>
          <a:p>
            <a:r>
              <a:rPr lang="en-US" dirty="0">
                <a:solidFill>
                  <a:srgbClr val="FFC000"/>
                </a:solidFill>
              </a:rPr>
              <a:t>Always Provide Feedback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A9C44A-82AB-44D6-9B1E-72CA16661B53}"/>
              </a:ext>
            </a:extLst>
          </p:cNvPr>
          <p:cNvSpPr txBox="1">
            <a:spLocks/>
          </p:cNvSpPr>
          <p:nvPr/>
        </p:nvSpPr>
        <p:spPr>
          <a:xfrm>
            <a:off x="5538803" y="2335933"/>
            <a:ext cx="3463981" cy="1531391"/>
          </a:xfrm>
          <a:prstGeom prst="rect">
            <a:avLst/>
          </a:prstGeom>
        </p:spPr>
        <p:txBody>
          <a:bodyPr vert="horz" lIns="45720" tIns="45720" rIns="4572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B050"/>
                </a:solidFill>
              </a:rPr>
              <a:t>First Define the Problem</a:t>
            </a:r>
          </a:p>
          <a:p>
            <a:r>
              <a:rPr lang="en-US" dirty="0">
                <a:solidFill>
                  <a:srgbClr val="00B050"/>
                </a:solidFill>
              </a:rPr>
              <a:t>Design, then Code</a:t>
            </a:r>
          </a:p>
          <a:p>
            <a:r>
              <a:rPr lang="en-US" dirty="0">
                <a:solidFill>
                  <a:srgbClr val="00B050"/>
                </a:solidFill>
              </a:rPr>
              <a:t>Always Provide Feedback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8AC0FB8-28F3-40D3-9BA1-2D8C84289FF1}"/>
              </a:ext>
            </a:extLst>
          </p:cNvPr>
          <p:cNvSpPr txBox="1">
            <a:spLocks/>
          </p:cNvSpPr>
          <p:nvPr/>
        </p:nvSpPr>
        <p:spPr>
          <a:xfrm>
            <a:off x="5538803" y="4137670"/>
            <a:ext cx="3463981" cy="1531391"/>
          </a:xfrm>
          <a:prstGeom prst="rect">
            <a:avLst/>
          </a:prstGeom>
        </p:spPr>
        <p:txBody>
          <a:bodyPr vert="horz" lIns="45720" tIns="45720" rIns="4572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7030A0"/>
                </a:solidFill>
              </a:rPr>
              <a:t>First Define the Problem</a:t>
            </a:r>
          </a:p>
          <a:p>
            <a:r>
              <a:rPr lang="en-US" dirty="0">
                <a:solidFill>
                  <a:srgbClr val="7030A0"/>
                </a:solidFill>
              </a:rPr>
              <a:t>Design, then Code</a:t>
            </a:r>
          </a:p>
          <a:p>
            <a:r>
              <a:rPr lang="en-US" dirty="0">
                <a:solidFill>
                  <a:srgbClr val="7030A0"/>
                </a:solidFill>
              </a:rPr>
              <a:t>Always Provide Feedback</a:t>
            </a:r>
          </a:p>
        </p:txBody>
      </p:sp>
    </p:spTree>
    <p:extLst>
      <p:ext uri="{BB962C8B-B14F-4D97-AF65-F5344CB8AC3E}">
        <p14:creationId xmlns:p14="http://schemas.microsoft.com/office/powerpoint/2010/main" val="3508970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5B722-6959-4828-927F-11C4FB7BD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And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8E15F-5913-41B0-B953-EDC64C845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Maintainability</a:t>
            </a:r>
          </a:p>
          <a:p>
            <a:r>
              <a:rPr lang="en-US" dirty="0"/>
              <a:t>Readability</a:t>
            </a:r>
          </a:p>
          <a:p>
            <a:r>
              <a:rPr lang="en-US" dirty="0"/>
              <a:t>Modifiability</a:t>
            </a:r>
          </a:p>
          <a:p>
            <a:r>
              <a:rPr lang="en-US" dirty="0"/>
              <a:t>Testability</a:t>
            </a:r>
          </a:p>
          <a:p>
            <a:r>
              <a:rPr lang="en-US" dirty="0"/>
              <a:t>etc.</a:t>
            </a:r>
          </a:p>
          <a:p>
            <a:endParaRPr lang="en-US" dirty="0"/>
          </a:p>
          <a:p>
            <a:r>
              <a:rPr lang="en-US" dirty="0"/>
              <a:t>All of these, as with the others, must be considered early in design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945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E64D6-A1EA-4E1B-B610-AF76A9FB8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can these properties be achieved?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F3298-71AE-4095-B595-709C8AC35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By using well proven, established processes</a:t>
            </a:r>
          </a:p>
          <a:p>
            <a:r>
              <a:rPr lang="en-US" dirty="0"/>
              <a:t>preferably while taking advantage of good tools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Software Development Life Cycle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7A4921B-21FC-4732-8CA4-AAF437D82365}"/>
              </a:ext>
            </a:extLst>
          </p:cNvPr>
          <p:cNvGrpSpPr>
            <a:grpSpLocks/>
          </p:cNvGrpSpPr>
          <p:nvPr/>
        </p:nvGrpSpPr>
        <p:grpSpPr bwMode="auto">
          <a:xfrm>
            <a:off x="1209140" y="2740965"/>
            <a:ext cx="9139242" cy="2047877"/>
            <a:chOff x="0" y="1440"/>
            <a:chExt cx="5757" cy="1290"/>
          </a:xfrm>
        </p:grpSpPr>
        <p:sp>
          <p:nvSpPr>
            <p:cNvPr id="5" name="Text Box 4">
              <a:extLst>
                <a:ext uri="{FF2B5EF4-FFF2-40B4-BE49-F238E27FC236}">
                  <a16:creationId xmlns:a16="http://schemas.microsoft.com/office/drawing/2014/main" id="{B049EB59-13E7-4EB6-AC52-7C87C84FD9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440"/>
              <a:ext cx="957" cy="409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ts val="1125"/>
                </a:spcBef>
              </a:pP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Requirements Analysis</a:t>
              </a:r>
            </a:p>
          </p:txBody>
        </p:sp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A873D612-05B1-43B0-A09B-94ABD6CAFB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440"/>
              <a:ext cx="765" cy="409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ts val="1125"/>
                </a:spcBef>
              </a:pP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Design &amp; Document</a:t>
              </a: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78186F08-6F75-45CB-90BF-333F8C63D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1488"/>
              <a:ext cx="477" cy="234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ts val="1125"/>
                </a:spcBef>
              </a:pP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Code</a:t>
              </a:r>
            </a:p>
          </p:txBody>
        </p: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4D27D236-91C6-4AEF-9002-2ABDBB6785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1488"/>
              <a:ext cx="477" cy="234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ts val="1125"/>
                </a:spcBef>
              </a:pP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Test</a:t>
              </a:r>
            </a:p>
          </p:txBody>
        </p:sp>
        <p:sp>
          <p:nvSpPr>
            <p:cNvPr id="9" name="Text Box 8">
              <a:extLst>
                <a:ext uri="{FF2B5EF4-FFF2-40B4-BE49-F238E27FC236}">
                  <a16:creationId xmlns:a16="http://schemas.microsoft.com/office/drawing/2014/main" id="{283C7FBE-314C-47BB-81C5-5E253F7140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2496"/>
              <a:ext cx="525" cy="234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ts val="1125"/>
                </a:spcBef>
              </a:pP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Debug</a:t>
              </a:r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460D6D52-650C-4B38-8C3F-F501283A38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2112"/>
              <a:ext cx="525" cy="234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ts val="1125"/>
                </a:spcBef>
              </a:pP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Profile</a:t>
              </a:r>
            </a:p>
          </p:txBody>
        </p:sp>
        <p:sp>
          <p:nvSpPr>
            <p:cNvPr id="11" name="Text Box 10">
              <a:extLst>
                <a:ext uri="{FF2B5EF4-FFF2-40B4-BE49-F238E27FC236}">
                  <a16:creationId xmlns:a16="http://schemas.microsoft.com/office/drawing/2014/main" id="{6CC090F3-4E3F-4EB1-B8B4-B22B29E1C3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1488"/>
              <a:ext cx="621" cy="234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ts val="1125"/>
                </a:spcBef>
              </a:pP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Deploy</a:t>
              </a:r>
            </a:p>
          </p:txBody>
        </p:sp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0C9625C9-0317-429D-8421-D5AEF8F798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440"/>
              <a:ext cx="669" cy="409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ts val="1125"/>
                </a:spcBef>
              </a:pP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Evaluate Design</a:t>
              </a:r>
            </a:p>
          </p:txBody>
        </p:sp>
        <p:sp>
          <p:nvSpPr>
            <p:cNvPr id="13" name="Line 12">
              <a:extLst>
                <a:ext uri="{FF2B5EF4-FFF2-40B4-BE49-F238E27FC236}">
                  <a16:creationId xmlns:a16="http://schemas.microsoft.com/office/drawing/2014/main" id="{248A4368-2AFF-4AA4-A2A7-335420CDFD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632"/>
              <a:ext cx="237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A62F6B91-1E6B-4C79-9E57-85D14FB39F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1632"/>
              <a:ext cx="237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88E20FF7-5937-4C44-BDC0-5579E71330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632"/>
              <a:ext cx="237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2CBD87EB-B9FD-4241-876F-A2681DC2D5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632"/>
              <a:ext cx="237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A6279C68-9ECB-4B4F-8E9E-027E04CAF4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1632"/>
              <a:ext cx="237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414510C9-281B-4C3C-97C9-2CA7BB4CA3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2" y="1632"/>
              <a:ext cx="285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Line 18">
              <a:extLst>
                <a:ext uri="{FF2B5EF4-FFF2-40B4-BE49-F238E27FC236}">
                  <a16:creationId xmlns:a16="http://schemas.microsoft.com/office/drawing/2014/main" id="{B777830D-DE9D-4E51-82B7-BCC6C1A6D0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632"/>
              <a:ext cx="285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Line 19">
              <a:extLst>
                <a:ext uri="{FF2B5EF4-FFF2-40B4-BE49-F238E27FC236}">
                  <a16:creationId xmlns:a16="http://schemas.microsoft.com/office/drawing/2014/main" id="{CD4DDC25-BEC4-4781-8615-09BFCDFE17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1728"/>
              <a:ext cx="0" cy="477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9DCC3B4D-8DCB-4DB1-AF58-5DD562EF99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69" y="2208"/>
              <a:ext cx="147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" name="Line 21">
              <a:extLst>
                <a:ext uri="{FF2B5EF4-FFF2-40B4-BE49-F238E27FC236}">
                  <a16:creationId xmlns:a16="http://schemas.microsoft.com/office/drawing/2014/main" id="{81599F95-F2F7-45FE-9B80-96D6866037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69" y="2592"/>
              <a:ext cx="243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3" name="Line 22">
              <a:extLst>
                <a:ext uri="{FF2B5EF4-FFF2-40B4-BE49-F238E27FC236}">
                  <a16:creationId xmlns:a16="http://schemas.microsoft.com/office/drawing/2014/main" id="{048F0F40-B263-464B-9C1D-33EB5007A4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8" y="1725"/>
              <a:ext cx="0" cy="483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4" name="Line 23">
              <a:extLst>
                <a:ext uri="{FF2B5EF4-FFF2-40B4-BE49-F238E27FC236}">
                  <a16:creationId xmlns:a16="http://schemas.microsoft.com/office/drawing/2014/main" id="{65C652EB-BB63-4E53-87F9-ED60202114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1725"/>
              <a:ext cx="0" cy="867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5" name="Line 24">
              <a:extLst>
                <a:ext uri="{FF2B5EF4-FFF2-40B4-BE49-F238E27FC236}">
                  <a16:creationId xmlns:a16="http://schemas.microsoft.com/office/drawing/2014/main" id="{A4695F7A-3EDD-4757-8BAE-FCADF40FF1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01" y="2592"/>
              <a:ext cx="243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6" name="Line 25">
              <a:extLst>
                <a:ext uri="{FF2B5EF4-FFF2-40B4-BE49-F238E27FC236}">
                  <a16:creationId xmlns:a16="http://schemas.microsoft.com/office/drawing/2014/main" id="{DF697916-5E7B-4C52-B08A-5344957AA6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5" y="2208"/>
              <a:ext cx="99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7" name="Line 26">
              <a:extLst>
                <a:ext uri="{FF2B5EF4-FFF2-40B4-BE49-F238E27FC236}">
                  <a16:creationId xmlns:a16="http://schemas.microsoft.com/office/drawing/2014/main" id="{17E64DE4-5C7B-4F07-B4B1-DC2DB097DB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728"/>
              <a:ext cx="0" cy="861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8" name="Line 27">
              <a:extLst>
                <a:ext uri="{FF2B5EF4-FFF2-40B4-BE49-F238E27FC236}">
                  <a16:creationId xmlns:a16="http://schemas.microsoft.com/office/drawing/2014/main" id="{FF225C02-368C-4A6E-A766-EFB4FC17AC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1872"/>
              <a:ext cx="0" cy="477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9" name="Line 28">
              <a:extLst>
                <a:ext uri="{FF2B5EF4-FFF2-40B4-BE49-F238E27FC236}">
                  <a16:creationId xmlns:a16="http://schemas.microsoft.com/office/drawing/2014/main" id="{F7ACF1B5-4F34-4EBF-B736-764A411804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69" y="2352"/>
              <a:ext cx="963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0" name="Line 29">
              <a:extLst>
                <a:ext uri="{FF2B5EF4-FFF2-40B4-BE49-F238E27FC236}">
                  <a16:creationId xmlns:a16="http://schemas.microsoft.com/office/drawing/2014/main" id="{990BC4E8-C6FD-439E-B3B9-82935F8FA8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2" y="1869"/>
              <a:ext cx="0" cy="483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5519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181C6-419A-4F5D-B81C-AE2F01E9C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Hopefully, the point of no return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D5CE3-F487-4894-A10B-3A5FC449C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Correctness, Efficiency, Ease of use, Reliability/robustness, Reusability, Maintainability, Modifiability, Testability, Extensibility, Scalability</a:t>
            </a:r>
          </a:p>
          <a:p>
            <a:endParaRPr lang="en-US" dirty="0"/>
          </a:p>
          <a:p>
            <a:r>
              <a:rPr lang="en-US" dirty="0"/>
              <a:t>When should we consider these properties?</a:t>
            </a:r>
          </a:p>
          <a:p>
            <a:pPr lvl="1"/>
            <a:r>
              <a:rPr lang="en-US" dirty="0"/>
              <a:t>the requirements analysis &amp; design stages</a:t>
            </a:r>
          </a:p>
          <a:p>
            <a:endParaRPr lang="en-US" dirty="0"/>
          </a:p>
          <a:p>
            <a:r>
              <a:rPr lang="en-US" dirty="0"/>
              <a:t>How about the implementation stages?</a:t>
            </a:r>
          </a:p>
          <a:p>
            <a:pPr lvl="1"/>
            <a:r>
              <a:rPr lang="en-US" dirty="0"/>
              <a:t>too late to make a big impact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9136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0B89E-4BAF-41BD-B597-46876F9D1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Where will we add modularity?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6E459-8026-486E-8FC2-7C12A90A3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 Independence</a:t>
            </a:r>
          </a:p>
          <a:p>
            <a:endParaRPr lang="en-US" dirty="0"/>
          </a:p>
          <a:p>
            <a:r>
              <a:rPr lang="en-US" dirty="0"/>
              <a:t>GUI Independence</a:t>
            </a:r>
          </a:p>
          <a:p>
            <a:endParaRPr lang="en-US" dirty="0"/>
          </a:p>
          <a:p>
            <a:r>
              <a:rPr lang="en-US" dirty="0"/>
              <a:t>Transaction Processing System Independence</a:t>
            </a:r>
          </a:p>
          <a:p>
            <a:endParaRPr lang="en-US" dirty="0"/>
          </a:p>
          <a:p>
            <a:r>
              <a:rPr lang="en-US" dirty="0"/>
              <a:t>APIs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787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B473B-E271-478E-BC38-5A365E140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Oh and they need to be Secure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A234E-A3C0-471F-AE28-837492288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takes careful design and continuous monitoring</a:t>
            </a:r>
          </a:p>
          <a:p>
            <a:endParaRPr lang="en-US" dirty="0"/>
          </a:p>
          <a:p>
            <a:r>
              <a:rPr lang="en-US" dirty="0"/>
              <a:t>You’ll get into this in HW 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734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DFD89-FD47-4415-B707-36257DD64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 you remember why we’re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5DDB6-7758-428E-95D5-E6707C3C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436914"/>
            <a:ext cx="10712070" cy="4872446"/>
          </a:xfrm>
        </p:spPr>
        <p:txBody>
          <a:bodyPr/>
          <a:lstStyle/>
          <a:p>
            <a:r>
              <a:rPr lang="en-US" dirty="0"/>
              <a:t>To learn a </a:t>
            </a:r>
            <a:r>
              <a:rPr lang="en-US" b="1" i="1" dirty="0"/>
              <a:t>methodology</a:t>
            </a:r>
            <a:r>
              <a:rPr lang="en-US" dirty="0"/>
              <a:t> for constructing software systems of high quality</a:t>
            </a:r>
          </a:p>
          <a:p>
            <a:endParaRPr lang="en-US" dirty="0"/>
          </a:p>
          <a:p>
            <a:r>
              <a:rPr lang="en-US" dirty="0"/>
              <a:t>Do you remember:</a:t>
            </a:r>
          </a:p>
          <a:p>
            <a:pPr lvl="1"/>
            <a:r>
              <a:rPr lang="en-US" dirty="0"/>
              <a:t>what makes software high quality?</a:t>
            </a:r>
          </a:p>
          <a:p>
            <a:pPr lvl="1"/>
            <a:r>
              <a:rPr lang="en-US" dirty="0"/>
              <a:t>the Software Development Life Cycle?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382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6806E-83FC-44D0-920A-A91B81C09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10191953" cy="661693"/>
          </a:xfrm>
        </p:spPr>
        <p:txBody>
          <a:bodyPr>
            <a:normAutofit fontScale="90000"/>
          </a:bodyPr>
          <a:lstStyle/>
          <a:p>
            <a:r>
              <a:rPr lang="en-US" dirty="0"/>
              <a:t>What properties make a software system high quality?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14993-8AAF-4B28-A243-D338D3309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Correctness</a:t>
            </a:r>
          </a:p>
          <a:p>
            <a:r>
              <a:rPr lang="en-US" dirty="0"/>
              <a:t>Efficiency</a:t>
            </a:r>
          </a:p>
          <a:p>
            <a:r>
              <a:rPr lang="en-US" dirty="0"/>
              <a:t>Ease of use</a:t>
            </a:r>
          </a:p>
          <a:p>
            <a:pPr lvl="1"/>
            <a:r>
              <a:rPr lang="en-US" dirty="0"/>
              <a:t>for the user</a:t>
            </a:r>
          </a:p>
          <a:p>
            <a:pPr lvl="1"/>
            <a:r>
              <a:rPr lang="en-US" dirty="0"/>
              <a:t>for other programmers using your framework</a:t>
            </a:r>
          </a:p>
          <a:p>
            <a:r>
              <a:rPr lang="en-US" dirty="0"/>
              <a:t>Reliability/robustness</a:t>
            </a:r>
          </a:p>
          <a:p>
            <a:r>
              <a:rPr lang="en-US" dirty="0"/>
              <a:t>Reusability</a:t>
            </a:r>
          </a:p>
          <a:p>
            <a:r>
              <a:rPr lang="en-US" dirty="0"/>
              <a:t>Extensibility</a:t>
            </a:r>
          </a:p>
          <a:p>
            <a:r>
              <a:rPr lang="en-US" dirty="0"/>
              <a:t>Scalability</a:t>
            </a:r>
          </a:p>
          <a:p>
            <a:r>
              <a:rPr lang="en-US" dirty="0"/>
              <a:t>Maintainability, Readability, Modifiability, Testability, etc.</a:t>
            </a:r>
          </a:p>
          <a:p>
            <a:r>
              <a:rPr lang="en-US" dirty="0"/>
              <a:t>Secure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744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3619-AE40-4DCF-9C41-5A604A533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Correctness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E2CEF-E65B-4768-A924-EC4DD2AB7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Does the program perform its intended function?</a:t>
            </a:r>
          </a:p>
          <a:p>
            <a:pPr lvl="1"/>
            <a:r>
              <a:rPr lang="en-US" dirty="0"/>
              <a:t>And does it produce the correct results?</a:t>
            </a:r>
          </a:p>
          <a:p>
            <a:endParaRPr lang="en-US" dirty="0"/>
          </a:p>
          <a:p>
            <a:r>
              <a:rPr lang="en-US" dirty="0"/>
              <a:t>This is not just an implementation (coding) issue</a:t>
            </a:r>
          </a:p>
          <a:p>
            <a:pPr lvl="1"/>
            <a:r>
              <a:rPr lang="en-US" dirty="0"/>
              <a:t>Correctness is a function of the problem definition</a:t>
            </a:r>
          </a:p>
          <a:p>
            <a:endParaRPr lang="en-US" dirty="0"/>
          </a:p>
          <a:p>
            <a:r>
              <a:rPr lang="en-US" dirty="0"/>
              <a:t>A flawed Requirements Analysis results in a flawed Design</a:t>
            </a:r>
          </a:p>
          <a:p>
            <a:endParaRPr lang="en-US" dirty="0"/>
          </a:p>
          <a:p>
            <a:r>
              <a:rPr lang="en-US" dirty="0"/>
              <a:t>A flawed Design results in a flawed program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214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0168A-DEB5-4FEE-9BA5-CC64367B7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Garbage In – Garbage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32FDF-E467-4891-9300-3695BD35F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 see </a:t>
            </a:r>
            <a:r>
              <a:rPr lang="en-US" b="1" i="1" dirty="0"/>
              <a:t>This is Spinal Tap</a:t>
            </a:r>
            <a:r>
              <a:rPr lang="en-US" dirty="0"/>
              <a:t>?</a:t>
            </a:r>
          </a:p>
          <a:p>
            <a:pPr lvl="1"/>
            <a:r>
              <a:rPr lang="en-US" dirty="0">
                <a:hlinkClick r:id="rId2"/>
              </a:rPr>
              <a:t>Specifications Matter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3174E3-EDCE-48C7-A5D0-235D0549D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14" y="2797393"/>
            <a:ext cx="2693894" cy="3192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A34582-238B-48A2-8AF8-23E43863B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439" y="240995"/>
            <a:ext cx="4795837" cy="274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D0ECED-5826-49D8-BF9B-238A9D196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014" y="3803345"/>
            <a:ext cx="5148262" cy="306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096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37E71-B096-4ACD-BA93-6876FE3AA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03757-C064-4A36-BC0D-1D6920EE4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Plan for efficiency</a:t>
            </a:r>
          </a:p>
          <a:p>
            <a:pPr lvl="1"/>
            <a:r>
              <a:rPr lang="en-US" dirty="0"/>
              <a:t>wisely choose your data structures &amp; </a:t>
            </a:r>
            <a:r>
              <a:rPr lang="en-US" dirty="0" err="1"/>
              <a:t>algorthms</a:t>
            </a:r>
            <a:r>
              <a:rPr lang="en-US" dirty="0"/>
              <a:t>, O(N), in the design phase</a:t>
            </a:r>
          </a:p>
          <a:p>
            <a:pPr lvl="1"/>
            <a:r>
              <a:rPr lang="en-US" dirty="0"/>
              <a:t>tools &amp; technologies too</a:t>
            </a:r>
          </a:p>
          <a:p>
            <a:endParaRPr lang="en-US" dirty="0"/>
          </a:p>
          <a:p>
            <a:r>
              <a:rPr lang="en-US" dirty="0"/>
              <a:t>Does the program meet user performance expectations?</a:t>
            </a:r>
          </a:p>
          <a:p>
            <a:endParaRPr lang="en-US" dirty="0"/>
          </a:p>
          <a:p>
            <a:r>
              <a:rPr lang="en-US" dirty="0"/>
              <a:t>If not, find the bottlenecks</a:t>
            </a:r>
          </a:p>
          <a:p>
            <a:pPr lvl="1"/>
            <a:r>
              <a:rPr lang="en-US" dirty="0"/>
              <a:t>done after implementation</a:t>
            </a:r>
          </a:p>
          <a:p>
            <a:pPr lvl="1"/>
            <a:r>
              <a:rPr lang="en-US" dirty="0"/>
              <a:t>called profiling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0ABD14-003B-4B7A-ACFA-4AFC97509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1" y="5105400"/>
            <a:ext cx="3840163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2516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7D6A9-6B4D-43B5-A89E-B9EB82754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Ease of Use for End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74498-C24C-40D9-BCCC-1DA003202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Is the GUI easy to learn to use?</a:t>
            </a:r>
          </a:p>
          <a:p>
            <a:pPr lvl="1"/>
            <a:r>
              <a:rPr lang="en-US" dirty="0"/>
              <a:t>a gently sloped learning curve</a:t>
            </a:r>
          </a:p>
          <a:p>
            <a:endParaRPr lang="en-US" dirty="0"/>
          </a:p>
          <a:p>
            <a:r>
              <a:rPr lang="en-US" dirty="0"/>
              <a:t>What makes a GUI easy to use?</a:t>
            </a:r>
          </a:p>
          <a:p>
            <a:pPr lvl="1"/>
            <a:r>
              <a:rPr lang="en-US" dirty="0"/>
              <a:t>familiar GUI structures</a:t>
            </a:r>
          </a:p>
          <a:p>
            <a:pPr lvl="1"/>
            <a:r>
              <a:rPr lang="en-US" dirty="0"/>
              <a:t>familiar icons when possible instead of text</a:t>
            </a:r>
          </a:p>
          <a:p>
            <a:pPr lvl="1"/>
            <a:r>
              <a:rPr lang="en-US" dirty="0"/>
              <a:t>components logically organized &amp; grouped</a:t>
            </a:r>
          </a:p>
          <a:p>
            <a:pPr lvl="1"/>
            <a:r>
              <a:rPr lang="en-US" dirty="0"/>
              <a:t>appealing to look at</a:t>
            </a:r>
          </a:p>
          <a:p>
            <a:pPr lvl="1"/>
            <a:r>
              <a:rPr lang="en-US" dirty="0"/>
              <a:t>colors, alignment, balance, etc.</a:t>
            </a:r>
          </a:p>
          <a:p>
            <a:pPr lvl="1"/>
            <a:r>
              <a:rPr lang="en-US" dirty="0"/>
              <a:t>forgiving of user mistakes</a:t>
            </a:r>
          </a:p>
          <a:p>
            <a:pPr lvl="1"/>
            <a:r>
              <a:rPr lang="en-US" dirty="0"/>
              <a:t>help, tooltips, and other cues available</a:t>
            </a:r>
          </a:p>
          <a:p>
            <a:pPr lvl="1"/>
            <a:r>
              <a:rPr lang="en-US" dirty="0"/>
              <a:t>etc.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280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5DE66-75A9-40CF-9D1E-6DAEF0B5E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Ease of Use for other Programmers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94415-3E1D-40ED-B5DB-453F93A7E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particular for frameworks</a:t>
            </a:r>
          </a:p>
          <a:p>
            <a:pPr lvl="1"/>
            <a:r>
              <a:rPr lang="en-US" dirty="0"/>
              <a:t>think of the Java API developers</a:t>
            </a:r>
          </a:p>
          <a:p>
            <a:endParaRPr lang="en-US" dirty="0"/>
          </a:p>
          <a:p>
            <a:r>
              <a:rPr lang="en-US" dirty="0"/>
              <a:t>Should you even build a framework?</a:t>
            </a:r>
          </a:p>
          <a:p>
            <a:endParaRPr lang="en-US" dirty="0"/>
          </a:p>
          <a:p>
            <a:r>
              <a:rPr lang="en-US" dirty="0"/>
              <a:t>What makes a framework easy to use?</a:t>
            </a:r>
          </a:p>
          <a:p>
            <a:pPr lvl="1"/>
            <a:r>
              <a:rPr lang="en-US" dirty="0"/>
              <a:t>logical structure (should mirror problem)</a:t>
            </a:r>
          </a:p>
          <a:p>
            <a:pPr lvl="1"/>
            <a:r>
              <a:rPr lang="en-US" dirty="0"/>
              <a:t>naming choices (classes, methods, etc.)</a:t>
            </a:r>
          </a:p>
          <a:p>
            <a:pPr lvl="1"/>
            <a:r>
              <a:rPr lang="en-US" dirty="0"/>
              <a:t>flexibility (usable for many purposes)</a:t>
            </a:r>
          </a:p>
          <a:p>
            <a:pPr lvl="1"/>
            <a:r>
              <a:rPr lang="en-US" dirty="0"/>
              <a:t>feedback (exceptions for improper use)</a:t>
            </a:r>
          </a:p>
          <a:p>
            <a:pPr lvl="1"/>
            <a:r>
              <a:rPr lang="en-US" dirty="0"/>
              <a:t>documentation (APIs &amp; tutorials)</a:t>
            </a:r>
          </a:p>
          <a:p>
            <a:pPr lvl="1"/>
            <a:r>
              <a:rPr lang="en-US" dirty="0"/>
              <a:t>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2482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12211</TotalTime>
  <Words>922</Words>
  <Application>Microsoft Office PowerPoint</Application>
  <PresentationFormat>Widescreen</PresentationFormat>
  <Paragraphs>235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Times New Roman</vt:lpstr>
      <vt:lpstr>Tw Cen MT</vt:lpstr>
      <vt:lpstr>Tw Cen MT Condensed</vt:lpstr>
      <vt:lpstr>Wingdings 3</vt:lpstr>
      <vt:lpstr>Integral</vt:lpstr>
      <vt:lpstr>Cse 316 </vt:lpstr>
      <vt:lpstr>This semester I intend to brainwash you</vt:lpstr>
      <vt:lpstr>Do you remember why we’re here?</vt:lpstr>
      <vt:lpstr>What properties make a software system high quality?</vt:lpstr>
      <vt:lpstr>Correctness</vt:lpstr>
      <vt:lpstr>Garbage In – Garbage Out</vt:lpstr>
      <vt:lpstr>Efficiency</vt:lpstr>
      <vt:lpstr>Ease of Use for End User</vt:lpstr>
      <vt:lpstr>Ease of Use for other Programmers</vt:lpstr>
      <vt:lpstr>Reliability/Robustness</vt:lpstr>
      <vt:lpstr>Graceful Degradation</vt:lpstr>
      <vt:lpstr>Feedback, Feedback, Feedback, Feedback</vt:lpstr>
      <vt:lpstr>Feedback to whom?</vt:lpstr>
      <vt:lpstr>Flexibility in a Framework</vt:lpstr>
      <vt:lpstr>Applications Using Frameworks</vt:lpstr>
      <vt:lpstr>Reusability</vt:lpstr>
      <vt:lpstr>Extensibility</vt:lpstr>
      <vt:lpstr>Extensibility Example</vt:lpstr>
      <vt:lpstr>Scalability</vt:lpstr>
      <vt:lpstr>And More</vt:lpstr>
      <vt:lpstr>How can these properties be achieved?</vt:lpstr>
      <vt:lpstr>Hopefully, the point of no return</vt:lpstr>
      <vt:lpstr>Where will we add modularity?</vt:lpstr>
      <vt:lpstr>Oh and they need to be Secure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380 computer game programming</dc:title>
  <dc:creator>McKillaGorilla</dc:creator>
  <cp:lastModifiedBy>Richard</cp:lastModifiedBy>
  <cp:revision>138</cp:revision>
  <dcterms:created xsi:type="dcterms:W3CDTF">2019-01-07T19:50:56Z</dcterms:created>
  <dcterms:modified xsi:type="dcterms:W3CDTF">2021-10-25T01:00:23Z</dcterms:modified>
</cp:coreProperties>
</file>