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58" r:id="rId3"/>
    <p:sldId id="259" r:id="rId4"/>
    <p:sldId id="260" r:id="rId5"/>
    <p:sldId id="261" r:id="rId6"/>
    <p:sldId id="263" r:id="rId7"/>
    <p:sldId id="264" r:id="rId8"/>
    <p:sldId id="266" r:id="rId9"/>
    <p:sldId id="268" r:id="rId10"/>
    <p:sldId id="269" r:id="rId11"/>
    <p:sldId id="257" r:id="rId12"/>
    <p:sldId id="270" r:id="rId13"/>
    <p:sldId id="277" r:id="rId14"/>
    <p:sldId id="282" r:id="rId15"/>
    <p:sldId id="337" r:id="rId16"/>
    <p:sldId id="338" r:id="rId17"/>
    <p:sldId id="341" r:id="rId18"/>
    <p:sldId id="342" r:id="rId19"/>
    <p:sldId id="339" r:id="rId20"/>
    <p:sldId id="281" r:id="rId21"/>
    <p:sldId id="280" r:id="rId22"/>
    <p:sldId id="278" r:id="rId23"/>
    <p:sldId id="279" r:id="rId24"/>
    <p:sldId id="275" r:id="rId25"/>
    <p:sldId id="273" r:id="rId26"/>
    <p:sldId id="271" r:id="rId27"/>
    <p:sldId id="272" r:id="rId28"/>
    <p:sldId id="274" r:id="rId29"/>
    <p:sldId id="276" r:id="rId30"/>
    <p:sldId id="344" r:id="rId31"/>
    <p:sldId id="348" r:id="rId32"/>
    <p:sldId id="345" r:id="rId33"/>
    <p:sldId id="347" r:id="rId34"/>
    <p:sldId id="349" r:id="rId35"/>
    <p:sldId id="351" r:id="rId36"/>
    <p:sldId id="354" r:id="rId37"/>
    <p:sldId id="350" r:id="rId38"/>
    <p:sldId id="353" r:id="rId39"/>
    <p:sldId id="352" r:id="rId40"/>
    <p:sldId id="355" r:id="rId41"/>
    <p:sldId id="35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CC7200"/>
    <a:srgbClr val="EE9400"/>
    <a:srgbClr val="FFA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sorterViewPr>
    <p:cViewPr>
      <p:scale>
        <a:sx n="100" d="100"/>
        <a:sy n="100" d="100"/>
      </p:scale>
      <p:origin x="0" y="-756"/>
    </p:cViewPr>
  </p:sorterViewPr>
  <p:notesViewPr>
    <p:cSldViewPr snapToGrid="0">
      <p:cViewPr varScale="1">
        <p:scale>
          <a:sx n="87" d="100"/>
          <a:sy n="87" d="100"/>
        </p:scale>
        <p:origin x="298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E8AE7-2064-48A1-AAF0-FA5DDF1E3F7B}"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CF5BE-66CC-4EBB-BEB0-61C572158507}" type="slidenum">
              <a:rPr lang="en-US" smtClean="0"/>
              <a:t>‹#›</a:t>
            </a:fld>
            <a:endParaRPr lang="en-US"/>
          </a:p>
        </p:txBody>
      </p:sp>
    </p:spTree>
    <p:extLst>
      <p:ext uri="{BB962C8B-B14F-4D97-AF65-F5344CB8AC3E}">
        <p14:creationId xmlns:p14="http://schemas.microsoft.com/office/powerpoint/2010/main" val="759456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https://www.xenonstack.com/insights/what-is-software-quality</a:t>
            </a:r>
          </a:p>
        </p:txBody>
      </p:sp>
      <p:sp>
        <p:nvSpPr>
          <p:cNvPr id="4" name="Slide Number Placeholder 3"/>
          <p:cNvSpPr>
            <a:spLocks noGrp="1"/>
          </p:cNvSpPr>
          <p:nvPr>
            <p:ph type="sldNum" sz="quarter" idx="5"/>
          </p:nvPr>
        </p:nvSpPr>
        <p:spPr/>
        <p:txBody>
          <a:bodyPr/>
          <a:lstStyle/>
          <a:p>
            <a:fld id="{07BCF5BE-66CC-4EBB-BEB0-61C572158507}" type="slidenum">
              <a:rPr lang="en-US" smtClean="0"/>
              <a:t>11</a:t>
            </a:fld>
            <a:endParaRPr lang="en-US"/>
          </a:p>
        </p:txBody>
      </p:sp>
    </p:spTree>
    <p:extLst>
      <p:ext uri="{BB962C8B-B14F-4D97-AF65-F5344CB8AC3E}">
        <p14:creationId xmlns:p14="http://schemas.microsoft.com/office/powerpoint/2010/main" val="1278053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36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4128" y="585216"/>
            <a:ext cx="9720072" cy="661693"/>
          </a:xfrm>
        </p:spPr>
        <p:txBody>
          <a:bodyPr/>
          <a:lstStyle>
            <a:lvl1pPr>
              <a:defRPr cap="none">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1024128" y="1436914"/>
            <a:ext cx="9720073" cy="4872446"/>
          </a:xfrm>
        </p:spPr>
        <p:txBody>
          <a:bodyPr/>
          <a:lstStyle>
            <a:lvl1pPr>
              <a:defRPr sz="2800"/>
            </a:lvl1pPr>
            <a:lvl2pPr>
              <a:defRPr sz="2400"/>
            </a:lvl2pPr>
            <a:lvl3pPr>
              <a:defRPr sz="2000"/>
            </a:lvl3pPr>
            <a:lvl4pPr>
              <a:defRPr sz="18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5D3794B-289A-4A80-97D7-111025398D45}"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11/1/2021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4F04-8C5D-4DF7-B868-F12E7ED3B3BF}"/>
              </a:ext>
            </a:extLst>
          </p:cNvPr>
          <p:cNvSpPr>
            <a:spLocks noGrp="1"/>
          </p:cNvSpPr>
          <p:nvPr>
            <p:ph type="ctrTitle"/>
          </p:nvPr>
        </p:nvSpPr>
        <p:spPr/>
        <p:txBody>
          <a:bodyPr>
            <a:normAutofit/>
          </a:bodyPr>
          <a:lstStyle/>
          <a:p>
            <a:r>
              <a:rPr lang="en-US" sz="4800" dirty="0" err="1">
                <a:solidFill>
                  <a:srgbClr val="0070C0"/>
                </a:solidFill>
              </a:rPr>
              <a:t>Cse</a:t>
            </a:r>
            <a:r>
              <a:rPr lang="en-US" sz="4800" dirty="0">
                <a:solidFill>
                  <a:srgbClr val="0070C0"/>
                </a:solidFill>
              </a:rPr>
              <a:t> 416</a:t>
            </a:r>
            <a:br>
              <a:rPr lang="en-US" dirty="0">
                <a:solidFill>
                  <a:srgbClr val="0070C0"/>
                </a:solidFill>
              </a:rPr>
            </a:br>
            <a:endParaRPr lang="en-US" dirty="0">
              <a:solidFill>
                <a:srgbClr val="0070C0"/>
              </a:solidFill>
            </a:endParaRPr>
          </a:p>
        </p:txBody>
      </p:sp>
      <p:sp>
        <p:nvSpPr>
          <p:cNvPr id="3" name="Subtitle 2">
            <a:extLst>
              <a:ext uri="{FF2B5EF4-FFF2-40B4-BE49-F238E27FC236}">
                <a16:creationId xmlns:a16="http://schemas.microsoft.com/office/drawing/2014/main" id="{762C3BD1-DE20-4246-9080-7686E38F552F}"/>
              </a:ext>
            </a:extLst>
          </p:cNvPr>
          <p:cNvSpPr>
            <a:spLocks noGrp="1"/>
          </p:cNvSpPr>
          <p:nvPr>
            <p:ph type="subTitle" idx="1"/>
          </p:nvPr>
        </p:nvSpPr>
        <p:spPr/>
        <p:txBody>
          <a:bodyPr>
            <a:normAutofit/>
          </a:bodyPr>
          <a:lstStyle/>
          <a:p>
            <a:r>
              <a:rPr lang="en-US" sz="3200" dirty="0"/>
              <a:t>Software Design</a:t>
            </a:r>
          </a:p>
        </p:txBody>
      </p:sp>
    </p:spTree>
    <p:extLst>
      <p:ext uri="{BB962C8B-B14F-4D97-AF65-F5344CB8AC3E}">
        <p14:creationId xmlns:p14="http://schemas.microsoft.com/office/powerpoint/2010/main" val="374622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9000">
              <a:srgbClr val="FFA500"/>
            </a:gs>
            <a:gs pos="81000">
              <a:srgbClr val="CC72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F5D8-01F3-4F93-9393-4463BBAB277F}"/>
              </a:ext>
            </a:extLst>
          </p:cNvPr>
          <p:cNvSpPr>
            <a:spLocks noGrp="1"/>
          </p:cNvSpPr>
          <p:nvPr>
            <p:ph type="title"/>
          </p:nvPr>
        </p:nvSpPr>
        <p:spPr>
          <a:xfrm>
            <a:off x="940239" y="73488"/>
            <a:ext cx="9720072" cy="661693"/>
          </a:xfrm>
        </p:spPr>
        <p:txBody>
          <a:bodyPr>
            <a:normAutofit fontScale="90000"/>
          </a:bodyPr>
          <a:lstStyle/>
          <a:p>
            <a:r>
              <a:rPr lang="en-US" dirty="0">
                <a:solidFill>
                  <a:schemeClr val="tx1"/>
                </a:solidFill>
              </a:rPr>
              <a:t>And of course smash</a:t>
            </a:r>
          </a:p>
        </p:txBody>
      </p:sp>
      <p:pic>
        <p:nvPicPr>
          <p:cNvPr id="5" name="Picture 3">
            <a:extLst>
              <a:ext uri="{FF2B5EF4-FFF2-40B4-BE49-F238E27FC236}">
                <a16:creationId xmlns:a16="http://schemas.microsoft.com/office/drawing/2014/main" id="{0D3605C5-3D32-4757-B143-E9F1C3C96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85" y="914400"/>
            <a:ext cx="10974916" cy="5486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0651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50B1-6A7F-4C93-AC48-88950E45E9E8}"/>
              </a:ext>
            </a:extLst>
          </p:cNvPr>
          <p:cNvSpPr>
            <a:spLocks noGrp="1"/>
          </p:cNvSpPr>
          <p:nvPr>
            <p:ph type="title"/>
          </p:nvPr>
        </p:nvSpPr>
        <p:spPr/>
        <p:txBody>
          <a:bodyPr>
            <a:normAutofit fontScale="90000"/>
          </a:bodyPr>
          <a:lstStyle/>
          <a:p>
            <a:r>
              <a:rPr lang="en-US" dirty="0"/>
              <a:t>High Quality Software Properties</a:t>
            </a:r>
          </a:p>
        </p:txBody>
      </p:sp>
      <p:sp>
        <p:nvSpPr>
          <p:cNvPr id="3" name="Content Placeholder 2">
            <a:extLst>
              <a:ext uri="{FF2B5EF4-FFF2-40B4-BE49-F238E27FC236}">
                <a16:creationId xmlns:a16="http://schemas.microsoft.com/office/drawing/2014/main" id="{21E2375E-8B00-4DB3-B31A-3410659F9837}"/>
              </a:ext>
            </a:extLst>
          </p:cNvPr>
          <p:cNvSpPr>
            <a:spLocks noGrp="1"/>
          </p:cNvSpPr>
          <p:nvPr>
            <p:ph idx="1"/>
          </p:nvPr>
        </p:nvSpPr>
        <p:spPr/>
        <p:txBody>
          <a:bodyPr/>
          <a:lstStyle/>
          <a:p>
            <a:r>
              <a:rPr lang="en-US" dirty="0"/>
              <a:t>Correctness, Efficiency, Ease of use, Reliability/robustness, Reusability, Maintainability, Modifiability, Testability, Extensibility, Scalability</a:t>
            </a:r>
          </a:p>
          <a:p>
            <a:endParaRPr lang="en-US" dirty="0"/>
          </a:p>
          <a:p>
            <a:r>
              <a:rPr lang="en-US" dirty="0"/>
              <a:t>When should we consider these properties?</a:t>
            </a:r>
          </a:p>
          <a:p>
            <a:pPr lvl="1"/>
            <a:r>
              <a:rPr lang="en-US" dirty="0"/>
              <a:t>the requirements analysis &amp; design stages</a:t>
            </a:r>
          </a:p>
          <a:p>
            <a:endParaRPr lang="en-US" dirty="0"/>
          </a:p>
          <a:p>
            <a:r>
              <a:rPr lang="en-US" dirty="0"/>
              <a:t>How about the implementation stages?</a:t>
            </a:r>
          </a:p>
          <a:p>
            <a:pPr lvl="1"/>
            <a:r>
              <a:rPr lang="en-US" dirty="0"/>
              <a:t>too late to make a big impact</a:t>
            </a:r>
          </a:p>
        </p:txBody>
      </p:sp>
      <p:pic>
        <p:nvPicPr>
          <p:cNvPr id="1026" name="Picture 2" descr="Software Quality Management Techniques and Best Practices">
            <a:extLst>
              <a:ext uri="{FF2B5EF4-FFF2-40B4-BE49-F238E27FC236}">
                <a16:creationId xmlns:a16="http://schemas.microsoft.com/office/drawing/2014/main" id="{8958A357-8377-436A-9B79-00DF3A5F3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90" y="3688518"/>
            <a:ext cx="3902270" cy="219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96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1657-86C1-4988-B9DE-9A33809BEEBE}"/>
              </a:ext>
            </a:extLst>
          </p:cNvPr>
          <p:cNvSpPr>
            <a:spLocks noGrp="1"/>
          </p:cNvSpPr>
          <p:nvPr>
            <p:ph type="title"/>
          </p:nvPr>
        </p:nvSpPr>
        <p:spPr/>
        <p:txBody>
          <a:bodyPr>
            <a:normAutofit fontScale="90000"/>
          </a:bodyPr>
          <a:lstStyle/>
          <a:p>
            <a:r>
              <a:rPr lang="en-US" dirty="0"/>
              <a:t>How can these properties be achieved?</a:t>
            </a:r>
          </a:p>
        </p:txBody>
      </p:sp>
      <p:sp>
        <p:nvSpPr>
          <p:cNvPr id="3" name="Content Placeholder 2">
            <a:extLst>
              <a:ext uri="{FF2B5EF4-FFF2-40B4-BE49-F238E27FC236}">
                <a16:creationId xmlns:a16="http://schemas.microsoft.com/office/drawing/2014/main" id="{23363DB5-833D-445F-BCCC-45902C5D9B93}"/>
              </a:ext>
            </a:extLst>
          </p:cNvPr>
          <p:cNvSpPr>
            <a:spLocks noGrp="1"/>
          </p:cNvSpPr>
          <p:nvPr>
            <p:ph idx="1"/>
          </p:nvPr>
        </p:nvSpPr>
        <p:spPr/>
        <p:txBody>
          <a:bodyPr>
            <a:normAutofit fontScale="92500" lnSpcReduction="10000"/>
          </a:bodyPr>
          <a:lstStyle/>
          <a:p>
            <a:r>
              <a:rPr lang="en-US" dirty="0"/>
              <a:t>By using well proven, established processes</a:t>
            </a:r>
          </a:p>
          <a:p>
            <a:pPr lvl="1"/>
            <a:r>
              <a:rPr lang="en-US" dirty="0"/>
              <a:t>preferably while taking advantage of good tools</a:t>
            </a:r>
          </a:p>
          <a:p>
            <a:endParaRPr lang="en-US" dirty="0"/>
          </a:p>
          <a:p>
            <a:endParaRPr lang="en-US" dirty="0"/>
          </a:p>
          <a:p>
            <a:endParaRPr lang="en-US" dirty="0"/>
          </a:p>
          <a:p>
            <a:endParaRPr lang="en-US" dirty="0"/>
          </a:p>
          <a:p>
            <a:endParaRPr lang="en-US" dirty="0"/>
          </a:p>
          <a:p>
            <a:endParaRPr lang="en-US" dirty="0"/>
          </a:p>
          <a:p>
            <a:endParaRPr lang="en-US" dirty="0"/>
          </a:p>
          <a:p>
            <a:r>
              <a:rPr lang="en-US" dirty="0"/>
              <a:t>Software Development Life Cycle</a:t>
            </a:r>
          </a:p>
          <a:p>
            <a:endParaRPr lang="en-US" dirty="0"/>
          </a:p>
        </p:txBody>
      </p:sp>
      <p:sp>
        <p:nvSpPr>
          <p:cNvPr id="4" name="Text Box 3">
            <a:extLst>
              <a:ext uri="{FF2B5EF4-FFF2-40B4-BE49-F238E27FC236}">
                <a16:creationId xmlns:a16="http://schemas.microsoft.com/office/drawing/2014/main" id="{755844BF-A522-43AB-BE7C-C8EE6F6ECCCB}"/>
              </a:ext>
            </a:extLst>
          </p:cNvPr>
          <p:cNvSpPr txBox="1">
            <a:spLocks noChangeArrowheads="1"/>
          </p:cNvSpPr>
          <p:nvPr/>
        </p:nvSpPr>
        <p:spPr bwMode="auto">
          <a:xfrm>
            <a:off x="609600" y="2786062"/>
            <a:ext cx="2027767" cy="642938"/>
          </a:xfrm>
          <a:prstGeom prst="rect">
            <a:avLst/>
          </a:prstGeom>
          <a:noFill/>
          <a:ln w="9360" cap="sq">
            <a:solidFill>
              <a:srgbClr val="000000"/>
            </a:solidFill>
            <a:miter lim="800000"/>
            <a:headEnd/>
            <a:tailEnd/>
          </a:ln>
          <a:effec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a:solidFill>
                  <a:srgbClr val="000000"/>
                </a:solidFill>
                <a:latin typeface="+mn-lt"/>
              </a:rPr>
              <a:t>Requirements Analysis</a:t>
            </a:r>
          </a:p>
        </p:txBody>
      </p:sp>
      <p:sp>
        <p:nvSpPr>
          <p:cNvPr id="5" name="Text Box 4">
            <a:extLst>
              <a:ext uri="{FF2B5EF4-FFF2-40B4-BE49-F238E27FC236}">
                <a16:creationId xmlns:a16="http://schemas.microsoft.com/office/drawing/2014/main" id="{B19A2470-C61F-42EA-9ECC-A64959363B65}"/>
              </a:ext>
            </a:extLst>
          </p:cNvPr>
          <p:cNvSpPr txBox="1">
            <a:spLocks noChangeArrowheads="1"/>
          </p:cNvSpPr>
          <p:nvPr/>
        </p:nvSpPr>
        <p:spPr bwMode="auto">
          <a:xfrm>
            <a:off x="3149600" y="2786062"/>
            <a:ext cx="1621367" cy="6429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Design &amp; Document</a:t>
            </a:r>
          </a:p>
        </p:txBody>
      </p:sp>
      <p:sp>
        <p:nvSpPr>
          <p:cNvPr id="6" name="Text Box 5">
            <a:extLst>
              <a:ext uri="{FF2B5EF4-FFF2-40B4-BE49-F238E27FC236}">
                <a16:creationId xmlns:a16="http://schemas.microsoft.com/office/drawing/2014/main" id="{58C97331-2E27-4695-A0DB-4F7548DC17EE}"/>
              </a:ext>
            </a:extLst>
          </p:cNvPr>
          <p:cNvSpPr txBox="1">
            <a:spLocks noChangeArrowheads="1"/>
          </p:cNvSpPr>
          <p:nvPr/>
        </p:nvSpPr>
        <p:spPr bwMode="auto">
          <a:xfrm>
            <a:off x="7213600" y="2862262"/>
            <a:ext cx="10117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Code</a:t>
            </a:r>
          </a:p>
        </p:txBody>
      </p:sp>
      <p:sp>
        <p:nvSpPr>
          <p:cNvPr id="7" name="Text Box 6">
            <a:extLst>
              <a:ext uri="{FF2B5EF4-FFF2-40B4-BE49-F238E27FC236}">
                <a16:creationId xmlns:a16="http://schemas.microsoft.com/office/drawing/2014/main" id="{E8BEEBB3-7A38-40D7-82CB-A5F96715229D}"/>
              </a:ext>
            </a:extLst>
          </p:cNvPr>
          <p:cNvSpPr txBox="1">
            <a:spLocks noChangeArrowheads="1"/>
          </p:cNvSpPr>
          <p:nvPr/>
        </p:nvSpPr>
        <p:spPr bwMode="auto">
          <a:xfrm>
            <a:off x="8737600" y="2862262"/>
            <a:ext cx="10117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Test</a:t>
            </a:r>
          </a:p>
        </p:txBody>
      </p:sp>
      <p:sp>
        <p:nvSpPr>
          <p:cNvPr id="8" name="Text Box 7">
            <a:extLst>
              <a:ext uri="{FF2B5EF4-FFF2-40B4-BE49-F238E27FC236}">
                <a16:creationId xmlns:a16="http://schemas.microsoft.com/office/drawing/2014/main" id="{2383AB70-C9CD-47C2-A63F-4D2EBEB7F571}"/>
              </a:ext>
            </a:extLst>
          </p:cNvPr>
          <p:cNvSpPr txBox="1">
            <a:spLocks noChangeArrowheads="1"/>
          </p:cNvSpPr>
          <p:nvPr/>
        </p:nvSpPr>
        <p:spPr bwMode="auto">
          <a:xfrm>
            <a:off x="7924800" y="4462462"/>
            <a:ext cx="11133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Debug</a:t>
            </a:r>
          </a:p>
        </p:txBody>
      </p:sp>
      <p:sp>
        <p:nvSpPr>
          <p:cNvPr id="9" name="Text Box 8">
            <a:extLst>
              <a:ext uri="{FF2B5EF4-FFF2-40B4-BE49-F238E27FC236}">
                <a16:creationId xmlns:a16="http://schemas.microsoft.com/office/drawing/2014/main" id="{B4315EEF-244D-4B76-9C18-626A25FAE3E4}"/>
              </a:ext>
            </a:extLst>
          </p:cNvPr>
          <p:cNvSpPr txBox="1">
            <a:spLocks noChangeArrowheads="1"/>
          </p:cNvSpPr>
          <p:nvPr/>
        </p:nvSpPr>
        <p:spPr bwMode="auto">
          <a:xfrm>
            <a:off x="7924800" y="3852862"/>
            <a:ext cx="11133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Profile</a:t>
            </a:r>
          </a:p>
        </p:txBody>
      </p:sp>
      <p:sp>
        <p:nvSpPr>
          <p:cNvPr id="10" name="Text Box 9">
            <a:extLst>
              <a:ext uri="{FF2B5EF4-FFF2-40B4-BE49-F238E27FC236}">
                <a16:creationId xmlns:a16="http://schemas.microsoft.com/office/drawing/2014/main" id="{32094ECA-4ECB-40BB-A74A-E963C7880044}"/>
              </a:ext>
            </a:extLst>
          </p:cNvPr>
          <p:cNvSpPr txBox="1">
            <a:spLocks noChangeArrowheads="1"/>
          </p:cNvSpPr>
          <p:nvPr/>
        </p:nvSpPr>
        <p:spPr bwMode="auto">
          <a:xfrm>
            <a:off x="10261600" y="2862262"/>
            <a:ext cx="13165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Deploy</a:t>
            </a:r>
          </a:p>
        </p:txBody>
      </p:sp>
      <p:sp>
        <p:nvSpPr>
          <p:cNvPr id="11" name="Text Box 10">
            <a:extLst>
              <a:ext uri="{FF2B5EF4-FFF2-40B4-BE49-F238E27FC236}">
                <a16:creationId xmlns:a16="http://schemas.microsoft.com/office/drawing/2014/main" id="{D49AB9FE-9111-4DED-9FAA-A72BBCDDA31C}"/>
              </a:ext>
            </a:extLst>
          </p:cNvPr>
          <p:cNvSpPr txBox="1">
            <a:spLocks noChangeArrowheads="1"/>
          </p:cNvSpPr>
          <p:nvPr/>
        </p:nvSpPr>
        <p:spPr bwMode="auto">
          <a:xfrm>
            <a:off x="5283200" y="2786062"/>
            <a:ext cx="1418167" cy="6429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Evaluate Design</a:t>
            </a:r>
          </a:p>
        </p:txBody>
      </p:sp>
      <p:sp>
        <p:nvSpPr>
          <p:cNvPr id="12" name="Line 11">
            <a:extLst>
              <a:ext uri="{FF2B5EF4-FFF2-40B4-BE49-F238E27FC236}">
                <a16:creationId xmlns:a16="http://schemas.microsoft.com/office/drawing/2014/main" id="{E4B38D5F-B068-4417-B448-4DB42D402BBD}"/>
              </a:ext>
            </a:extLst>
          </p:cNvPr>
          <p:cNvSpPr>
            <a:spLocks noChangeShapeType="1"/>
          </p:cNvSpPr>
          <p:nvPr/>
        </p:nvSpPr>
        <p:spPr bwMode="auto">
          <a:xfrm>
            <a:off x="2641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2">
            <a:extLst>
              <a:ext uri="{FF2B5EF4-FFF2-40B4-BE49-F238E27FC236}">
                <a16:creationId xmlns:a16="http://schemas.microsoft.com/office/drawing/2014/main" id="{F6B77298-8341-4BA5-9AC6-FF78CF91DD1F}"/>
              </a:ext>
            </a:extLst>
          </p:cNvPr>
          <p:cNvSpPr>
            <a:spLocks noChangeShapeType="1"/>
          </p:cNvSpPr>
          <p:nvPr/>
        </p:nvSpPr>
        <p:spPr bwMode="auto">
          <a:xfrm>
            <a:off x="9753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3">
            <a:extLst>
              <a:ext uri="{FF2B5EF4-FFF2-40B4-BE49-F238E27FC236}">
                <a16:creationId xmlns:a16="http://schemas.microsoft.com/office/drawing/2014/main" id="{1DEE9C42-6696-4F29-8000-1F831A238075}"/>
              </a:ext>
            </a:extLst>
          </p:cNvPr>
          <p:cNvSpPr>
            <a:spLocks noChangeShapeType="1"/>
          </p:cNvSpPr>
          <p:nvPr/>
        </p:nvSpPr>
        <p:spPr bwMode="auto">
          <a:xfrm>
            <a:off x="8229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4">
            <a:extLst>
              <a:ext uri="{FF2B5EF4-FFF2-40B4-BE49-F238E27FC236}">
                <a16:creationId xmlns:a16="http://schemas.microsoft.com/office/drawing/2014/main" id="{88634B1A-6BF3-415C-9679-F58306382D99}"/>
              </a:ext>
            </a:extLst>
          </p:cNvPr>
          <p:cNvSpPr>
            <a:spLocks noChangeShapeType="1"/>
          </p:cNvSpPr>
          <p:nvPr/>
        </p:nvSpPr>
        <p:spPr bwMode="auto">
          <a:xfrm>
            <a:off x="6705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5">
            <a:extLst>
              <a:ext uri="{FF2B5EF4-FFF2-40B4-BE49-F238E27FC236}">
                <a16:creationId xmlns:a16="http://schemas.microsoft.com/office/drawing/2014/main" id="{05F06747-32F3-4C0B-B4DD-6482295865DF}"/>
              </a:ext>
            </a:extLst>
          </p:cNvPr>
          <p:cNvSpPr>
            <a:spLocks noChangeShapeType="1"/>
          </p:cNvSpPr>
          <p:nvPr/>
        </p:nvSpPr>
        <p:spPr bwMode="auto">
          <a:xfrm>
            <a:off x="47752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6">
            <a:extLst>
              <a:ext uri="{FF2B5EF4-FFF2-40B4-BE49-F238E27FC236}">
                <a16:creationId xmlns:a16="http://schemas.microsoft.com/office/drawing/2014/main" id="{FFC21571-6C3F-41C3-9A54-67AB890F1A36}"/>
              </a:ext>
            </a:extLst>
          </p:cNvPr>
          <p:cNvSpPr>
            <a:spLocks noChangeShapeType="1"/>
          </p:cNvSpPr>
          <p:nvPr/>
        </p:nvSpPr>
        <p:spPr bwMode="auto">
          <a:xfrm>
            <a:off x="11582400" y="3090862"/>
            <a:ext cx="6053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Line 17">
            <a:extLst>
              <a:ext uri="{FF2B5EF4-FFF2-40B4-BE49-F238E27FC236}">
                <a16:creationId xmlns:a16="http://schemas.microsoft.com/office/drawing/2014/main" id="{C14FF556-D067-4343-BE8F-698F433D4A66}"/>
              </a:ext>
            </a:extLst>
          </p:cNvPr>
          <p:cNvSpPr>
            <a:spLocks noChangeShapeType="1"/>
          </p:cNvSpPr>
          <p:nvPr/>
        </p:nvSpPr>
        <p:spPr bwMode="auto">
          <a:xfrm>
            <a:off x="0" y="3090862"/>
            <a:ext cx="6053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Line 18">
            <a:extLst>
              <a:ext uri="{FF2B5EF4-FFF2-40B4-BE49-F238E27FC236}">
                <a16:creationId xmlns:a16="http://schemas.microsoft.com/office/drawing/2014/main" id="{BD3D11EE-B043-41D1-8BDA-A64A1863D009}"/>
              </a:ext>
            </a:extLst>
          </p:cNvPr>
          <p:cNvSpPr>
            <a:spLocks noChangeShapeType="1"/>
          </p:cNvSpPr>
          <p:nvPr/>
        </p:nvSpPr>
        <p:spPr bwMode="auto">
          <a:xfrm>
            <a:off x="9347199" y="3243263"/>
            <a:ext cx="2117" cy="7588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Line 19">
            <a:extLst>
              <a:ext uri="{FF2B5EF4-FFF2-40B4-BE49-F238E27FC236}">
                <a16:creationId xmlns:a16="http://schemas.microsoft.com/office/drawing/2014/main" id="{E1DE46B3-331D-4CB9-B7BB-F0256DEAFAF5}"/>
              </a:ext>
            </a:extLst>
          </p:cNvPr>
          <p:cNvSpPr>
            <a:spLocks noChangeShapeType="1"/>
          </p:cNvSpPr>
          <p:nvPr/>
        </p:nvSpPr>
        <p:spPr bwMode="auto">
          <a:xfrm flipH="1">
            <a:off x="9031817" y="4005262"/>
            <a:ext cx="321733"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20">
            <a:extLst>
              <a:ext uri="{FF2B5EF4-FFF2-40B4-BE49-F238E27FC236}">
                <a16:creationId xmlns:a16="http://schemas.microsoft.com/office/drawing/2014/main" id="{EBBED057-564F-4EC0-AFAD-C91C4D13F086}"/>
              </a:ext>
            </a:extLst>
          </p:cNvPr>
          <p:cNvSpPr>
            <a:spLocks noChangeShapeType="1"/>
          </p:cNvSpPr>
          <p:nvPr/>
        </p:nvSpPr>
        <p:spPr bwMode="auto">
          <a:xfrm flipH="1">
            <a:off x="9031817" y="4614862"/>
            <a:ext cx="524933"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21">
            <a:extLst>
              <a:ext uri="{FF2B5EF4-FFF2-40B4-BE49-F238E27FC236}">
                <a16:creationId xmlns:a16="http://schemas.microsoft.com/office/drawing/2014/main" id="{2A28B17D-D5DD-4C72-BDC4-6DCA22C9E20C}"/>
              </a:ext>
            </a:extLst>
          </p:cNvPr>
          <p:cNvSpPr>
            <a:spLocks noChangeShapeType="1"/>
          </p:cNvSpPr>
          <p:nvPr/>
        </p:nvSpPr>
        <p:spPr bwMode="auto">
          <a:xfrm flipV="1">
            <a:off x="7721599" y="3235325"/>
            <a:ext cx="2117" cy="7747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Line 22">
            <a:extLst>
              <a:ext uri="{FF2B5EF4-FFF2-40B4-BE49-F238E27FC236}">
                <a16:creationId xmlns:a16="http://schemas.microsoft.com/office/drawing/2014/main" id="{49FB6302-A89F-4459-B654-83E2099AE8D4}"/>
              </a:ext>
            </a:extLst>
          </p:cNvPr>
          <p:cNvSpPr>
            <a:spLocks noChangeShapeType="1"/>
          </p:cNvSpPr>
          <p:nvPr/>
        </p:nvSpPr>
        <p:spPr bwMode="auto">
          <a:xfrm flipV="1">
            <a:off x="7416799" y="3235325"/>
            <a:ext cx="2117" cy="13843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23">
            <a:extLst>
              <a:ext uri="{FF2B5EF4-FFF2-40B4-BE49-F238E27FC236}">
                <a16:creationId xmlns:a16="http://schemas.microsoft.com/office/drawing/2014/main" id="{C1F08059-38B7-4A33-A7DB-DA141E03EBE8}"/>
              </a:ext>
            </a:extLst>
          </p:cNvPr>
          <p:cNvSpPr>
            <a:spLocks noChangeShapeType="1"/>
          </p:cNvSpPr>
          <p:nvPr/>
        </p:nvSpPr>
        <p:spPr bwMode="auto">
          <a:xfrm flipH="1">
            <a:off x="7406217" y="4614862"/>
            <a:ext cx="524933"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24">
            <a:extLst>
              <a:ext uri="{FF2B5EF4-FFF2-40B4-BE49-F238E27FC236}">
                <a16:creationId xmlns:a16="http://schemas.microsoft.com/office/drawing/2014/main" id="{E4A1749A-A9F0-40CF-B33C-9A8CC9879111}"/>
              </a:ext>
            </a:extLst>
          </p:cNvPr>
          <p:cNvSpPr>
            <a:spLocks noChangeShapeType="1"/>
          </p:cNvSpPr>
          <p:nvPr/>
        </p:nvSpPr>
        <p:spPr bwMode="auto">
          <a:xfrm flipH="1">
            <a:off x="7711017" y="4005262"/>
            <a:ext cx="220133"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Line 25">
            <a:extLst>
              <a:ext uri="{FF2B5EF4-FFF2-40B4-BE49-F238E27FC236}">
                <a16:creationId xmlns:a16="http://schemas.microsoft.com/office/drawing/2014/main" id="{E9F58C9E-8746-4B39-9FE8-44A2F60D0572}"/>
              </a:ext>
            </a:extLst>
          </p:cNvPr>
          <p:cNvSpPr>
            <a:spLocks noChangeShapeType="1"/>
          </p:cNvSpPr>
          <p:nvPr/>
        </p:nvSpPr>
        <p:spPr bwMode="auto">
          <a:xfrm>
            <a:off x="9550399" y="3243263"/>
            <a:ext cx="2117" cy="13684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26">
            <a:extLst>
              <a:ext uri="{FF2B5EF4-FFF2-40B4-BE49-F238E27FC236}">
                <a16:creationId xmlns:a16="http://schemas.microsoft.com/office/drawing/2014/main" id="{63B46CCF-7A23-4757-AA44-9943BF71F233}"/>
              </a:ext>
            </a:extLst>
          </p:cNvPr>
          <p:cNvSpPr>
            <a:spLocks noChangeShapeType="1"/>
          </p:cNvSpPr>
          <p:nvPr/>
        </p:nvSpPr>
        <p:spPr bwMode="auto">
          <a:xfrm>
            <a:off x="5994399" y="3471863"/>
            <a:ext cx="2117" cy="7588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Line 27">
            <a:extLst>
              <a:ext uri="{FF2B5EF4-FFF2-40B4-BE49-F238E27FC236}">
                <a16:creationId xmlns:a16="http://schemas.microsoft.com/office/drawing/2014/main" id="{ED998F72-C6A5-46F3-A5FE-BB85502AD7B1}"/>
              </a:ext>
            </a:extLst>
          </p:cNvPr>
          <p:cNvSpPr>
            <a:spLocks noChangeShapeType="1"/>
          </p:cNvSpPr>
          <p:nvPr/>
        </p:nvSpPr>
        <p:spPr bwMode="auto">
          <a:xfrm flipH="1">
            <a:off x="3951817" y="4233862"/>
            <a:ext cx="2048933"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Line 28">
            <a:extLst>
              <a:ext uri="{FF2B5EF4-FFF2-40B4-BE49-F238E27FC236}">
                <a16:creationId xmlns:a16="http://schemas.microsoft.com/office/drawing/2014/main" id="{544EC222-2D09-4F91-A9B4-5655502A95AD}"/>
              </a:ext>
            </a:extLst>
          </p:cNvPr>
          <p:cNvSpPr>
            <a:spLocks noChangeShapeType="1"/>
          </p:cNvSpPr>
          <p:nvPr/>
        </p:nvSpPr>
        <p:spPr bwMode="auto">
          <a:xfrm flipV="1">
            <a:off x="3962399" y="3463925"/>
            <a:ext cx="2117" cy="7747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585119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1657-86C1-4988-B9DE-9A33809BEEBE}"/>
              </a:ext>
            </a:extLst>
          </p:cNvPr>
          <p:cNvSpPr>
            <a:spLocks noGrp="1"/>
          </p:cNvSpPr>
          <p:nvPr>
            <p:ph type="title"/>
          </p:nvPr>
        </p:nvSpPr>
        <p:spPr/>
        <p:txBody>
          <a:bodyPr>
            <a:normAutofit fontScale="90000"/>
          </a:bodyPr>
          <a:lstStyle/>
          <a:p>
            <a:r>
              <a:rPr lang="en-US" dirty="0"/>
              <a:t>First we have to decide what to build</a:t>
            </a:r>
          </a:p>
        </p:txBody>
      </p:sp>
      <p:sp>
        <p:nvSpPr>
          <p:cNvPr id="3" name="Content Placeholder 2">
            <a:extLst>
              <a:ext uri="{FF2B5EF4-FFF2-40B4-BE49-F238E27FC236}">
                <a16:creationId xmlns:a16="http://schemas.microsoft.com/office/drawing/2014/main" id="{23363DB5-833D-445F-BCCC-45902C5D9B93}"/>
              </a:ext>
            </a:extLst>
          </p:cNvPr>
          <p:cNvSpPr>
            <a:spLocks noGrp="1"/>
          </p:cNvSpPr>
          <p:nvPr>
            <p:ph idx="1"/>
          </p:nvPr>
        </p:nvSpPr>
        <p:spPr>
          <a:xfrm>
            <a:off x="1024128" y="1436914"/>
            <a:ext cx="10396541" cy="4872446"/>
          </a:xfrm>
        </p:spPr>
        <p:txBody>
          <a:bodyPr>
            <a:normAutofit/>
          </a:bodyPr>
          <a:lstStyle/>
          <a:p>
            <a:r>
              <a:rPr lang="en-US" dirty="0"/>
              <a:t>Requirements Analysis produces a Software Requirements Specification</a:t>
            </a:r>
          </a:p>
          <a:p>
            <a:endParaRPr lang="en-US" dirty="0"/>
          </a:p>
          <a:p>
            <a:endParaRPr lang="en-US" dirty="0"/>
          </a:p>
          <a:p>
            <a:endParaRPr lang="en-US" dirty="0"/>
          </a:p>
          <a:p>
            <a:endParaRPr lang="en-US" dirty="0"/>
          </a:p>
          <a:p>
            <a:endParaRPr lang="en-US" dirty="0"/>
          </a:p>
          <a:p>
            <a:endParaRPr lang="en-US" dirty="0"/>
          </a:p>
          <a:p>
            <a:r>
              <a:rPr lang="en-US" dirty="0"/>
              <a:t>Requirements Analysis also known as Requirements Engineering</a:t>
            </a:r>
          </a:p>
        </p:txBody>
      </p:sp>
      <p:sp>
        <p:nvSpPr>
          <p:cNvPr id="4" name="Text Box 3">
            <a:extLst>
              <a:ext uri="{FF2B5EF4-FFF2-40B4-BE49-F238E27FC236}">
                <a16:creationId xmlns:a16="http://schemas.microsoft.com/office/drawing/2014/main" id="{755844BF-A522-43AB-BE7C-C8EE6F6ECCCB}"/>
              </a:ext>
            </a:extLst>
          </p:cNvPr>
          <p:cNvSpPr txBox="1">
            <a:spLocks noChangeArrowheads="1"/>
          </p:cNvSpPr>
          <p:nvPr/>
        </p:nvSpPr>
        <p:spPr bwMode="auto">
          <a:xfrm>
            <a:off x="609600" y="2786062"/>
            <a:ext cx="2027767" cy="642938"/>
          </a:xfrm>
          <a:prstGeom prst="rect">
            <a:avLst/>
          </a:prstGeom>
          <a:solidFill>
            <a:srgbClr val="FFFF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a:solidFill>
                  <a:srgbClr val="000000"/>
                </a:solidFill>
                <a:latin typeface="+mn-lt"/>
              </a:rPr>
              <a:t>Requirements Analysis</a:t>
            </a:r>
          </a:p>
        </p:txBody>
      </p:sp>
      <p:sp>
        <p:nvSpPr>
          <p:cNvPr id="5" name="Text Box 4">
            <a:extLst>
              <a:ext uri="{FF2B5EF4-FFF2-40B4-BE49-F238E27FC236}">
                <a16:creationId xmlns:a16="http://schemas.microsoft.com/office/drawing/2014/main" id="{B19A2470-C61F-42EA-9ECC-A64959363B65}"/>
              </a:ext>
            </a:extLst>
          </p:cNvPr>
          <p:cNvSpPr txBox="1">
            <a:spLocks noChangeArrowheads="1"/>
          </p:cNvSpPr>
          <p:nvPr/>
        </p:nvSpPr>
        <p:spPr bwMode="auto">
          <a:xfrm>
            <a:off x="3149600" y="2786062"/>
            <a:ext cx="1621367" cy="6429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Design &amp; Document</a:t>
            </a:r>
          </a:p>
        </p:txBody>
      </p:sp>
      <p:sp>
        <p:nvSpPr>
          <p:cNvPr id="6" name="Text Box 5">
            <a:extLst>
              <a:ext uri="{FF2B5EF4-FFF2-40B4-BE49-F238E27FC236}">
                <a16:creationId xmlns:a16="http://schemas.microsoft.com/office/drawing/2014/main" id="{58C97331-2E27-4695-A0DB-4F7548DC17EE}"/>
              </a:ext>
            </a:extLst>
          </p:cNvPr>
          <p:cNvSpPr txBox="1">
            <a:spLocks noChangeArrowheads="1"/>
          </p:cNvSpPr>
          <p:nvPr/>
        </p:nvSpPr>
        <p:spPr bwMode="auto">
          <a:xfrm>
            <a:off x="7213600" y="2862262"/>
            <a:ext cx="10117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Code</a:t>
            </a:r>
          </a:p>
        </p:txBody>
      </p:sp>
      <p:sp>
        <p:nvSpPr>
          <p:cNvPr id="7" name="Text Box 6">
            <a:extLst>
              <a:ext uri="{FF2B5EF4-FFF2-40B4-BE49-F238E27FC236}">
                <a16:creationId xmlns:a16="http://schemas.microsoft.com/office/drawing/2014/main" id="{E8BEEBB3-7A38-40D7-82CB-A5F96715229D}"/>
              </a:ext>
            </a:extLst>
          </p:cNvPr>
          <p:cNvSpPr txBox="1">
            <a:spLocks noChangeArrowheads="1"/>
          </p:cNvSpPr>
          <p:nvPr/>
        </p:nvSpPr>
        <p:spPr bwMode="auto">
          <a:xfrm>
            <a:off x="8737600" y="2862262"/>
            <a:ext cx="10117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Test</a:t>
            </a:r>
          </a:p>
        </p:txBody>
      </p:sp>
      <p:sp>
        <p:nvSpPr>
          <p:cNvPr id="8" name="Text Box 7">
            <a:extLst>
              <a:ext uri="{FF2B5EF4-FFF2-40B4-BE49-F238E27FC236}">
                <a16:creationId xmlns:a16="http://schemas.microsoft.com/office/drawing/2014/main" id="{2383AB70-C9CD-47C2-A63F-4D2EBEB7F571}"/>
              </a:ext>
            </a:extLst>
          </p:cNvPr>
          <p:cNvSpPr txBox="1">
            <a:spLocks noChangeArrowheads="1"/>
          </p:cNvSpPr>
          <p:nvPr/>
        </p:nvSpPr>
        <p:spPr bwMode="auto">
          <a:xfrm>
            <a:off x="7924800" y="4462462"/>
            <a:ext cx="11133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Debug</a:t>
            </a:r>
          </a:p>
        </p:txBody>
      </p:sp>
      <p:sp>
        <p:nvSpPr>
          <p:cNvPr id="9" name="Text Box 8">
            <a:extLst>
              <a:ext uri="{FF2B5EF4-FFF2-40B4-BE49-F238E27FC236}">
                <a16:creationId xmlns:a16="http://schemas.microsoft.com/office/drawing/2014/main" id="{B4315EEF-244D-4B76-9C18-626A25FAE3E4}"/>
              </a:ext>
            </a:extLst>
          </p:cNvPr>
          <p:cNvSpPr txBox="1">
            <a:spLocks noChangeArrowheads="1"/>
          </p:cNvSpPr>
          <p:nvPr/>
        </p:nvSpPr>
        <p:spPr bwMode="auto">
          <a:xfrm>
            <a:off x="7924800" y="3852862"/>
            <a:ext cx="11133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Profile</a:t>
            </a:r>
          </a:p>
        </p:txBody>
      </p:sp>
      <p:sp>
        <p:nvSpPr>
          <p:cNvPr id="10" name="Text Box 9">
            <a:extLst>
              <a:ext uri="{FF2B5EF4-FFF2-40B4-BE49-F238E27FC236}">
                <a16:creationId xmlns:a16="http://schemas.microsoft.com/office/drawing/2014/main" id="{32094ECA-4ECB-40BB-A74A-E963C7880044}"/>
              </a:ext>
            </a:extLst>
          </p:cNvPr>
          <p:cNvSpPr txBox="1">
            <a:spLocks noChangeArrowheads="1"/>
          </p:cNvSpPr>
          <p:nvPr/>
        </p:nvSpPr>
        <p:spPr bwMode="auto">
          <a:xfrm>
            <a:off x="10261600" y="2862262"/>
            <a:ext cx="13165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Deploy</a:t>
            </a:r>
          </a:p>
        </p:txBody>
      </p:sp>
      <p:sp>
        <p:nvSpPr>
          <p:cNvPr id="11" name="Text Box 10">
            <a:extLst>
              <a:ext uri="{FF2B5EF4-FFF2-40B4-BE49-F238E27FC236}">
                <a16:creationId xmlns:a16="http://schemas.microsoft.com/office/drawing/2014/main" id="{D49AB9FE-9111-4DED-9FAA-A72BBCDDA31C}"/>
              </a:ext>
            </a:extLst>
          </p:cNvPr>
          <p:cNvSpPr txBox="1">
            <a:spLocks noChangeArrowheads="1"/>
          </p:cNvSpPr>
          <p:nvPr/>
        </p:nvSpPr>
        <p:spPr bwMode="auto">
          <a:xfrm>
            <a:off x="5283200" y="2786062"/>
            <a:ext cx="1418167" cy="6429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Evaluate Design</a:t>
            </a:r>
          </a:p>
        </p:txBody>
      </p:sp>
      <p:sp>
        <p:nvSpPr>
          <p:cNvPr id="12" name="Line 11">
            <a:extLst>
              <a:ext uri="{FF2B5EF4-FFF2-40B4-BE49-F238E27FC236}">
                <a16:creationId xmlns:a16="http://schemas.microsoft.com/office/drawing/2014/main" id="{E4B38D5F-B068-4417-B448-4DB42D402BBD}"/>
              </a:ext>
            </a:extLst>
          </p:cNvPr>
          <p:cNvSpPr>
            <a:spLocks noChangeShapeType="1"/>
          </p:cNvSpPr>
          <p:nvPr/>
        </p:nvSpPr>
        <p:spPr bwMode="auto">
          <a:xfrm>
            <a:off x="2641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2">
            <a:extLst>
              <a:ext uri="{FF2B5EF4-FFF2-40B4-BE49-F238E27FC236}">
                <a16:creationId xmlns:a16="http://schemas.microsoft.com/office/drawing/2014/main" id="{F6B77298-8341-4BA5-9AC6-FF78CF91DD1F}"/>
              </a:ext>
            </a:extLst>
          </p:cNvPr>
          <p:cNvSpPr>
            <a:spLocks noChangeShapeType="1"/>
          </p:cNvSpPr>
          <p:nvPr/>
        </p:nvSpPr>
        <p:spPr bwMode="auto">
          <a:xfrm>
            <a:off x="9753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3">
            <a:extLst>
              <a:ext uri="{FF2B5EF4-FFF2-40B4-BE49-F238E27FC236}">
                <a16:creationId xmlns:a16="http://schemas.microsoft.com/office/drawing/2014/main" id="{1DEE9C42-6696-4F29-8000-1F831A238075}"/>
              </a:ext>
            </a:extLst>
          </p:cNvPr>
          <p:cNvSpPr>
            <a:spLocks noChangeShapeType="1"/>
          </p:cNvSpPr>
          <p:nvPr/>
        </p:nvSpPr>
        <p:spPr bwMode="auto">
          <a:xfrm>
            <a:off x="8229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4">
            <a:extLst>
              <a:ext uri="{FF2B5EF4-FFF2-40B4-BE49-F238E27FC236}">
                <a16:creationId xmlns:a16="http://schemas.microsoft.com/office/drawing/2014/main" id="{88634B1A-6BF3-415C-9679-F58306382D99}"/>
              </a:ext>
            </a:extLst>
          </p:cNvPr>
          <p:cNvSpPr>
            <a:spLocks noChangeShapeType="1"/>
          </p:cNvSpPr>
          <p:nvPr/>
        </p:nvSpPr>
        <p:spPr bwMode="auto">
          <a:xfrm>
            <a:off x="6705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5">
            <a:extLst>
              <a:ext uri="{FF2B5EF4-FFF2-40B4-BE49-F238E27FC236}">
                <a16:creationId xmlns:a16="http://schemas.microsoft.com/office/drawing/2014/main" id="{05F06747-32F3-4C0B-B4DD-6482295865DF}"/>
              </a:ext>
            </a:extLst>
          </p:cNvPr>
          <p:cNvSpPr>
            <a:spLocks noChangeShapeType="1"/>
          </p:cNvSpPr>
          <p:nvPr/>
        </p:nvSpPr>
        <p:spPr bwMode="auto">
          <a:xfrm>
            <a:off x="47752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6">
            <a:extLst>
              <a:ext uri="{FF2B5EF4-FFF2-40B4-BE49-F238E27FC236}">
                <a16:creationId xmlns:a16="http://schemas.microsoft.com/office/drawing/2014/main" id="{FFC21571-6C3F-41C3-9A54-67AB890F1A36}"/>
              </a:ext>
            </a:extLst>
          </p:cNvPr>
          <p:cNvSpPr>
            <a:spLocks noChangeShapeType="1"/>
          </p:cNvSpPr>
          <p:nvPr/>
        </p:nvSpPr>
        <p:spPr bwMode="auto">
          <a:xfrm>
            <a:off x="11582400" y="3090862"/>
            <a:ext cx="6053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Line 17">
            <a:extLst>
              <a:ext uri="{FF2B5EF4-FFF2-40B4-BE49-F238E27FC236}">
                <a16:creationId xmlns:a16="http://schemas.microsoft.com/office/drawing/2014/main" id="{C14FF556-D067-4343-BE8F-698F433D4A66}"/>
              </a:ext>
            </a:extLst>
          </p:cNvPr>
          <p:cNvSpPr>
            <a:spLocks noChangeShapeType="1"/>
          </p:cNvSpPr>
          <p:nvPr/>
        </p:nvSpPr>
        <p:spPr bwMode="auto">
          <a:xfrm>
            <a:off x="0" y="3090862"/>
            <a:ext cx="6053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Line 18">
            <a:extLst>
              <a:ext uri="{FF2B5EF4-FFF2-40B4-BE49-F238E27FC236}">
                <a16:creationId xmlns:a16="http://schemas.microsoft.com/office/drawing/2014/main" id="{BD3D11EE-B043-41D1-8BDA-A64A1863D009}"/>
              </a:ext>
            </a:extLst>
          </p:cNvPr>
          <p:cNvSpPr>
            <a:spLocks noChangeShapeType="1"/>
          </p:cNvSpPr>
          <p:nvPr/>
        </p:nvSpPr>
        <p:spPr bwMode="auto">
          <a:xfrm>
            <a:off x="9347199" y="3243263"/>
            <a:ext cx="2117" cy="7588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Line 19">
            <a:extLst>
              <a:ext uri="{FF2B5EF4-FFF2-40B4-BE49-F238E27FC236}">
                <a16:creationId xmlns:a16="http://schemas.microsoft.com/office/drawing/2014/main" id="{E1DE46B3-331D-4CB9-B7BB-F0256DEAFAF5}"/>
              </a:ext>
            </a:extLst>
          </p:cNvPr>
          <p:cNvSpPr>
            <a:spLocks noChangeShapeType="1"/>
          </p:cNvSpPr>
          <p:nvPr/>
        </p:nvSpPr>
        <p:spPr bwMode="auto">
          <a:xfrm flipH="1">
            <a:off x="9031817" y="4005262"/>
            <a:ext cx="321733"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20">
            <a:extLst>
              <a:ext uri="{FF2B5EF4-FFF2-40B4-BE49-F238E27FC236}">
                <a16:creationId xmlns:a16="http://schemas.microsoft.com/office/drawing/2014/main" id="{EBBED057-564F-4EC0-AFAD-C91C4D13F086}"/>
              </a:ext>
            </a:extLst>
          </p:cNvPr>
          <p:cNvSpPr>
            <a:spLocks noChangeShapeType="1"/>
          </p:cNvSpPr>
          <p:nvPr/>
        </p:nvSpPr>
        <p:spPr bwMode="auto">
          <a:xfrm flipH="1">
            <a:off x="9031817" y="4614862"/>
            <a:ext cx="524933"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21">
            <a:extLst>
              <a:ext uri="{FF2B5EF4-FFF2-40B4-BE49-F238E27FC236}">
                <a16:creationId xmlns:a16="http://schemas.microsoft.com/office/drawing/2014/main" id="{2A28B17D-D5DD-4C72-BDC4-6DCA22C9E20C}"/>
              </a:ext>
            </a:extLst>
          </p:cNvPr>
          <p:cNvSpPr>
            <a:spLocks noChangeShapeType="1"/>
          </p:cNvSpPr>
          <p:nvPr/>
        </p:nvSpPr>
        <p:spPr bwMode="auto">
          <a:xfrm flipV="1">
            <a:off x="7721599" y="3235325"/>
            <a:ext cx="2117" cy="7747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Line 22">
            <a:extLst>
              <a:ext uri="{FF2B5EF4-FFF2-40B4-BE49-F238E27FC236}">
                <a16:creationId xmlns:a16="http://schemas.microsoft.com/office/drawing/2014/main" id="{49FB6302-A89F-4459-B654-83E2099AE8D4}"/>
              </a:ext>
            </a:extLst>
          </p:cNvPr>
          <p:cNvSpPr>
            <a:spLocks noChangeShapeType="1"/>
          </p:cNvSpPr>
          <p:nvPr/>
        </p:nvSpPr>
        <p:spPr bwMode="auto">
          <a:xfrm flipV="1">
            <a:off x="7416799" y="3235325"/>
            <a:ext cx="2117" cy="13843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23">
            <a:extLst>
              <a:ext uri="{FF2B5EF4-FFF2-40B4-BE49-F238E27FC236}">
                <a16:creationId xmlns:a16="http://schemas.microsoft.com/office/drawing/2014/main" id="{C1F08059-38B7-4A33-A7DB-DA141E03EBE8}"/>
              </a:ext>
            </a:extLst>
          </p:cNvPr>
          <p:cNvSpPr>
            <a:spLocks noChangeShapeType="1"/>
          </p:cNvSpPr>
          <p:nvPr/>
        </p:nvSpPr>
        <p:spPr bwMode="auto">
          <a:xfrm flipH="1">
            <a:off x="7406217" y="4614862"/>
            <a:ext cx="524933"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24">
            <a:extLst>
              <a:ext uri="{FF2B5EF4-FFF2-40B4-BE49-F238E27FC236}">
                <a16:creationId xmlns:a16="http://schemas.microsoft.com/office/drawing/2014/main" id="{E4A1749A-A9F0-40CF-B33C-9A8CC9879111}"/>
              </a:ext>
            </a:extLst>
          </p:cNvPr>
          <p:cNvSpPr>
            <a:spLocks noChangeShapeType="1"/>
          </p:cNvSpPr>
          <p:nvPr/>
        </p:nvSpPr>
        <p:spPr bwMode="auto">
          <a:xfrm flipH="1">
            <a:off x="7711017" y="4005262"/>
            <a:ext cx="220133"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Line 25">
            <a:extLst>
              <a:ext uri="{FF2B5EF4-FFF2-40B4-BE49-F238E27FC236}">
                <a16:creationId xmlns:a16="http://schemas.microsoft.com/office/drawing/2014/main" id="{E9F58C9E-8746-4B39-9FE8-44A2F60D0572}"/>
              </a:ext>
            </a:extLst>
          </p:cNvPr>
          <p:cNvSpPr>
            <a:spLocks noChangeShapeType="1"/>
          </p:cNvSpPr>
          <p:nvPr/>
        </p:nvSpPr>
        <p:spPr bwMode="auto">
          <a:xfrm>
            <a:off x="9550399" y="3243263"/>
            <a:ext cx="2117" cy="13684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26">
            <a:extLst>
              <a:ext uri="{FF2B5EF4-FFF2-40B4-BE49-F238E27FC236}">
                <a16:creationId xmlns:a16="http://schemas.microsoft.com/office/drawing/2014/main" id="{63B46CCF-7A23-4757-AA44-9943BF71F233}"/>
              </a:ext>
            </a:extLst>
          </p:cNvPr>
          <p:cNvSpPr>
            <a:spLocks noChangeShapeType="1"/>
          </p:cNvSpPr>
          <p:nvPr/>
        </p:nvSpPr>
        <p:spPr bwMode="auto">
          <a:xfrm>
            <a:off x="5994399" y="3471863"/>
            <a:ext cx="2117" cy="7588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Line 27">
            <a:extLst>
              <a:ext uri="{FF2B5EF4-FFF2-40B4-BE49-F238E27FC236}">
                <a16:creationId xmlns:a16="http://schemas.microsoft.com/office/drawing/2014/main" id="{ED998F72-C6A5-46F3-A5FE-BB85502AD7B1}"/>
              </a:ext>
            </a:extLst>
          </p:cNvPr>
          <p:cNvSpPr>
            <a:spLocks noChangeShapeType="1"/>
          </p:cNvSpPr>
          <p:nvPr/>
        </p:nvSpPr>
        <p:spPr bwMode="auto">
          <a:xfrm flipH="1">
            <a:off x="3951817" y="4233862"/>
            <a:ext cx="2048933"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Line 28">
            <a:extLst>
              <a:ext uri="{FF2B5EF4-FFF2-40B4-BE49-F238E27FC236}">
                <a16:creationId xmlns:a16="http://schemas.microsoft.com/office/drawing/2014/main" id="{544EC222-2D09-4F91-A9B4-5655502A95AD}"/>
              </a:ext>
            </a:extLst>
          </p:cNvPr>
          <p:cNvSpPr>
            <a:spLocks noChangeShapeType="1"/>
          </p:cNvSpPr>
          <p:nvPr/>
        </p:nvSpPr>
        <p:spPr bwMode="auto">
          <a:xfrm flipV="1">
            <a:off x="3962399" y="3463925"/>
            <a:ext cx="2117" cy="7747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81465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84B4-8DA5-497B-A299-79BA9FA3E2FF}"/>
              </a:ext>
            </a:extLst>
          </p:cNvPr>
          <p:cNvSpPr>
            <a:spLocks noGrp="1"/>
          </p:cNvSpPr>
          <p:nvPr>
            <p:ph type="title"/>
          </p:nvPr>
        </p:nvSpPr>
        <p:spPr/>
        <p:txBody>
          <a:bodyPr>
            <a:normAutofit fontScale="90000"/>
          </a:bodyPr>
          <a:lstStyle/>
          <a:p>
            <a:r>
              <a:rPr lang="en-US" dirty="0"/>
              <a:t>So what’s an SRS?</a:t>
            </a:r>
          </a:p>
        </p:txBody>
      </p:sp>
      <p:sp>
        <p:nvSpPr>
          <p:cNvPr id="3" name="Content Placeholder 2">
            <a:extLst>
              <a:ext uri="{FF2B5EF4-FFF2-40B4-BE49-F238E27FC236}">
                <a16:creationId xmlns:a16="http://schemas.microsoft.com/office/drawing/2014/main" id="{FC35F390-AEE5-46CD-BAE9-C4B7AFA69CE0}"/>
              </a:ext>
            </a:extLst>
          </p:cNvPr>
          <p:cNvSpPr>
            <a:spLocks noGrp="1"/>
          </p:cNvSpPr>
          <p:nvPr>
            <p:ph idx="1"/>
          </p:nvPr>
        </p:nvSpPr>
        <p:spPr/>
        <p:txBody>
          <a:bodyPr>
            <a:normAutofit fontScale="92500" lnSpcReduction="20000"/>
          </a:bodyPr>
          <a:lstStyle/>
          <a:p>
            <a:r>
              <a:rPr lang="en-US" dirty="0"/>
              <a:t>Defines the problem to be solved</a:t>
            </a:r>
          </a:p>
          <a:p>
            <a:pPr lvl="1"/>
            <a:r>
              <a:rPr lang="en-US" dirty="0"/>
              <a:t>Why are we making this software?</a:t>
            </a:r>
          </a:p>
          <a:p>
            <a:pPr lvl="1"/>
            <a:r>
              <a:rPr lang="en-US" dirty="0"/>
              <a:t>What, exactly, are we going to make?</a:t>
            </a:r>
          </a:p>
          <a:p>
            <a:endParaRPr lang="en-US" dirty="0"/>
          </a:p>
          <a:p>
            <a:r>
              <a:rPr lang="en-US" dirty="0"/>
              <a:t>IEEE has a recommended format</a:t>
            </a:r>
          </a:p>
          <a:p>
            <a:r>
              <a:rPr lang="en-US" dirty="0"/>
              <a:t>830-1998 </a:t>
            </a:r>
          </a:p>
          <a:p>
            <a:endParaRPr lang="en-US" dirty="0"/>
          </a:p>
          <a:p>
            <a:pPr marL="514350" indent="-514350">
              <a:buFont typeface="+mj-lt"/>
              <a:buAutoNum type="arabicPeriod"/>
            </a:pPr>
            <a:r>
              <a:rPr lang="en-US" dirty="0"/>
              <a:t>Explanation of problem</a:t>
            </a:r>
          </a:p>
          <a:p>
            <a:pPr marL="514350" indent="-514350">
              <a:buFont typeface="+mj-lt"/>
              <a:buAutoNum type="arabicPeriod"/>
            </a:pPr>
            <a:r>
              <a:rPr lang="en-US" dirty="0"/>
              <a:t>Detailed description of Use Cases</a:t>
            </a:r>
          </a:p>
          <a:p>
            <a:pPr marL="514350" indent="-514350">
              <a:buFont typeface="+mj-lt"/>
              <a:buAutoNum type="arabicPeriod"/>
            </a:pPr>
            <a:r>
              <a:rPr lang="en-US" dirty="0"/>
              <a:t>Mock-up diagrams of User Interface</a:t>
            </a:r>
          </a:p>
          <a:p>
            <a:pPr marL="514350" indent="-514350">
              <a:buFont typeface="+mj-lt"/>
              <a:buAutoNum type="arabicPeriod"/>
            </a:pPr>
            <a:r>
              <a:rPr lang="en-US" dirty="0"/>
              <a:t>Summary</a:t>
            </a:r>
          </a:p>
          <a:p>
            <a:endParaRPr lang="en-US" dirty="0"/>
          </a:p>
          <a:p>
            <a:endParaRPr lang="en-US" dirty="0"/>
          </a:p>
          <a:p>
            <a:endParaRPr lang="en-US" dirty="0"/>
          </a:p>
        </p:txBody>
      </p:sp>
      <p:pic>
        <p:nvPicPr>
          <p:cNvPr id="4" name="Picture 4" descr="Image result for ieee&quot;">
            <a:extLst>
              <a:ext uri="{FF2B5EF4-FFF2-40B4-BE49-F238E27FC236}">
                <a16:creationId xmlns:a16="http://schemas.microsoft.com/office/drawing/2014/main" id="{27BE35FF-612D-4D03-BD9D-A60F39A5B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560" y="2155371"/>
            <a:ext cx="6355499" cy="206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08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175C-09CB-463B-AAE7-B5942494B15C}"/>
              </a:ext>
            </a:extLst>
          </p:cNvPr>
          <p:cNvSpPr>
            <a:spLocks noGrp="1"/>
          </p:cNvSpPr>
          <p:nvPr>
            <p:ph type="title"/>
          </p:nvPr>
        </p:nvSpPr>
        <p:spPr/>
        <p:txBody>
          <a:bodyPr>
            <a:normAutofit fontScale="90000"/>
          </a:bodyPr>
          <a:lstStyle/>
          <a:p>
            <a:r>
              <a:rPr lang="en-US" dirty="0"/>
              <a:t>UML Use Case Diagram</a:t>
            </a:r>
          </a:p>
        </p:txBody>
      </p:sp>
      <p:sp>
        <p:nvSpPr>
          <p:cNvPr id="3" name="Content Placeholder 2">
            <a:extLst>
              <a:ext uri="{FF2B5EF4-FFF2-40B4-BE49-F238E27FC236}">
                <a16:creationId xmlns:a16="http://schemas.microsoft.com/office/drawing/2014/main" id="{A3700BE8-C3B7-4E15-B533-45C49E28A291}"/>
              </a:ext>
            </a:extLst>
          </p:cNvPr>
          <p:cNvSpPr>
            <a:spLocks noGrp="1"/>
          </p:cNvSpPr>
          <p:nvPr>
            <p:ph idx="1"/>
          </p:nvPr>
        </p:nvSpPr>
        <p:spPr/>
        <p:txBody>
          <a:bodyPr>
            <a:normAutofit fontScale="92500" lnSpcReduction="20000"/>
          </a:bodyPr>
          <a:lstStyle/>
          <a:p>
            <a:r>
              <a:rPr lang="en-US" dirty="0"/>
              <a:t>Describes an interaction between a user and a system</a:t>
            </a:r>
          </a:p>
          <a:p>
            <a:endParaRPr lang="en-US" dirty="0"/>
          </a:p>
          <a:p>
            <a:r>
              <a:rPr lang="en-US" dirty="0"/>
              <a:t>Each Use Case Diagram describes a User Scenario:</a:t>
            </a:r>
          </a:p>
          <a:p>
            <a:pPr lvl="1"/>
            <a:r>
              <a:rPr lang="en-US" dirty="0"/>
              <a:t>all the active things a user will do (Use Cases) when interacting with the system in order to complete some task</a:t>
            </a:r>
          </a:p>
          <a:p>
            <a:endParaRPr lang="en-US" dirty="0"/>
          </a:p>
          <a:p>
            <a:r>
              <a:rPr lang="en-US" dirty="0"/>
              <a:t>To draw a Use Case Diagram:</a:t>
            </a:r>
          </a:p>
          <a:p>
            <a:pPr lvl="1"/>
            <a:r>
              <a:rPr lang="en-US" dirty="0"/>
              <a:t>List a sequence of steps a user might take in order to complete an action.</a:t>
            </a:r>
          </a:p>
          <a:p>
            <a:endParaRPr lang="en-US" dirty="0"/>
          </a:p>
          <a:p>
            <a:r>
              <a:rPr lang="en-US" dirty="0"/>
              <a:t>Each Use Case:</a:t>
            </a:r>
          </a:p>
          <a:p>
            <a:pPr lvl="1"/>
            <a:r>
              <a:rPr lang="en-US" dirty="0"/>
              <a:t>should start with a verb, which will be an action taken by the user</a:t>
            </a:r>
          </a:p>
          <a:p>
            <a:pPr lvl="1"/>
            <a:r>
              <a:rPr lang="en-US" dirty="0"/>
              <a:t>should name used UI controls and example data as needed</a:t>
            </a:r>
          </a:p>
        </p:txBody>
      </p:sp>
      <p:pic>
        <p:nvPicPr>
          <p:cNvPr id="4" name="Picture 1">
            <a:extLst>
              <a:ext uri="{FF2B5EF4-FFF2-40B4-BE49-F238E27FC236}">
                <a16:creationId xmlns:a16="http://schemas.microsoft.com/office/drawing/2014/main" id="{8906B030-5789-402D-8847-4D87916D5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468" y="149874"/>
            <a:ext cx="4800600" cy="1374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55795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1529-546C-432C-B4C9-691B7011353E}"/>
              </a:ext>
            </a:extLst>
          </p:cNvPr>
          <p:cNvSpPr>
            <a:spLocks noGrp="1"/>
          </p:cNvSpPr>
          <p:nvPr>
            <p:ph type="title"/>
          </p:nvPr>
        </p:nvSpPr>
        <p:spPr>
          <a:xfrm>
            <a:off x="1024129" y="229961"/>
            <a:ext cx="9720072" cy="661693"/>
          </a:xfrm>
        </p:spPr>
        <p:txBody>
          <a:bodyPr>
            <a:normAutofit fontScale="90000"/>
          </a:bodyPr>
          <a:lstStyle/>
          <a:p>
            <a:r>
              <a:rPr lang="en-US" dirty="0"/>
              <a:t>Use Case Diagram Example – Login to Account</a:t>
            </a:r>
          </a:p>
        </p:txBody>
      </p:sp>
      <p:pic>
        <p:nvPicPr>
          <p:cNvPr id="5" name="Picture 4">
            <a:extLst>
              <a:ext uri="{FF2B5EF4-FFF2-40B4-BE49-F238E27FC236}">
                <a16:creationId xmlns:a16="http://schemas.microsoft.com/office/drawing/2014/main" id="{1B55C650-59AB-43A9-8E37-A387A801DEBD}"/>
              </a:ext>
            </a:extLst>
          </p:cNvPr>
          <p:cNvPicPr>
            <a:picLocks noChangeAspect="1"/>
          </p:cNvPicPr>
          <p:nvPr/>
        </p:nvPicPr>
        <p:blipFill>
          <a:blip r:embed="rId2"/>
          <a:stretch>
            <a:fillRect/>
          </a:stretch>
        </p:blipFill>
        <p:spPr>
          <a:xfrm>
            <a:off x="3701454" y="1022283"/>
            <a:ext cx="4789092" cy="5736385"/>
          </a:xfrm>
          <a:prstGeom prst="rect">
            <a:avLst/>
          </a:prstGeom>
        </p:spPr>
      </p:pic>
    </p:spTree>
    <p:extLst>
      <p:ext uri="{BB962C8B-B14F-4D97-AF65-F5344CB8AC3E}">
        <p14:creationId xmlns:p14="http://schemas.microsoft.com/office/powerpoint/2010/main" val="1254336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1529-546C-432C-B4C9-691B7011353E}"/>
              </a:ext>
            </a:extLst>
          </p:cNvPr>
          <p:cNvSpPr>
            <a:spLocks noGrp="1"/>
          </p:cNvSpPr>
          <p:nvPr>
            <p:ph type="title"/>
          </p:nvPr>
        </p:nvSpPr>
        <p:spPr>
          <a:xfrm>
            <a:off x="91068" y="2767307"/>
            <a:ext cx="9720072" cy="661693"/>
          </a:xfrm>
        </p:spPr>
        <p:txBody>
          <a:bodyPr>
            <a:normAutofit fontScale="90000"/>
          </a:bodyPr>
          <a:lstStyle/>
          <a:p>
            <a:r>
              <a:rPr lang="en-US" dirty="0"/>
              <a:t>Formal</a:t>
            </a:r>
            <a:br>
              <a:rPr lang="en-US" dirty="0"/>
            </a:br>
            <a:r>
              <a:rPr lang="en-US" dirty="0"/>
              <a:t>Use</a:t>
            </a:r>
            <a:br>
              <a:rPr lang="en-US" dirty="0"/>
            </a:br>
            <a:r>
              <a:rPr lang="en-US" dirty="0"/>
              <a:t>Case</a:t>
            </a:r>
            <a:br>
              <a:rPr lang="en-US" dirty="0"/>
            </a:br>
            <a:r>
              <a:rPr lang="en-US" dirty="0"/>
              <a:t>Diagrams</a:t>
            </a:r>
          </a:p>
        </p:txBody>
      </p:sp>
      <p:sp>
        <p:nvSpPr>
          <p:cNvPr id="6" name="Rectangle 1">
            <a:extLst>
              <a:ext uri="{FF2B5EF4-FFF2-40B4-BE49-F238E27FC236}">
                <a16:creationId xmlns:a16="http://schemas.microsoft.com/office/drawing/2014/main" id="{FA82B2DC-8FAB-4B12-AEEC-91A25EB06A9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1371600" marR="0" lvl="3" indent="0" algn="l" defTabSz="914400" rtl="0" eaLnBrk="0" fontAlgn="base" latinLnBrk="0" hangingPunct="0">
              <a:lnSpc>
                <a:spcPct val="100000"/>
              </a:lnSpc>
              <a:spcBef>
                <a:spcPct val="0"/>
              </a:spcBef>
              <a:spcAft>
                <a:spcPct val="0"/>
              </a:spcAft>
              <a:buClrTx/>
              <a:buSzTx/>
              <a:buFontTx/>
              <a:buChar char="•"/>
              <a:tabLst/>
            </a:pPr>
            <a:br>
              <a:rPr kumimoji="0" lang="en-US" altLang="en-US" sz="13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br>
            <a:br>
              <a:rPr kumimoji="0" lang="en-US" altLang="en-US" sz="13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br>
            <a:br>
              <a:rPr kumimoji="0" lang="en-US" altLang="en-US" sz="13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br>
            <a:endParaRPr kumimoji="0" lang="en-US" altLang="en-US" sz="800" b="0" i="0" u="none" strike="noStrike" cap="none" normalizeH="0" baseline="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B1B2E88C-69D5-439A-8DA7-9F8A61995D52}"/>
              </a:ext>
            </a:extLst>
          </p:cNvPr>
          <p:cNvGraphicFramePr>
            <a:graphicFrameLocks noGrp="1"/>
          </p:cNvGraphicFramePr>
          <p:nvPr>
            <p:ph idx="1"/>
            <p:extLst>
              <p:ext uri="{D42A27DB-BD31-4B8C-83A1-F6EECF244321}">
                <p14:modId xmlns:p14="http://schemas.microsoft.com/office/powerpoint/2010/main" val="3208362366"/>
              </p:ext>
            </p:extLst>
          </p:nvPr>
        </p:nvGraphicFramePr>
        <p:xfrm>
          <a:off x="1651518" y="195944"/>
          <a:ext cx="10300997" cy="6625146"/>
        </p:xfrm>
        <a:graphic>
          <a:graphicData uri="http://schemas.openxmlformats.org/drawingml/2006/table">
            <a:tbl>
              <a:tblPr/>
              <a:tblGrid>
                <a:gridCol w="1647795">
                  <a:extLst>
                    <a:ext uri="{9D8B030D-6E8A-4147-A177-3AD203B41FA5}">
                      <a16:colId xmlns:a16="http://schemas.microsoft.com/office/drawing/2014/main" val="3442049617"/>
                    </a:ext>
                  </a:extLst>
                </a:gridCol>
                <a:gridCol w="8653202">
                  <a:extLst>
                    <a:ext uri="{9D8B030D-6E8A-4147-A177-3AD203B41FA5}">
                      <a16:colId xmlns:a16="http://schemas.microsoft.com/office/drawing/2014/main" val="3712374889"/>
                    </a:ext>
                  </a:extLst>
                </a:gridCol>
              </a:tblGrid>
              <a:tr h="467276">
                <a:tc>
                  <a:txBody>
                    <a:bodyPr/>
                    <a:lstStyle/>
                    <a:p>
                      <a:pPr algn="r"/>
                      <a:r>
                        <a:rPr lang="en-US" sz="1400" b="1" dirty="0">
                          <a:effectLst/>
                        </a:rPr>
                        <a:t>Use-Case Number:</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dirty="0">
                          <a:effectLst/>
                        </a:rPr>
                        <a:t>SRS diagram number (typically 2.X format).</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55032496"/>
                  </a:ext>
                </a:extLst>
              </a:tr>
              <a:tr h="601959">
                <a:tc>
                  <a:txBody>
                    <a:bodyPr/>
                    <a:lstStyle/>
                    <a:p>
                      <a:pPr algn="r"/>
                      <a:r>
                        <a:rPr lang="en-US" sz="1400" b="1">
                          <a:effectLst/>
                        </a:rPr>
                        <a:t>Use-Case Name:</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a:effectLst/>
                        </a:rPr>
                        <a:t>This brief label should be unique and should adequately describe the interaction so that a developer reading your document may easily scan and find it by name and have good idea what it is.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77785275"/>
                  </a:ext>
                </a:extLst>
              </a:tr>
              <a:tr h="332593">
                <a:tc>
                  <a:txBody>
                    <a:bodyPr/>
                    <a:lstStyle/>
                    <a:p>
                      <a:pPr algn="r"/>
                      <a:r>
                        <a:rPr lang="en-US" sz="1400" b="1">
                          <a:effectLst/>
                        </a:rPr>
                        <a:t>Actors: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a:effectLst/>
                        </a:rPr>
                        <a:t>List all the actors who have site privileges that let them perform this interaction.</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77171579"/>
                  </a:ext>
                </a:extLst>
              </a:tr>
              <a:tr h="332593">
                <a:tc>
                  <a:txBody>
                    <a:bodyPr/>
                    <a:lstStyle/>
                    <a:p>
                      <a:pPr algn="r"/>
                      <a:r>
                        <a:rPr lang="en-US" sz="1400" b="1">
                          <a:effectLst/>
                        </a:rPr>
                        <a:t>Preconditions: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a:effectLst/>
                        </a:rPr>
                        <a:t>What application conditions are necessary before this interaction can even take place?</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80982659"/>
                  </a:ext>
                </a:extLst>
              </a:tr>
              <a:tr h="197910">
                <a:tc>
                  <a:txBody>
                    <a:bodyPr/>
                    <a:lstStyle/>
                    <a:p>
                      <a:pPr algn="r"/>
                      <a:r>
                        <a:rPr lang="en-US" sz="1400" b="1">
                          <a:effectLst/>
                        </a:rPr>
                        <a:t>Postconditions: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a:effectLst/>
                        </a:rPr>
                        <a:t>What is the net result of the interaction?</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6546741"/>
                  </a:ext>
                </a:extLst>
              </a:tr>
              <a:tr h="736641">
                <a:tc>
                  <a:txBody>
                    <a:bodyPr/>
                    <a:lstStyle/>
                    <a:p>
                      <a:pPr algn="r"/>
                      <a:r>
                        <a:rPr lang="en-US" sz="1400" b="1">
                          <a:effectLst/>
                        </a:rPr>
                        <a:t>Story:</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dirty="0">
                          <a:effectLst/>
                        </a:rPr>
                        <a:t>A numbered, step by step description of how the user will interact with the system in order to properly complete the use case. The story should include specific user interface components and interactions, like buttons and left-mouse clicks.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379519"/>
                  </a:ext>
                </a:extLst>
              </a:tr>
              <a:tr h="601959">
                <a:tc>
                  <a:txBody>
                    <a:bodyPr/>
                    <a:lstStyle/>
                    <a:p>
                      <a:pPr algn="r"/>
                      <a:r>
                        <a:rPr lang="en-US" sz="1400" b="1">
                          <a:effectLst/>
                        </a:rPr>
                        <a:t>Scenario:</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a:effectLst/>
                        </a:rPr>
                        <a:t>A scenario uses sample data to provide an instance of a story. All data entry and selection should be described here with data that might be used in your application for a user interaction.</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06860872"/>
                  </a:ext>
                </a:extLst>
              </a:tr>
              <a:tr h="871323">
                <a:tc>
                  <a:txBody>
                    <a:bodyPr/>
                    <a:lstStyle/>
                    <a:p>
                      <a:pPr algn="r"/>
                      <a:r>
                        <a:rPr lang="en-US" sz="1400" b="1">
                          <a:effectLst/>
                        </a:rPr>
                        <a:t>Exceptions: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a:effectLst/>
                        </a:rPr>
                        <a:t>List all the things that could go wrong if either the user or some other external entity fails. For example, if a user fails to follow the proper procedures or if use of a remote technology fails. In addition to listing these potential problems describe how the application will handle these potential situations.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1478989"/>
                  </a:ext>
                </a:extLst>
              </a:tr>
              <a:tr h="1006006">
                <a:tc>
                  <a:txBody>
                    <a:bodyPr/>
                    <a:lstStyle/>
                    <a:p>
                      <a:pPr algn="r"/>
                      <a:r>
                        <a:rPr lang="en-US" sz="1400" b="1">
                          <a:effectLst/>
                        </a:rPr>
                        <a:t>Priority:</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buFont typeface="Arial" panose="020B0604020202020204" pitchFamily="34" charset="0"/>
                        <a:buChar char="•"/>
                      </a:pPr>
                      <a:r>
                        <a:rPr lang="en-US" sz="1400">
                          <a:effectLst/>
                        </a:rPr>
                        <a:t>List the importance of this use case for the proper functionality of the application.</a:t>
                      </a:r>
                      <a:r>
                        <a:rPr lang="en-US" sz="1400" b="1">
                          <a:effectLst/>
                        </a:rPr>
                        <a:t>Essential</a:t>
                      </a:r>
                      <a:r>
                        <a:rPr lang="en-US" sz="1400">
                          <a:effectLst/>
                        </a:rPr>
                        <a:t> means the application can not exist without it.</a:t>
                      </a:r>
                    </a:p>
                    <a:p>
                      <a:pPr>
                        <a:buFont typeface="Arial" panose="020B0604020202020204" pitchFamily="34" charset="0"/>
                        <a:buChar char="•"/>
                      </a:pPr>
                      <a:r>
                        <a:rPr lang="en-US" sz="1400" b="1">
                          <a:effectLst/>
                        </a:rPr>
                        <a:t>Value Adding</a:t>
                      </a:r>
                      <a:r>
                        <a:rPr lang="en-US" sz="1400">
                          <a:effectLst/>
                        </a:rPr>
                        <a:t> means it would significantly improve your application but the application could still work without it.</a:t>
                      </a:r>
                    </a:p>
                    <a:p>
                      <a:pPr>
                        <a:buFont typeface="Arial" panose="020B0604020202020204" pitchFamily="34" charset="0"/>
                        <a:buChar char="•"/>
                      </a:pPr>
                      <a:r>
                        <a:rPr lang="en-US" sz="1400" b="1">
                          <a:effectLst/>
                        </a:rPr>
                        <a:t>Wish List</a:t>
                      </a:r>
                      <a:r>
                        <a:rPr lang="en-US" sz="1400">
                          <a:effectLst/>
                        </a:rPr>
                        <a:t> means a use case that would be nice to have if time permits.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7853590"/>
                  </a:ext>
                </a:extLst>
              </a:tr>
              <a:tr h="332593">
                <a:tc>
                  <a:txBody>
                    <a:bodyPr/>
                    <a:lstStyle/>
                    <a:p>
                      <a:pPr algn="r"/>
                      <a:r>
                        <a:rPr lang="en-US" sz="1400" b="1">
                          <a:effectLst/>
                        </a:rPr>
                        <a:t>When available:</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a:effectLst/>
                        </a:rPr>
                        <a:t>Specify the Implementation Build when your team plans for it to be completed</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61926378"/>
                  </a:ext>
                </a:extLst>
              </a:tr>
              <a:tr h="467276">
                <a:tc>
                  <a:txBody>
                    <a:bodyPr/>
                    <a:lstStyle/>
                    <a:p>
                      <a:pPr algn="r"/>
                      <a:r>
                        <a:rPr lang="en-US" sz="1400" b="1">
                          <a:effectLst/>
                        </a:rPr>
                        <a:t>Frequency of use:</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a:effectLst/>
                        </a:rPr>
                        <a:t>Specifies how this interaction is likely to take place. For example, once per site lifetime, once per account lifetime, once per session, many times per session, etc.</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30770948"/>
                  </a:ext>
                </a:extLst>
              </a:tr>
              <a:tr h="601959">
                <a:tc>
                  <a:txBody>
                    <a:bodyPr/>
                    <a:lstStyle/>
                    <a:p>
                      <a:pPr algn="r"/>
                      <a:r>
                        <a:rPr lang="en-US" sz="1400" b="1">
                          <a:effectLst/>
                        </a:rPr>
                        <a:t>Open Issues: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dirty="0">
                          <a:effectLst/>
                        </a:rPr>
                        <a:t>List all potential development issues here, like things that may not yet have been determined or problems that may need to be resolved. For example, will the implementation of the use case need to make use of special software or </a:t>
                      </a:r>
                      <a:r>
                        <a:rPr lang="en-US" sz="1400" dirty="0" err="1">
                          <a:effectLst/>
                        </a:rPr>
                        <a:t>apis</a:t>
                      </a:r>
                      <a:r>
                        <a:rPr lang="en-US" sz="1400" dirty="0">
                          <a:effectLst/>
                        </a:rPr>
                        <a:t>?</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22939649"/>
                  </a:ext>
                </a:extLst>
              </a:tr>
            </a:tbl>
          </a:graphicData>
        </a:graphic>
      </p:graphicFrame>
      <p:sp>
        <p:nvSpPr>
          <p:cNvPr id="10" name="Rectangle 2">
            <a:extLst>
              <a:ext uri="{FF2B5EF4-FFF2-40B4-BE49-F238E27FC236}">
                <a16:creationId xmlns:a16="http://schemas.microsoft.com/office/drawing/2014/main" id="{155B891F-B466-4A28-A613-185CB73421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1371600" marR="0" lvl="3" indent="0" algn="l" defTabSz="914400" rtl="0" eaLnBrk="0" fontAlgn="base" latinLnBrk="0" hangingPunct="0">
              <a:lnSpc>
                <a:spcPct val="100000"/>
              </a:lnSpc>
              <a:spcBef>
                <a:spcPct val="0"/>
              </a:spcBef>
              <a:spcAft>
                <a:spcPct val="0"/>
              </a:spcAft>
              <a:buClrTx/>
              <a:buSzTx/>
              <a:buFontTx/>
              <a:buChar char="•"/>
              <a:tabLst/>
            </a:pPr>
            <a:br>
              <a:rPr kumimoji="0" lang="en-US" altLang="en-US" sz="13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br>
            <a:br>
              <a:rPr kumimoji="0" lang="en-US" altLang="en-US" sz="13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br>
            <a:br>
              <a:rPr kumimoji="0" lang="en-US" altLang="en-US" sz="13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br>
            <a:endParaRPr kumimoji="0" lang="en-US" altLang="en-US" sz="8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35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1529-546C-432C-B4C9-691B7011353E}"/>
              </a:ext>
            </a:extLst>
          </p:cNvPr>
          <p:cNvSpPr>
            <a:spLocks noGrp="1"/>
          </p:cNvSpPr>
          <p:nvPr>
            <p:ph type="title"/>
          </p:nvPr>
        </p:nvSpPr>
        <p:spPr>
          <a:xfrm>
            <a:off x="91068" y="2767307"/>
            <a:ext cx="9720072" cy="661693"/>
          </a:xfrm>
        </p:spPr>
        <p:txBody>
          <a:bodyPr>
            <a:normAutofit fontScale="90000"/>
          </a:bodyPr>
          <a:lstStyle/>
          <a:p>
            <a:r>
              <a:rPr lang="en-US" dirty="0"/>
              <a:t>Formal</a:t>
            </a:r>
            <a:br>
              <a:rPr lang="en-US" dirty="0"/>
            </a:br>
            <a:r>
              <a:rPr lang="en-US" dirty="0"/>
              <a:t>Use</a:t>
            </a:r>
            <a:br>
              <a:rPr lang="en-US" dirty="0"/>
            </a:br>
            <a:r>
              <a:rPr lang="en-US" dirty="0"/>
              <a:t>Case</a:t>
            </a:r>
            <a:br>
              <a:rPr lang="en-US" dirty="0"/>
            </a:br>
            <a:r>
              <a:rPr lang="en-US" dirty="0"/>
              <a:t>Diagrams</a:t>
            </a:r>
          </a:p>
        </p:txBody>
      </p:sp>
      <p:sp>
        <p:nvSpPr>
          <p:cNvPr id="6" name="Rectangle 1">
            <a:extLst>
              <a:ext uri="{FF2B5EF4-FFF2-40B4-BE49-F238E27FC236}">
                <a16:creationId xmlns:a16="http://schemas.microsoft.com/office/drawing/2014/main" id="{FA82B2DC-8FAB-4B12-AEEC-91A25EB06A9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1371600" marR="0" lvl="3" indent="0" algn="l" defTabSz="914400" rtl="0" eaLnBrk="0" fontAlgn="base" latinLnBrk="0" hangingPunct="0">
              <a:lnSpc>
                <a:spcPct val="100000"/>
              </a:lnSpc>
              <a:spcBef>
                <a:spcPct val="0"/>
              </a:spcBef>
              <a:spcAft>
                <a:spcPct val="0"/>
              </a:spcAft>
              <a:buClrTx/>
              <a:buSzTx/>
              <a:buFontTx/>
              <a:buChar char="•"/>
              <a:tabLst/>
            </a:pPr>
            <a:br>
              <a:rPr kumimoji="0" lang="en-US" altLang="en-US" sz="13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br>
            <a:br>
              <a:rPr kumimoji="0" lang="en-US" altLang="en-US" sz="13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br>
            <a:br>
              <a:rPr kumimoji="0" lang="en-US" altLang="en-US" sz="13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br>
            <a:endParaRPr kumimoji="0" lang="en-US" altLang="en-US" sz="800" b="0" i="0" u="none" strike="noStrike" cap="none" normalizeH="0" baseline="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B1B2E88C-69D5-439A-8DA7-9F8A61995D52}"/>
              </a:ext>
            </a:extLst>
          </p:cNvPr>
          <p:cNvGraphicFramePr>
            <a:graphicFrameLocks noGrp="1"/>
          </p:cNvGraphicFramePr>
          <p:nvPr>
            <p:ph idx="1"/>
            <p:extLst>
              <p:ext uri="{D42A27DB-BD31-4B8C-83A1-F6EECF244321}">
                <p14:modId xmlns:p14="http://schemas.microsoft.com/office/powerpoint/2010/main" val="1695550625"/>
              </p:ext>
            </p:extLst>
          </p:nvPr>
        </p:nvGraphicFramePr>
        <p:xfrm>
          <a:off x="1651518" y="195944"/>
          <a:ext cx="10300997" cy="6544584"/>
        </p:xfrm>
        <a:graphic>
          <a:graphicData uri="http://schemas.openxmlformats.org/drawingml/2006/table">
            <a:tbl>
              <a:tblPr/>
              <a:tblGrid>
                <a:gridCol w="1647795">
                  <a:extLst>
                    <a:ext uri="{9D8B030D-6E8A-4147-A177-3AD203B41FA5}">
                      <a16:colId xmlns:a16="http://schemas.microsoft.com/office/drawing/2014/main" val="3442049617"/>
                    </a:ext>
                  </a:extLst>
                </a:gridCol>
                <a:gridCol w="8653202">
                  <a:extLst>
                    <a:ext uri="{9D8B030D-6E8A-4147-A177-3AD203B41FA5}">
                      <a16:colId xmlns:a16="http://schemas.microsoft.com/office/drawing/2014/main" val="3712374889"/>
                    </a:ext>
                  </a:extLst>
                </a:gridCol>
              </a:tblGrid>
              <a:tr h="186611">
                <a:tc>
                  <a:txBody>
                    <a:bodyPr/>
                    <a:lstStyle/>
                    <a:p>
                      <a:pPr algn="r"/>
                      <a:r>
                        <a:rPr lang="en-US" sz="1500" b="1" dirty="0">
                          <a:effectLst/>
                        </a:rPr>
                        <a:t>Use-Case Number:</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1500" dirty="0">
                          <a:effectLst/>
                        </a:rPr>
                        <a:t>2.5</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5032496"/>
                  </a:ext>
                </a:extLst>
              </a:tr>
              <a:tr h="0">
                <a:tc>
                  <a:txBody>
                    <a:bodyPr/>
                    <a:lstStyle/>
                    <a:p>
                      <a:pPr algn="r"/>
                      <a:r>
                        <a:rPr lang="en-US" sz="1500" b="1">
                          <a:effectLst/>
                        </a:rPr>
                        <a:t>Use-Case Name:</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500" dirty="0">
                          <a:effectLst/>
                        </a:rPr>
                        <a:t>Login</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77785275"/>
                  </a:ext>
                </a:extLst>
              </a:tr>
              <a:tr h="0">
                <a:tc>
                  <a:txBody>
                    <a:bodyPr/>
                    <a:lstStyle/>
                    <a:p>
                      <a:pPr algn="r"/>
                      <a:r>
                        <a:rPr lang="en-US" sz="1500" b="1" dirty="0">
                          <a:effectLst/>
                        </a:rPr>
                        <a:t>Actors: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r>
                        <a:rPr lang="en-US" sz="1500" dirty="0">
                          <a:effectLst/>
                        </a:rPr>
                        <a:t>Registered User</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7171579"/>
                  </a:ext>
                </a:extLst>
              </a:tr>
              <a:tr h="0">
                <a:tc>
                  <a:txBody>
                    <a:bodyPr/>
                    <a:lstStyle/>
                    <a:p>
                      <a:pPr algn="r"/>
                      <a:r>
                        <a:rPr lang="en-US" sz="1500" b="1">
                          <a:effectLst/>
                        </a:rPr>
                        <a:t>Preconditions: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500" dirty="0">
                          <a:effectLst/>
                        </a:rPr>
                        <a:t>The user has an account and has navigated to the site.</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80982659"/>
                  </a:ext>
                </a:extLst>
              </a:tr>
              <a:tr h="0">
                <a:tc>
                  <a:txBody>
                    <a:bodyPr/>
                    <a:lstStyle/>
                    <a:p>
                      <a:pPr algn="r"/>
                      <a:r>
                        <a:rPr lang="en-US" sz="1500" b="1" dirty="0">
                          <a:effectLst/>
                        </a:rPr>
                        <a:t>Postconditions: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r>
                        <a:rPr lang="en-US" sz="1500" dirty="0">
                          <a:effectLst/>
                        </a:rPr>
                        <a:t>The user is logged in and can use account services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36546741"/>
                  </a:ext>
                </a:extLst>
              </a:tr>
              <a:tr h="0">
                <a:tc>
                  <a:txBody>
                    <a:bodyPr/>
                    <a:lstStyle/>
                    <a:p>
                      <a:pPr algn="r"/>
                      <a:r>
                        <a:rPr lang="en-US" sz="1500" b="1">
                          <a:effectLst/>
                        </a:rPr>
                        <a:t>Story:</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500" dirty="0">
                          <a:effectLst/>
                        </a:rPr>
                        <a:t>Bring mouse to top-right corner of interface where the accounts menu is and click on the menu so that it opens a drop down Menu. Click on the Login Menu Item there. This will forward the user to the Login Screen. On that screen, enter the email and password for the user account into the appropriate Text Fields and click on the Sign In Button. This will log the user in and forward them home.</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379519"/>
                  </a:ext>
                </a:extLst>
              </a:tr>
              <a:tr h="0">
                <a:tc>
                  <a:txBody>
                    <a:bodyPr/>
                    <a:lstStyle/>
                    <a:p>
                      <a:pPr algn="r"/>
                      <a:r>
                        <a:rPr lang="en-US" sz="1500" b="1" dirty="0">
                          <a:effectLst/>
                        </a:rPr>
                        <a:t>Scenario:</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r>
                        <a:rPr lang="en-US" sz="1500" dirty="0">
                          <a:effectLst/>
                        </a:rPr>
                        <a:t>1. Navigate to Accounts Menu</a:t>
                      </a:r>
                    </a:p>
                    <a:p>
                      <a:r>
                        <a:rPr lang="en-US" sz="1500" dirty="0">
                          <a:effectLst/>
                        </a:rPr>
                        <a:t>and Click on Login Drop Down Menu Item</a:t>
                      </a:r>
                    </a:p>
                    <a:p>
                      <a:endParaRPr lang="en-US" sz="1500" dirty="0">
                        <a:effectLst/>
                      </a:endParaRPr>
                    </a:p>
                    <a:p>
                      <a:r>
                        <a:rPr lang="en-US" sz="1500" dirty="0">
                          <a:effectLst/>
                        </a:rPr>
                        <a:t>2. Enter "joe@shmo.com" </a:t>
                      </a:r>
                    </a:p>
                    <a:p>
                      <a:r>
                        <a:rPr lang="en-US" sz="1500" dirty="0">
                          <a:effectLst/>
                        </a:rPr>
                        <a:t>in Email Text Field</a:t>
                      </a:r>
                    </a:p>
                    <a:p>
                      <a:endParaRPr lang="en-US" sz="1500" dirty="0">
                        <a:effectLst/>
                      </a:endParaRPr>
                    </a:p>
                    <a:p>
                      <a:r>
                        <a:rPr lang="en-US" sz="1500" dirty="0">
                          <a:effectLst/>
                        </a:rPr>
                        <a:t>3. Enter "12345678" </a:t>
                      </a:r>
                    </a:p>
                    <a:p>
                      <a:r>
                        <a:rPr lang="en-US" sz="1500" dirty="0">
                          <a:effectLst/>
                        </a:rPr>
                        <a:t>in password Text Field</a:t>
                      </a:r>
                    </a:p>
                    <a:p>
                      <a:endParaRPr lang="en-US" sz="1500" dirty="0">
                        <a:effectLst/>
                      </a:endParaRPr>
                    </a:p>
                    <a:p>
                      <a:r>
                        <a:rPr lang="en-US" sz="1500" dirty="0">
                          <a:effectLst/>
                        </a:rPr>
                        <a:t>4. Click on Sign In Button, </a:t>
                      </a:r>
                    </a:p>
                    <a:p>
                      <a:r>
                        <a:rPr lang="en-US" sz="1500" dirty="0">
                          <a:effectLst/>
                        </a:rPr>
                        <a:t>if success, user will be forwarded to home screen</a:t>
                      </a:r>
                    </a:p>
                    <a:p>
                      <a:r>
                        <a:rPr lang="en-US" sz="1500" dirty="0">
                          <a:effectLst/>
                        </a:rPr>
                        <a:t>if failure, user will receive an error modal</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6860872"/>
                  </a:ext>
                </a:extLst>
              </a:tr>
              <a:tr h="0">
                <a:tc>
                  <a:txBody>
                    <a:bodyPr/>
                    <a:lstStyle/>
                    <a:p>
                      <a:pPr algn="r"/>
                      <a:r>
                        <a:rPr lang="en-US" sz="1500" b="1">
                          <a:effectLst/>
                        </a:rPr>
                        <a:t>Exceptions: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500" dirty="0">
                          <a:effectLst/>
                        </a:rPr>
                        <a:t>If the user enters the wrong email or password a dialog will open telling them their login failed.</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1478989"/>
                  </a:ext>
                </a:extLst>
              </a:tr>
              <a:tr h="0">
                <a:tc>
                  <a:txBody>
                    <a:bodyPr/>
                    <a:lstStyle/>
                    <a:p>
                      <a:pPr algn="r"/>
                      <a:r>
                        <a:rPr lang="en-US" sz="1500" b="1" dirty="0">
                          <a:effectLst/>
                        </a:rPr>
                        <a:t>Priority:</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buFont typeface="Arial" panose="020B0604020202020204" pitchFamily="34" charset="0"/>
                        <a:buNone/>
                      </a:pPr>
                      <a:r>
                        <a:rPr lang="en-US" sz="1500" dirty="0">
                          <a:effectLst/>
                        </a:rPr>
                        <a:t>Essential</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67853590"/>
                  </a:ext>
                </a:extLst>
              </a:tr>
              <a:tr h="0">
                <a:tc>
                  <a:txBody>
                    <a:bodyPr/>
                    <a:lstStyle/>
                    <a:p>
                      <a:pPr algn="r"/>
                      <a:r>
                        <a:rPr lang="en-US" sz="1500" b="1">
                          <a:effectLst/>
                        </a:rPr>
                        <a:t>When available:</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500" dirty="0">
                          <a:effectLst/>
                        </a:rPr>
                        <a:t>Build #1</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61926378"/>
                  </a:ext>
                </a:extLst>
              </a:tr>
              <a:tr h="0">
                <a:tc>
                  <a:txBody>
                    <a:bodyPr/>
                    <a:lstStyle/>
                    <a:p>
                      <a:pPr algn="r"/>
                      <a:r>
                        <a:rPr lang="en-US" sz="1500" b="1" dirty="0">
                          <a:effectLst/>
                        </a:rPr>
                        <a:t>Frequency of use:</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r>
                        <a:rPr lang="en-US" sz="1500" dirty="0">
                          <a:effectLst/>
                        </a:rPr>
                        <a:t>Once per Session</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30770948"/>
                  </a:ext>
                </a:extLst>
              </a:tr>
              <a:tr h="122767">
                <a:tc>
                  <a:txBody>
                    <a:bodyPr/>
                    <a:lstStyle/>
                    <a:p>
                      <a:pPr algn="r"/>
                      <a:r>
                        <a:rPr lang="en-US" sz="1500" b="1">
                          <a:effectLst/>
                        </a:rPr>
                        <a:t>Open Issues:</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500" dirty="0">
                          <a:effectLst/>
                        </a:rPr>
                        <a:t>Look and feel of UI components to be determined by the UI designer</a:t>
                      </a:r>
                    </a:p>
                  </a:txBody>
                  <a:tcPr marL="50083" marR="50083" marT="25041" marB="2504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22939649"/>
                  </a:ext>
                </a:extLst>
              </a:tr>
            </a:tbl>
          </a:graphicData>
        </a:graphic>
      </p:graphicFrame>
      <p:sp>
        <p:nvSpPr>
          <p:cNvPr id="10" name="Rectangle 2">
            <a:extLst>
              <a:ext uri="{FF2B5EF4-FFF2-40B4-BE49-F238E27FC236}">
                <a16:creationId xmlns:a16="http://schemas.microsoft.com/office/drawing/2014/main" id="{155B891F-B466-4A28-A613-185CB73421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1371600" marR="0" lvl="3" indent="0" algn="l" defTabSz="914400" rtl="0" eaLnBrk="0" fontAlgn="base" latinLnBrk="0" hangingPunct="0">
              <a:lnSpc>
                <a:spcPct val="100000"/>
              </a:lnSpc>
              <a:spcBef>
                <a:spcPct val="0"/>
              </a:spcBef>
              <a:spcAft>
                <a:spcPct val="0"/>
              </a:spcAft>
              <a:buClrTx/>
              <a:buSzTx/>
              <a:buFontTx/>
              <a:buChar char="•"/>
              <a:tabLst/>
            </a:pPr>
            <a:br>
              <a:rPr kumimoji="0" lang="en-US" altLang="en-US" sz="13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br>
            <a:br>
              <a:rPr kumimoji="0" lang="en-US" altLang="en-US" sz="13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br>
            <a:br>
              <a:rPr kumimoji="0" lang="en-US" altLang="en-US" sz="13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br>
            <a:endParaRPr kumimoji="0" lang="en-US" altLang="en-US" sz="800" b="0" i="0" u="none" strike="noStrike" cap="none" normalizeH="0" baseline="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24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3C3C-0B0F-45FF-911C-845A0CAFADC0}"/>
              </a:ext>
            </a:extLst>
          </p:cNvPr>
          <p:cNvSpPr>
            <a:spLocks noGrp="1"/>
          </p:cNvSpPr>
          <p:nvPr>
            <p:ph type="title"/>
          </p:nvPr>
        </p:nvSpPr>
        <p:spPr>
          <a:xfrm>
            <a:off x="1024128" y="98234"/>
            <a:ext cx="9720072" cy="661693"/>
          </a:xfrm>
        </p:spPr>
        <p:txBody>
          <a:bodyPr>
            <a:normAutofit fontScale="90000"/>
          </a:bodyPr>
          <a:lstStyle/>
          <a:p>
            <a:r>
              <a:rPr lang="en-US" dirty="0"/>
              <a:t>User Interface Mockup Diagrams</a:t>
            </a:r>
          </a:p>
        </p:txBody>
      </p:sp>
      <p:sp>
        <p:nvSpPr>
          <p:cNvPr id="3" name="Content Placeholder 2">
            <a:extLst>
              <a:ext uri="{FF2B5EF4-FFF2-40B4-BE49-F238E27FC236}">
                <a16:creationId xmlns:a16="http://schemas.microsoft.com/office/drawing/2014/main" id="{822E969E-159A-4737-8D9F-02330E95D63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75D6769C-5BA6-41E2-ABF4-A6DF8A5157E2}"/>
              </a:ext>
            </a:extLst>
          </p:cNvPr>
          <p:cNvPicPr>
            <a:picLocks noChangeAspect="1"/>
          </p:cNvPicPr>
          <p:nvPr/>
        </p:nvPicPr>
        <p:blipFill>
          <a:blip r:embed="rId2"/>
          <a:stretch>
            <a:fillRect/>
          </a:stretch>
        </p:blipFill>
        <p:spPr>
          <a:xfrm>
            <a:off x="1024128" y="759927"/>
            <a:ext cx="9876482" cy="5997668"/>
          </a:xfrm>
          <a:prstGeom prst="rect">
            <a:avLst/>
          </a:prstGeom>
        </p:spPr>
      </p:pic>
    </p:spTree>
    <p:extLst>
      <p:ext uri="{BB962C8B-B14F-4D97-AF65-F5344CB8AC3E}">
        <p14:creationId xmlns:p14="http://schemas.microsoft.com/office/powerpoint/2010/main" val="17298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9000">
              <a:srgbClr val="FFA500"/>
            </a:gs>
            <a:gs pos="81000">
              <a:srgbClr val="CC72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F5D8-01F3-4F93-9393-4463BBAB277F}"/>
              </a:ext>
            </a:extLst>
          </p:cNvPr>
          <p:cNvSpPr>
            <a:spLocks noGrp="1"/>
          </p:cNvSpPr>
          <p:nvPr>
            <p:ph type="title"/>
          </p:nvPr>
        </p:nvSpPr>
        <p:spPr>
          <a:xfrm>
            <a:off x="940239" y="73488"/>
            <a:ext cx="9720072" cy="661693"/>
          </a:xfrm>
        </p:spPr>
        <p:txBody>
          <a:bodyPr>
            <a:normAutofit fontScale="90000"/>
          </a:bodyPr>
          <a:lstStyle/>
          <a:p>
            <a:r>
              <a:rPr lang="en-US" dirty="0">
                <a:solidFill>
                  <a:schemeClr val="tx1"/>
                </a:solidFill>
              </a:rPr>
              <a:t>Did you enjoy Halloween?</a:t>
            </a:r>
          </a:p>
        </p:txBody>
      </p:sp>
      <p:sp>
        <p:nvSpPr>
          <p:cNvPr id="3" name="Content Placeholder 2">
            <a:extLst>
              <a:ext uri="{FF2B5EF4-FFF2-40B4-BE49-F238E27FC236}">
                <a16:creationId xmlns:a16="http://schemas.microsoft.com/office/drawing/2014/main" id="{EF981905-50D2-4344-B228-41BF33D268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7C38F2B-2C72-45A0-A15B-E06F45293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14" y="676772"/>
            <a:ext cx="10938572" cy="61812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1037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1657-86C1-4988-B9DE-9A33809BEEBE}"/>
              </a:ext>
            </a:extLst>
          </p:cNvPr>
          <p:cNvSpPr>
            <a:spLocks noGrp="1"/>
          </p:cNvSpPr>
          <p:nvPr>
            <p:ph type="title"/>
          </p:nvPr>
        </p:nvSpPr>
        <p:spPr/>
        <p:txBody>
          <a:bodyPr>
            <a:normAutofit fontScale="90000"/>
          </a:bodyPr>
          <a:lstStyle/>
          <a:p>
            <a:r>
              <a:rPr lang="en-US" dirty="0"/>
              <a:t>Next we design, i.e. decide </a:t>
            </a:r>
            <a:r>
              <a:rPr lang="en-US" b="1" i="1" dirty="0"/>
              <a:t>how</a:t>
            </a:r>
            <a:r>
              <a:rPr lang="en-US" dirty="0"/>
              <a:t> to build it</a:t>
            </a:r>
          </a:p>
        </p:txBody>
      </p:sp>
      <p:sp>
        <p:nvSpPr>
          <p:cNvPr id="3" name="Content Placeholder 2">
            <a:extLst>
              <a:ext uri="{FF2B5EF4-FFF2-40B4-BE49-F238E27FC236}">
                <a16:creationId xmlns:a16="http://schemas.microsoft.com/office/drawing/2014/main" id="{23363DB5-833D-445F-BCCC-45902C5D9B93}"/>
              </a:ext>
            </a:extLst>
          </p:cNvPr>
          <p:cNvSpPr>
            <a:spLocks noGrp="1"/>
          </p:cNvSpPr>
          <p:nvPr>
            <p:ph idx="1"/>
          </p:nvPr>
        </p:nvSpPr>
        <p:spPr/>
        <p:txBody>
          <a:bodyPr>
            <a:normAutofit fontScale="92500" lnSpcReduction="20000"/>
          </a:bodyPr>
          <a:lstStyle/>
          <a:p>
            <a:r>
              <a:rPr lang="en-US" dirty="0"/>
              <a:t>Many Software Design Diagram Formats</a:t>
            </a:r>
          </a:p>
          <a:p>
            <a:pPr lvl="1"/>
            <a:r>
              <a:rPr lang="en-US" dirty="0"/>
              <a:t>diagrams are good at summarizing complicated things efficiently</a:t>
            </a:r>
          </a:p>
          <a:p>
            <a:pPr lvl="1"/>
            <a:r>
              <a:rPr lang="en-US" dirty="0"/>
              <a:t>easier to edit than code</a:t>
            </a:r>
          </a:p>
          <a:p>
            <a:endParaRPr lang="en-US" dirty="0"/>
          </a:p>
          <a:p>
            <a:endParaRPr lang="en-US" dirty="0"/>
          </a:p>
          <a:p>
            <a:endParaRPr lang="en-US" dirty="0"/>
          </a:p>
          <a:p>
            <a:endParaRPr lang="en-US" dirty="0"/>
          </a:p>
          <a:p>
            <a:endParaRPr lang="en-US" dirty="0"/>
          </a:p>
          <a:p>
            <a:endParaRPr lang="en-US" dirty="0"/>
          </a:p>
          <a:p>
            <a:endParaRPr lang="en-US" dirty="0"/>
          </a:p>
          <a:p>
            <a:r>
              <a:rPr lang="en-US" dirty="0"/>
              <a:t>Software Development Life Cycle</a:t>
            </a:r>
          </a:p>
          <a:p>
            <a:endParaRPr lang="en-US" dirty="0"/>
          </a:p>
        </p:txBody>
      </p:sp>
      <p:sp>
        <p:nvSpPr>
          <p:cNvPr id="4" name="Text Box 3">
            <a:extLst>
              <a:ext uri="{FF2B5EF4-FFF2-40B4-BE49-F238E27FC236}">
                <a16:creationId xmlns:a16="http://schemas.microsoft.com/office/drawing/2014/main" id="{755844BF-A522-43AB-BE7C-C8EE6F6ECCCB}"/>
              </a:ext>
            </a:extLst>
          </p:cNvPr>
          <p:cNvSpPr txBox="1">
            <a:spLocks noChangeArrowheads="1"/>
          </p:cNvSpPr>
          <p:nvPr/>
        </p:nvSpPr>
        <p:spPr bwMode="auto">
          <a:xfrm>
            <a:off x="609600" y="2786062"/>
            <a:ext cx="2027767" cy="642938"/>
          </a:xfrm>
          <a:prstGeom prst="rect">
            <a:avLst/>
          </a:prstGeom>
          <a:noFill/>
          <a:ln w="9360" cap="sq">
            <a:solidFill>
              <a:srgbClr val="000000"/>
            </a:solidFill>
            <a:miter lim="800000"/>
            <a:headEnd/>
            <a:tailEnd/>
          </a:ln>
          <a:effec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rgbClr val="000000"/>
                </a:solidFill>
                <a:latin typeface="+mn-lt"/>
              </a:rPr>
              <a:t>Requirements Analysis</a:t>
            </a:r>
          </a:p>
        </p:txBody>
      </p:sp>
      <p:sp>
        <p:nvSpPr>
          <p:cNvPr id="5" name="Text Box 4">
            <a:extLst>
              <a:ext uri="{FF2B5EF4-FFF2-40B4-BE49-F238E27FC236}">
                <a16:creationId xmlns:a16="http://schemas.microsoft.com/office/drawing/2014/main" id="{B19A2470-C61F-42EA-9ECC-A64959363B65}"/>
              </a:ext>
            </a:extLst>
          </p:cNvPr>
          <p:cNvSpPr txBox="1">
            <a:spLocks noChangeArrowheads="1"/>
          </p:cNvSpPr>
          <p:nvPr/>
        </p:nvSpPr>
        <p:spPr bwMode="auto">
          <a:xfrm>
            <a:off x="3149600" y="2786062"/>
            <a:ext cx="1621367" cy="642938"/>
          </a:xfrm>
          <a:prstGeom prst="rect">
            <a:avLst/>
          </a:prstGeom>
          <a:solidFill>
            <a:srgbClr val="FFFF99"/>
          </a:solidFill>
          <a:ln w="9360" cap="sq">
            <a:solidFill>
              <a:srgbClr val="000000"/>
            </a:solidFill>
            <a:miter lim="800000"/>
            <a:headEnd/>
            <a:tailEnd/>
          </a:ln>
          <a:effec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Design &amp; Document</a:t>
            </a:r>
          </a:p>
        </p:txBody>
      </p:sp>
      <p:sp>
        <p:nvSpPr>
          <p:cNvPr id="6" name="Text Box 5">
            <a:extLst>
              <a:ext uri="{FF2B5EF4-FFF2-40B4-BE49-F238E27FC236}">
                <a16:creationId xmlns:a16="http://schemas.microsoft.com/office/drawing/2014/main" id="{58C97331-2E27-4695-A0DB-4F7548DC17EE}"/>
              </a:ext>
            </a:extLst>
          </p:cNvPr>
          <p:cNvSpPr txBox="1">
            <a:spLocks noChangeArrowheads="1"/>
          </p:cNvSpPr>
          <p:nvPr/>
        </p:nvSpPr>
        <p:spPr bwMode="auto">
          <a:xfrm>
            <a:off x="7213600" y="2862262"/>
            <a:ext cx="10117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Code</a:t>
            </a:r>
          </a:p>
        </p:txBody>
      </p:sp>
      <p:sp>
        <p:nvSpPr>
          <p:cNvPr id="7" name="Text Box 6">
            <a:extLst>
              <a:ext uri="{FF2B5EF4-FFF2-40B4-BE49-F238E27FC236}">
                <a16:creationId xmlns:a16="http://schemas.microsoft.com/office/drawing/2014/main" id="{E8BEEBB3-7A38-40D7-82CB-A5F96715229D}"/>
              </a:ext>
            </a:extLst>
          </p:cNvPr>
          <p:cNvSpPr txBox="1">
            <a:spLocks noChangeArrowheads="1"/>
          </p:cNvSpPr>
          <p:nvPr/>
        </p:nvSpPr>
        <p:spPr bwMode="auto">
          <a:xfrm>
            <a:off x="8737600" y="2862262"/>
            <a:ext cx="10117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Test</a:t>
            </a:r>
          </a:p>
        </p:txBody>
      </p:sp>
      <p:sp>
        <p:nvSpPr>
          <p:cNvPr id="8" name="Text Box 7">
            <a:extLst>
              <a:ext uri="{FF2B5EF4-FFF2-40B4-BE49-F238E27FC236}">
                <a16:creationId xmlns:a16="http://schemas.microsoft.com/office/drawing/2014/main" id="{2383AB70-C9CD-47C2-A63F-4D2EBEB7F571}"/>
              </a:ext>
            </a:extLst>
          </p:cNvPr>
          <p:cNvSpPr txBox="1">
            <a:spLocks noChangeArrowheads="1"/>
          </p:cNvSpPr>
          <p:nvPr/>
        </p:nvSpPr>
        <p:spPr bwMode="auto">
          <a:xfrm>
            <a:off x="7924800" y="4462462"/>
            <a:ext cx="11133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Debug</a:t>
            </a:r>
          </a:p>
        </p:txBody>
      </p:sp>
      <p:sp>
        <p:nvSpPr>
          <p:cNvPr id="9" name="Text Box 8">
            <a:extLst>
              <a:ext uri="{FF2B5EF4-FFF2-40B4-BE49-F238E27FC236}">
                <a16:creationId xmlns:a16="http://schemas.microsoft.com/office/drawing/2014/main" id="{B4315EEF-244D-4B76-9C18-626A25FAE3E4}"/>
              </a:ext>
            </a:extLst>
          </p:cNvPr>
          <p:cNvSpPr txBox="1">
            <a:spLocks noChangeArrowheads="1"/>
          </p:cNvSpPr>
          <p:nvPr/>
        </p:nvSpPr>
        <p:spPr bwMode="auto">
          <a:xfrm>
            <a:off x="7924800" y="3852862"/>
            <a:ext cx="11133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Profile</a:t>
            </a:r>
          </a:p>
        </p:txBody>
      </p:sp>
      <p:sp>
        <p:nvSpPr>
          <p:cNvPr id="10" name="Text Box 9">
            <a:extLst>
              <a:ext uri="{FF2B5EF4-FFF2-40B4-BE49-F238E27FC236}">
                <a16:creationId xmlns:a16="http://schemas.microsoft.com/office/drawing/2014/main" id="{32094ECA-4ECB-40BB-A74A-E963C7880044}"/>
              </a:ext>
            </a:extLst>
          </p:cNvPr>
          <p:cNvSpPr txBox="1">
            <a:spLocks noChangeArrowheads="1"/>
          </p:cNvSpPr>
          <p:nvPr/>
        </p:nvSpPr>
        <p:spPr bwMode="auto">
          <a:xfrm>
            <a:off x="10261600" y="2862262"/>
            <a:ext cx="1316567"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Deploy</a:t>
            </a:r>
          </a:p>
        </p:txBody>
      </p:sp>
      <p:sp>
        <p:nvSpPr>
          <p:cNvPr id="11" name="Text Box 10">
            <a:extLst>
              <a:ext uri="{FF2B5EF4-FFF2-40B4-BE49-F238E27FC236}">
                <a16:creationId xmlns:a16="http://schemas.microsoft.com/office/drawing/2014/main" id="{D49AB9FE-9111-4DED-9FAA-A72BBCDDA31C}"/>
              </a:ext>
            </a:extLst>
          </p:cNvPr>
          <p:cNvSpPr txBox="1">
            <a:spLocks noChangeArrowheads="1"/>
          </p:cNvSpPr>
          <p:nvPr/>
        </p:nvSpPr>
        <p:spPr bwMode="auto">
          <a:xfrm>
            <a:off x="5283200" y="2786062"/>
            <a:ext cx="1418167" cy="6429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charset="-122"/>
              </a:defRPr>
            </a:lvl9pPr>
          </a:lstStyle>
          <a:p>
            <a:pPr algn="ctr">
              <a:spcBef>
                <a:spcPts val="1125"/>
              </a:spcBef>
              <a:buClrTx/>
              <a:buFontTx/>
              <a:buNone/>
            </a:pPr>
            <a:r>
              <a:rPr lang="en-US" altLang="en-US" dirty="0">
                <a:solidFill>
                  <a:schemeClr val="tx1"/>
                </a:solidFill>
                <a:latin typeface="+mn-lt"/>
              </a:rPr>
              <a:t>Evaluate Design</a:t>
            </a:r>
          </a:p>
        </p:txBody>
      </p:sp>
      <p:sp>
        <p:nvSpPr>
          <p:cNvPr id="12" name="Line 11">
            <a:extLst>
              <a:ext uri="{FF2B5EF4-FFF2-40B4-BE49-F238E27FC236}">
                <a16:creationId xmlns:a16="http://schemas.microsoft.com/office/drawing/2014/main" id="{E4B38D5F-B068-4417-B448-4DB42D402BBD}"/>
              </a:ext>
            </a:extLst>
          </p:cNvPr>
          <p:cNvSpPr>
            <a:spLocks noChangeShapeType="1"/>
          </p:cNvSpPr>
          <p:nvPr/>
        </p:nvSpPr>
        <p:spPr bwMode="auto">
          <a:xfrm>
            <a:off x="2641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2">
            <a:extLst>
              <a:ext uri="{FF2B5EF4-FFF2-40B4-BE49-F238E27FC236}">
                <a16:creationId xmlns:a16="http://schemas.microsoft.com/office/drawing/2014/main" id="{F6B77298-8341-4BA5-9AC6-FF78CF91DD1F}"/>
              </a:ext>
            </a:extLst>
          </p:cNvPr>
          <p:cNvSpPr>
            <a:spLocks noChangeShapeType="1"/>
          </p:cNvSpPr>
          <p:nvPr/>
        </p:nvSpPr>
        <p:spPr bwMode="auto">
          <a:xfrm>
            <a:off x="9753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3">
            <a:extLst>
              <a:ext uri="{FF2B5EF4-FFF2-40B4-BE49-F238E27FC236}">
                <a16:creationId xmlns:a16="http://schemas.microsoft.com/office/drawing/2014/main" id="{1DEE9C42-6696-4F29-8000-1F831A238075}"/>
              </a:ext>
            </a:extLst>
          </p:cNvPr>
          <p:cNvSpPr>
            <a:spLocks noChangeShapeType="1"/>
          </p:cNvSpPr>
          <p:nvPr/>
        </p:nvSpPr>
        <p:spPr bwMode="auto">
          <a:xfrm>
            <a:off x="8229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4">
            <a:extLst>
              <a:ext uri="{FF2B5EF4-FFF2-40B4-BE49-F238E27FC236}">
                <a16:creationId xmlns:a16="http://schemas.microsoft.com/office/drawing/2014/main" id="{88634B1A-6BF3-415C-9679-F58306382D99}"/>
              </a:ext>
            </a:extLst>
          </p:cNvPr>
          <p:cNvSpPr>
            <a:spLocks noChangeShapeType="1"/>
          </p:cNvSpPr>
          <p:nvPr/>
        </p:nvSpPr>
        <p:spPr bwMode="auto">
          <a:xfrm>
            <a:off x="67056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5">
            <a:extLst>
              <a:ext uri="{FF2B5EF4-FFF2-40B4-BE49-F238E27FC236}">
                <a16:creationId xmlns:a16="http://schemas.microsoft.com/office/drawing/2014/main" id="{05F06747-32F3-4C0B-B4DD-6482295865DF}"/>
              </a:ext>
            </a:extLst>
          </p:cNvPr>
          <p:cNvSpPr>
            <a:spLocks noChangeShapeType="1"/>
          </p:cNvSpPr>
          <p:nvPr/>
        </p:nvSpPr>
        <p:spPr bwMode="auto">
          <a:xfrm>
            <a:off x="4775200" y="3090862"/>
            <a:ext cx="5037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6">
            <a:extLst>
              <a:ext uri="{FF2B5EF4-FFF2-40B4-BE49-F238E27FC236}">
                <a16:creationId xmlns:a16="http://schemas.microsoft.com/office/drawing/2014/main" id="{FFC21571-6C3F-41C3-9A54-67AB890F1A36}"/>
              </a:ext>
            </a:extLst>
          </p:cNvPr>
          <p:cNvSpPr>
            <a:spLocks noChangeShapeType="1"/>
          </p:cNvSpPr>
          <p:nvPr/>
        </p:nvSpPr>
        <p:spPr bwMode="auto">
          <a:xfrm>
            <a:off x="11582400" y="3090862"/>
            <a:ext cx="6053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Line 17">
            <a:extLst>
              <a:ext uri="{FF2B5EF4-FFF2-40B4-BE49-F238E27FC236}">
                <a16:creationId xmlns:a16="http://schemas.microsoft.com/office/drawing/2014/main" id="{C14FF556-D067-4343-BE8F-698F433D4A66}"/>
              </a:ext>
            </a:extLst>
          </p:cNvPr>
          <p:cNvSpPr>
            <a:spLocks noChangeShapeType="1"/>
          </p:cNvSpPr>
          <p:nvPr/>
        </p:nvSpPr>
        <p:spPr bwMode="auto">
          <a:xfrm>
            <a:off x="0" y="3090862"/>
            <a:ext cx="605367"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Line 18">
            <a:extLst>
              <a:ext uri="{FF2B5EF4-FFF2-40B4-BE49-F238E27FC236}">
                <a16:creationId xmlns:a16="http://schemas.microsoft.com/office/drawing/2014/main" id="{BD3D11EE-B043-41D1-8BDA-A64A1863D009}"/>
              </a:ext>
            </a:extLst>
          </p:cNvPr>
          <p:cNvSpPr>
            <a:spLocks noChangeShapeType="1"/>
          </p:cNvSpPr>
          <p:nvPr/>
        </p:nvSpPr>
        <p:spPr bwMode="auto">
          <a:xfrm>
            <a:off x="9347199" y="3243263"/>
            <a:ext cx="2117" cy="7588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Line 19">
            <a:extLst>
              <a:ext uri="{FF2B5EF4-FFF2-40B4-BE49-F238E27FC236}">
                <a16:creationId xmlns:a16="http://schemas.microsoft.com/office/drawing/2014/main" id="{E1DE46B3-331D-4CB9-B7BB-F0256DEAFAF5}"/>
              </a:ext>
            </a:extLst>
          </p:cNvPr>
          <p:cNvSpPr>
            <a:spLocks noChangeShapeType="1"/>
          </p:cNvSpPr>
          <p:nvPr/>
        </p:nvSpPr>
        <p:spPr bwMode="auto">
          <a:xfrm flipH="1">
            <a:off x="9031817" y="4005262"/>
            <a:ext cx="321733"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20">
            <a:extLst>
              <a:ext uri="{FF2B5EF4-FFF2-40B4-BE49-F238E27FC236}">
                <a16:creationId xmlns:a16="http://schemas.microsoft.com/office/drawing/2014/main" id="{EBBED057-564F-4EC0-AFAD-C91C4D13F086}"/>
              </a:ext>
            </a:extLst>
          </p:cNvPr>
          <p:cNvSpPr>
            <a:spLocks noChangeShapeType="1"/>
          </p:cNvSpPr>
          <p:nvPr/>
        </p:nvSpPr>
        <p:spPr bwMode="auto">
          <a:xfrm flipH="1">
            <a:off x="9031817" y="4614862"/>
            <a:ext cx="524933" cy="158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21">
            <a:extLst>
              <a:ext uri="{FF2B5EF4-FFF2-40B4-BE49-F238E27FC236}">
                <a16:creationId xmlns:a16="http://schemas.microsoft.com/office/drawing/2014/main" id="{2A28B17D-D5DD-4C72-BDC4-6DCA22C9E20C}"/>
              </a:ext>
            </a:extLst>
          </p:cNvPr>
          <p:cNvSpPr>
            <a:spLocks noChangeShapeType="1"/>
          </p:cNvSpPr>
          <p:nvPr/>
        </p:nvSpPr>
        <p:spPr bwMode="auto">
          <a:xfrm flipV="1">
            <a:off x="7721599" y="3235325"/>
            <a:ext cx="2117" cy="7747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Line 22">
            <a:extLst>
              <a:ext uri="{FF2B5EF4-FFF2-40B4-BE49-F238E27FC236}">
                <a16:creationId xmlns:a16="http://schemas.microsoft.com/office/drawing/2014/main" id="{49FB6302-A89F-4459-B654-83E2099AE8D4}"/>
              </a:ext>
            </a:extLst>
          </p:cNvPr>
          <p:cNvSpPr>
            <a:spLocks noChangeShapeType="1"/>
          </p:cNvSpPr>
          <p:nvPr/>
        </p:nvSpPr>
        <p:spPr bwMode="auto">
          <a:xfrm flipV="1">
            <a:off x="7416799" y="3235325"/>
            <a:ext cx="2117" cy="13843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23">
            <a:extLst>
              <a:ext uri="{FF2B5EF4-FFF2-40B4-BE49-F238E27FC236}">
                <a16:creationId xmlns:a16="http://schemas.microsoft.com/office/drawing/2014/main" id="{C1F08059-38B7-4A33-A7DB-DA141E03EBE8}"/>
              </a:ext>
            </a:extLst>
          </p:cNvPr>
          <p:cNvSpPr>
            <a:spLocks noChangeShapeType="1"/>
          </p:cNvSpPr>
          <p:nvPr/>
        </p:nvSpPr>
        <p:spPr bwMode="auto">
          <a:xfrm flipH="1">
            <a:off x="7406217" y="4614862"/>
            <a:ext cx="524933"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24">
            <a:extLst>
              <a:ext uri="{FF2B5EF4-FFF2-40B4-BE49-F238E27FC236}">
                <a16:creationId xmlns:a16="http://schemas.microsoft.com/office/drawing/2014/main" id="{E4A1749A-A9F0-40CF-B33C-9A8CC9879111}"/>
              </a:ext>
            </a:extLst>
          </p:cNvPr>
          <p:cNvSpPr>
            <a:spLocks noChangeShapeType="1"/>
          </p:cNvSpPr>
          <p:nvPr/>
        </p:nvSpPr>
        <p:spPr bwMode="auto">
          <a:xfrm flipH="1">
            <a:off x="7711017" y="4005262"/>
            <a:ext cx="220133"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Line 25">
            <a:extLst>
              <a:ext uri="{FF2B5EF4-FFF2-40B4-BE49-F238E27FC236}">
                <a16:creationId xmlns:a16="http://schemas.microsoft.com/office/drawing/2014/main" id="{E9F58C9E-8746-4B39-9FE8-44A2F60D0572}"/>
              </a:ext>
            </a:extLst>
          </p:cNvPr>
          <p:cNvSpPr>
            <a:spLocks noChangeShapeType="1"/>
          </p:cNvSpPr>
          <p:nvPr/>
        </p:nvSpPr>
        <p:spPr bwMode="auto">
          <a:xfrm>
            <a:off x="9550399" y="3243263"/>
            <a:ext cx="2117" cy="13684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26">
            <a:extLst>
              <a:ext uri="{FF2B5EF4-FFF2-40B4-BE49-F238E27FC236}">
                <a16:creationId xmlns:a16="http://schemas.microsoft.com/office/drawing/2014/main" id="{63B46CCF-7A23-4757-AA44-9943BF71F233}"/>
              </a:ext>
            </a:extLst>
          </p:cNvPr>
          <p:cNvSpPr>
            <a:spLocks noChangeShapeType="1"/>
          </p:cNvSpPr>
          <p:nvPr/>
        </p:nvSpPr>
        <p:spPr bwMode="auto">
          <a:xfrm>
            <a:off x="5994399" y="3471863"/>
            <a:ext cx="2117" cy="7588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Line 27">
            <a:extLst>
              <a:ext uri="{FF2B5EF4-FFF2-40B4-BE49-F238E27FC236}">
                <a16:creationId xmlns:a16="http://schemas.microsoft.com/office/drawing/2014/main" id="{ED998F72-C6A5-46F3-A5FE-BB85502AD7B1}"/>
              </a:ext>
            </a:extLst>
          </p:cNvPr>
          <p:cNvSpPr>
            <a:spLocks noChangeShapeType="1"/>
          </p:cNvSpPr>
          <p:nvPr/>
        </p:nvSpPr>
        <p:spPr bwMode="auto">
          <a:xfrm flipH="1">
            <a:off x="3951817" y="4233862"/>
            <a:ext cx="2048933"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Line 28">
            <a:extLst>
              <a:ext uri="{FF2B5EF4-FFF2-40B4-BE49-F238E27FC236}">
                <a16:creationId xmlns:a16="http://schemas.microsoft.com/office/drawing/2014/main" id="{544EC222-2D09-4F91-A9B4-5655502A95AD}"/>
              </a:ext>
            </a:extLst>
          </p:cNvPr>
          <p:cNvSpPr>
            <a:spLocks noChangeShapeType="1"/>
          </p:cNvSpPr>
          <p:nvPr/>
        </p:nvSpPr>
        <p:spPr bwMode="auto">
          <a:xfrm flipV="1">
            <a:off x="3962399" y="3463925"/>
            <a:ext cx="2117" cy="7747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071983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8A10-E974-4002-83C1-894D49E83B21}"/>
              </a:ext>
            </a:extLst>
          </p:cNvPr>
          <p:cNvSpPr>
            <a:spLocks noGrp="1"/>
          </p:cNvSpPr>
          <p:nvPr>
            <p:ph type="title"/>
          </p:nvPr>
        </p:nvSpPr>
        <p:spPr/>
        <p:txBody>
          <a:bodyPr>
            <a:normAutofit fontScale="90000"/>
          </a:bodyPr>
          <a:lstStyle/>
          <a:p>
            <a:r>
              <a:rPr lang="en-US" dirty="0"/>
              <a:t>Architects, Designers, and Programmers</a:t>
            </a:r>
          </a:p>
        </p:txBody>
      </p:sp>
      <p:sp>
        <p:nvSpPr>
          <p:cNvPr id="3" name="Content Placeholder 2">
            <a:extLst>
              <a:ext uri="{FF2B5EF4-FFF2-40B4-BE49-F238E27FC236}">
                <a16:creationId xmlns:a16="http://schemas.microsoft.com/office/drawing/2014/main" id="{DE4D578F-A6AC-461E-94A5-751ADBFCC77A}"/>
              </a:ext>
            </a:extLst>
          </p:cNvPr>
          <p:cNvSpPr>
            <a:spLocks noGrp="1"/>
          </p:cNvSpPr>
          <p:nvPr>
            <p:ph idx="1"/>
          </p:nvPr>
        </p:nvSpPr>
        <p:spPr/>
        <p:txBody>
          <a:bodyPr>
            <a:normAutofit fontScale="92500" lnSpcReduction="10000"/>
          </a:bodyPr>
          <a:lstStyle/>
          <a:p>
            <a:r>
              <a:rPr lang="en-US" dirty="0"/>
              <a:t>Architect</a:t>
            </a:r>
          </a:p>
          <a:p>
            <a:pPr lvl="1"/>
            <a:r>
              <a:rPr lang="en-US" dirty="0"/>
              <a:t>big picture decisions (what modules are needed and how they should fit together)</a:t>
            </a:r>
          </a:p>
          <a:p>
            <a:pPr lvl="1"/>
            <a:r>
              <a:rPr lang="en-US" dirty="0"/>
              <a:t>affects everything done by everyone</a:t>
            </a:r>
          </a:p>
          <a:p>
            <a:pPr lvl="1"/>
            <a:r>
              <a:rPr lang="en-US" dirty="0"/>
              <a:t>experienced programmer and designer within a domain</a:t>
            </a:r>
          </a:p>
          <a:p>
            <a:endParaRPr lang="en-US" dirty="0"/>
          </a:p>
          <a:p>
            <a:r>
              <a:rPr lang="en-US" dirty="0"/>
              <a:t>Designer</a:t>
            </a:r>
          </a:p>
          <a:p>
            <a:pPr lvl="1"/>
            <a:r>
              <a:rPr lang="en-US" dirty="0"/>
              <a:t>creates structural and functional code designs for major modules</a:t>
            </a:r>
          </a:p>
          <a:p>
            <a:pPr lvl="1"/>
            <a:r>
              <a:rPr lang="en-US" dirty="0"/>
              <a:t>generates code specifications</a:t>
            </a:r>
          </a:p>
          <a:p>
            <a:pPr lvl="1"/>
            <a:r>
              <a:rPr lang="en-US" dirty="0"/>
              <a:t>experienced programmer</a:t>
            </a:r>
          </a:p>
          <a:p>
            <a:endParaRPr lang="en-US" dirty="0"/>
          </a:p>
          <a:p>
            <a:r>
              <a:rPr lang="en-US" dirty="0"/>
              <a:t>Programmer</a:t>
            </a:r>
          </a:p>
          <a:p>
            <a:pPr lvl="1"/>
            <a:r>
              <a:rPr lang="en-US" dirty="0"/>
              <a:t>knows how to implement code specifications</a:t>
            </a:r>
          </a:p>
        </p:txBody>
      </p:sp>
    </p:spTree>
    <p:extLst>
      <p:ext uri="{BB962C8B-B14F-4D97-AF65-F5344CB8AC3E}">
        <p14:creationId xmlns:p14="http://schemas.microsoft.com/office/powerpoint/2010/main" val="2414573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22E9-5992-45AA-A4F2-44D01D639DE8}"/>
              </a:ext>
            </a:extLst>
          </p:cNvPr>
          <p:cNvSpPr>
            <a:spLocks noGrp="1"/>
          </p:cNvSpPr>
          <p:nvPr>
            <p:ph type="title"/>
          </p:nvPr>
        </p:nvSpPr>
        <p:spPr/>
        <p:txBody>
          <a:bodyPr>
            <a:normAutofit fontScale="90000"/>
          </a:bodyPr>
          <a:lstStyle/>
          <a:p>
            <a:r>
              <a:rPr lang="en-US" dirty="0"/>
              <a:t>Beware of over-design</a:t>
            </a:r>
          </a:p>
        </p:txBody>
      </p:sp>
      <p:sp>
        <p:nvSpPr>
          <p:cNvPr id="3" name="Content Placeholder 2">
            <a:extLst>
              <a:ext uri="{FF2B5EF4-FFF2-40B4-BE49-F238E27FC236}">
                <a16:creationId xmlns:a16="http://schemas.microsoft.com/office/drawing/2014/main" id="{712A33E7-7CF3-463B-A8FE-61AF2B402E60}"/>
              </a:ext>
            </a:extLst>
          </p:cNvPr>
          <p:cNvSpPr>
            <a:spLocks noGrp="1"/>
          </p:cNvSpPr>
          <p:nvPr>
            <p:ph idx="1"/>
          </p:nvPr>
        </p:nvSpPr>
        <p:spPr/>
        <p:txBody>
          <a:bodyPr>
            <a:normAutofit lnSpcReduction="10000"/>
          </a:bodyPr>
          <a:lstStyle/>
          <a:p>
            <a:r>
              <a:rPr lang="en-US" dirty="0"/>
              <a:t>Why not design every last detail?</a:t>
            </a:r>
          </a:p>
          <a:p>
            <a:pPr lvl="1"/>
            <a:r>
              <a:rPr lang="en-US" dirty="0"/>
              <a:t>difficult</a:t>
            </a:r>
          </a:p>
          <a:p>
            <a:pPr lvl="1"/>
            <a:r>
              <a:rPr lang="en-US" dirty="0"/>
              <a:t>time consuming</a:t>
            </a:r>
          </a:p>
          <a:p>
            <a:pPr lvl="1"/>
            <a:r>
              <a:rPr lang="en-US" dirty="0"/>
              <a:t>expensive</a:t>
            </a:r>
          </a:p>
          <a:p>
            <a:pPr lvl="1"/>
            <a:r>
              <a:rPr lang="en-US" dirty="0"/>
              <a:t>might not be possible</a:t>
            </a:r>
          </a:p>
          <a:p>
            <a:pPr lvl="1"/>
            <a:r>
              <a:rPr lang="en-US" dirty="0"/>
              <a:t>burden of updating existing design documents</a:t>
            </a:r>
          </a:p>
          <a:p>
            <a:endParaRPr lang="en-US" dirty="0"/>
          </a:p>
          <a:p>
            <a:r>
              <a:rPr lang="en-US" dirty="0"/>
              <a:t>Bottom line: design </a:t>
            </a:r>
            <a:r>
              <a:rPr lang="en-US" b="1" i="1" dirty="0"/>
              <a:t>important</a:t>
            </a:r>
            <a:r>
              <a:rPr lang="en-US" dirty="0"/>
              <a:t> things that affect lots of code</a:t>
            </a:r>
          </a:p>
          <a:p>
            <a:pPr lvl="1"/>
            <a:r>
              <a:rPr lang="en-US" dirty="0"/>
              <a:t>architecture</a:t>
            </a:r>
          </a:p>
          <a:p>
            <a:pPr lvl="1"/>
            <a:r>
              <a:rPr lang="en-US" dirty="0"/>
              <a:t>major components</a:t>
            </a:r>
          </a:p>
          <a:p>
            <a:pPr lvl="1"/>
            <a:r>
              <a:rPr lang="en-US" dirty="0"/>
              <a:t>important decisions/difficult things</a:t>
            </a:r>
          </a:p>
          <a:p>
            <a:pPr lvl="1"/>
            <a:r>
              <a:rPr lang="en-US" dirty="0"/>
              <a:t>prevalent data flow</a:t>
            </a:r>
          </a:p>
          <a:p>
            <a:pPr lvl="1"/>
            <a:endParaRPr lang="en-US" dirty="0"/>
          </a:p>
        </p:txBody>
      </p:sp>
    </p:spTree>
    <p:extLst>
      <p:ext uri="{BB962C8B-B14F-4D97-AF65-F5344CB8AC3E}">
        <p14:creationId xmlns:p14="http://schemas.microsoft.com/office/powerpoint/2010/main" val="2810340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D11-F1EB-4123-8191-B55E24EEE44A}"/>
              </a:ext>
            </a:extLst>
          </p:cNvPr>
          <p:cNvSpPr>
            <a:spLocks noGrp="1"/>
          </p:cNvSpPr>
          <p:nvPr>
            <p:ph type="title"/>
          </p:nvPr>
        </p:nvSpPr>
        <p:spPr/>
        <p:txBody>
          <a:bodyPr>
            <a:normAutofit fontScale="90000"/>
          </a:bodyPr>
          <a:lstStyle/>
          <a:p>
            <a:r>
              <a:rPr lang="en-US" dirty="0"/>
              <a:t>What should we design for the final project?</a:t>
            </a:r>
          </a:p>
        </p:txBody>
      </p:sp>
      <p:sp>
        <p:nvSpPr>
          <p:cNvPr id="3" name="Content Placeholder 2">
            <a:extLst>
              <a:ext uri="{FF2B5EF4-FFF2-40B4-BE49-F238E27FC236}">
                <a16:creationId xmlns:a16="http://schemas.microsoft.com/office/drawing/2014/main" id="{F9133DF5-B745-41AC-8679-6AECCEDC10EC}"/>
              </a:ext>
            </a:extLst>
          </p:cNvPr>
          <p:cNvSpPr>
            <a:spLocks noGrp="1"/>
          </p:cNvSpPr>
          <p:nvPr>
            <p:ph idx="1"/>
          </p:nvPr>
        </p:nvSpPr>
        <p:spPr>
          <a:xfrm>
            <a:off x="1024128" y="1418252"/>
            <a:ext cx="9720073" cy="4872446"/>
          </a:xfrm>
        </p:spPr>
        <p:txBody>
          <a:bodyPr>
            <a:normAutofit fontScale="85000" lnSpcReduction="20000"/>
          </a:bodyPr>
          <a:lstStyle/>
          <a:p>
            <a:r>
              <a:rPr lang="en-US" b="1" dirty="0"/>
              <a:t>Requirements Design</a:t>
            </a:r>
          </a:p>
          <a:p>
            <a:pPr lvl="1"/>
            <a:r>
              <a:rPr lang="en-US" dirty="0"/>
              <a:t>Use Cases</a:t>
            </a:r>
          </a:p>
          <a:p>
            <a:pPr lvl="1"/>
            <a:r>
              <a:rPr lang="en-US" dirty="0"/>
              <a:t>User Interface Mock-Ups</a:t>
            </a:r>
          </a:p>
          <a:p>
            <a:pPr lvl="1"/>
            <a:endParaRPr lang="en-US" dirty="0"/>
          </a:p>
          <a:p>
            <a:r>
              <a:rPr lang="en-US" b="1" dirty="0"/>
              <a:t>Back-End API Software Design</a:t>
            </a:r>
          </a:p>
          <a:p>
            <a:pPr lvl="1"/>
            <a:r>
              <a:rPr lang="en-US" dirty="0"/>
              <a:t>Database Design (schemas)</a:t>
            </a:r>
          </a:p>
          <a:p>
            <a:pPr lvl="1"/>
            <a:r>
              <a:rPr lang="en-US" dirty="0"/>
              <a:t>Endpoints (routes)</a:t>
            </a:r>
          </a:p>
          <a:p>
            <a:pPr lvl="1"/>
            <a:r>
              <a:rPr lang="en-US" dirty="0"/>
              <a:t>Security layer (middleware)</a:t>
            </a:r>
          </a:p>
          <a:p>
            <a:pPr lvl="1"/>
            <a:r>
              <a:rPr lang="en-US" dirty="0"/>
              <a:t>Business logic (i.e. controllers)</a:t>
            </a:r>
          </a:p>
          <a:p>
            <a:pPr lvl="1"/>
            <a:r>
              <a:rPr lang="en-US" dirty="0"/>
              <a:t>Queries</a:t>
            </a:r>
          </a:p>
          <a:p>
            <a:pPr marL="128016" lvl="1" indent="0">
              <a:buNone/>
            </a:pPr>
            <a:endParaRPr lang="en-US" dirty="0"/>
          </a:p>
          <a:p>
            <a:r>
              <a:rPr lang="en-US" b="1" dirty="0"/>
              <a:t>Front-End Software Design</a:t>
            </a:r>
          </a:p>
          <a:p>
            <a:pPr lvl="1"/>
            <a:r>
              <a:rPr lang="en-US" dirty="0"/>
              <a:t>User Interface Components (composition, state management, handlers)</a:t>
            </a:r>
          </a:p>
          <a:p>
            <a:pPr lvl="1"/>
            <a:r>
              <a:rPr lang="en-US" dirty="0"/>
              <a:t>Data Store Management</a:t>
            </a:r>
          </a:p>
          <a:p>
            <a:pPr lvl="1"/>
            <a:r>
              <a:rPr lang="en-US" dirty="0"/>
              <a:t>HTTP Requests</a:t>
            </a:r>
          </a:p>
        </p:txBody>
      </p:sp>
    </p:spTree>
    <p:extLst>
      <p:ext uri="{BB962C8B-B14F-4D97-AF65-F5344CB8AC3E}">
        <p14:creationId xmlns:p14="http://schemas.microsoft.com/office/powerpoint/2010/main" val="2642995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2C2-23B5-47DC-B0CE-2DE0E595406A}"/>
              </a:ext>
            </a:extLst>
          </p:cNvPr>
          <p:cNvSpPr>
            <a:spLocks noGrp="1"/>
          </p:cNvSpPr>
          <p:nvPr>
            <p:ph type="title"/>
          </p:nvPr>
        </p:nvSpPr>
        <p:spPr/>
        <p:txBody>
          <a:bodyPr>
            <a:normAutofit fontScale="90000"/>
          </a:bodyPr>
          <a:lstStyle/>
          <a:p>
            <a:r>
              <a:rPr lang="en-US" dirty="0"/>
              <a:t>UML Diagrams</a:t>
            </a:r>
          </a:p>
        </p:txBody>
      </p:sp>
      <p:sp>
        <p:nvSpPr>
          <p:cNvPr id="3" name="Content Placeholder 2">
            <a:extLst>
              <a:ext uri="{FF2B5EF4-FFF2-40B4-BE49-F238E27FC236}">
                <a16:creationId xmlns:a16="http://schemas.microsoft.com/office/drawing/2014/main" id="{6CA42132-0129-4780-88C8-AC52197CF434}"/>
              </a:ext>
            </a:extLst>
          </p:cNvPr>
          <p:cNvSpPr>
            <a:spLocks noGrp="1"/>
          </p:cNvSpPr>
          <p:nvPr>
            <p:ph idx="1"/>
          </p:nvPr>
        </p:nvSpPr>
        <p:spPr/>
        <p:txBody>
          <a:bodyPr>
            <a:normAutofit fontScale="92500" lnSpcReduction="10000"/>
          </a:bodyPr>
          <a:lstStyle/>
          <a:p>
            <a:r>
              <a:rPr lang="en-US" dirty="0"/>
              <a:t>UML - Unified Modeling Language</a:t>
            </a:r>
          </a:p>
          <a:p>
            <a:endParaRPr lang="en-US" dirty="0"/>
          </a:p>
          <a:p>
            <a:r>
              <a:rPr lang="en-US" dirty="0"/>
              <a:t>UML diagrams are one way to design object-oriented software systems</a:t>
            </a:r>
          </a:p>
          <a:p>
            <a:pPr lvl="1"/>
            <a:r>
              <a:rPr lang="en-US" dirty="0"/>
              <a:t>represent systems visually	</a:t>
            </a:r>
          </a:p>
          <a:p>
            <a:pPr lvl="1"/>
            <a:r>
              <a:rPr lang="en-US" dirty="0"/>
              <a:t>provides a system architecture</a:t>
            </a:r>
          </a:p>
          <a:p>
            <a:pPr lvl="1"/>
            <a:r>
              <a:rPr lang="en-US" dirty="0"/>
              <a:t>hope to make coding more efficient and system more reliable</a:t>
            </a:r>
          </a:p>
          <a:p>
            <a:pPr lvl="1"/>
            <a:r>
              <a:rPr lang="en-US" dirty="0"/>
              <a:t>plan your code</a:t>
            </a:r>
          </a:p>
          <a:p>
            <a:endParaRPr lang="en-US" dirty="0"/>
          </a:p>
          <a:p>
            <a:r>
              <a:rPr lang="en-US" dirty="0"/>
              <a:t>Can software engineering be automated?</a:t>
            </a:r>
          </a:p>
          <a:p>
            <a:pPr lvl="1"/>
            <a:r>
              <a:rPr lang="en-US" dirty="0"/>
              <a:t>Visual programming</a:t>
            </a:r>
          </a:p>
          <a:p>
            <a:pPr lvl="1"/>
            <a:r>
              <a:rPr lang="en-US" dirty="0"/>
              <a:t>Patterns &amp; frameworks</a:t>
            </a:r>
          </a:p>
          <a:p>
            <a:pPr lvl="1"/>
            <a:r>
              <a:rPr lang="en-US" dirty="0"/>
              <a:t>CASE tools</a:t>
            </a:r>
          </a:p>
          <a:p>
            <a:endParaRPr lang="en-US" dirty="0"/>
          </a:p>
        </p:txBody>
      </p:sp>
    </p:spTree>
    <p:extLst>
      <p:ext uri="{BB962C8B-B14F-4D97-AF65-F5344CB8AC3E}">
        <p14:creationId xmlns:p14="http://schemas.microsoft.com/office/powerpoint/2010/main" val="100500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5B04-C882-4748-91A2-2239D465A092}"/>
              </a:ext>
            </a:extLst>
          </p:cNvPr>
          <p:cNvSpPr>
            <a:spLocks noGrp="1"/>
          </p:cNvSpPr>
          <p:nvPr>
            <p:ph type="title"/>
          </p:nvPr>
        </p:nvSpPr>
        <p:spPr/>
        <p:txBody>
          <a:bodyPr>
            <a:normAutofit fontScale="90000"/>
          </a:bodyPr>
          <a:lstStyle/>
          <a:p>
            <a:r>
              <a:rPr lang="en-US" dirty="0"/>
              <a:t>Before we get into design</a:t>
            </a:r>
          </a:p>
        </p:txBody>
      </p:sp>
      <p:sp>
        <p:nvSpPr>
          <p:cNvPr id="3" name="Content Placeholder 2">
            <a:extLst>
              <a:ext uri="{FF2B5EF4-FFF2-40B4-BE49-F238E27FC236}">
                <a16:creationId xmlns:a16="http://schemas.microsoft.com/office/drawing/2014/main" id="{30AA4634-6A5C-44AD-9291-E47268515812}"/>
              </a:ext>
            </a:extLst>
          </p:cNvPr>
          <p:cNvSpPr>
            <a:spLocks noGrp="1"/>
          </p:cNvSpPr>
          <p:nvPr>
            <p:ph idx="1"/>
          </p:nvPr>
        </p:nvSpPr>
        <p:spPr/>
        <p:txBody>
          <a:bodyPr>
            <a:normAutofit/>
          </a:bodyPr>
          <a:lstStyle/>
          <a:p>
            <a:r>
              <a:rPr lang="en-US" dirty="0"/>
              <a:t>It’s important to understand to know the tools</a:t>
            </a:r>
          </a:p>
          <a:p>
            <a:pPr lvl="1"/>
            <a:r>
              <a:rPr lang="en-US" dirty="0"/>
              <a:t>Important programming concepts and techniques</a:t>
            </a:r>
          </a:p>
          <a:p>
            <a:pPr lvl="1"/>
            <a:r>
              <a:rPr lang="en-US" dirty="0"/>
              <a:t>Rules of the language</a:t>
            </a:r>
          </a:p>
          <a:p>
            <a:pPr lvl="1"/>
            <a:endParaRPr lang="en-US" dirty="0"/>
          </a:p>
          <a:p>
            <a:r>
              <a:rPr lang="en-US" dirty="0"/>
              <a:t>Let’s Review</a:t>
            </a:r>
          </a:p>
          <a:p>
            <a:pPr lvl="1"/>
            <a:r>
              <a:rPr lang="en-US" dirty="0"/>
              <a:t>Memory Management</a:t>
            </a:r>
          </a:p>
          <a:p>
            <a:pPr lvl="1"/>
            <a:r>
              <a:rPr lang="en-US" dirty="0"/>
              <a:t>Apparent vs. Actual Types</a:t>
            </a:r>
          </a:p>
          <a:p>
            <a:pPr lvl="1"/>
            <a:r>
              <a:rPr lang="en-US" dirty="0"/>
              <a:t>IS-A relationships</a:t>
            </a:r>
          </a:p>
          <a:p>
            <a:pPr lvl="1"/>
            <a:r>
              <a:rPr lang="en-US" dirty="0"/>
              <a:t>HAS-A relationships</a:t>
            </a:r>
          </a:p>
          <a:p>
            <a:pPr lvl="1"/>
            <a:r>
              <a:rPr lang="en-US" dirty="0"/>
              <a:t>Aggregation vs. Composition</a:t>
            </a:r>
          </a:p>
        </p:txBody>
      </p:sp>
    </p:spTree>
    <p:extLst>
      <p:ext uri="{BB962C8B-B14F-4D97-AF65-F5344CB8AC3E}">
        <p14:creationId xmlns:p14="http://schemas.microsoft.com/office/powerpoint/2010/main" val="338764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AFDD-6EC6-47A0-B9FA-1C76B25AF694}"/>
              </a:ext>
            </a:extLst>
          </p:cNvPr>
          <p:cNvSpPr>
            <a:spLocks noGrp="1"/>
          </p:cNvSpPr>
          <p:nvPr>
            <p:ph type="title"/>
          </p:nvPr>
        </p:nvSpPr>
        <p:spPr/>
        <p:txBody>
          <a:bodyPr>
            <a:normAutofit fontScale="90000"/>
          </a:bodyPr>
          <a:lstStyle/>
          <a:p>
            <a:r>
              <a:rPr lang="en-US" dirty="0"/>
              <a:t>What is memory?</a:t>
            </a:r>
          </a:p>
        </p:txBody>
      </p:sp>
      <p:sp>
        <p:nvSpPr>
          <p:cNvPr id="3" name="Content Placeholder 2">
            <a:extLst>
              <a:ext uri="{FF2B5EF4-FFF2-40B4-BE49-F238E27FC236}">
                <a16:creationId xmlns:a16="http://schemas.microsoft.com/office/drawing/2014/main" id="{058F105A-C9A9-4204-BEC1-611A1063FF5A}"/>
              </a:ext>
            </a:extLst>
          </p:cNvPr>
          <p:cNvSpPr>
            <a:spLocks noGrp="1"/>
          </p:cNvSpPr>
          <p:nvPr>
            <p:ph idx="1"/>
          </p:nvPr>
        </p:nvSpPr>
        <p:spPr/>
        <p:txBody>
          <a:bodyPr/>
          <a:lstStyle/>
          <a:p>
            <a:r>
              <a:rPr lang="en-US" dirty="0"/>
              <a:t>A giant array of bytes</a:t>
            </a:r>
          </a:p>
          <a:p>
            <a:endParaRPr lang="en-US" dirty="0"/>
          </a:p>
          <a:p>
            <a:r>
              <a:rPr lang="en-US" dirty="0"/>
              <a:t>How do we assign data to/get data from memory?</a:t>
            </a:r>
          </a:p>
          <a:p>
            <a:pPr lvl="1"/>
            <a:r>
              <a:rPr lang="en-US" dirty="0"/>
              <a:t>in Java we don't </a:t>
            </a:r>
          </a:p>
          <a:p>
            <a:pPr lvl="1"/>
            <a:r>
              <a:rPr lang="en-US" dirty="0"/>
              <a:t>the JVM does</a:t>
            </a:r>
          </a:p>
          <a:p>
            <a:pPr lvl="1"/>
            <a:r>
              <a:rPr lang="en-US" dirty="0"/>
              <a:t>using memory addresses</a:t>
            </a:r>
          </a:p>
          <a:p>
            <a:endParaRPr lang="en-US" dirty="0"/>
          </a:p>
          <a:p>
            <a:r>
              <a:rPr lang="en-US" dirty="0"/>
              <a:t>We use object ids/handles</a:t>
            </a:r>
          </a:p>
          <a:p>
            <a:endParaRPr lang="en-US" dirty="0"/>
          </a:p>
        </p:txBody>
      </p:sp>
      <p:sp>
        <p:nvSpPr>
          <p:cNvPr id="4" name="Text Box 3">
            <a:extLst>
              <a:ext uri="{FF2B5EF4-FFF2-40B4-BE49-F238E27FC236}">
                <a16:creationId xmlns:a16="http://schemas.microsoft.com/office/drawing/2014/main" id="{1498FDE4-B40A-4BA2-A232-78E10A9CCCA0}"/>
              </a:ext>
            </a:extLst>
          </p:cNvPr>
          <p:cNvSpPr txBox="1">
            <a:spLocks noChangeArrowheads="1"/>
          </p:cNvSpPr>
          <p:nvPr/>
        </p:nvSpPr>
        <p:spPr bwMode="auto">
          <a:xfrm>
            <a:off x="9565547" y="1151390"/>
            <a:ext cx="2209800" cy="1465263"/>
          </a:xfrm>
          <a:prstGeom prst="rect">
            <a:avLst/>
          </a:prstGeom>
          <a:solidFill>
            <a:srgbClr val="66FF9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b="1" dirty="0">
                <a:solidFill>
                  <a:srgbClr val="000000"/>
                </a:solidFill>
                <a:latin typeface="+mn-lt"/>
              </a:rPr>
              <a:t>Stack Segment</a:t>
            </a:r>
          </a:p>
          <a:p>
            <a:pPr eaLnBrk="1" hangingPunct="1">
              <a:buClrTx/>
              <a:buFontTx/>
              <a:buNone/>
            </a:pPr>
            <a:endParaRPr lang="en-US" altLang="en-US" dirty="0">
              <a:solidFill>
                <a:srgbClr val="000000"/>
              </a:solidFill>
              <a:latin typeface="+mn-lt"/>
            </a:endParaRPr>
          </a:p>
          <a:p>
            <a:pPr eaLnBrk="1" hangingPunct="1">
              <a:buClrTx/>
              <a:buFontTx/>
              <a:buNone/>
            </a:pPr>
            <a:endParaRPr lang="en-US" altLang="en-US" dirty="0">
              <a:solidFill>
                <a:srgbClr val="000000"/>
              </a:solidFill>
              <a:latin typeface="+mn-lt"/>
            </a:endParaRPr>
          </a:p>
          <a:p>
            <a:pPr eaLnBrk="1" hangingPunct="1">
              <a:buClrTx/>
              <a:buFontTx/>
              <a:buNone/>
            </a:pPr>
            <a:endParaRPr lang="en-US" altLang="en-US" dirty="0">
              <a:solidFill>
                <a:srgbClr val="000000"/>
              </a:solidFill>
              <a:latin typeface="+mn-lt"/>
            </a:endParaRPr>
          </a:p>
          <a:p>
            <a:pPr eaLnBrk="1" hangingPunct="1">
              <a:buClrTx/>
              <a:buFontTx/>
              <a:buNone/>
            </a:pPr>
            <a:endParaRPr lang="en-US" altLang="en-US" dirty="0">
              <a:solidFill>
                <a:srgbClr val="000000"/>
              </a:solidFill>
              <a:latin typeface="+mn-lt"/>
            </a:endParaRPr>
          </a:p>
        </p:txBody>
      </p:sp>
      <p:sp>
        <p:nvSpPr>
          <p:cNvPr id="5" name="Text Box 4">
            <a:extLst>
              <a:ext uri="{FF2B5EF4-FFF2-40B4-BE49-F238E27FC236}">
                <a16:creationId xmlns:a16="http://schemas.microsoft.com/office/drawing/2014/main" id="{10179004-3883-4041-BE9D-7AC2AA6EC1D3}"/>
              </a:ext>
            </a:extLst>
          </p:cNvPr>
          <p:cNvSpPr txBox="1">
            <a:spLocks noChangeArrowheads="1"/>
          </p:cNvSpPr>
          <p:nvPr/>
        </p:nvSpPr>
        <p:spPr bwMode="auto">
          <a:xfrm>
            <a:off x="9565547" y="2616653"/>
            <a:ext cx="2209800" cy="917575"/>
          </a:xfrm>
          <a:prstGeom prst="rect">
            <a:avLst/>
          </a:prstGeom>
          <a:solidFill>
            <a:srgbClr val="9999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r>
              <a:rPr lang="en-US" altLang="en-US" b="1">
                <a:solidFill>
                  <a:srgbClr val="000000"/>
                </a:solidFill>
                <a:latin typeface="+mn-lt"/>
              </a:rPr>
              <a:t>Heap Segment</a:t>
            </a:r>
          </a:p>
        </p:txBody>
      </p:sp>
      <p:sp>
        <p:nvSpPr>
          <p:cNvPr id="6" name="Text Box 5">
            <a:extLst>
              <a:ext uri="{FF2B5EF4-FFF2-40B4-BE49-F238E27FC236}">
                <a16:creationId xmlns:a16="http://schemas.microsoft.com/office/drawing/2014/main" id="{61EE711A-7BBD-4C65-BF71-24B97415B12A}"/>
              </a:ext>
            </a:extLst>
          </p:cNvPr>
          <p:cNvSpPr txBox="1">
            <a:spLocks noChangeArrowheads="1"/>
          </p:cNvSpPr>
          <p:nvPr/>
        </p:nvSpPr>
        <p:spPr bwMode="auto">
          <a:xfrm>
            <a:off x="9565547" y="4451802"/>
            <a:ext cx="2209800" cy="1465262"/>
          </a:xfrm>
          <a:prstGeom prst="rect">
            <a:avLst/>
          </a:prstGeom>
          <a:solidFill>
            <a:srgbClr val="FF99C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r>
              <a:rPr lang="en-US" altLang="en-US" b="1">
                <a:solidFill>
                  <a:srgbClr val="000000"/>
                </a:solidFill>
                <a:latin typeface="+mn-lt"/>
              </a:rPr>
              <a:t>Global Segment</a:t>
            </a:r>
          </a:p>
        </p:txBody>
      </p:sp>
      <p:sp>
        <p:nvSpPr>
          <p:cNvPr id="7" name="Text Box 6">
            <a:extLst>
              <a:ext uri="{FF2B5EF4-FFF2-40B4-BE49-F238E27FC236}">
                <a16:creationId xmlns:a16="http://schemas.microsoft.com/office/drawing/2014/main" id="{0097C653-EB9D-4942-BE3D-C962A253F388}"/>
              </a:ext>
            </a:extLst>
          </p:cNvPr>
          <p:cNvSpPr txBox="1">
            <a:spLocks noChangeArrowheads="1"/>
          </p:cNvSpPr>
          <p:nvPr/>
        </p:nvSpPr>
        <p:spPr bwMode="auto">
          <a:xfrm>
            <a:off x="7584347" y="922790"/>
            <a:ext cx="1981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ClrTx/>
              <a:buFontTx/>
              <a:buNone/>
            </a:pPr>
            <a:r>
              <a:rPr lang="en-US" altLang="en-US" sz="2000" b="1">
                <a:solidFill>
                  <a:srgbClr val="000000"/>
                </a:solidFill>
                <a:latin typeface="+mn-lt"/>
                <a:cs typeface="Courier New" panose="02070309020205020404" pitchFamily="49" charset="0"/>
              </a:rPr>
              <a:t>0xffffffff</a:t>
            </a:r>
          </a:p>
        </p:txBody>
      </p:sp>
      <p:sp>
        <p:nvSpPr>
          <p:cNvPr id="8" name="Text Box 7">
            <a:extLst>
              <a:ext uri="{FF2B5EF4-FFF2-40B4-BE49-F238E27FC236}">
                <a16:creationId xmlns:a16="http://schemas.microsoft.com/office/drawing/2014/main" id="{CAC77061-E1AA-4787-8493-D68A4C9F8F71}"/>
              </a:ext>
            </a:extLst>
          </p:cNvPr>
          <p:cNvSpPr txBox="1">
            <a:spLocks noChangeArrowheads="1"/>
          </p:cNvSpPr>
          <p:nvPr/>
        </p:nvSpPr>
        <p:spPr bwMode="auto">
          <a:xfrm>
            <a:off x="7584347" y="5518602"/>
            <a:ext cx="19812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ClrTx/>
              <a:buFontTx/>
              <a:buNone/>
            </a:pPr>
            <a:r>
              <a:rPr lang="en-US" altLang="en-US" sz="2000" b="1">
                <a:solidFill>
                  <a:srgbClr val="000000"/>
                </a:solidFill>
                <a:latin typeface="+mn-lt"/>
                <a:cs typeface="Courier New" panose="02070309020205020404" pitchFamily="49" charset="0"/>
              </a:rPr>
              <a:t>0x00000000</a:t>
            </a:r>
          </a:p>
        </p:txBody>
      </p:sp>
      <p:sp>
        <p:nvSpPr>
          <p:cNvPr id="9" name="Text Box 8">
            <a:extLst>
              <a:ext uri="{FF2B5EF4-FFF2-40B4-BE49-F238E27FC236}">
                <a16:creationId xmlns:a16="http://schemas.microsoft.com/office/drawing/2014/main" id="{EA6765A3-FD95-4D52-9985-63D552422BB7}"/>
              </a:ext>
            </a:extLst>
          </p:cNvPr>
          <p:cNvSpPr txBox="1">
            <a:spLocks noChangeArrowheads="1"/>
          </p:cNvSpPr>
          <p:nvPr/>
        </p:nvSpPr>
        <p:spPr bwMode="auto">
          <a:xfrm>
            <a:off x="9565547" y="3534228"/>
            <a:ext cx="2209800" cy="917575"/>
          </a:xfrm>
          <a:prstGeom prst="rect">
            <a:avLst/>
          </a:prstGeom>
          <a:solidFill>
            <a:srgbClr val="FFD32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r>
              <a:rPr lang="en-US" altLang="en-US" b="1">
                <a:solidFill>
                  <a:srgbClr val="000000"/>
                </a:solidFill>
                <a:latin typeface="+mn-lt"/>
              </a:rPr>
              <a:t>Text Segment</a:t>
            </a:r>
          </a:p>
        </p:txBody>
      </p:sp>
    </p:spTree>
    <p:extLst>
      <p:ext uri="{BB962C8B-B14F-4D97-AF65-F5344CB8AC3E}">
        <p14:creationId xmlns:p14="http://schemas.microsoft.com/office/powerpoint/2010/main" val="2328954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8AC0-BB88-414C-895C-146CEAEDEC3F}"/>
              </a:ext>
            </a:extLst>
          </p:cNvPr>
          <p:cNvSpPr>
            <a:spLocks noGrp="1"/>
          </p:cNvSpPr>
          <p:nvPr>
            <p:ph type="title"/>
          </p:nvPr>
        </p:nvSpPr>
        <p:spPr/>
        <p:txBody>
          <a:bodyPr>
            <a:normAutofit fontScale="90000"/>
          </a:bodyPr>
          <a:lstStyle/>
          <a:p>
            <a:r>
              <a:rPr lang="en-US" dirty="0"/>
              <a:t>What goes in each memory segment?</a:t>
            </a:r>
          </a:p>
        </p:txBody>
      </p:sp>
      <p:sp>
        <p:nvSpPr>
          <p:cNvPr id="3" name="Content Placeholder 2">
            <a:extLst>
              <a:ext uri="{FF2B5EF4-FFF2-40B4-BE49-F238E27FC236}">
                <a16:creationId xmlns:a16="http://schemas.microsoft.com/office/drawing/2014/main" id="{95B407C6-F290-47B3-9052-82FD49588334}"/>
              </a:ext>
            </a:extLst>
          </p:cNvPr>
          <p:cNvSpPr>
            <a:spLocks noGrp="1"/>
          </p:cNvSpPr>
          <p:nvPr>
            <p:ph idx="1"/>
          </p:nvPr>
        </p:nvSpPr>
        <p:spPr/>
        <p:txBody>
          <a:bodyPr/>
          <a:lstStyle/>
          <a:p>
            <a:r>
              <a:rPr lang="en-US" b="1" dirty="0"/>
              <a:t>Text Segment</a:t>
            </a:r>
          </a:p>
          <a:p>
            <a:pPr lvl="1"/>
            <a:r>
              <a:rPr lang="en-US" dirty="0"/>
              <a:t>stores program instructions</a:t>
            </a:r>
          </a:p>
          <a:p>
            <a:endParaRPr lang="en-US" dirty="0"/>
          </a:p>
          <a:p>
            <a:r>
              <a:rPr lang="en-US" b="1" dirty="0"/>
              <a:t>Global Segment</a:t>
            </a:r>
          </a:p>
          <a:p>
            <a:pPr lvl="1"/>
            <a:r>
              <a:rPr lang="en-US" dirty="0"/>
              <a:t>data that can be reserved at compile time</a:t>
            </a:r>
          </a:p>
          <a:p>
            <a:pPr lvl="1"/>
            <a:r>
              <a:rPr lang="en-US" dirty="0"/>
              <a:t>global data (like static data)</a:t>
            </a:r>
          </a:p>
          <a:p>
            <a:endParaRPr lang="en-US" dirty="0"/>
          </a:p>
        </p:txBody>
      </p:sp>
      <p:sp>
        <p:nvSpPr>
          <p:cNvPr id="4" name="Text Box 3">
            <a:extLst>
              <a:ext uri="{FF2B5EF4-FFF2-40B4-BE49-F238E27FC236}">
                <a16:creationId xmlns:a16="http://schemas.microsoft.com/office/drawing/2014/main" id="{7B7FB8A8-C018-463A-A29C-8F5B48D3A658}"/>
              </a:ext>
            </a:extLst>
          </p:cNvPr>
          <p:cNvSpPr txBox="1">
            <a:spLocks noChangeArrowheads="1"/>
          </p:cNvSpPr>
          <p:nvPr/>
        </p:nvSpPr>
        <p:spPr bwMode="auto">
          <a:xfrm>
            <a:off x="9565547" y="1151390"/>
            <a:ext cx="2209800" cy="1465263"/>
          </a:xfrm>
          <a:prstGeom prst="rect">
            <a:avLst/>
          </a:prstGeom>
          <a:solidFill>
            <a:srgbClr val="66FF9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b="1" dirty="0">
                <a:solidFill>
                  <a:srgbClr val="000000"/>
                </a:solidFill>
                <a:latin typeface="+mn-lt"/>
              </a:rPr>
              <a:t>Stack Segment</a:t>
            </a:r>
          </a:p>
          <a:p>
            <a:pPr eaLnBrk="1" hangingPunct="1">
              <a:buClrTx/>
              <a:buFontTx/>
              <a:buNone/>
            </a:pPr>
            <a:endParaRPr lang="en-US" altLang="en-US" dirty="0">
              <a:solidFill>
                <a:srgbClr val="000000"/>
              </a:solidFill>
              <a:latin typeface="+mn-lt"/>
            </a:endParaRPr>
          </a:p>
          <a:p>
            <a:pPr eaLnBrk="1" hangingPunct="1">
              <a:buClrTx/>
              <a:buFontTx/>
              <a:buNone/>
            </a:pPr>
            <a:endParaRPr lang="en-US" altLang="en-US" dirty="0">
              <a:solidFill>
                <a:srgbClr val="000000"/>
              </a:solidFill>
              <a:latin typeface="+mn-lt"/>
            </a:endParaRPr>
          </a:p>
          <a:p>
            <a:pPr eaLnBrk="1" hangingPunct="1">
              <a:buClrTx/>
              <a:buFontTx/>
              <a:buNone/>
            </a:pPr>
            <a:endParaRPr lang="en-US" altLang="en-US" dirty="0">
              <a:solidFill>
                <a:srgbClr val="000000"/>
              </a:solidFill>
              <a:latin typeface="+mn-lt"/>
            </a:endParaRPr>
          </a:p>
          <a:p>
            <a:pPr eaLnBrk="1" hangingPunct="1">
              <a:buClrTx/>
              <a:buFontTx/>
              <a:buNone/>
            </a:pPr>
            <a:endParaRPr lang="en-US" altLang="en-US" dirty="0">
              <a:solidFill>
                <a:srgbClr val="000000"/>
              </a:solidFill>
              <a:latin typeface="+mn-lt"/>
            </a:endParaRPr>
          </a:p>
        </p:txBody>
      </p:sp>
      <p:sp>
        <p:nvSpPr>
          <p:cNvPr id="5" name="Text Box 4">
            <a:extLst>
              <a:ext uri="{FF2B5EF4-FFF2-40B4-BE49-F238E27FC236}">
                <a16:creationId xmlns:a16="http://schemas.microsoft.com/office/drawing/2014/main" id="{2D48F7DC-B988-4548-94B6-B77C2F957982}"/>
              </a:ext>
            </a:extLst>
          </p:cNvPr>
          <p:cNvSpPr txBox="1">
            <a:spLocks noChangeArrowheads="1"/>
          </p:cNvSpPr>
          <p:nvPr/>
        </p:nvSpPr>
        <p:spPr bwMode="auto">
          <a:xfrm>
            <a:off x="9565547" y="2616653"/>
            <a:ext cx="2209800" cy="917575"/>
          </a:xfrm>
          <a:prstGeom prst="rect">
            <a:avLst/>
          </a:prstGeom>
          <a:solidFill>
            <a:srgbClr val="9999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r>
              <a:rPr lang="en-US" altLang="en-US" b="1">
                <a:solidFill>
                  <a:srgbClr val="000000"/>
                </a:solidFill>
                <a:latin typeface="+mn-lt"/>
              </a:rPr>
              <a:t>Heap Segment</a:t>
            </a:r>
          </a:p>
        </p:txBody>
      </p:sp>
      <p:sp>
        <p:nvSpPr>
          <p:cNvPr id="6" name="Text Box 5">
            <a:extLst>
              <a:ext uri="{FF2B5EF4-FFF2-40B4-BE49-F238E27FC236}">
                <a16:creationId xmlns:a16="http://schemas.microsoft.com/office/drawing/2014/main" id="{3C5B97C5-F9CA-45D1-8B39-27EF0B273776}"/>
              </a:ext>
            </a:extLst>
          </p:cNvPr>
          <p:cNvSpPr txBox="1">
            <a:spLocks noChangeArrowheads="1"/>
          </p:cNvSpPr>
          <p:nvPr/>
        </p:nvSpPr>
        <p:spPr bwMode="auto">
          <a:xfrm>
            <a:off x="9565547" y="4451802"/>
            <a:ext cx="2209800" cy="1465262"/>
          </a:xfrm>
          <a:prstGeom prst="rect">
            <a:avLst/>
          </a:prstGeom>
          <a:solidFill>
            <a:srgbClr val="FF99C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r>
              <a:rPr lang="en-US" altLang="en-US" b="1">
                <a:solidFill>
                  <a:srgbClr val="000000"/>
                </a:solidFill>
                <a:latin typeface="+mn-lt"/>
              </a:rPr>
              <a:t>Global Segment</a:t>
            </a:r>
          </a:p>
        </p:txBody>
      </p:sp>
      <p:sp>
        <p:nvSpPr>
          <p:cNvPr id="7" name="Text Box 6">
            <a:extLst>
              <a:ext uri="{FF2B5EF4-FFF2-40B4-BE49-F238E27FC236}">
                <a16:creationId xmlns:a16="http://schemas.microsoft.com/office/drawing/2014/main" id="{276F03AE-0092-475B-9959-D39F1E0422D0}"/>
              </a:ext>
            </a:extLst>
          </p:cNvPr>
          <p:cNvSpPr txBox="1">
            <a:spLocks noChangeArrowheads="1"/>
          </p:cNvSpPr>
          <p:nvPr/>
        </p:nvSpPr>
        <p:spPr bwMode="auto">
          <a:xfrm>
            <a:off x="7584347" y="922790"/>
            <a:ext cx="1981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ClrTx/>
              <a:buFontTx/>
              <a:buNone/>
            </a:pPr>
            <a:r>
              <a:rPr lang="en-US" altLang="en-US" sz="2000" b="1">
                <a:solidFill>
                  <a:srgbClr val="000000"/>
                </a:solidFill>
                <a:latin typeface="+mn-lt"/>
                <a:cs typeface="Courier New" panose="02070309020205020404" pitchFamily="49" charset="0"/>
              </a:rPr>
              <a:t>0xffffffff</a:t>
            </a:r>
          </a:p>
        </p:txBody>
      </p:sp>
      <p:sp>
        <p:nvSpPr>
          <p:cNvPr id="8" name="Text Box 7">
            <a:extLst>
              <a:ext uri="{FF2B5EF4-FFF2-40B4-BE49-F238E27FC236}">
                <a16:creationId xmlns:a16="http://schemas.microsoft.com/office/drawing/2014/main" id="{DDB7E8E3-B9F5-46FC-AD35-A0F3BEDF94D7}"/>
              </a:ext>
            </a:extLst>
          </p:cNvPr>
          <p:cNvSpPr txBox="1">
            <a:spLocks noChangeArrowheads="1"/>
          </p:cNvSpPr>
          <p:nvPr/>
        </p:nvSpPr>
        <p:spPr bwMode="auto">
          <a:xfrm>
            <a:off x="7584347" y="5518602"/>
            <a:ext cx="19812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ClrTx/>
              <a:buFontTx/>
              <a:buNone/>
            </a:pPr>
            <a:r>
              <a:rPr lang="en-US" altLang="en-US" sz="2000" b="1">
                <a:solidFill>
                  <a:srgbClr val="000000"/>
                </a:solidFill>
                <a:latin typeface="+mn-lt"/>
                <a:cs typeface="Courier New" panose="02070309020205020404" pitchFamily="49" charset="0"/>
              </a:rPr>
              <a:t>0x00000000</a:t>
            </a:r>
          </a:p>
        </p:txBody>
      </p:sp>
      <p:sp>
        <p:nvSpPr>
          <p:cNvPr id="9" name="Text Box 8">
            <a:extLst>
              <a:ext uri="{FF2B5EF4-FFF2-40B4-BE49-F238E27FC236}">
                <a16:creationId xmlns:a16="http://schemas.microsoft.com/office/drawing/2014/main" id="{D683D8CB-CD56-4EB5-A0B8-0E3CEAF5CCB9}"/>
              </a:ext>
            </a:extLst>
          </p:cNvPr>
          <p:cNvSpPr txBox="1">
            <a:spLocks noChangeArrowheads="1"/>
          </p:cNvSpPr>
          <p:nvPr/>
        </p:nvSpPr>
        <p:spPr bwMode="auto">
          <a:xfrm>
            <a:off x="9565547" y="3534228"/>
            <a:ext cx="2209800" cy="917575"/>
          </a:xfrm>
          <a:prstGeom prst="rect">
            <a:avLst/>
          </a:prstGeom>
          <a:solidFill>
            <a:srgbClr val="FFD32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r>
              <a:rPr lang="en-US" altLang="en-US" b="1">
                <a:solidFill>
                  <a:srgbClr val="000000"/>
                </a:solidFill>
                <a:latin typeface="+mn-lt"/>
              </a:rPr>
              <a:t>Text Segment</a:t>
            </a:r>
          </a:p>
        </p:txBody>
      </p:sp>
    </p:spTree>
    <p:extLst>
      <p:ext uri="{BB962C8B-B14F-4D97-AF65-F5344CB8AC3E}">
        <p14:creationId xmlns:p14="http://schemas.microsoft.com/office/powerpoint/2010/main" val="1078408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8AC0-BB88-414C-895C-146CEAEDEC3F}"/>
              </a:ext>
            </a:extLst>
          </p:cNvPr>
          <p:cNvSpPr>
            <a:spLocks noGrp="1"/>
          </p:cNvSpPr>
          <p:nvPr>
            <p:ph type="title"/>
          </p:nvPr>
        </p:nvSpPr>
        <p:spPr/>
        <p:txBody>
          <a:bodyPr>
            <a:normAutofit fontScale="90000"/>
          </a:bodyPr>
          <a:lstStyle/>
          <a:p>
            <a:r>
              <a:rPr lang="en-US" dirty="0"/>
              <a:t>What goes in each memory segment?</a:t>
            </a:r>
          </a:p>
        </p:txBody>
      </p:sp>
      <p:sp>
        <p:nvSpPr>
          <p:cNvPr id="3" name="Content Placeholder 2">
            <a:extLst>
              <a:ext uri="{FF2B5EF4-FFF2-40B4-BE49-F238E27FC236}">
                <a16:creationId xmlns:a16="http://schemas.microsoft.com/office/drawing/2014/main" id="{95B407C6-F290-47B3-9052-82FD49588334}"/>
              </a:ext>
            </a:extLst>
          </p:cNvPr>
          <p:cNvSpPr>
            <a:spLocks noGrp="1"/>
          </p:cNvSpPr>
          <p:nvPr>
            <p:ph idx="1"/>
          </p:nvPr>
        </p:nvSpPr>
        <p:spPr>
          <a:xfrm>
            <a:off x="1024129" y="1436914"/>
            <a:ext cx="6693744" cy="4872446"/>
          </a:xfrm>
        </p:spPr>
        <p:txBody>
          <a:bodyPr>
            <a:normAutofit lnSpcReduction="10000"/>
          </a:bodyPr>
          <a:lstStyle/>
          <a:p>
            <a:endParaRPr lang="en-US" b="1" dirty="0"/>
          </a:p>
          <a:p>
            <a:r>
              <a:rPr lang="en-US" b="1" dirty="0"/>
              <a:t>Stack Segment</a:t>
            </a:r>
          </a:p>
          <a:p>
            <a:pPr lvl="1"/>
            <a:r>
              <a:rPr lang="en-US" dirty="0"/>
              <a:t>temporary variables declared inside methods</a:t>
            </a:r>
          </a:p>
          <a:p>
            <a:pPr lvl="1"/>
            <a:r>
              <a:rPr lang="en-US" dirty="0"/>
              <a:t>method arguments</a:t>
            </a:r>
          </a:p>
          <a:p>
            <a:pPr lvl="1"/>
            <a:r>
              <a:rPr lang="en-US" dirty="0"/>
              <a:t>removed from memory when a method returns</a:t>
            </a:r>
          </a:p>
          <a:p>
            <a:endParaRPr lang="en-US" b="1" dirty="0"/>
          </a:p>
          <a:p>
            <a:r>
              <a:rPr lang="en-US" b="1" dirty="0"/>
              <a:t>Heap Segment</a:t>
            </a:r>
          </a:p>
          <a:p>
            <a:pPr lvl="1"/>
            <a:r>
              <a:rPr lang="en-US" dirty="0"/>
              <a:t>for dynamic data (whenever you use new)</a:t>
            </a:r>
          </a:p>
          <a:p>
            <a:pPr lvl="1"/>
            <a:r>
              <a:rPr lang="en-US" dirty="0"/>
              <a:t>data for constructed objects</a:t>
            </a:r>
          </a:p>
          <a:p>
            <a:pPr lvl="1"/>
            <a:r>
              <a:rPr lang="en-US" dirty="0"/>
              <a:t>persistent as long as an existing object variable references this region of memory</a:t>
            </a:r>
          </a:p>
          <a:p>
            <a:pPr lvl="1"/>
            <a:r>
              <a:rPr lang="en-US" dirty="0"/>
              <a:t>for Java, C#, Python, etc.</a:t>
            </a:r>
          </a:p>
        </p:txBody>
      </p:sp>
      <p:sp>
        <p:nvSpPr>
          <p:cNvPr id="4" name="Text Box 3">
            <a:extLst>
              <a:ext uri="{FF2B5EF4-FFF2-40B4-BE49-F238E27FC236}">
                <a16:creationId xmlns:a16="http://schemas.microsoft.com/office/drawing/2014/main" id="{7B7FB8A8-C018-463A-A29C-8F5B48D3A658}"/>
              </a:ext>
            </a:extLst>
          </p:cNvPr>
          <p:cNvSpPr txBox="1">
            <a:spLocks noChangeArrowheads="1"/>
          </p:cNvSpPr>
          <p:nvPr/>
        </p:nvSpPr>
        <p:spPr bwMode="auto">
          <a:xfrm>
            <a:off x="9565547" y="1151390"/>
            <a:ext cx="2209800" cy="1465263"/>
          </a:xfrm>
          <a:prstGeom prst="rect">
            <a:avLst/>
          </a:prstGeom>
          <a:solidFill>
            <a:srgbClr val="66FF9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b="1" dirty="0">
                <a:solidFill>
                  <a:srgbClr val="000000"/>
                </a:solidFill>
                <a:latin typeface="+mn-lt"/>
              </a:rPr>
              <a:t>Stack Segment</a:t>
            </a:r>
          </a:p>
          <a:p>
            <a:pPr eaLnBrk="1" hangingPunct="1">
              <a:buClrTx/>
              <a:buFontTx/>
              <a:buNone/>
            </a:pPr>
            <a:endParaRPr lang="en-US" altLang="en-US" dirty="0">
              <a:solidFill>
                <a:srgbClr val="000000"/>
              </a:solidFill>
              <a:latin typeface="+mn-lt"/>
            </a:endParaRPr>
          </a:p>
          <a:p>
            <a:pPr eaLnBrk="1" hangingPunct="1">
              <a:buClrTx/>
              <a:buFontTx/>
              <a:buNone/>
            </a:pPr>
            <a:endParaRPr lang="en-US" altLang="en-US" dirty="0">
              <a:solidFill>
                <a:srgbClr val="000000"/>
              </a:solidFill>
              <a:latin typeface="+mn-lt"/>
            </a:endParaRPr>
          </a:p>
          <a:p>
            <a:pPr eaLnBrk="1" hangingPunct="1">
              <a:buClrTx/>
              <a:buFontTx/>
              <a:buNone/>
            </a:pPr>
            <a:endParaRPr lang="en-US" altLang="en-US" dirty="0">
              <a:solidFill>
                <a:srgbClr val="000000"/>
              </a:solidFill>
              <a:latin typeface="+mn-lt"/>
            </a:endParaRPr>
          </a:p>
          <a:p>
            <a:pPr eaLnBrk="1" hangingPunct="1">
              <a:buClrTx/>
              <a:buFontTx/>
              <a:buNone/>
            </a:pPr>
            <a:endParaRPr lang="en-US" altLang="en-US" dirty="0">
              <a:solidFill>
                <a:srgbClr val="000000"/>
              </a:solidFill>
              <a:latin typeface="+mn-lt"/>
            </a:endParaRPr>
          </a:p>
        </p:txBody>
      </p:sp>
      <p:sp>
        <p:nvSpPr>
          <p:cNvPr id="5" name="Text Box 4">
            <a:extLst>
              <a:ext uri="{FF2B5EF4-FFF2-40B4-BE49-F238E27FC236}">
                <a16:creationId xmlns:a16="http://schemas.microsoft.com/office/drawing/2014/main" id="{2D48F7DC-B988-4548-94B6-B77C2F957982}"/>
              </a:ext>
            </a:extLst>
          </p:cNvPr>
          <p:cNvSpPr txBox="1">
            <a:spLocks noChangeArrowheads="1"/>
          </p:cNvSpPr>
          <p:nvPr/>
        </p:nvSpPr>
        <p:spPr bwMode="auto">
          <a:xfrm>
            <a:off x="9565547" y="2616653"/>
            <a:ext cx="2209800" cy="917575"/>
          </a:xfrm>
          <a:prstGeom prst="rect">
            <a:avLst/>
          </a:prstGeom>
          <a:solidFill>
            <a:srgbClr val="9999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r>
              <a:rPr lang="en-US" altLang="en-US" b="1">
                <a:solidFill>
                  <a:srgbClr val="000000"/>
                </a:solidFill>
                <a:latin typeface="+mn-lt"/>
              </a:rPr>
              <a:t>Heap Segment</a:t>
            </a:r>
          </a:p>
        </p:txBody>
      </p:sp>
      <p:sp>
        <p:nvSpPr>
          <p:cNvPr id="6" name="Text Box 5">
            <a:extLst>
              <a:ext uri="{FF2B5EF4-FFF2-40B4-BE49-F238E27FC236}">
                <a16:creationId xmlns:a16="http://schemas.microsoft.com/office/drawing/2014/main" id="{3C5B97C5-F9CA-45D1-8B39-27EF0B273776}"/>
              </a:ext>
            </a:extLst>
          </p:cNvPr>
          <p:cNvSpPr txBox="1">
            <a:spLocks noChangeArrowheads="1"/>
          </p:cNvSpPr>
          <p:nvPr/>
        </p:nvSpPr>
        <p:spPr bwMode="auto">
          <a:xfrm>
            <a:off x="9565547" y="4451802"/>
            <a:ext cx="2209800" cy="1465262"/>
          </a:xfrm>
          <a:prstGeom prst="rect">
            <a:avLst/>
          </a:prstGeom>
          <a:solidFill>
            <a:srgbClr val="FF99C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r>
              <a:rPr lang="en-US" altLang="en-US" b="1">
                <a:solidFill>
                  <a:srgbClr val="000000"/>
                </a:solidFill>
                <a:latin typeface="+mn-lt"/>
              </a:rPr>
              <a:t>Global Segment</a:t>
            </a:r>
          </a:p>
        </p:txBody>
      </p:sp>
      <p:sp>
        <p:nvSpPr>
          <p:cNvPr id="7" name="Text Box 6">
            <a:extLst>
              <a:ext uri="{FF2B5EF4-FFF2-40B4-BE49-F238E27FC236}">
                <a16:creationId xmlns:a16="http://schemas.microsoft.com/office/drawing/2014/main" id="{276F03AE-0092-475B-9959-D39F1E0422D0}"/>
              </a:ext>
            </a:extLst>
          </p:cNvPr>
          <p:cNvSpPr txBox="1">
            <a:spLocks noChangeArrowheads="1"/>
          </p:cNvSpPr>
          <p:nvPr/>
        </p:nvSpPr>
        <p:spPr bwMode="auto">
          <a:xfrm>
            <a:off x="7584347" y="922790"/>
            <a:ext cx="1981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ClrTx/>
              <a:buFontTx/>
              <a:buNone/>
            </a:pPr>
            <a:r>
              <a:rPr lang="en-US" altLang="en-US" sz="2000" b="1">
                <a:solidFill>
                  <a:srgbClr val="000000"/>
                </a:solidFill>
                <a:latin typeface="+mn-lt"/>
                <a:cs typeface="Courier New" panose="02070309020205020404" pitchFamily="49" charset="0"/>
              </a:rPr>
              <a:t>0xffffffff</a:t>
            </a:r>
          </a:p>
        </p:txBody>
      </p:sp>
      <p:sp>
        <p:nvSpPr>
          <p:cNvPr id="8" name="Text Box 7">
            <a:extLst>
              <a:ext uri="{FF2B5EF4-FFF2-40B4-BE49-F238E27FC236}">
                <a16:creationId xmlns:a16="http://schemas.microsoft.com/office/drawing/2014/main" id="{DDB7E8E3-B9F5-46FC-AD35-A0F3BEDF94D7}"/>
              </a:ext>
            </a:extLst>
          </p:cNvPr>
          <p:cNvSpPr txBox="1">
            <a:spLocks noChangeArrowheads="1"/>
          </p:cNvSpPr>
          <p:nvPr/>
        </p:nvSpPr>
        <p:spPr bwMode="auto">
          <a:xfrm>
            <a:off x="7584347" y="5518602"/>
            <a:ext cx="19812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ClrTx/>
              <a:buFontTx/>
              <a:buNone/>
            </a:pPr>
            <a:r>
              <a:rPr lang="en-US" altLang="en-US" sz="2000" b="1">
                <a:solidFill>
                  <a:srgbClr val="000000"/>
                </a:solidFill>
                <a:latin typeface="+mn-lt"/>
                <a:cs typeface="Courier New" panose="02070309020205020404" pitchFamily="49" charset="0"/>
              </a:rPr>
              <a:t>0x00000000</a:t>
            </a:r>
          </a:p>
        </p:txBody>
      </p:sp>
      <p:sp>
        <p:nvSpPr>
          <p:cNvPr id="9" name="Text Box 8">
            <a:extLst>
              <a:ext uri="{FF2B5EF4-FFF2-40B4-BE49-F238E27FC236}">
                <a16:creationId xmlns:a16="http://schemas.microsoft.com/office/drawing/2014/main" id="{D683D8CB-CD56-4EB5-A0B8-0E3CEAF5CCB9}"/>
              </a:ext>
            </a:extLst>
          </p:cNvPr>
          <p:cNvSpPr txBox="1">
            <a:spLocks noChangeArrowheads="1"/>
          </p:cNvSpPr>
          <p:nvPr/>
        </p:nvSpPr>
        <p:spPr bwMode="auto">
          <a:xfrm>
            <a:off x="9565547" y="3534228"/>
            <a:ext cx="2209800" cy="917575"/>
          </a:xfrm>
          <a:prstGeom prst="rect">
            <a:avLst/>
          </a:prstGeom>
          <a:solidFill>
            <a:srgbClr val="FFD32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endParaRPr lang="en-US" altLang="en-US">
              <a:solidFill>
                <a:srgbClr val="000000"/>
              </a:solidFill>
              <a:latin typeface="+mn-lt"/>
            </a:endParaRPr>
          </a:p>
          <a:p>
            <a:pPr eaLnBrk="1" hangingPunct="1">
              <a:buClrTx/>
              <a:buFontTx/>
              <a:buNone/>
            </a:pPr>
            <a:endParaRPr lang="en-US" altLang="en-US">
              <a:solidFill>
                <a:srgbClr val="000000"/>
              </a:solidFill>
              <a:latin typeface="+mn-lt"/>
            </a:endParaRPr>
          </a:p>
          <a:p>
            <a:pPr eaLnBrk="1" hangingPunct="1">
              <a:buClrTx/>
              <a:buFontTx/>
              <a:buNone/>
            </a:pPr>
            <a:r>
              <a:rPr lang="en-US" altLang="en-US" b="1">
                <a:solidFill>
                  <a:srgbClr val="000000"/>
                </a:solidFill>
                <a:latin typeface="+mn-lt"/>
              </a:rPr>
              <a:t>Text Segment</a:t>
            </a:r>
          </a:p>
        </p:txBody>
      </p:sp>
    </p:spTree>
    <p:extLst>
      <p:ext uri="{BB962C8B-B14F-4D97-AF65-F5344CB8AC3E}">
        <p14:creationId xmlns:p14="http://schemas.microsoft.com/office/powerpoint/2010/main" val="702237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1E64-9F27-4F8F-8A80-D46B8A38D819}"/>
              </a:ext>
            </a:extLst>
          </p:cNvPr>
          <p:cNvSpPr>
            <a:spLocks noGrp="1"/>
          </p:cNvSpPr>
          <p:nvPr>
            <p:ph type="title"/>
          </p:nvPr>
        </p:nvSpPr>
        <p:spPr/>
        <p:txBody>
          <a:bodyPr>
            <a:normAutofit fontScale="90000"/>
          </a:bodyPr>
          <a:lstStyle/>
          <a:p>
            <a:r>
              <a:rPr lang="en-US" dirty="0"/>
              <a:t>Apparent versus Actual types</a:t>
            </a:r>
          </a:p>
        </p:txBody>
      </p:sp>
      <p:sp>
        <p:nvSpPr>
          <p:cNvPr id="3" name="Content Placeholder 2">
            <a:extLst>
              <a:ext uri="{FF2B5EF4-FFF2-40B4-BE49-F238E27FC236}">
                <a16:creationId xmlns:a16="http://schemas.microsoft.com/office/drawing/2014/main" id="{D4EB6BB6-5D22-46E1-B8C2-0AE574809915}"/>
              </a:ext>
            </a:extLst>
          </p:cNvPr>
          <p:cNvSpPr>
            <a:spLocks noGrp="1"/>
          </p:cNvSpPr>
          <p:nvPr>
            <p:ph idx="1"/>
          </p:nvPr>
        </p:nvSpPr>
        <p:spPr/>
        <p:txBody>
          <a:bodyPr>
            <a:normAutofit fontScale="85000" lnSpcReduction="20000"/>
          </a:bodyPr>
          <a:lstStyle/>
          <a:p>
            <a:r>
              <a:rPr lang="en-US" dirty="0"/>
              <a:t>In some languages (like Java), objects have 2 types</a:t>
            </a:r>
          </a:p>
          <a:p>
            <a:endParaRPr lang="en-US" dirty="0"/>
          </a:p>
          <a:p>
            <a:r>
              <a:rPr lang="en-US" b="1" dirty="0"/>
              <a:t>Apparent type</a:t>
            </a:r>
          </a:p>
          <a:p>
            <a:pPr lvl="1"/>
            <a:r>
              <a:rPr lang="en-US" dirty="0"/>
              <a:t>the type an object variable was declared as</a:t>
            </a:r>
          </a:p>
          <a:p>
            <a:pPr lvl="1"/>
            <a:r>
              <a:rPr lang="en-US" dirty="0"/>
              <a:t>the compiler only cares about this type</a:t>
            </a:r>
          </a:p>
          <a:p>
            <a:pPr lvl="1"/>
            <a:r>
              <a:rPr lang="en-US" dirty="0"/>
              <a:t>affects what you can do with an object (enforced by compiler)</a:t>
            </a:r>
          </a:p>
          <a:p>
            <a:endParaRPr lang="en-US" dirty="0"/>
          </a:p>
          <a:p>
            <a:r>
              <a:rPr lang="en-US" b="1" dirty="0"/>
              <a:t>Actual type</a:t>
            </a:r>
          </a:p>
          <a:p>
            <a:pPr lvl="1"/>
            <a:r>
              <a:rPr lang="en-US" dirty="0"/>
              <a:t>the type an object variable was constructed as</a:t>
            </a:r>
          </a:p>
          <a:p>
            <a:pPr lvl="1"/>
            <a:r>
              <a:rPr lang="en-US" dirty="0"/>
              <a:t>the JVM only cares about this type</a:t>
            </a:r>
          </a:p>
          <a:p>
            <a:pPr lvl="1"/>
            <a:r>
              <a:rPr lang="en-US" dirty="0"/>
              <a:t>affects what happens at runtime (like which version of functions execute)</a:t>
            </a:r>
          </a:p>
          <a:p>
            <a:endParaRPr lang="en-US" dirty="0"/>
          </a:p>
          <a:p>
            <a:r>
              <a:rPr lang="en-US" dirty="0"/>
              <a:t>Important for method arguments and returned objects</a:t>
            </a:r>
          </a:p>
          <a:p>
            <a:endParaRPr lang="en-US" dirty="0"/>
          </a:p>
        </p:txBody>
      </p:sp>
    </p:spTree>
    <p:extLst>
      <p:ext uri="{BB962C8B-B14F-4D97-AF65-F5344CB8AC3E}">
        <p14:creationId xmlns:p14="http://schemas.microsoft.com/office/powerpoint/2010/main" val="267626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9000">
              <a:srgbClr val="FFA500"/>
            </a:gs>
            <a:gs pos="81000">
              <a:srgbClr val="CC72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F5D8-01F3-4F93-9393-4463BBAB277F}"/>
              </a:ext>
            </a:extLst>
          </p:cNvPr>
          <p:cNvSpPr>
            <a:spLocks noGrp="1"/>
          </p:cNvSpPr>
          <p:nvPr>
            <p:ph type="title"/>
          </p:nvPr>
        </p:nvSpPr>
        <p:spPr>
          <a:xfrm>
            <a:off x="940239" y="73488"/>
            <a:ext cx="9720072" cy="661693"/>
          </a:xfrm>
        </p:spPr>
        <p:txBody>
          <a:bodyPr>
            <a:normAutofit fontScale="90000"/>
          </a:bodyPr>
          <a:lstStyle/>
          <a:p>
            <a:r>
              <a:rPr lang="en-US" dirty="0">
                <a:solidFill>
                  <a:schemeClr val="tx1"/>
                </a:solidFill>
              </a:rPr>
              <a:t>Did anyone make a Jack </a:t>
            </a:r>
            <a:r>
              <a:rPr lang="en-US" dirty="0" err="1">
                <a:solidFill>
                  <a:schemeClr val="tx1"/>
                </a:solidFill>
              </a:rPr>
              <a:t>O'Lantern</a:t>
            </a:r>
            <a:endParaRPr lang="en-US" dirty="0">
              <a:solidFill>
                <a:schemeClr val="tx1"/>
              </a:solidFill>
            </a:endParaRPr>
          </a:p>
        </p:txBody>
      </p:sp>
      <p:pic>
        <p:nvPicPr>
          <p:cNvPr id="5" name="Picture 3">
            <a:extLst>
              <a:ext uri="{FF2B5EF4-FFF2-40B4-BE49-F238E27FC236}">
                <a16:creationId xmlns:a16="http://schemas.microsoft.com/office/drawing/2014/main" id="{F4E68AA1-5CF5-4989-91A8-D2AEC5DC0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234" y="633414"/>
            <a:ext cx="6218767" cy="6169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49921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191C-C07D-41A5-BA25-5412A9AFEC63}"/>
              </a:ext>
            </a:extLst>
          </p:cNvPr>
          <p:cNvSpPr>
            <a:spLocks noGrp="1"/>
          </p:cNvSpPr>
          <p:nvPr>
            <p:ph type="title"/>
          </p:nvPr>
        </p:nvSpPr>
        <p:spPr/>
        <p:txBody>
          <a:bodyPr>
            <a:normAutofit fontScale="90000"/>
          </a:bodyPr>
          <a:lstStyle/>
          <a:p>
            <a:r>
              <a:rPr lang="en-US" dirty="0"/>
              <a:t>IS-A relationships</a:t>
            </a:r>
          </a:p>
        </p:txBody>
      </p:sp>
      <p:sp>
        <p:nvSpPr>
          <p:cNvPr id="3" name="Content Placeholder 2">
            <a:extLst>
              <a:ext uri="{FF2B5EF4-FFF2-40B4-BE49-F238E27FC236}">
                <a16:creationId xmlns:a16="http://schemas.microsoft.com/office/drawing/2014/main" id="{2FB7A663-80BC-45B1-B2C2-5E6794438716}"/>
              </a:ext>
            </a:extLst>
          </p:cNvPr>
          <p:cNvSpPr>
            <a:spLocks noGrp="1"/>
          </p:cNvSpPr>
          <p:nvPr>
            <p:ph idx="1"/>
          </p:nvPr>
        </p:nvSpPr>
        <p:spPr/>
        <p:txBody>
          <a:bodyPr>
            <a:normAutofit fontScale="55000" lnSpcReduction="20000"/>
          </a:bodyPr>
          <a:lstStyle/>
          <a:p>
            <a:r>
              <a:rPr lang="en-US" b="1" dirty="0">
                <a:latin typeface="Courier New" panose="02070309020205020404" pitchFamily="49" charset="0"/>
                <a:cs typeface="Courier New" panose="02070309020205020404" pitchFamily="49" charset="0"/>
              </a:rPr>
              <a:t>private class Person {</a:t>
            </a:r>
          </a:p>
          <a:p>
            <a:r>
              <a:rPr lang="en-US" b="1" dirty="0">
                <a:latin typeface="Courier New" panose="02070309020205020404" pitchFamily="49" charset="0"/>
                <a:cs typeface="Courier New" panose="02070309020205020404" pitchFamily="49" charset="0"/>
              </a:rPr>
              <a:t>    protected String </a:t>
            </a:r>
            <a:r>
              <a:rPr lang="en-US" b="1" dirty="0" err="1">
                <a:latin typeface="Courier New" panose="02070309020205020404" pitchFamily="49" charset="0"/>
                <a:cs typeface="Courier New" panose="02070309020205020404" pitchFamily="49" charset="0"/>
              </a:rPr>
              <a:t>firstName</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protected String </a:t>
            </a:r>
            <a:r>
              <a:rPr lang="en-US" b="1" dirty="0" err="1">
                <a:latin typeface="Courier New" panose="02070309020205020404" pitchFamily="49" charset="0"/>
                <a:cs typeface="Courier New" panose="02070309020205020404" pitchFamily="49" charset="0"/>
              </a:rPr>
              <a:t>lastName</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public String </a:t>
            </a:r>
            <a:r>
              <a:rPr lang="en-US" b="1" dirty="0" err="1">
                <a:latin typeface="Courier New" panose="02070309020205020404" pitchFamily="49" charset="0"/>
                <a:cs typeface="Courier New" panose="02070309020205020404" pitchFamily="49" charset="0"/>
              </a:rPr>
              <a:t>toString</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	return </a:t>
            </a:r>
            <a:r>
              <a:rPr lang="en-US" b="1" dirty="0" err="1">
                <a:latin typeface="Courier New" panose="02070309020205020404" pitchFamily="49" charset="0"/>
                <a:cs typeface="Courier New" panose="02070309020205020404" pitchFamily="49" charset="0"/>
              </a:rPr>
              <a:t>firstName</a:t>
            </a:r>
            <a:r>
              <a:rPr lang="en-US" b="1" dirty="0">
                <a:latin typeface="Courier New" panose="02070309020205020404" pitchFamily="49" charset="0"/>
                <a:cs typeface="Courier New" panose="02070309020205020404" pitchFamily="49" charset="0"/>
              </a:rPr>
              <a:t> + " " + </a:t>
            </a:r>
            <a:r>
              <a:rPr lang="en-US" b="1" dirty="0" err="1">
                <a:latin typeface="Courier New" panose="02070309020205020404" pitchFamily="49" charset="0"/>
                <a:cs typeface="Courier New" panose="02070309020205020404" pitchFamily="49" charset="0"/>
              </a:rPr>
              <a:t>lastName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private class Student extends Person {</a:t>
            </a:r>
          </a:p>
          <a:p>
            <a:r>
              <a:rPr lang="en-US" b="1" dirty="0">
                <a:latin typeface="Courier New" panose="02070309020205020404" pitchFamily="49" charset="0"/>
                <a:cs typeface="Courier New" panose="02070309020205020404" pitchFamily="49" charset="0"/>
              </a:rPr>
              <a:t>    private double GPA;</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public String </a:t>
            </a:r>
            <a:r>
              <a:rPr lang="en-US" b="1" dirty="0" err="1">
                <a:latin typeface="Courier New" panose="02070309020205020404" pitchFamily="49" charset="0"/>
                <a:cs typeface="Courier New" panose="02070309020205020404" pitchFamily="49" charset="0"/>
              </a:rPr>
              <a:t>toString</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	return "" + GPA;					}</a:t>
            </a:r>
          </a:p>
          <a:p>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4909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191C-C07D-41A5-BA25-5412A9AFEC63}"/>
              </a:ext>
            </a:extLst>
          </p:cNvPr>
          <p:cNvSpPr>
            <a:spLocks noGrp="1"/>
          </p:cNvSpPr>
          <p:nvPr>
            <p:ph type="title"/>
          </p:nvPr>
        </p:nvSpPr>
        <p:spPr>
          <a:xfrm>
            <a:off x="7940351" y="146678"/>
            <a:ext cx="4128796" cy="661693"/>
          </a:xfrm>
        </p:spPr>
        <p:txBody>
          <a:bodyPr>
            <a:normAutofit fontScale="90000"/>
          </a:bodyPr>
          <a:lstStyle/>
          <a:p>
            <a:r>
              <a:rPr lang="en-US" dirty="0"/>
              <a:t>HAS-A relationships</a:t>
            </a:r>
          </a:p>
        </p:txBody>
      </p:sp>
      <p:sp>
        <p:nvSpPr>
          <p:cNvPr id="3" name="Content Placeholder 2">
            <a:extLst>
              <a:ext uri="{FF2B5EF4-FFF2-40B4-BE49-F238E27FC236}">
                <a16:creationId xmlns:a16="http://schemas.microsoft.com/office/drawing/2014/main" id="{2FB7A663-80BC-45B1-B2C2-5E6794438716}"/>
              </a:ext>
            </a:extLst>
          </p:cNvPr>
          <p:cNvSpPr>
            <a:spLocks noGrp="1"/>
          </p:cNvSpPr>
          <p:nvPr>
            <p:ph idx="1"/>
          </p:nvPr>
        </p:nvSpPr>
        <p:spPr>
          <a:xfrm>
            <a:off x="1024128" y="146678"/>
            <a:ext cx="9720073" cy="6564644"/>
          </a:xfrm>
        </p:spPr>
        <p:txBody>
          <a:bodyPr>
            <a:normAutofit fontScale="85000" lnSpcReduction="20000"/>
          </a:bodyPr>
          <a:lstStyle/>
          <a:p>
            <a:r>
              <a:rPr lang="en-US" b="1" dirty="0">
                <a:latin typeface="Courier New" panose="02070309020205020404" pitchFamily="49" charset="0"/>
                <a:cs typeface="Courier New" panose="02070309020205020404" pitchFamily="49" charset="0"/>
              </a:rPr>
              <a:t>private class Person {</a:t>
            </a:r>
          </a:p>
          <a:p>
            <a:r>
              <a:rPr lang="en-US" b="1" dirty="0">
                <a:latin typeface="Courier New" panose="02070309020205020404" pitchFamily="49" charset="0"/>
                <a:cs typeface="Courier New" panose="02070309020205020404" pitchFamily="49" charset="0"/>
              </a:rPr>
              <a:t>    private String </a:t>
            </a:r>
            <a:r>
              <a:rPr lang="en-US" b="1" dirty="0" err="1">
                <a:latin typeface="Courier New" panose="02070309020205020404" pitchFamily="49" charset="0"/>
                <a:cs typeface="Courier New" panose="02070309020205020404" pitchFamily="49" charset="0"/>
              </a:rPr>
              <a:t>firstName</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private String </a:t>
            </a:r>
            <a:r>
              <a:rPr lang="en-US" b="1" dirty="0" err="1">
                <a:latin typeface="Courier New" panose="02070309020205020404" pitchFamily="49" charset="0"/>
                <a:cs typeface="Courier New" panose="02070309020205020404" pitchFamily="49" charset="0"/>
              </a:rPr>
              <a:t>lastName</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public String </a:t>
            </a:r>
            <a:r>
              <a:rPr lang="en-US" b="1" dirty="0" err="1">
                <a:latin typeface="Courier New" panose="02070309020205020404" pitchFamily="49" charset="0"/>
                <a:cs typeface="Courier New" panose="02070309020205020404" pitchFamily="49" charset="0"/>
              </a:rPr>
              <a:t>toString</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	return </a:t>
            </a:r>
            <a:r>
              <a:rPr lang="en-US" b="1" dirty="0" err="1">
                <a:latin typeface="Courier New" panose="02070309020205020404" pitchFamily="49" charset="0"/>
                <a:cs typeface="Courier New" panose="02070309020205020404" pitchFamily="49" charset="0"/>
              </a:rPr>
              <a:t>firstName</a:t>
            </a:r>
            <a:r>
              <a:rPr lang="en-US" b="1" dirty="0">
                <a:latin typeface="Courier New" panose="02070309020205020404" pitchFamily="49" charset="0"/>
                <a:cs typeface="Courier New" panose="02070309020205020404" pitchFamily="49" charset="0"/>
              </a:rPr>
              <a:t> + " " + </a:t>
            </a:r>
            <a:r>
              <a:rPr lang="en-US" b="1" dirty="0" err="1">
                <a:latin typeface="Courier New" panose="02070309020205020404" pitchFamily="49" charset="0"/>
                <a:cs typeface="Courier New" panose="02070309020205020404" pitchFamily="49" charset="0"/>
              </a:rPr>
              <a:t>lastName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private class Student {</a:t>
            </a:r>
          </a:p>
          <a:p>
            <a:r>
              <a:rPr lang="en-US" b="1" dirty="0">
                <a:latin typeface="Courier New" panose="02070309020205020404" pitchFamily="49" charset="0"/>
                <a:cs typeface="Courier New" panose="02070309020205020404" pitchFamily="49" charset="0"/>
              </a:rPr>
              <a:t>    private Person </a:t>
            </a:r>
            <a:r>
              <a:rPr lang="en-US" b="1" dirty="0" err="1">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private double GPA;</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public String </a:t>
            </a:r>
            <a:r>
              <a:rPr lang="en-US" b="1" dirty="0" err="1">
                <a:latin typeface="Courier New" panose="02070309020205020404" pitchFamily="49" charset="0"/>
                <a:cs typeface="Courier New" panose="02070309020205020404" pitchFamily="49" charset="0"/>
              </a:rPr>
              <a:t>toString</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	return "" + GPA;					}</a:t>
            </a:r>
          </a:p>
          <a:p>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46409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8AEB-E7CD-4104-9C46-31FFEB9B5608}"/>
              </a:ext>
            </a:extLst>
          </p:cNvPr>
          <p:cNvSpPr>
            <a:spLocks noGrp="1"/>
          </p:cNvSpPr>
          <p:nvPr>
            <p:ph type="title"/>
          </p:nvPr>
        </p:nvSpPr>
        <p:spPr/>
        <p:txBody>
          <a:bodyPr>
            <a:normAutofit fontScale="90000"/>
          </a:bodyPr>
          <a:lstStyle/>
          <a:p>
            <a:r>
              <a:rPr lang="en-US" dirty="0"/>
              <a:t>Aggregation vs. Composition</a:t>
            </a:r>
          </a:p>
        </p:txBody>
      </p:sp>
      <p:sp>
        <p:nvSpPr>
          <p:cNvPr id="3" name="Content Placeholder 2">
            <a:extLst>
              <a:ext uri="{FF2B5EF4-FFF2-40B4-BE49-F238E27FC236}">
                <a16:creationId xmlns:a16="http://schemas.microsoft.com/office/drawing/2014/main" id="{968855F9-8FDB-4842-BFFE-2CC3F0E76F1A}"/>
              </a:ext>
            </a:extLst>
          </p:cNvPr>
          <p:cNvSpPr>
            <a:spLocks noGrp="1"/>
          </p:cNvSpPr>
          <p:nvPr>
            <p:ph idx="1"/>
          </p:nvPr>
        </p:nvSpPr>
        <p:spPr/>
        <p:txBody>
          <a:bodyPr>
            <a:normAutofit lnSpcReduction="10000"/>
          </a:bodyPr>
          <a:lstStyle/>
          <a:p>
            <a:r>
              <a:rPr lang="en-US" dirty="0"/>
              <a:t>Distinguishes between two different HAS-A situations</a:t>
            </a:r>
          </a:p>
          <a:p>
            <a:endParaRPr lang="en-US" dirty="0"/>
          </a:p>
          <a:p>
            <a:r>
              <a:rPr lang="en-US" dirty="0"/>
              <a:t>For A HAS B</a:t>
            </a:r>
          </a:p>
          <a:p>
            <a:endParaRPr lang="en-US" dirty="0"/>
          </a:p>
          <a:p>
            <a:r>
              <a:rPr lang="en-US" dirty="0"/>
              <a:t>Aggregation: B can exist without A</a:t>
            </a:r>
          </a:p>
          <a:p>
            <a:pPr lvl="1"/>
            <a:r>
              <a:rPr lang="en-US" dirty="0"/>
              <a:t>ex: C also HAS B</a:t>
            </a:r>
          </a:p>
          <a:p>
            <a:pPr lvl="1"/>
            <a:endParaRPr lang="en-US" dirty="0"/>
          </a:p>
          <a:p>
            <a:r>
              <a:rPr lang="en-US" dirty="0"/>
              <a:t>Composition: B cannot exist unless part of A</a:t>
            </a:r>
          </a:p>
          <a:p>
            <a:endParaRPr lang="en-US" dirty="0"/>
          </a:p>
          <a:p>
            <a:r>
              <a:rPr lang="en-US" dirty="0"/>
              <a:t>These differences are all about understanding </a:t>
            </a:r>
            <a:r>
              <a:rPr lang="en-US" b="1" i="1" dirty="0"/>
              <a:t>dependencies</a:t>
            </a:r>
          </a:p>
        </p:txBody>
      </p:sp>
    </p:spTree>
    <p:extLst>
      <p:ext uri="{BB962C8B-B14F-4D97-AF65-F5344CB8AC3E}">
        <p14:creationId xmlns:p14="http://schemas.microsoft.com/office/powerpoint/2010/main" val="962020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F1C2-5046-4AE5-8A5D-FA429F792248}"/>
              </a:ext>
            </a:extLst>
          </p:cNvPr>
          <p:cNvSpPr>
            <a:spLocks noGrp="1"/>
          </p:cNvSpPr>
          <p:nvPr>
            <p:ph type="title"/>
          </p:nvPr>
        </p:nvSpPr>
        <p:spPr/>
        <p:txBody>
          <a:bodyPr>
            <a:normAutofit fontScale="90000"/>
          </a:bodyPr>
          <a:lstStyle/>
          <a:p>
            <a:r>
              <a:rPr lang="en-US" dirty="0"/>
              <a:t>What UML Diagrams will we use?</a:t>
            </a:r>
          </a:p>
        </p:txBody>
      </p:sp>
      <p:sp>
        <p:nvSpPr>
          <p:cNvPr id="3" name="Content Placeholder 2">
            <a:extLst>
              <a:ext uri="{FF2B5EF4-FFF2-40B4-BE49-F238E27FC236}">
                <a16:creationId xmlns:a16="http://schemas.microsoft.com/office/drawing/2014/main" id="{3012F561-AB38-418C-8F38-4A80CB0FF6D9}"/>
              </a:ext>
            </a:extLst>
          </p:cNvPr>
          <p:cNvSpPr>
            <a:spLocks noGrp="1"/>
          </p:cNvSpPr>
          <p:nvPr>
            <p:ph idx="1"/>
          </p:nvPr>
        </p:nvSpPr>
        <p:spPr/>
        <p:txBody>
          <a:bodyPr/>
          <a:lstStyle/>
          <a:p>
            <a:r>
              <a:rPr lang="en-US" dirty="0"/>
              <a:t>There are more than a dozen to choose from</a:t>
            </a:r>
          </a:p>
          <a:p>
            <a:endParaRPr lang="en-US" dirty="0"/>
          </a:p>
          <a:p>
            <a:r>
              <a:rPr lang="en-US" dirty="0"/>
              <a:t>Let’s use the most commonly used diagrams</a:t>
            </a:r>
          </a:p>
          <a:p>
            <a:endParaRPr lang="en-US" dirty="0"/>
          </a:p>
          <a:p>
            <a:r>
              <a:rPr lang="en-US" dirty="0"/>
              <a:t>UML Class Diagrams</a:t>
            </a:r>
          </a:p>
          <a:p>
            <a:pPr lvl="1"/>
            <a:r>
              <a:rPr lang="en-US" dirty="0"/>
              <a:t>static</a:t>
            </a:r>
          </a:p>
          <a:p>
            <a:endParaRPr lang="en-US" dirty="0"/>
          </a:p>
        </p:txBody>
      </p:sp>
      <p:pic>
        <p:nvPicPr>
          <p:cNvPr id="4" name="Picture 2">
            <a:extLst>
              <a:ext uri="{FF2B5EF4-FFF2-40B4-BE49-F238E27FC236}">
                <a16:creationId xmlns:a16="http://schemas.microsoft.com/office/drawing/2014/main" id="{36BDED41-3FE8-4349-A259-8BD9F493E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748" y="4141391"/>
            <a:ext cx="46767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403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125D-08D7-4815-A14C-A27A334CDB85}"/>
              </a:ext>
            </a:extLst>
          </p:cNvPr>
          <p:cNvSpPr>
            <a:spLocks noGrp="1"/>
          </p:cNvSpPr>
          <p:nvPr>
            <p:ph type="title"/>
          </p:nvPr>
        </p:nvSpPr>
        <p:spPr/>
        <p:txBody>
          <a:bodyPr>
            <a:normAutofit fontScale="90000"/>
          </a:bodyPr>
          <a:lstStyle/>
          <a:p>
            <a:r>
              <a:rPr lang="en-US" dirty="0"/>
              <a:t>UML Class Diagrams</a:t>
            </a:r>
          </a:p>
        </p:txBody>
      </p:sp>
      <p:sp>
        <p:nvSpPr>
          <p:cNvPr id="3" name="Content Placeholder 2">
            <a:extLst>
              <a:ext uri="{FF2B5EF4-FFF2-40B4-BE49-F238E27FC236}">
                <a16:creationId xmlns:a16="http://schemas.microsoft.com/office/drawing/2014/main" id="{28A5CBDF-6AEE-4FCE-BCA3-BAA25504BB5A}"/>
              </a:ext>
            </a:extLst>
          </p:cNvPr>
          <p:cNvSpPr>
            <a:spLocks noGrp="1"/>
          </p:cNvSpPr>
          <p:nvPr>
            <p:ph idx="1"/>
          </p:nvPr>
        </p:nvSpPr>
        <p:spPr/>
        <p:txBody>
          <a:bodyPr/>
          <a:lstStyle/>
          <a:p>
            <a:r>
              <a:rPr lang="en-US" dirty="0"/>
              <a:t>Used to design class structure:</a:t>
            </a:r>
          </a:p>
          <a:p>
            <a:pPr lvl="1"/>
            <a:r>
              <a:rPr lang="en-US" dirty="0"/>
              <a:t>instance variables, method signatures</a:t>
            </a:r>
          </a:p>
          <a:p>
            <a:pPr lvl="1"/>
            <a:r>
              <a:rPr lang="en-US" dirty="0"/>
              <a:t>class – class relationships</a:t>
            </a:r>
          </a:p>
          <a:p>
            <a:endParaRPr lang="en-US" dirty="0"/>
          </a:p>
          <a:p>
            <a:r>
              <a:rPr lang="en-US" dirty="0"/>
              <a:t>Relationship connector types:</a:t>
            </a:r>
          </a:p>
          <a:p>
            <a:pPr lvl="1"/>
            <a:r>
              <a:rPr lang="en-US" dirty="0"/>
              <a:t>IS-A</a:t>
            </a:r>
          </a:p>
          <a:p>
            <a:pPr lvl="1"/>
            <a:r>
              <a:rPr lang="en-US" dirty="0"/>
              <a:t>HAS-A (2 types)</a:t>
            </a:r>
          </a:p>
          <a:p>
            <a:pPr lvl="1"/>
            <a:r>
              <a:rPr lang="en-US" dirty="0"/>
              <a:t>Uses</a:t>
            </a:r>
          </a:p>
          <a:p>
            <a:pPr lvl="1"/>
            <a:endParaRPr lang="en-US" dirty="0"/>
          </a:p>
          <a:p>
            <a:pPr lvl="1"/>
            <a:endParaRPr lang="en-US" dirty="0"/>
          </a:p>
        </p:txBody>
      </p:sp>
      <p:pic>
        <p:nvPicPr>
          <p:cNvPr id="7" name="Picture 6">
            <a:extLst>
              <a:ext uri="{FF2B5EF4-FFF2-40B4-BE49-F238E27FC236}">
                <a16:creationId xmlns:a16="http://schemas.microsoft.com/office/drawing/2014/main" id="{95CF5F10-CAB2-44BE-BA9C-5D4F074259B7}"/>
              </a:ext>
            </a:extLst>
          </p:cNvPr>
          <p:cNvPicPr>
            <a:picLocks noChangeAspect="1"/>
          </p:cNvPicPr>
          <p:nvPr/>
        </p:nvPicPr>
        <p:blipFill>
          <a:blip r:embed="rId2"/>
          <a:stretch>
            <a:fillRect/>
          </a:stretch>
        </p:blipFill>
        <p:spPr>
          <a:xfrm>
            <a:off x="6986828" y="1998889"/>
            <a:ext cx="3038475" cy="3552825"/>
          </a:xfrm>
          <a:prstGeom prst="rect">
            <a:avLst/>
          </a:prstGeom>
        </p:spPr>
      </p:pic>
    </p:spTree>
    <p:extLst>
      <p:ext uri="{BB962C8B-B14F-4D97-AF65-F5344CB8AC3E}">
        <p14:creationId xmlns:p14="http://schemas.microsoft.com/office/powerpoint/2010/main" val="1888952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125D-08D7-4815-A14C-A27A334CDB85}"/>
              </a:ext>
            </a:extLst>
          </p:cNvPr>
          <p:cNvSpPr>
            <a:spLocks noGrp="1"/>
          </p:cNvSpPr>
          <p:nvPr>
            <p:ph type="title"/>
          </p:nvPr>
        </p:nvSpPr>
        <p:spPr/>
        <p:txBody>
          <a:bodyPr>
            <a:normAutofit fontScale="90000"/>
          </a:bodyPr>
          <a:lstStyle/>
          <a:p>
            <a:r>
              <a:rPr lang="en-US" dirty="0"/>
              <a:t>UML Class Diagrams – IS-A Relationships</a:t>
            </a:r>
          </a:p>
        </p:txBody>
      </p:sp>
      <p:sp>
        <p:nvSpPr>
          <p:cNvPr id="3" name="Content Placeholder 2">
            <a:extLst>
              <a:ext uri="{FF2B5EF4-FFF2-40B4-BE49-F238E27FC236}">
                <a16:creationId xmlns:a16="http://schemas.microsoft.com/office/drawing/2014/main" id="{28A5CBDF-6AEE-4FCE-BCA3-BAA25504BB5A}"/>
              </a:ext>
            </a:extLst>
          </p:cNvPr>
          <p:cNvSpPr>
            <a:spLocks noGrp="1"/>
          </p:cNvSpPr>
          <p:nvPr>
            <p:ph idx="1"/>
          </p:nvPr>
        </p:nvSpPr>
        <p:spPr>
          <a:xfrm>
            <a:off x="1024128" y="2164702"/>
            <a:ext cx="9720073" cy="4144658"/>
          </a:xfrm>
        </p:spPr>
        <p:txBody>
          <a:bodyPr/>
          <a:lstStyle/>
          <a:p>
            <a:r>
              <a:rPr lang="en-US" dirty="0"/>
              <a:t>Denotes inheritance</a:t>
            </a:r>
          </a:p>
          <a:p>
            <a:endParaRPr lang="en-US" dirty="0"/>
          </a:p>
          <a:p>
            <a:r>
              <a:rPr lang="en-US" dirty="0"/>
              <a:t>Child inherits from Parent</a:t>
            </a:r>
          </a:p>
        </p:txBody>
      </p:sp>
      <p:pic>
        <p:nvPicPr>
          <p:cNvPr id="6" name="Picture 5">
            <a:extLst>
              <a:ext uri="{FF2B5EF4-FFF2-40B4-BE49-F238E27FC236}">
                <a16:creationId xmlns:a16="http://schemas.microsoft.com/office/drawing/2014/main" id="{0F6FB4FE-AEE3-4D29-8BFB-0A133158DF49}"/>
              </a:ext>
            </a:extLst>
          </p:cNvPr>
          <p:cNvPicPr>
            <a:picLocks noChangeAspect="1"/>
          </p:cNvPicPr>
          <p:nvPr/>
        </p:nvPicPr>
        <p:blipFill>
          <a:blip r:embed="rId2"/>
          <a:stretch>
            <a:fillRect/>
          </a:stretch>
        </p:blipFill>
        <p:spPr>
          <a:xfrm>
            <a:off x="9113189" y="766762"/>
            <a:ext cx="1952625" cy="5324475"/>
          </a:xfrm>
          <a:prstGeom prst="rect">
            <a:avLst/>
          </a:prstGeom>
        </p:spPr>
      </p:pic>
      <p:pic>
        <p:nvPicPr>
          <p:cNvPr id="10" name="Picture 9">
            <a:extLst>
              <a:ext uri="{FF2B5EF4-FFF2-40B4-BE49-F238E27FC236}">
                <a16:creationId xmlns:a16="http://schemas.microsoft.com/office/drawing/2014/main" id="{BABC4C8D-76C7-40F5-A37C-40C49DBBA2D7}"/>
              </a:ext>
            </a:extLst>
          </p:cNvPr>
          <p:cNvPicPr>
            <a:picLocks noChangeAspect="1"/>
          </p:cNvPicPr>
          <p:nvPr/>
        </p:nvPicPr>
        <p:blipFill>
          <a:blip r:embed="rId3"/>
          <a:stretch>
            <a:fillRect/>
          </a:stretch>
        </p:blipFill>
        <p:spPr>
          <a:xfrm>
            <a:off x="5775162" y="1405509"/>
            <a:ext cx="2638425" cy="4867275"/>
          </a:xfrm>
          <a:prstGeom prst="rect">
            <a:avLst/>
          </a:prstGeom>
        </p:spPr>
      </p:pic>
    </p:spTree>
    <p:extLst>
      <p:ext uri="{BB962C8B-B14F-4D97-AF65-F5344CB8AC3E}">
        <p14:creationId xmlns:p14="http://schemas.microsoft.com/office/powerpoint/2010/main" val="1442000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125D-08D7-4815-A14C-A27A334CDB85}"/>
              </a:ext>
            </a:extLst>
          </p:cNvPr>
          <p:cNvSpPr>
            <a:spLocks noGrp="1"/>
          </p:cNvSpPr>
          <p:nvPr>
            <p:ph type="title"/>
          </p:nvPr>
        </p:nvSpPr>
        <p:spPr/>
        <p:txBody>
          <a:bodyPr>
            <a:normAutofit fontScale="90000"/>
          </a:bodyPr>
          <a:lstStyle/>
          <a:p>
            <a:r>
              <a:rPr lang="en-US" dirty="0"/>
              <a:t>UML Class Diagrams – IS-A Relationships</a:t>
            </a:r>
          </a:p>
        </p:txBody>
      </p:sp>
      <p:sp>
        <p:nvSpPr>
          <p:cNvPr id="3" name="Content Placeholder 2">
            <a:extLst>
              <a:ext uri="{FF2B5EF4-FFF2-40B4-BE49-F238E27FC236}">
                <a16:creationId xmlns:a16="http://schemas.microsoft.com/office/drawing/2014/main" id="{28A5CBDF-6AEE-4FCE-BCA3-BAA25504BB5A}"/>
              </a:ext>
            </a:extLst>
          </p:cNvPr>
          <p:cNvSpPr>
            <a:spLocks noGrp="1"/>
          </p:cNvSpPr>
          <p:nvPr>
            <p:ph idx="1"/>
          </p:nvPr>
        </p:nvSpPr>
        <p:spPr>
          <a:xfrm>
            <a:off x="1024128" y="2164702"/>
            <a:ext cx="9720073" cy="4144658"/>
          </a:xfrm>
        </p:spPr>
        <p:txBody>
          <a:bodyPr/>
          <a:lstStyle/>
          <a:p>
            <a:r>
              <a:rPr lang="en-US" dirty="0"/>
              <a:t>Denotes implements</a:t>
            </a:r>
          </a:p>
          <a:p>
            <a:endParaRPr lang="en-US" dirty="0"/>
          </a:p>
          <a:p>
            <a:r>
              <a:rPr lang="en-US" dirty="0"/>
              <a:t>Child implements Interface</a:t>
            </a:r>
          </a:p>
          <a:p>
            <a:pPr lvl="1"/>
            <a:r>
              <a:rPr lang="en-US" dirty="0"/>
              <a:t>might be a concrete class</a:t>
            </a:r>
          </a:p>
          <a:p>
            <a:pPr lvl="1"/>
            <a:r>
              <a:rPr lang="en-US" dirty="0"/>
              <a:t>might be an abstract class</a:t>
            </a:r>
          </a:p>
        </p:txBody>
      </p:sp>
      <p:pic>
        <p:nvPicPr>
          <p:cNvPr id="8" name="Picture 7">
            <a:extLst>
              <a:ext uri="{FF2B5EF4-FFF2-40B4-BE49-F238E27FC236}">
                <a16:creationId xmlns:a16="http://schemas.microsoft.com/office/drawing/2014/main" id="{47130CFC-48F2-4B82-BA47-2C0AA082CC45}"/>
              </a:ext>
            </a:extLst>
          </p:cNvPr>
          <p:cNvPicPr>
            <a:picLocks noChangeAspect="1"/>
          </p:cNvPicPr>
          <p:nvPr/>
        </p:nvPicPr>
        <p:blipFill>
          <a:blip r:embed="rId2"/>
          <a:stretch>
            <a:fillRect/>
          </a:stretch>
        </p:blipFill>
        <p:spPr>
          <a:xfrm>
            <a:off x="7213437" y="1575435"/>
            <a:ext cx="2505075" cy="4733925"/>
          </a:xfrm>
          <a:prstGeom prst="rect">
            <a:avLst/>
          </a:prstGeom>
        </p:spPr>
      </p:pic>
    </p:spTree>
    <p:extLst>
      <p:ext uri="{BB962C8B-B14F-4D97-AF65-F5344CB8AC3E}">
        <p14:creationId xmlns:p14="http://schemas.microsoft.com/office/powerpoint/2010/main" val="1709993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0C9E-67EF-477F-B15E-39789D4C5B9C}"/>
              </a:ext>
            </a:extLst>
          </p:cNvPr>
          <p:cNvSpPr>
            <a:spLocks noGrp="1"/>
          </p:cNvSpPr>
          <p:nvPr>
            <p:ph type="title"/>
          </p:nvPr>
        </p:nvSpPr>
        <p:spPr/>
        <p:txBody>
          <a:bodyPr>
            <a:normAutofit fontScale="90000"/>
          </a:bodyPr>
          <a:lstStyle/>
          <a:p>
            <a:r>
              <a:rPr lang="en-US" dirty="0"/>
              <a:t>UML Class Diagrams – Aggregation HAS-A</a:t>
            </a:r>
          </a:p>
        </p:txBody>
      </p:sp>
      <p:sp>
        <p:nvSpPr>
          <p:cNvPr id="3" name="Content Placeholder 2">
            <a:extLst>
              <a:ext uri="{FF2B5EF4-FFF2-40B4-BE49-F238E27FC236}">
                <a16:creationId xmlns:a16="http://schemas.microsoft.com/office/drawing/2014/main" id="{7DBE3118-A97A-4B3C-8B2F-4F48C322205D}"/>
              </a:ext>
            </a:extLst>
          </p:cNvPr>
          <p:cNvSpPr>
            <a:spLocks noGrp="1"/>
          </p:cNvSpPr>
          <p:nvPr>
            <p:ph idx="1"/>
          </p:nvPr>
        </p:nvSpPr>
        <p:spPr/>
        <p:txBody>
          <a:bodyPr/>
          <a:lstStyle/>
          <a:p>
            <a:r>
              <a:rPr lang="en-US" dirty="0"/>
              <a:t>Student HAS-A Person</a:t>
            </a:r>
          </a:p>
          <a:p>
            <a:endParaRPr lang="en-US" dirty="0"/>
          </a:p>
          <a:p>
            <a:r>
              <a:rPr lang="en-US" dirty="0"/>
              <a:t>Person can exist elsewhere</a:t>
            </a:r>
          </a:p>
        </p:txBody>
      </p:sp>
      <p:pic>
        <p:nvPicPr>
          <p:cNvPr id="5" name="Picture 4">
            <a:extLst>
              <a:ext uri="{FF2B5EF4-FFF2-40B4-BE49-F238E27FC236}">
                <a16:creationId xmlns:a16="http://schemas.microsoft.com/office/drawing/2014/main" id="{F45E2850-5A07-44A8-A477-1E5CEBE8EFC2}"/>
              </a:ext>
            </a:extLst>
          </p:cNvPr>
          <p:cNvPicPr>
            <a:picLocks noChangeAspect="1"/>
          </p:cNvPicPr>
          <p:nvPr/>
        </p:nvPicPr>
        <p:blipFill>
          <a:blip r:embed="rId2"/>
          <a:stretch>
            <a:fillRect/>
          </a:stretch>
        </p:blipFill>
        <p:spPr>
          <a:xfrm>
            <a:off x="3745171" y="3868472"/>
            <a:ext cx="4981575" cy="2562225"/>
          </a:xfrm>
          <a:prstGeom prst="rect">
            <a:avLst/>
          </a:prstGeom>
        </p:spPr>
      </p:pic>
    </p:spTree>
    <p:extLst>
      <p:ext uri="{BB962C8B-B14F-4D97-AF65-F5344CB8AC3E}">
        <p14:creationId xmlns:p14="http://schemas.microsoft.com/office/powerpoint/2010/main" val="3822462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0C9E-67EF-477F-B15E-39789D4C5B9C}"/>
              </a:ext>
            </a:extLst>
          </p:cNvPr>
          <p:cNvSpPr>
            <a:spLocks noGrp="1"/>
          </p:cNvSpPr>
          <p:nvPr>
            <p:ph type="title"/>
          </p:nvPr>
        </p:nvSpPr>
        <p:spPr/>
        <p:txBody>
          <a:bodyPr>
            <a:normAutofit fontScale="90000"/>
          </a:bodyPr>
          <a:lstStyle/>
          <a:p>
            <a:r>
              <a:rPr lang="en-US" dirty="0"/>
              <a:t>UML Class Diagrams – Composition HAS-A</a:t>
            </a:r>
          </a:p>
        </p:txBody>
      </p:sp>
      <p:sp>
        <p:nvSpPr>
          <p:cNvPr id="3" name="Content Placeholder 2">
            <a:extLst>
              <a:ext uri="{FF2B5EF4-FFF2-40B4-BE49-F238E27FC236}">
                <a16:creationId xmlns:a16="http://schemas.microsoft.com/office/drawing/2014/main" id="{7DBE3118-A97A-4B3C-8B2F-4F48C322205D}"/>
              </a:ext>
            </a:extLst>
          </p:cNvPr>
          <p:cNvSpPr>
            <a:spLocks noGrp="1"/>
          </p:cNvSpPr>
          <p:nvPr>
            <p:ph idx="1"/>
          </p:nvPr>
        </p:nvSpPr>
        <p:spPr/>
        <p:txBody>
          <a:bodyPr/>
          <a:lstStyle/>
          <a:p>
            <a:r>
              <a:rPr lang="en-US" dirty="0"/>
              <a:t>What are the consequences of this?</a:t>
            </a:r>
          </a:p>
          <a:p>
            <a:endParaRPr lang="en-US" dirty="0"/>
          </a:p>
          <a:p>
            <a:r>
              <a:rPr lang="en-US" dirty="0"/>
              <a:t>Person must have some dependency on Student</a:t>
            </a:r>
          </a:p>
        </p:txBody>
      </p:sp>
      <p:pic>
        <p:nvPicPr>
          <p:cNvPr id="6" name="Picture 5">
            <a:extLst>
              <a:ext uri="{FF2B5EF4-FFF2-40B4-BE49-F238E27FC236}">
                <a16:creationId xmlns:a16="http://schemas.microsoft.com/office/drawing/2014/main" id="{C891D850-7FE8-4E3F-A51E-FFD2C7276672}"/>
              </a:ext>
            </a:extLst>
          </p:cNvPr>
          <p:cNvPicPr>
            <a:picLocks noChangeAspect="1"/>
          </p:cNvPicPr>
          <p:nvPr/>
        </p:nvPicPr>
        <p:blipFill>
          <a:blip r:embed="rId2"/>
          <a:stretch>
            <a:fillRect/>
          </a:stretch>
        </p:blipFill>
        <p:spPr>
          <a:xfrm>
            <a:off x="3719947" y="3873137"/>
            <a:ext cx="4981575" cy="2466975"/>
          </a:xfrm>
          <a:prstGeom prst="rect">
            <a:avLst/>
          </a:prstGeom>
        </p:spPr>
      </p:pic>
    </p:spTree>
    <p:extLst>
      <p:ext uri="{BB962C8B-B14F-4D97-AF65-F5344CB8AC3E}">
        <p14:creationId xmlns:p14="http://schemas.microsoft.com/office/powerpoint/2010/main" val="1822773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125D-08D7-4815-A14C-A27A334CDB85}"/>
              </a:ext>
            </a:extLst>
          </p:cNvPr>
          <p:cNvSpPr>
            <a:spLocks noGrp="1"/>
          </p:cNvSpPr>
          <p:nvPr>
            <p:ph type="title"/>
          </p:nvPr>
        </p:nvSpPr>
        <p:spPr/>
        <p:txBody>
          <a:bodyPr>
            <a:normAutofit fontScale="90000"/>
          </a:bodyPr>
          <a:lstStyle/>
          <a:p>
            <a:r>
              <a:rPr lang="en-US" dirty="0"/>
              <a:t>UML Class Diagrams – Uses Relationships</a:t>
            </a:r>
          </a:p>
        </p:txBody>
      </p:sp>
      <p:sp>
        <p:nvSpPr>
          <p:cNvPr id="3" name="Content Placeholder 2">
            <a:extLst>
              <a:ext uri="{FF2B5EF4-FFF2-40B4-BE49-F238E27FC236}">
                <a16:creationId xmlns:a16="http://schemas.microsoft.com/office/drawing/2014/main" id="{28A5CBDF-6AEE-4FCE-BCA3-BAA25504BB5A}"/>
              </a:ext>
            </a:extLst>
          </p:cNvPr>
          <p:cNvSpPr>
            <a:spLocks noGrp="1"/>
          </p:cNvSpPr>
          <p:nvPr>
            <p:ph idx="1"/>
          </p:nvPr>
        </p:nvSpPr>
        <p:spPr/>
        <p:txBody>
          <a:bodyPr/>
          <a:lstStyle/>
          <a:p>
            <a:r>
              <a:rPr lang="en-US" dirty="0"/>
              <a:t>One class makes use of another</a:t>
            </a:r>
          </a:p>
          <a:p>
            <a:pPr lvl="1"/>
            <a:r>
              <a:rPr lang="en-US" dirty="0"/>
              <a:t>all other cases</a:t>
            </a:r>
          </a:p>
          <a:p>
            <a:pPr lvl="1"/>
            <a:r>
              <a:rPr lang="en-US" dirty="0"/>
              <a:t>local variable, method argument, etc.</a:t>
            </a:r>
          </a:p>
          <a:p>
            <a:endParaRPr lang="en-US" dirty="0"/>
          </a:p>
          <a:p>
            <a:r>
              <a:rPr lang="en-US" dirty="0"/>
              <a:t>Ex: </a:t>
            </a:r>
            <a:r>
              <a:rPr lang="en-US" dirty="0" err="1"/>
              <a:t>ClassA</a:t>
            </a:r>
            <a:r>
              <a:rPr lang="en-US" dirty="0"/>
              <a:t> uses </a:t>
            </a:r>
            <a:r>
              <a:rPr lang="en-US" dirty="0" err="1"/>
              <a:t>ClassB</a:t>
            </a:r>
            <a:endParaRPr lang="en-US" dirty="0"/>
          </a:p>
        </p:txBody>
      </p:sp>
      <p:pic>
        <p:nvPicPr>
          <p:cNvPr id="5" name="Picture 4">
            <a:extLst>
              <a:ext uri="{FF2B5EF4-FFF2-40B4-BE49-F238E27FC236}">
                <a16:creationId xmlns:a16="http://schemas.microsoft.com/office/drawing/2014/main" id="{186E5C5C-4F72-4351-9D6F-9384D8BE51C8}"/>
              </a:ext>
            </a:extLst>
          </p:cNvPr>
          <p:cNvPicPr>
            <a:picLocks noChangeAspect="1"/>
          </p:cNvPicPr>
          <p:nvPr/>
        </p:nvPicPr>
        <p:blipFill>
          <a:blip r:embed="rId2"/>
          <a:stretch>
            <a:fillRect/>
          </a:stretch>
        </p:blipFill>
        <p:spPr>
          <a:xfrm>
            <a:off x="3392357" y="4661535"/>
            <a:ext cx="5724525" cy="1647825"/>
          </a:xfrm>
          <a:prstGeom prst="rect">
            <a:avLst/>
          </a:prstGeom>
        </p:spPr>
      </p:pic>
    </p:spTree>
    <p:extLst>
      <p:ext uri="{BB962C8B-B14F-4D97-AF65-F5344CB8AC3E}">
        <p14:creationId xmlns:p14="http://schemas.microsoft.com/office/powerpoint/2010/main" val="406899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9000">
              <a:srgbClr val="FFA500"/>
            </a:gs>
            <a:gs pos="81000">
              <a:srgbClr val="CC72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F5D8-01F3-4F93-9393-4463BBAB277F}"/>
              </a:ext>
            </a:extLst>
          </p:cNvPr>
          <p:cNvSpPr>
            <a:spLocks noGrp="1"/>
          </p:cNvSpPr>
          <p:nvPr>
            <p:ph type="title"/>
          </p:nvPr>
        </p:nvSpPr>
        <p:spPr>
          <a:xfrm>
            <a:off x="940239" y="73488"/>
            <a:ext cx="9720072" cy="661693"/>
          </a:xfrm>
        </p:spPr>
        <p:txBody>
          <a:bodyPr>
            <a:normAutofit fontScale="90000"/>
          </a:bodyPr>
          <a:lstStyle/>
          <a:p>
            <a:r>
              <a:rPr lang="en-US" dirty="0">
                <a:solidFill>
                  <a:schemeClr val="tx1"/>
                </a:solidFill>
              </a:rPr>
              <a:t>Without a plan, your Jack is doomed</a:t>
            </a:r>
          </a:p>
        </p:txBody>
      </p:sp>
      <p:pic>
        <p:nvPicPr>
          <p:cNvPr id="4" name="Picture 3">
            <a:extLst>
              <a:ext uri="{FF2B5EF4-FFF2-40B4-BE49-F238E27FC236}">
                <a16:creationId xmlns:a16="http://schemas.microsoft.com/office/drawing/2014/main" id="{23D1E0D3-B565-41B6-A44B-E9DAFF32E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984" y="984250"/>
            <a:ext cx="7315200" cy="56911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70782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53B7-118C-4C6D-8CAE-DE2A20D3AFE7}"/>
              </a:ext>
            </a:extLst>
          </p:cNvPr>
          <p:cNvSpPr>
            <a:spLocks noGrp="1"/>
          </p:cNvSpPr>
          <p:nvPr>
            <p:ph type="title"/>
          </p:nvPr>
        </p:nvSpPr>
        <p:spPr/>
        <p:txBody>
          <a:bodyPr>
            <a:normAutofit fontScale="90000"/>
          </a:bodyPr>
          <a:lstStyle/>
          <a:p>
            <a:r>
              <a:rPr lang="en-US" dirty="0"/>
              <a:t>Some UML Class Diagram Notation</a:t>
            </a:r>
          </a:p>
        </p:txBody>
      </p:sp>
      <p:sp>
        <p:nvSpPr>
          <p:cNvPr id="3" name="Content Placeholder 2">
            <a:extLst>
              <a:ext uri="{FF2B5EF4-FFF2-40B4-BE49-F238E27FC236}">
                <a16:creationId xmlns:a16="http://schemas.microsoft.com/office/drawing/2014/main" id="{88ACFCF0-C780-43FF-8066-FFDF75A8C471}"/>
              </a:ext>
            </a:extLst>
          </p:cNvPr>
          <p:cNvSpPr>
            <a:spLocks noGrp="1"/>
          </p:cNvSpPr>
          <p:nvPr>
            <p:ph idx="1"/>
          </p:nvPr>
        </p:nvSpPr>
        <p:spPr/>
        <p:txBody>
          <a:bodyPr/>
          <a:lstStyle/>
          <a:p>
            <a:r>
              <a:rPr lang="en-US" dirty="0"/>
              <a:t>$ static</a:t>
            </a:r>
          </a:p>
          <a:p>
            <a:r>
              <a:rPr lang="en-US" dirty="0"/>
              <a:t>+ public</a:t>
            </a:r>
          </a:p>
          <a:p>
            <a:r>
              <a:rPr lang="en-US" dirty="0"/>
              <a:t>- private</a:t>
            </a:r>
          </a:p>
          <a:p>
            <a:r>
              <a:rPr lang="en-US" dirty="0"/>
              <a:t># protected</a:t>
            </a:r>
          </a:p>
          <a:p>
            <a:r>
              <a:rPr lang="en-US" dirty="0"/>
              <a:t>&lt;&lt;I&gt;&gt; or &lt;&lt;interface&gt;&gt;</a:t>
            </a:r>
          </a:p>
          <a:p>
            <a:r>
              <a:rPr lang="en-US" dirty="0"/>
              <a:t>{abstract} or </a:t>
            </a:r>
            <a:r>
              <a:rPr lang="en-US" dirty="0" err="1"/>
              <a:t>italicizization</a:t>
            </a:r>
            <a:endParaRPr lang="en-US" dirty="0"/>
          </a:p>
        </p:txBody>
      </p:sp>
      <p:pic>
        <p:nvPicPr>
          <p:cNvPr id="5" name="Picture 4">
            <a:extLst>
              <a:ext uri="{FF2B5EF4-FFF2-40B4-BE49-F238E27FC236}">
                <a16:creationId xmlns:a16="http://schemas.microsoft.com/office/drawing/2014/main" id="{E0F94E6D-0687-437E-A60A-6CF5C23C73F3}"/>
              </a:ext>
            </a:extLst>
          </p:cNvPr>
          <p:cNvPicPr>
            <a:picLocks noChangeAspect="1"/>
          </p:cNvPicPr>
          <p:nvPr/>
        </p:nvPicPr>
        <p:blipFill>
          <a:blip r:embed="rId2"/>
          <a:stretch>
            <a:fillRect/>
          </a:stretch>
        </p:blipFill>
        <p:spPr>
          <a:xfrm>
            <a:off x="7232488" y="1840366"/>
            <a:ext cx="3381375" cy="3438525"/>
          </a:xfrm>
          <a:prstGeom prst="rect">
            <a:avLst/>
          </a:prstGeom>
        </p:spPr>
      </p:pic>
    </p:spTree>
    <p:extLst>
      <p:ext uri="{BB962C8B-B14F-4D97-AF65-F5344CB8AC3E}">
        <p14:creationId xmlns:p14="http://schemas.microsoft.com/office/powerpoint/2010/main" val="1441678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B217-E553-4122-91DA-3CA3DCDDC69A}"/>
              </a:ext>
            </a:extLst>
          </p:cNvPr>
          <p:cNvSpPr>
            <a:spLocks noGrp="1"/>
          </p:cNvSpPr>
          <p:nvPr>
            <p:ph type="title"/>
          </p:nvPr>
        </p:nvSpPr>
        <p:spPr/>
        <p:txBody>
          <a:bodyPr>
            <a:normAutofit fontScale="90000"/>
          </a:bodyPr>
          <a:lstStyle/>
          <a:p>
            <a:r>
              <a:rPr lang="en-US" dirty="0"/>
              <a:t>Lots of other UML Formats</a:t>
            </a:r>
          </a:p>
        </p:txBody>
      </p:sp>
      <p:sp>
        <p:nvSpPr>
          <p:cNvPr id="3" name="Content Placeholder 2">
            <a:extLst>
              <a:ext uri="{FF2B5EF4-FFF2-40B4-BE49-F238E27FC236}">
                <a16:creationId xmlns:a16="http://schemas.microsoft.com/office/drawing/2014/main" id="{EBB3C31D-3B5E-4240-A5CF-CDC34D23F31F}"/>
              </a:ext>
            </a:extLst>
          </p:cNvPr>
          <p:cNvSpPr>
            <a:spLocks noGrp="1"/>
          </p:cNvSpPr>
          <p:nvPr>
            <p:ph idx="1"/>
          </p:nvPr>
        </p:nvSpPr>
        <p:spPr/>
        <p:txBody>
          <a:bodyPr/>
          <a:lstStyle/>
          <a:p>
            <a:r>
              <a:rPr lang="en-US" dirty="0"/>
              <a:t>More than a dozen</a:t>
            </a:r>
          </a:p>
          <a:p>
            <a:endParaRPr lang="en-US" dirty="0"/>
          </a:p>
          <a:p>
            <a:r>
              <a:rPr lang="en-US" dirty="0"/>
              <a:t>We’ve seen class and use case</a:t>
            </a:r>
          </a:p>
          <a:p>
            <a:endParaRPr lang="en-US" dirty="0"/>
          </a:p>
          <a:p>
            <a:r>
              <a:rPr lang="en-US" dirty="0"/>
              <a:t>Another common dynamic format is UML Sequence diagrams</a:t>
            </a:r>
          </a:p>
          <a:p>
            <a:pPr lvl="1"/>
            <a:r>
              <a:rPr lang="en-US" dirty="0"/>
              <a:t>likely you’ll see these in CSE 416</a:t>
            </a:r>
          </a:p>
        </p:txBody>
      </p:sp>
    </p:spTree>
    <p:extLst>
      <p:ext uri="{BB962C8B-B14F-4D97-AF65-F5344CB8AC3E}">
        <p14:creationId xmlns:p14="http://schemas.microsoft.com/office/powerpoint/2010/main" val="311072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9000">
              <a:srgbClr val="FFA500"/>
            </a:gs>
            <a:gs pos="81000">
              <a:srgbClr val="CC72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F5D8-01F3-4F93-9393-4463BBAB277F}"/>
              </a:ext>
            </a:extLst>
          </p:cNvPr>
          <p:cNvSpPr>
            <a:spLocks noGrp="1"/>
          </p:cNvSpPr>
          <p:nvPr>
            <p:ph type="title"/>
          </p:nvPr>
        </p:nvSpPr>
        <p:spPr>
          <a:xfrm>
            <a:off x="940239" y="73488"/>
            <a:ext cx="9720072" cy="661693"/>
          </a:xfrm>
        </p:spPr>
        <p:txBody>
          <a:bodyPr>
            <a:normAutofit fontScale="90000"/>
          </a:bodyPr>
          <a:lstStyle/>
          <a:p>
            <a:r>
              <a:rPr lang="en-US" dirty="0">
                <a:solidFill>
                  <a:schemeClr val="tx1"/>
                </a:solidFill>
              </a:rPr>
              <a:t>Design, prototype, then implement</a:t>
            </a:r>
          </a:p>
        </p:txBody>
      </p:sp>
      <p:pic>
        <p:nvPicPr>
          <p:cNvPr id="5" name="Picture 3">
            <a:extLst>
              <a:ext uri="{FF2B5EF4-FFF2-40B4-BE49-F238E27FC236}">
                <a16:creationId xmlns:a16="http://schemas.microsoft.com/office/drawing/2014/main" id="{929C2224-087D-40F1-A1A3-011F9654C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84" y="762000"/>
            <a:ext cx="5080000" cy="3810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4">
            <a:extLst>
              <a:ext uri="{FF2B5EF4-FFF2-40B4-BE49-F238E27FC236}">
                <a16:creationId xmlns:a16="http://schemas.microsoft.com/office/drawing/2014/main" id="{41F02BBA-32CC-4627-B672-F8D3EEB40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418" y="822326"/>
            <a:ext cx="5242983" cy="38084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5">
            <a:extLst>
              <a:ext uri="{FF2B5EF4-FFF2-40B4-BE49-F238E27FC236}">
                <a16:creationId xmlns:a16="http://schemas.microsoft.com/office/drawing/2014/main" id="{962AFEF4-6673-4ED9-AA61-A26CC1D5B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434" y="4389439"/>
            <a:ext cx="3274484" cy="2378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5890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9000">
              <a:srgbClr val="FFA500"/>
            </a:gs>
            <a:gs pos="81000">
              <a:srgbClr val="CC72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F5D8-01F3-4F93-9393-4463BBAB277F}"/>
              </a:ext>
            </a:extLst>
          </p:cNvPr>
          <p:cNvSpPr>
            <a:spLocks noGrp="1"/>
          </p:cNvSpPr>
          <p:nvPr>
            <p:ph type="title"/>
          </p:nvPr>
        </p:nvSpPr>
        <p:spPr>
          <a:xfrm>
            <a:off x="940239" y="73488"/>
            <a:ext cx="9720072" cy="661693"/>
          </a:xfrm>
        </p:spPr>
        <p:txBody>
          <a:bodyPr>
            <a:normAutofit fontScale="90000"/>
          </a:bodyPr>
          <a:lstStyle/>
          <a:p>
            <a:r>
              <a:rPr lang="en-US" dirty="0">
                <a:solidFill>
                  <a:schemeClr val="tx1"/>
                </a:solidFill>
              </a:rPr>
              <a:t>Design</a:t>
            </a:r>
          </a:p>
        </p:txBody>
      </p:sp>
      <p:pic>
        <p:nvPicPr>
          <p:cNvPr id="8" name="Picture 3">
            <a:extLst>
              <a:ext uri="{FF2B5EF4-FFF2-40B4-BE49-F238E27FC236}">
                <a16:creationId xmlns:a16="http://schemas.microsoft.com/office/drawing/2014/main" id="{D6A0953C-FDDB-44CD-B53A-73A37B4BF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034" y="798514"/>
            <a:ext cx="8047567" cy="6059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2718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9000">
              <a:srgbClr val="FFA500"/>
            </a:gs>
            <a:gs pos="81000">
              <a:srgbClr val="CC72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F5D8-01F3-4F93-9393-4463BBAB277F}"/>
              </a:ext>
            </a:extLst>
          </p:cNvPr>
          <p:cNvSpPr>
            <a:spLocks noGrp="1"/>
          </p:cNvSpPr>
          <p:nvPr>
            <p:ph type="title"/>
          </p:nvPr>
        </p:nvSpPr>
        <p:spPr>
          <a:xfrm>
            <a:off x="940239" y="73488"/>
            <a:ext cx="9720072" cy="661693"/>
          </a:xfrm>
        </p:spPr>
        <p:txBody>
          <a:bodyPr>
            <a:normAutofit fontScale="90000"/>
          </a:bodyPr>
          <a:lstStyle/>
          <a:p>
            <a:r>
              <a:rPr lang="en-US" dirty="0">
                <a:solidFill>
                  <a:schemeClr val="tx1"/>
                </a:solidFill>
              </a:rPr>
              <a:t>Prototype</a:t>
            </a:r>
          </a:p>
        </p:txBody>
      </p:sp>
      <p:pic>
        <p:nvPicPr>
          <p:cNvPr id="4" name="Picture 3">
            <a:extLst>
              <a:ext uri="{FF2B5EF4-FFF2-40B4-BE49-F238E27FC236}">
                <a16:creationId xmlns:a16="http://schemas.microsoft.com/office/drawing/2014/main" id="{7C7D4BED-D2CD-4F8C-91E4-8FB600FDF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693739"/>
            <a:ext cx="6187017" cy="6211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7042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9000">
              <a:srgbClr val="FFA500"/>
            </a:gs>
            <a:gs pos="81000">
              <a:srgbClr val="CC72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F5D8-01F3-4F93-9393-4463BBAB277F}"/>
              </a:ext>
            </a:extLst>
          </p:cNvPr>
          <p:cNvSpPr>
            <a:spLocks noGrp="1"/>
          </p:cNvSpPr>
          <p:nvPr>
            <p:ph type="title"/>
          </p:nvPr>
        </p:nvSpPr>
        <p:spPr>
          <a:xfrm>
            <a:off x="940239" y="73488"/>
            <a:ext cx="9720072" cy="661693"/>
          </a:xfrm>
        </p:spPr>
        <p:txBody>
          <a:bodyPr>
            <a:normAutofit fontScale="90000"/>
          </a:bodyPr>
          <a:lstStyle/>
          <a:p>
            <a:r>
              <a:rPr lang="en-US" dirty="0">
                <a:solidFill>
                  <a:schemeClr val="tx1"/>
                </a:solidFill>
              </a:rPr>
              <a:t>Implement</a:t>
            </a:r>
          </a:p>
        </p:txBody>
      </p:sp>
      <p:pic>
        <p:nvPicPr>
          <p:cNvPr id="5" name="Picture 3">
            <a:extLst>
              <a:ext uri="{FF2B5EF4-FFF2-40B4-BE49-F238E27FC236}">
                <a16:creationId xmlns:a16="http://schemas.microsoft.com/office/drawing/2014/main" id="{39A931DC-985A-4C19-BAC0-908C8D192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67" y="693738"/>
            <a:ext cx="10930467" cy="6148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3796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9000">
              <a:srgbClr val="FFA500"/>
            </a:gs>
            <a:gs pos="81000">
              <a:srgbClr val="CC72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F5D8-01F3-4F93-9393-4463BBAB277F}"/>
              </a:ext>
            </a:extLst>
          </p:cNvPr>
          <p:cNvSpPr>
            <a:spLocks noGrp="1"/>
          </p:cNvSpPr>
          <p:nvPr>
            <p:ph type="title"/>
          </p:nvPr>
        </p:nvSpPr>
        <p:spPr>
          <a:xfrm>
            <a:off x="940239" y="73488"/>
            <a:ext cx="9720072" cy="661693"/>
          </a:xfrm>
        </p:spPr>
        <p:txBody>
          <a:bodyPr>
            <a:normAutofit fontScale="90000"/>
          </a:bodyPr>
          <a:lstStyle/>
          <a:p>
            <a:r>
              <a:rPr lang="en-US" dirty="0">
                <a:solidFill>
                  <a:schemeClr val="tx1"/>
                </a:solidFill>
              </a:rPr>
              <a:t>Enjoy</a:t>
            </a:r>
          </a:p>
        </p:txBody>
      </p:sp>
      <p:pic>
        <p:nvPicPr>
          <p:cNvPr id="4" name="Picture 3">
            <a:extLst>
              <a:ext uri="{FF2B5EF4-FFF2-40B4-BE49-F238E27FC236}">
                <a16:creationId xmlns:a16="http://schemas.microsoft.com/office/drawing/2014/main" id="{96420668-BAA5-43E4-9986-3381619B2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693738"/>
            <a:ext cx="10957983" cy="6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45059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9577</TotalTime>
  <Words>1936</Words>
  <Application>Microsoft Office PowerPoint</Application>
  <PresentationFormat>Widescreen</PresentationFormat>
  <Paragraphs>431</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Courier New</vt:lpstr>
      <vt:lpstr>Open Sans</vt:lpstr>
      <vt:lpstr>Tw Cen MT</vt:lpstr>
      <vt:lpstr>Tw Cen MT Condensed</vt:lpstr>
      <vt:lpstr>Wingdings 3</vt:lpstr>
      <vt:lpstr>Integral</vt:lpstr>
      <vt:lpstr>Cse 416 </vt:lpstr>
      <vt:lpstr>Did you enjoy Halloween?</vt:lpstr>
      <vt:lpstr>Did anyone make a Jack O'Lantern</vt:lpstr>
      <vt:lpstr>Without a plan, your Jack is doomed</vt:lpstr>
      <vt:lpstr>Design, prototype, then implement</vt:lpstr>
      <vt:lpstr>Design</vt:lpstr>
      <vt:lpstr>Prototype</vt:lpstr>
      <vt:lpstr>Implement</vt:lpstr>
      <vt:lpstr>Enjoy</vt:lpstr>
      <vt:lpstr>And of course smash</vt:lpstr>
      <vt:lpstr>High Quality Software Properties</vt:lpstr>
      <vt:lpstr>How can these properties be achieved?</vt:lpstr>
      <vt:lpstr>First we have to decide what to build</vt:lpstr>
      <vt:lpstr>So what’s an SRS?</vt:lpstr>
      <vt:lpstr>UML Use Case Diagram</vt:lpstr>
      <vt:lpstr>Use Case Diagram Example – Login to Account</vt:lpstr>
      <vt:lpstr>Formal Use Case Diagrams</vt:lpstr>
      <vt:lpstr>Formal Use Case Diagrams</vt:lpstr>
      <vt:lpstr>User Interface Mockup Diagrams</vt:lpstr>
      <vt:lpstr>Next we design, i.e. decide how to build it</vt:lpstr>
      <vt:lpstr>Architects, Designers, and Programmers</vt:lpstr>
      <vt:lpstr>Beware of over-design</vt:lpstr>
      <vt:lpstr>What should we design for the final project?</vt:lpstr>
      <vt:lpstr>UML Diagrams</vt:lpstr>
      <vt:lpstr>Before we get into design</vt:lpstr>
      <vt:lpstr>What is memory?</vt:lpstr>
      <vt:lpstr>What goes in each memory segment?</vt:lpstr>
      <vt:lpstr>What goes in each memory segment?</vt:lpstr>
      <vt:lpstr>Apparent versus Actual types</vt:lpstr>
      <vt:lpstr>IS-A relationships</vt:lpstr>
      <vt:lpstr>HAS-A relationships</vt:lpstr>
      <vt:lpstr>Aggregation vs. Composition</vt:lpstr>
      <vt:lpstr>What UML Diagrams will we use?</vt:lpstr>
      <vt:lpstr>UML Class Diagrams</vt:lpstr>
      <vt:lpstr>UML Class Diagrams – IS-A Relationships</vt:lpstr>
      <vt:lpstr>UML Class Diagrams – IS-A Relationships</vt:lpstr>
      <vt:lpstr>UML Class Diagrams – Aggregation HAS-A</vt:lpstr>
      <vt:lpstr>UML Class Diagrams – Composition HAS-A</vt:lpstr>
      <vt:lpstr>UML Class Diagrams – Uses Relationships</vt:lpstr>
      <vt:lpstr>Some UML Class Diagram Notation</vt:lpstr>
      <vt:lpstr>Lots of other UML Formats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380 computer game programming</dc:title>
  <dc:creator>McKillaGorilla</dc:creator>
  <cp:lastModifiedBy>Richard</cp:lastModifiedBy>
  <cp:revision>145</cp:revision>
  <dcterms:created xsi:type="dcterms:W3CDTF">2019-01-07T19:50:56Z</dcterms:created>
  <dcterms:modified xsi:type="dcterms:W3CDTF">2021-11-01T20:24:12Z</dcterms:modified>
</cp:coreProperties>
</file>