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3" r:id="rId1"/>
  </p:sldMasterIdLst>
  <p:notesMasterIdLst>
    <p:notesMasterId r:id="rId25"/>
  </p:notesMasterIdLst>
  <p:sldIdLst>
    <p:sldId id="256" r:id="rId2"/>
    <p:sldId id="295" r:id="rId3"/>
    <p:sldId id="307" r:id="rId4"/>
    <p:sldId id="311" r:id="rId5"/>
    <p:sldId id="321" r:id="rId6"/>
    <p:sldId id="314" r:id="rId7"/>
    <p:sldId id="313" r:id="rId8"/>
    <p:sldId id="286" r:id="rId9"/>
    <p:sldId id="318" r:id="rId10"/>
    <p:sldId id="317" r:id="rId11"/>
    <p:sldId id="320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1" r:id="rId21"/>
    <p:sldId id="332" r:id="rId22"/>
    <p:sldId id="333" r:id="rId23"/>
    <p:sldId id="330" r:id="rId24"/>
  </p:sldIdLst>
  <p:sldSz cx="12192000" cy="6858000"/>
  <p:notesSz cx="6858000" cy="9144000"/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0D4F80-A452-4806-97F7-7AD164655701}">
          <p14:sldIdLst>
            <p14:sldId id="256"/>
            <p14:sldId id="295"/>
          </p14:sldIdLst>
        </p14:section>
        <p14:section name="제목 없는 구역" id="{CC5F9C3A-402F-407E-AF1C-BF9F264CA5D1}">
          <p14:sldIdLst>
            <p14:sldId id="307"/>
            <p14:sldId id="311"/>
            <p14:sldId id="321"/>
            <p14:sldId id="314"/>
            <p14:sldId id="313"/>
            <p14:sldId id="286"/>
            <p14:sldId id="318"/>
            <p14:sldId id="317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5">
          <p15:clr>
            <a:srgbClr val="A4A3A4"/>
          </p15:clr>
        </p15:guide>
        <p15:guide id="2" pos="4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AA430-9AE3-4580-92D6-6F14EB12F27C}" v="2821" dt="2021-07-02T08:59:39.201"/>
    <p1510:client id="{EF459ED7-0DCC-4266-8569-B155021283F7}" v="203" dt="2021-07-05T00:16:48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>
      <p:cViewPr varScale="1">
        <p:scale>
          <a:sx n="86" d="100"/>
          <a:sy n="86" d="100"/>
        </p:scale>
        <p:origin x="120" y="498"/>
      </p:cViewPr>
      <p:guideLst>
        <p:guide orient="horz" pos="1655"/>
        <p:guide pos="4080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B653B65-7BB5-4D60-9879-5AFC8E04B446}" type="datetime1">
              <a:rPr lang="ko-KR" altLang="en-US"/>
              <a:pPr lvl="0">
                <a:defRPr/>
              </a:pPr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CB6E87F-228F-44B2-B4EE-9BD47B249A9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CB6E87F-228F-44B2-B4EE-9BD47B249A9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Title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  <a:cs typeface="lato"/>
              </a:rPr>
              <a:t> Changwon National</a:t>
            </a:r>
            <a:r>
              <a:rPr lang="en-US" altLang="ko-KR" sz="1300" baseline="0">
                <a:solidFill>
                  <a:schemeClr val="bg1"/>
                </a:solidFill>
                <a:latin typeface="+mn-lt"/>
                <a:cs typeface="lato"/>
              </a:rPr>
              <a:t> University</a:t>
            </a:r>
            <a:endParaRPr lang="ko-KR" altLang="en-US" sz="1300">
              <a:solidFill>
                <a:schemeClr val="bg1"/>
              </a:solidFill>
              <a:latin typeface="+mn-lt"/>
              <a:cs typeface="lato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395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</a:rPr>
              <a:t>Sungmoo Son</a:t>
            </a:r>
          </a:p>
          <a:p>
            <a:pPr algn="l">
              <a:defRPr/>
            </a:pPr>
            <a:endParaRPr lang="en-US" altLang="ko-KR" sz="13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3600" b="1" dirty="0" smtClean="0">
                <a:solidFill>
                  <a:schemeClr val="accent5"/>
                </a:solidFill>
                <a:latin typeface="roboto"/>
                <a:ea typeface="roboto"/>
              </a:rPr>
              <a:t>SUBZERO: Zero-copy IO for Persistent Main Memory File Systems</a:t>
            </a:r>
            <a:endParaRPr lang="en-US" altLang="ko-KR" sz="3600" b="1" dirty="0">
              <a:solidFill>
                <a:schemeClr val="accent5"/>
              </a:solidFill>
              <a:latin typeface="roboto"/>
              <a:ea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5"/>
                </a:solidFill>
                <a:latin typeface="lato"/>
                <a:ea typeface="lato"/>
                <a:cs typeface="lato"/>
              </a:rPr>
              <a:t>Juno Kim</a:t>
            </a:r>
            <a:r>
              <a:rPr lang="en-US" altLang="ko-KR" sz="2200" dirty="0" smtClean="0">
                <a:latin typeface="lato"/>
                <a:ea typeface="lato"/>
                <a:cs typeface="lato"/>
              </a:rPr>
              <a:t>,  Yun </a:t>
            </a:r>
            <a:r>
              <a:rPr lang="en-US" altLang="ko-KR" sz="2200" dirty="0" err="1" smtClean="0">
                <a:latin typeface="lato"/>
                <a:ea typeface="lato"/>
                <a:cs typeface="lato"/>
              </a:rPr>
              <a:t>Joon</a:t>
            </a:r>
            <a:r>
              <a:rPr lang="en-US" altLang="ko-KR" sz="2200" dirty="0" smtClean="0">
                <a:latin typeface="lato"/>
                <a:ea typeface="lato"/>
                <a:cs typeface="lato"/>
              </a:rPr>
              <a:t> </a:t>
            </a:r>
            <a:r>
              <a:rPr lang="en-US" altLang="ko-KR" sz="2200" dirty="0" err="1" smtClean="0">
                <a:latin typeface="lato"/>
                <a:ea typeface="lato"/>
                <a:cs typeface="lato"/>
              </a:rPr>
              <a:t>Soh</a:t>
            </a:r>
            <a:r>
              <a:rPr lang="en-US" altLang="ko-KR" sz="2200" dirty="0" smtClean="0">
                <a:latin typeface="lato"/>
                <a:ea typeface="lato"/>
                <a:cs typeface="lato"/>
              </a:rPr>
              <a:t>, Joseph </a:t>
            </a:r>
            <a:r>
              <a:rPr lang="en-US" altLang="ko-KR" sz="2200" dirty="0" err="1" smtClean="0">
                <a:latin typeface="lato"/>
                <a:ea typeface="lato"/>
                <a:cs typeface="lato"/>
              </a:rPr>
              <a:t>Izraelevitz</a:t>
            </a:r>
            <a:r>
              <a:rPr lang="en-US" altLang="ko-KR" sz="2200" dirty="0" smtClean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 err="1" smtClean="0">
                <a:latin typeface="lato"/>
                <a:ea typeface="lato"/>
                <a:cs typeface="lato"/>
              </a:rPr>
              <a:t>Jishen</a:t>
            </a:r>
            <a:r>
              <a:rPr lang="en-US" altLang="ko-KR" sz="2200" dirty="0" smtClean="0">
                <a:latin typeface="lato"/>
                <a:ea typeface="lato"/>
                <a:cs typeface="lato"/>
              </a:rPr>
              <a:t> Zhao, Steven Swanson</a:t>
            </a:r>
            <a:endParaRPr lang="en-US" altLang="ko-KR" sz="2200" dirty="0">
              <a:latin typeface="lato"/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defRPr/>
            </a:pPr>
            <a:r>
              <a:rPr lang="en-US" altLang="ko-KR" sz="2400">
                <a:latin typeface="+mj-lt"/>
                <a:ea typeface="lato"/>
                <a:cs typeface="lato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>
          <a:xfrm>
            <a:off x="5947410" y="564528"/>
            <a:ext cx="287655" cy="353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30153" rIns="91440" bIns="45720" anchor="ctr" anchorCtr="0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 algn="ctr" latinLnBrk="0">
              <a:defRPr/>
            </a:pPr>
            <a:endParaRPr lang="en-US" altLang="ko-KR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. </a:t>
            </a:r>
            <a:r>
              <a:rPr lang="en-US" altLang="ko-KR" dirty="0" smtClean="0"/>
              <a:t>SUBZERO IO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Zero data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ZERO-COPY IO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사이에 </a:t>
            </a:r>
            <a:r>
              <a:rPr lang="en-US" altLang="ko-KR" dirty="0" smtClean="0"/>
              <a:t>data movement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>x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Atomicity</a:t>
            </a:r>
          </a:p>
          <a:p>
            <a:pPr lvl="1"/>
            <a:r>
              <a:rPr lang="en-US" altLang="ko-KR" dirty="0" smtClean="0"/>
              <a:t>POSIX read,write</a:t>
            </a:r>
            <a:r>
              <a:rPr lang="ko-KR" altLang="en-US" dirty="0" smtClean="0"/>
              <a:t>와 유사한 </a:t>
            </a:r>
            <a:r>
              <a:rPr lang="en-US" altLang="ko-KR" dirty="0" smtClean="0"/>
              <a:t>atomicity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smtClean="0"/>
              <a:t>Clean intergration with POSIX</a:t>
            </a:r>
          </a:p>
          <a:p>
            <a:pPr lvl="1"/>
            <a:r>
              <a:rPr lang="en-US" altLang="ko-KR" dirty="0" smtClean="0"/>
              <a:t>POSIX read write</a:t>
            </a:r>
            <a:r>
              <a:rPr lang="ko-KR" altLang="en-US" dirty="0" smtClean="0"/>
              <a:t>와 완벽하게 통합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SUBZERO </a:t>
            </a:r>
            <a:r>
              <a:rPr lang="en-US" altLang="ko-KR" dirty="0" smtClean="0"/>
              <a:t>Interface(1/3)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peek()</a:t>
            </a:r>
          </a:p>
          <a:p>
            <a:pPr lvl="1"/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파일내용의</a:t>
            </a:r>
            <a:r>
              <a:rPr lang="ko-KR" altLang="en-US" dirty="0" smtClean="0"/>
              <a:t> 스냅샷을 포함한  메모리 영역의 </a:t>
            </a:r>
            <a:r>
              <a:rPr lang="ko-KR" altLang="en-US" dirty="0" err="1" smtClean="0"/>
              <a:t>주소값</a:t>
            </a:r>
            <a:r>
              <a:rPr lang="ko-KR" altLang="en-US" dirty="0" err="1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ko-KR" altLang="en-US" smtClean="0"/>
              <a:t>사용자 </a:t>
            </a:r>
            <a:r>
              <a:rPr lang="ko-KR" altLang="en-US" dirty="0" smtClean="0"/>
              <a:t>주소 공간에 파일 내용을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 </a:t>
            </a:r>
            <a:r>
              <a:rPr lang="ko-KR" altLang="en-US" dirty="0" smtClean="0"/>
              <a:t>에서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20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SUBZERO </a:t>
            </a:r>
            <a:r>
              <a:rPr lang="en-US" altLang="ko-KR" dirty="0" smtClean="0"/>
              <a:t>Interface(2/3)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patch()</a:t>
            </a:r>
          </a:p>
          <a:p>
            <a:pPr lvl="1"/>
            <a:r>
              <a:rPr lang="en-US" altLang="ko-KR" dirty="0" smtClean="0"/>
              <a:t>PEME </a:t>
            </a:r>
            <a:r>
              <a:rPr lang="ko-KR" altLang="en-US" dirty="0" smtClean="0"/>
              <a:t>버퍼의 내용을 주어진 오프셋에서 </a:t>
            </a:r>
            <a:r>
              <a:rPr lang="ko-KR" altLang="en-US" dirty="0" smtClean="0"/>
              <a:t>파일로 합쳐서 </a:t>
            </a:r>
            <a:r>
              <a:rPr lang="ko-KR" altLang="en-US" dirty="0" smtClean="0"/>
              <a:t>파일을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828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SUBZERO </a:t>
            </a:r>
            <a:r>
              <a:rPr lang="en-US" altLang="ko-KR" dirty="0" smtClean="0"/>
              <a:t>Interface(3/3)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35" y="927100"/>
            <a:ext cx="10637504" cy="51466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318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Using SUBZERO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프로그램이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버퍼를 할당하고 관리하는 방법에 영향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</a:t>
            </a:r>
            <a:r>
              <a:rPr lang="en-US" altLang="ko-KR" dirty="0" smtClean="0"/>
              <a:t>read buffer</a:t>
            </a:r>
            <a:r>
              <a:rPr lang="ko-KR" altLang="en-US" dirty="0" smtClean="0"/>
              <a:t>를 미리 할당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프로그램은 </a:t>
            </a:r>
            <a:r>
              <a:rPr lang="en-US" altLang="ko-KR" dirty="0" smtClean="0"/>
              <a:t>PMEM</a:t>
            </a:r>
            <a:r>
              <a:rPr lang="ko-KR" altLang="en-US" dirty="0" smtClean="0"/>
              <a:t>에서 쓰기 버퍼를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442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IMPLEMENTING SUBZERO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XFS-DAX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NOVA</a:t>
            </a:r>
            <a:r>
              <a:rPr lang="ko-KR" altLang="en-US" dirty="0" smtClean="0"/>
              <a:t>의 두가지  </a:t>
            </a:r>
            <a:r>
              <a:rPr lang="en-US" altLang="ko-KR" dirty="0" smtClean="0"/>
              <a:t>PMEM </a:t>
            </a:r>
            <a:r>
              <a:rPr lang="ko-KR" altLang="en-US" dirty="0" smtClean="0"/>
              <a:t>파일 시스템에서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821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NOVA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PMEM</a:t>
            </a:r>
            <a:r>
              <a:rPr lang="ko-KR" altLang="en-US" dirty="0" smtClean="0"/>
              <a:t>를 위한 로그 구조의 파일 시스템</a:t>
            </a:r>
            <a:endParaRPr lang="en-US" altLang="ko-KR" dirty="0" smtClean="0"/>
          </a:p>
          <a:p>
            <a:r>
              <a:rPr lang="en-US" altLang="ko-KR" dirty="0" smtClean="0"/>
              <a:t>PMEM</a:t>
            </a:r>
            <a:r>
              <a:rPr lang="ko-KR" altLang="en-US" dirty="0" smtClean="0"/>
              <a:t>의 인접 영역을 관리하고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792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XFS-DAX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XFS</a:t>
            </a:r>
            <a:r>
              <a:rPr lang="ko-KR" altLang="en-US" dirty="0" smtClean="0"/>
              <a:t>는 널리 사용되는 고성능 저널링파일시스템</a:t>
            </a:r>
            <a:endParaRPr lang="en-US" altLang="ko-KR" dirty="0" smtClean="0"/>
          </a:p>
          <a:p>
            <a:r>
              <a:rPr lang="ko-KR" altLang="en-US" dirty="0" smtClean="0"/>
              <a:t>추가 모드로 </a:t>
            </a:r>
            <a:r>
              <a:rPr lang="en-US" altLang="ko-KR" dirty="0" smtClean="0"/>
              <a:t>XFS-DAX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PEME</a:t>
            </a:r>
            <a:r>
              <a:rPr lang="ko-KR" altLang="en-US" dirty="0" smtClean="0"/>
              <a:t>의 범위에 직접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210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EVALUATION(1/4)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복사 기반에 대한 </a:t>
            </a:r>
            <a:r>
              <a:rPr lang="en-US" altLang="ko-KR" dirty="0" smtClean="0"/>
              <a:t>SUBZERO</a:t>
            </a:r>
            <a:r>
              <a:rPr lang="ko-KR" altLang="en-US" dirty="0" smtClean="0"/>
              <a:t>의 성능 평가</a:t>
            </a:r>
            <a:endParaRPr lang="en-US" altLang="ko-KR" dirty="0" smtClean="0"/>
          </a:p>
          <a:p>
            <a:r>
              <a:rPr lang="en-US" altLang="ko-KR" dirty="0" smtClean="0"/>
              <a:t>NOVA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XFS-DAX </a:t>
            </a:r>
            <a:r>
              <a:rPr lang="ko-KR" altLang="en-US" dirty="0" smtClean="0"/>
              <a:t>두가지의 </a:t>
            </a:r>
            <a:r>
              <a:rPr lang="en-US" altLang="ko-KR" dirty="0" smtClean="0"/>
              <a:t>PEME </a:t>
            </a:r>
            <a:r>
              <a:rPr lang="ko-KR" altLang="en-US" dirty="0" smtClean="0"/>
              <a:t>파일 시스템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449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EVALUATION(2/4)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 Latency</a:t>
            </a:r>
          </a:p>
          <a:p>
            <a:pPr lvl="1"/>
            <a:r>
              <a:rPr lang="en-US" altLang="ko-KR" dirty="0" smtClean="0"/>
              <a:t>read, read-opt ,DAX-</a:t>
            </a:r>
            <a:r>
              <a:rPr lang="en-US" altLang="ko-KR" dirty="0" err="1" smtClean="0"/>
              <a:t>mmap</a:t>
            </a:r>
            <a:r>
              <a:rPr lang="en-US" altLang="ko-KR" dirty="0" smtClean="0"/>
              <a:t> ,peek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read-opt</a:t>
            </a:r>
            <a:r>
              <a:rPr lang="ko-KR" altLang="en-US" dirty="0" smtClean="0"/>
              <a:t>의 차이점은 후속 작업에서 버퍼의 재사용 차이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peek</a:t>
            </a:r>
            <a:r>
              <a:rPr lang="ko-KR" altLang="en-US" dirty="0" smtClean="0"/>
              <a:t>의 상대적인 속도 향상에는 버퍼의 재사용여부가 영향을 미침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61" y="3089135"/>
            <a:ext cx="6253467" cy="31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25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Table of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 smtClean="0"/>
              <a:t>. </a:t>
            </a:r>
            <a:r>
              <a:rPr lang="ko-KR" altLang="en-US" dirty="0" err="1" smtClean="0"/>
              <a:t>I</a:t>
            </a:r>
            <a:r>
              <a:rPr lang="en-US" altLang="ko-KR" dirty="0" smtClean="0"/>
              <a:t>NTRODUCTION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 smtClean="0"/>
              <a:t>. </a:t>
            </a:r>
            <a:r>
              <a:rPr lang="ko-KR" altLang="en-US" dirty="0" err="1" smtClean="0"/>
              <a:t>M</a:t>
            </a:r>
            <a:r>
              <a:rPr lang="en-US" altLang="ko-KR" dirty="0" smtClean="0"/>
              <a:t>OTIVATION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. </a:t>
            </a:r>
            <a:r>
              <a:rPr lang="en-US" altLang="ko-KR" dirty="0" smtClean="0"/>
              <a:t>SUBZERO IO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 smtClean="0"/>
              <a:t>. </a:t>
            </a:r>
            <a:r>
              <a:rPr lang="en-US" altLang="ko-KR" dirty="0" smtClean="0">
                <a:ea typeface="+mn-lt"/>
                <a:cs typeface="+mn-lt"/>
              </a:rPr>
              <a:t>EVALUATION</a:t>
            </a: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5</a:t>
            </a:r>
            <a:r>
              <a:rPr lang="en-US" altLang="ko-KR" dirty="0" smtClean="0">
                <a:ea typeface="+mn-lt"/>
                <a:cs typeface="+mn-lt"/>
              </a:rPr>
              <a:t>. </a:t>
            </a:r>
            <a:r>
              <a:rPr lang="en-US" altLang="ko-KR" dirty="0" smtClean="0"/>
              <a:t>RELATED </a:t>
            </a:r>
            <a:r>
              <a:rPr lang="en-US" altLang="ko-KR" dirty="0"/>
              <a:t>WORK</a:t>
            </a:r>
            <a:endParaRPr lang="ko-KR" alt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6</a:t>
            </a:r>
            <a:r>
              <a:rPr lang="en-US" dirty="0" smtClean="0">
                <a:ea typeface="+mn-lt"/>
                <a:cs typeface="+mn-lt"/>
              </a:rPr>
              <a:t>. CONCLUSION</a:t>
            </a:r>
            <a:endParaRPr lang="ko-KR" dirty="0">
              <a:ea typeface="+mn-lt"/>
              <a:cs typeface="+mn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3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EVALUATION(3/4)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82844"/>
            <a:ext cx="11757660" cy="5146052"/>
          </a:xfrm>
        </p:spPr>
        <p:txBody>
          <a:bodyPr/>
          <a:lstStyle/>
          <a:p>
            <a:r>
              <a:rPr lang="en-US" altLang="ko-KR" dirty="0" smtClean="0"/>
              <a:t>Write Latency</a:t>
            </a:r>
          </a:p>
          <a:p>
            <a:pPr lvl="1"/>
            <a:r>
              <a:rPr lang="ko-KR" altLang="en-US" dirty="0" smtClean="0"/>
              <a:t>각각 최대 </a:t>
            </a:r>
            <a:r>
              <a:rPr lang="en-US" altLang="ko-KR" dirty="0" smtClean="0"/>
              <a:t>2.8</a:t>
            </a:r>
            <a:r>
              <a:rPr lang="ko-KR" altLang="en-US" dirty="0" smtClean="0"/>
              <a:t>배 및 </a:t>
            </a:r>
            <a:r>
              <a:rPr lang="en-US" altLang="ko-KR" dirty="0" smtClean="0"/>
              <a:t>2.2</a:t>
            </a:r>
            <a:r>
              <a:rPr lang="ko-KR" altLang="en-US" dirty="0" smtClean="0"/>
              <a:t>배 정도의 성능 향상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patch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–a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ua</a:t>
            </a:r>
            <a:r>
              <a:rPr lang="ko-KR" altLang="en-US" dirty="0" smtClean="0"/>
              <a:t>는 각각 페이지 정렬 및 정렬되지 않은 </a:t>
            </a:r>
            <a:r>
              <a:rPr lang="ko-KR" altLang="en-US" dirty="0" err="1" smtClean="0"/>
              <a:t>엑세스를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64KB </a:t>
            </a:r>
            <a:r>
              <a:rPr lang="ko-KR" altLang="en-US" dirty="0" smtClean="0"/>
              <a:t>이상부터 </a:t>
            </a:r>
            <a:r>
              <a:rPr lang="en-US" altLang="ko-KR" dirty="0" err="1" smtClean="0"/>
              <a:t>mmap</a:t>
            </a:r>
            <a:r>
              <a:rPr lang="ko-KR" altLang="en-US" dirty="0" smtClean="0"/>
              <a:t>에 비해 정렬된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의 성능이 뛰어남</a:t>
            </a:r>
            <a:endParaRPr lang="en-US" altLang="ko-KR" dirty="0" smtClean="0"/>
          </a:p>
          <a:p>
            <a:pPr lvl="2"/>
            <a:r>
              <a:rPr lang="en-US" altLang="ko-KR" sz="1800" dirty="0" smtClean="0"/>
              <a:t>patch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pre-faulted buffer pages</a:t>
            </a:r>
            <a:r>
              <a:rPr lang="ko-KR" altLang="en-US" sz="1800" dirty="0" smtClean="0"/>
              <a:t>를 사용하기 때문</a:t>
            </a:r>
            <a:endParaRPr lang="en-US" altLang="ko-KR" sz="1800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63" y="3400009"/>
            <a:ext cx="5598637" cy="28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49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EVALUATION(4/4)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Undeconding</a:t>
            </a:r>
            <a:r>
              <a:rPr lang="en-US" altLang="ko-KR" dirty="0" smtClean="0"/>
              <a:t> files</a:t>
            </a:r>
          </a:p>
          <a:p>
            <a:r>
              <a:rPr lang="ko-KR" altLang="en-US" dirty="0" smtClean="0"/>
              <a:t>각각 </a:t>
            </a:r>
            <a:r>
              <a:rPr lang="en-US" altLang="ko-KR" dirty="0" smtClean="0"/>
              <a:t>1.6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배의 성능 향상을 보여줌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49" y="2564319"/>
            <a:ext cx="5941741" cy="3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055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Avoiding data movement in storage systems</a:t>
            </a:r>
          </a:p>
          <a:p>
            <a:r>
              <a:rPr lang="en-US" altLang="ko-KR" dirty="0" smtClean="0"/>
              <a:t>PMEM allocator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039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IO mechanism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SUBZERO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읽기와 쓰기를 위한 데이터의 이동을 최소화하고 빠른 읽기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및 강력하게 일관된 업데이트를 통해 기존의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read() write()</a:t>
            </a:r>
            <a:r>
              <a:rPr lang="ko-KR" altLang="en-US" dirty="0" smtClean="0"/>
              <a:t>를  능가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607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</a:t>
            </a:r>
            <a:r>
              <a:rPr lang="en-US" altLang="ko-KR" dirty="0" smtClean="0"/>
              <a:t>. INTRODUCTION(1/5)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기존의 컴퓨터 구조</a:t>
            </a:r>
            <a:endParaRPr lang="en-US" altLang="ko-KR" dirty="0"/>
          </a:p>
          <a:p>
            <a:pPr lvl="0">
              <a:defRPr/>
            </a:pPr>
            <a:endParaRPr lang="en-US" altLang="ko-KR" sz="1800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4" name="직사각형 13"/>
          <p:cNvSpPr/>
          <p:nvPr/>
        </p:nvSpPr>
        <p:spPr>
          <a:xfrm>
            <a:off x="959005" y="2208710"/>
            <a:ext cx="3635298" cy="84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59005" y="4836681"/>
            <a:ext cx="3635298" cy="84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스토리지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61893" y="3055113"/>
            <a:ext cx="0" cy="1780478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43454" y="3056203"/>
            <a:ext cx="0" cy="1780478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79502" y="3802566"/>
            <a:ext cx="1115122" cy="36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981913" y="3799457"/>
            <a:ext cx="1115122" cy="36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05740" y="3423424"/>
            <a:ext cx="5146845" cy="1081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925015" y="3761357"/>
            <a:ext cx="1884556" cy="36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74205" y="3500114"/>
            <a:ext cx="3021980" cy="826559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posix</a:t>
            </a:r>
            <a:r>
              <a:rPr lang="en-US" altLang="ko-KR" dirty="0" smtClean="0"/>
              <a:t> interface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48019" y="4835591"/>
            <a:ext cx="827747" cy="848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data1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0995" y="4835591"/>
            <a:ext cx="864917" cy="848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data2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1. INTRODUCTION(2/5)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what is </a:t>
            </a:r>
            <a:r>
              <a:rPr lang="en-US" altLang="ko-KR" dirty="0" err="1" smtClean="0"/>
              <a:t>posix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en-US" altLang="ko-KR" dirty="0"/>
              <a:t>POSIX</a:t>
            </a:r>
            <a:r>
              <a:rPr lang="ko-KR" altLang="en-US" dirty="0"/>
              <a:t>는 유닉스 운영체제에 기반을 두는 일련의 표준 운영체제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0">
              <a:defRPr/>
            </a:pPr>
            <a:r>
              <a:rPr lang="en-US" altLang="ko-KR" dirty="0"/>
              <a:t>Why do </a:t>
            </a:r>
            <a:r>
              <a:rPr lang="en-US" altLang="ko-KR" dirty="0" smtClean="0"/>
              <a:t>we </a:t>
            </a:r>
            <a:r>
              <a:rPr lang="en-US" altLang="ko-KR" dirty="0"/>
              <a:t>need </a:t>
            </a:r>
            <a:r>
              <a:rPr lang="en-US" altLang="ko-KR" dirty="0" err="1"/>
              <a:t>posix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기업들이 만든 프로그램을 </a:t>
            </a:r>
            <a:r>
              <a:rPr lang="ko-KR" altLang="en-US" dirty="0"/>
              <a:t> </a:t>
            </a:r>
            <a:r>
              <a:rPr lang="ko-KR" altLang="en-US" dirty="0" smtClean="0"/>
              <a:t>다른 회사의 컴퓨터 시스템에서도 별도의 코딩없이 동작하기 위해 필요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marL="347400" lvl="1" indent="0"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9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ko-KR" altLang="en-US" dirty="0" smtClean="0"/>
              <a:t>서로 다른 시스템 간에 커뮤니케이션이 가능하도록 설계한 상호 작용 방식</a:t>
            </a:r>
            <a:endParaRPr lang="en-US" altLang="ko-KR" dirty="0" smtClean="0"/>
          </a:p>
          <a:p>
            <a:r>
              <a:rPr lang="ko-KR" altLang="en-US" dirty="0" smtClean="0"/>
              <a:t>상호 작용 방식은 공통으로 </a:t>
            </a:r>
            <a:r>
              <a:rPr lang="ko-KR" altLang="en-US" dirty="0" err="1" smtClean="0"/>
              <a:t>지켜야될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형태 일수도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물리적인 매개체일수도 있음</a:t>
            </a:r>
            <a:endParaRPr lang="en-US" altLang="ko-KR" dirty="0" smtClean="0"/>
          </a:p>
          <a:p>
            <a:r>
              <a:rPr lang="ko-KR" altLang="en-US" dirty="0" smtClean="0"/>
              <a:t>쉽게 말해 인터페이스는 </a:t>
            </a:r>
            <a:r>
              <a:rPr lang="ko-KR" altLang="en-US" u="sng" dirty="0" smtClean="0"/>
              <a:t>서로 다른 것을 연결해 주는 방법</a:t>
            </a:r>
            <a:endParaRPr lang="en-US" altLang="ko-KR" u="sng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37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INTRODUCTION(4/5)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PMEM</a:t>
            </a:r>
            <a:r>
              <a:rPr lang="ko-KR" altLang="en-US" dirty="0" smtClean="0"/>
              <a:t>을 추가한 컴퓨터 구조</a:t>
            </a:r>
            <a:endParaRPr lang="en-US" altLang="ko-KR" dirty="0"/>
          </a:p>
          <a:p>
            <a:pPr lvl="0">
              <a:defRPr/>
            </a:pPr>
            <a:endParaRPr lang="en-US" altLang="ko-KR" sz="1800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4" name="직사각형 13"/>
          <p:cNvSpPr/>
          <p:nvPr/>
        </p:nvSpPr>
        <p:spPr>
          <a:xfrm>
            <a:off x="959005" y="1907631"/>
            <a:ext cx="3635298" cy="84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endCxn id="19" idx="0"/>
          </p:cNvCxnSpPr>
          <p:nvPr/>
        </p:nvCxnSpPr>
        <p:spPr>
          <a:xfrm>
            <a:off x="1761893" y="2754034"/>
            <a:ext cx="0" cy="249415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20" idx="0"/>
          </p:cNvCxnSpPr>
          <p:nvPr/>
        </p:nvCxnSpPr>
        <p:spPr>
          <a:xfrm>
            <a:off x="3843454" y="2755124"/>
            <a:ext cx="0" cy="2493064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79502" y="3501487"/>
            <a:ext cx="1115122" cy="36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981913" y="3498378"/>
            <a:ext cx="1115122" cy="36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05740" y="3122345"/>
            <a:ext cx="5146845" cy="1081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925015" y="3460278"/>
            <a:ext cx="1884556" cy="36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74205" y="3199035"/>
            <a:ext cx="3021980" cy="826559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posix</a:t>
            </a:r>
            <a:r>
              <a:rPr lang="en-US" altLang="ko-KR" dirty="0" smtClean="0">
                <a:solidFill>
                  <a:schemeClr val="bg1"/>
                </a:solidFill>
              </a:rPr>
              <a:t> interface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44944" y="4375873"/>
            <a:ext cx="2729261" cy="84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성능 문제 </a:t>
            </a:r>
            <a:r>
              <a:rPr lang="en-US" altLang="ko-KR" dirty="0" smtClean="0">
                <a:solidFill>
                  <a:schemeClr val="tx2"/>
                </a:solidFill>
              </a:rPr>
              <a:t>o, </a:t>
            </a:r>
            <a:r>
              <a:rPr lang="ko-KR" altLang="en-US" dirty="0" smtClean="0">
                <a:solidFill>
                  <a:schemeClr val="tx2"/>
                </a:solidFill>
              </a:rPr>
              <a:t>오버헤드 </a:t>
            </a:r>
            <a:r>
              <a:rPr lang="en-US" altLang="ko-KR" dirty="0">
                <a:solidFill>
                  <a:schemeClr val="tx2"/>
                </a:solidFill>
              </a:rPr>
              <a:t>o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9005" y="4534512"/>
            <a:ext cx="3635298" cy="51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PMEM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9005" y="5249278"/>
            <a:ext cx="3635298" cy="84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48019" y="5248188"/>
            <a:ext cx="827747" cy="848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data1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10995" y="5248188"/>
            <a:ext cx="864917" cy="848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data2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9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INTRODUCTION(5/5)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What is PEME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SSD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지연 시간이 짧음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DRAM</a:t>
            </a:r>
            <a:r>
              <a:rPr lang="ko-KR" altLang="en-US" dirty="0"/>
              <a:t>보다 </a:t>
            </a:r>
            <a:r>
              <a:rPr lang="ko-KR" altLang="en-US" dirty="0" smtClean="0"/>
              <a:t>저렴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순서도: 추출 4"/>
          <p:cNvSpPr/>
          <p:nvPr/>
        </p:nvSpPr>
        <p:spPr>
          <a:xfrm>
            <a:off x="6661919" y="1360450"/>
            <a:ext cx="5307980" cy="4337824"/>
          </a:xfrm>
          <a:prstGeom prst="flowChartExtra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861659" y="3765176"/>
            <a:ext cx="2918012" cy="328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439882" y="2783541"/>
            <a:ext cx="173467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43094" y="4746812"/>
            <a:ext cx="416858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8825091" y="2008808"/>
            <a:ext cx="981636" cy="4706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DRAM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888117" y="3093234"/>
            <a:ext cx="981636" cy="4706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solidFill>
                  <a:srgbClr val="FF0000"/>
                </a:solidFill>
              </a:rPr>
              <a:t>PMEM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88117" y="4019441"/>
            <a:ext cx="981636" cy="4706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SSD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8117" y="4987220"/>
            <a:ext cx="981636" cy="4706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HDD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63035" y="2953651"/>
            <a:ext cx="2231435" cy="8733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DRAM </a:t>
            </a:r>
            <a:r>
              <a:rPr lang="ko-KR" altLang="en-US" dirty="0" smtClean="0">
                <a:solidFill>
                  <a:schemeClr val="tx2"/>
                </a:solidFill>
              </a:rPr>
              <a:t>과 </a:t>
            </a:r>
            <a:r>
              <a:rPr lang="en-US" altLang="ko-KR" dirty="0" smtClean="0">
                <a:solidFill>
                  <a:schemeClr val="tx2"/>
                </a:solidFill>
              </a:rPr>
              <a:t>SSD </a:t>
            </a:r>
            <a:r>
              <a:rPr lang="ko-KR" altLang="en-US" dirty="0" smtClean="0">
                <a:solidFill>
                  <a:schemeClr val="tx2"/>
                </a:solidFill>
              </a:rPr>
              <a:t>중간 계층에 위치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7287346" y="3219415"/>
            <a:ext cx="1156447" cy="288000"/>
          </a:xfrm>
          <a:prstGeom prst="rightArrow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. </a:t>
            </a:r>
            <a:r>
              <a:rPr lang="ko-KR" altLang="en-US" dirty="0" err="1"/>
              <a:t>M</a:t>
            </a:r>
            <a:r>
              <a:rPr lang="en-US" altLang="ko-KR" dirty="0" smtClean="0"/>
              <a:t>OTIVATION(1/2)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757660" cy="5146052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 err="1" smtClean="0"/>
              <a:t>Posix</a:t>
            </a:r>
            <a:r>
              <a:rPr lang="en-US" altLang="ko-KR" dirty="0" smtClean="0"/>
              <a:t> </a:t>
            </a:r>
            <a:r>
              <a:rPr lang="en-US" altLang="ko-KR" dirty="0"/>
              <a:t>read() and write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메모리와 스토리지 각각에 데이터를 복사하는 것이 중요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디스크의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시간이 느림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오베헤드</a:t>
            </a:r>
            <a:r>
              <a:rPr lang="ko-KR" altLang="en-US" dirty="0" smtClean="0"/>
              <a:t> 중요 </a:t>
            </a:r>
            <a:r>
              <a:rPr lang="en-US" altLang="ko-KR" dirty="0" smtClean="0"/>
              <a:t>X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PMEM</a:t>
            </a:r>
            <a:r>
              <a:rPr lang="ko-KR" altLang="en-US" dirty="0"/>
              <a:t>는 </a:t>
            </a:r>
            <a:r>
              <a:rPr lang="ko-KR" altLang="en-US" dirty="0" err="1"/>
              <a:t>엑세스</a:t>
            </a:r>
            <a:r>
              <a:rPr lang="ko-KR" altLang="en-US" dirty="0"/>
              <a:t> 시간이 빠름 </a:t>
            </a:r>
            <a:r>
              <a:rPr lang="en-US" altLang="ko-KR" dirty="0"/>
              <a:t>&gt; </a:t>
            </a:r>
            <a:r>
              <a:rPr lang="ko-KR" altLang="en-US" dirty="0"/>
              <a:t>복사본의 오버헤드가 성능 하락에 큰 영향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데이터가 </a:t>
            </a:r>
            <a:r>
              <a:rPr lang="en-US" altLang="ko-KR" dirty="0"/>
              <a:t>PMEM</a:t>
            </a:r>
            <a:r>
              <a:rPr lang="ko-KR" altLang="en-US" dirty="0"/>
              <a:t>에 저장 되어 있어 </a:t>
            </a:r>
            <a:r>
              <a:rPr lang="en-US" altLang="ko-KR" dirty="0"/>
              <a:t>CPU</a:t>
            </a:r>
            <a:r>
              <a:rPr lang="ko-KR" altLang="en-US" dirty="0"/>
              <a:t>가 </a:t>
            </a:r>
            <a:r>
              <a:rPr lang="en-US" altLang="ko-KR" dirty="0"/>
              <a:t>PMEM</a:t>
            </a:r>
            <a:r>
              <a:rPr lang="ko-KR" altLang="en-US" dirty="0"/>
              <a:t>에 </a:t>
            </a:r>
            <a:r>
              <a:rPr lang="ko-KR" altLang="en-US" dirty="0" err="1"/>
              <a:t>엑세스</a:t>
            </a:r>
            <a:r>
              <a:rPr lang="ko-KR" altLang="en-US" dirty="0"/>
              <a:t> 가능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9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.MOTIVATION(2/2)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write() system call</a:t>
            </a:r>
            <a:r>
              <a:rPr lang="ko-KR" altLang="en-US" dirty="0" smtClean="0"/>
              <a:t>에서  사용자 버퍼와 </a:t>
            </a:r>
            <a:r>
              <a:rPr lang="en-US" altLang="ko-KR" dirty="0" smtClean="0"/>
              <a:t>PMEM </a:t>
            </a:r>
            <a:r>
              <a:rPr lang="ko-KR" altLang="en-US" dirty="0" smtClean="0"/>
              <a:t>사이의 간단한 데이터 복사 과정</a:t>
            </a:r>
            <a:endParaRPr lang="en-US" altLang="ko-KR" dirty="0" smtClean="0"/>
          </a:p>
          <a:p>
            <a:r>
              <a:rPr lang="en-US" altLang="ko-KR" dirty="0" smtClean="0"/>
              <a:t>large key-value pairs</a:t>
            </a:r>
            <a:r>
              <a:rPr lang="ko-KR" altLang="en-US" dirty="0" smtClean="0"/>
              <a:t>의 업데이트 시 실행 시간의 </a:t>
            </a:r>
            <a:r>
              <a:rPr lang="en-US" altLang="ko-KR" dirty="0" smtClean="0"/>
              <a:t>25~45%</a:t>
            </a:r>
            <a:r>
              <a:rPr lang="ko-KR" altLang="en-US" dirty="0" smtClean="0"/>
              <a:t>가 복사 오버헤드</a:t>
            </a:r>
            <a:endParaRPr lang="en-US" altLang="ko-KR" dirty="0" smtClean="0"/>
          </a:p>
          <a:p>
            <a:r>
              <a:rPr lang="ko-KR" altLang="en-US" dirty="0" smtClean="0"/>
              <a:t>이 복사 오버헤드는 파일시스템 문제가 아닌 인터페이스의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199" y="3101521"/>
            <a:ext cx="5695613" cy="31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9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와이드스크린</PresentationFormat>
  <Paragraphs>135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lato</vt:lpstr>
      <vt:lpstr>roboto</vt:lpstr>
      <vt:lpstr>맑은 고딕</vt:lpstr>
      <vt:lpstr>Arial</vt:lpstr>
      <vt:lpstr>Wingdings</vt:lpstr>
      <vt:lpstr>Office 테마</vt:lpstr>
      <vt:lpstr>PowerPoint 프레젠테이션</vt:lpstr>
      <vt:lpstr>Table of context</vt:lpstr>
      <vt:lpstr>1. INTRODUCTION(1/5)</vt:lpstr>
      <vt:lpstr>1. INTRODUCTION(2/5)</vt:lpstr>
      <vt:lpstr>1. INTRODUCTION(3/5)</vt:lpstr>
      <vt:lpstr>1. INTRODUCTION(4/5)</vt:lpstr>
      <vt:lpstr>1. INTRODUCTION(5/5)</vt:lpstr>
      <vt:lpstr>2. MOTIVATION(1/2)</vt:lpstr>
      <vt:lpstr>2.MOTIVATION(2/2)</vt:lpstr>
      <vt:lpstr>3. SUBZERO IO </vt:lpstr>
      <vt:lpstr>3. SUBZERO Interface(1/3)</vt:lpstr>
      <vt:lpstr>3. SUBZERO Interface(2/3)</vt:lpstr>
      <vt:lpstr>3. SUBZERO Interface(3/3)</vt:lpstr>
      <vt:lpstr>3. Using SUBZERO</vt:lpstr>
      <vt:lpstr>3. IMPLEMENTING SUBZERO</vt:lpstr>
      <vt:lpstr>3. NOVA file system</vt:lpstr>
      <vt:lpstr>3. XFS-DAX file system</vt:lpstr>
      <vt:lpstr>4. EVALUATION(1/4)</vt:lpstr>
      <vt:lpstr>4. EVALUATION(2/4)</vt:lpstr>
      <vt:lpstr>4. EVALUATION(3/4)</vt:lpstr>
      <vt:lpstr>4. EVALUATION(4/4)</vt:lpstr>
      <vt:lpstr>5. RELATED WORK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478</cp:revision>
  <dcterms:created xsi:type="dcterms:W3CDTF">2020-03-06T02:35:36Z</dcterms:created>
  <dcterms:modified xsi:type="dcterms:W3CDTF">2021-08-23T02:00:00Z</dcterms:modified>
  <cp:version/>
</cp:coreProperties>
</file>