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53" r:id="rId1"/>
  </p:sldMasterIdLst>
  <p:notesMasterIdLst>
    <p:notesMasterId r:id="rId24"/>
  </p:notesMasterIdLst>
  <p:sldIdLst>
    <p:sldId id="256" r:id="rId2"/>
    <p:sldId id="295" r:id="rId3"/>
    <p:sldId id="307" r:id="rId4"/>
    <p:sldId id="308" r:id="rId5"/>
    <p:sldId id="309" r:id="rId6"/>
    <p:sldId id="296" r:id="rId7"/>
    <p:sldId id="280" r:id="rId8"/>
    <p:sldId id="286" r:id="rId9"/>
    <p:sldId id="298" r:id="rId10"/>
    <p:sldId id="310" r:id="rId11"/>
    <p:sldId id="285" r:id="rId12"/>
    <p:sldId id="284" r:id="rId13"/>
    <p:sldId id="299" r:id="rId14"/>
    <p:sldId id="283" r:id="rId15"/>
    <p:sldId id="287" r:id="rId16"/>
    <p:sldId id="288" r:id="rId17"/>
    <p:sldId id="289" r:id="rId18"/>
    <p:sldId id="290" r:id="rId19"/>
    <p:sldId id="303" r:id="rId20"/>
    <p:sldId id="304" r:id="rId21"/>
    <p:sldId id="305" r:id="rId22"/>
    <p:sldId id="292" r:id="rId23"/>
  </p:sldIdLst>
  <p:sldSz cx="12192000" cy="6858000"/>
  <p:notesSz cx="6858000" cy="9144000"/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50D4F80-A452-4806-97F7-7AD164655701}">
          <p14:sldIdLst>
            <p14:sldId id="256"/>
            <p14:sldId id="295"/>
          </p14:sldIdLst>
        </p14:section>
        <p14:section name="제목 없는 구역" id="{CC5F9C3A-402F-407E-AF1C-BF9F264CA5D1}">
          <p14:sldIdLst>
            <p14:sldId id="307"/>
            <p14:sldId id="308"/>
            <p14:sldId id="309"/>
            <p14:sldId id="296"/>
            <p14:sldId id="280"/>
            <p14:sldId id="286"/>
            <p14:sldId id="298"/>
            <p14:sldId id="310"/>
            <p14:sldId id="285"/>
            <p14:sldId id="284"/>
            <p14:sldId id="299"/>
            <p14:sldId id="283"/>
            <p14:sldId id="287"/>
            <p14:sldId id="288"/>
            <p14:sldId id="289"/>
            <p14:sldId id="290"/>
            <p14:sldId id="303"/>
            <p14:sldId id="304"/>
            <p14:sldId id="305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55">
          <p15:clr>
            <a:srgbClr val="A4A3A4"/>
          </p15:clr>
        </p15:guide>
        <p15:guide id="2" pos="40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CAA430-9AE3-4580-92D6-6F14EB12F27C}" v="2821" dt="2021-07-02T08:59:39.201"/>
    <p1510:client id="{EF459ED7-0DCC-4266-8569-B155021283F7}" v="203" dt="2021-07-05T00:16:48.8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30" autoAdjust="0"/>
    <p:restoredTop sz="93946" autoAdjust="0"/>
  </p:normalViewPr>
  <p:slideViewPr>
    <p:cSldViewPr snapToGrid="0">
      <p:cViewPr varScale="1">
        <p:scale>
          <a:sx n="66" d="100"/>
          <a:sy n="66" d="100"/>
        </p:scale>
        <p:origin x="378" y="48"/>
      </p:cViewPr>
      <p:guideLst>
        <p:guide orient="horz" pos="1655"/>
        <p:guide pos="4080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B653B65-7BB5-4D60-9879-5AFC8E04B446}" type="datetime1">
              <a:rPr lang="ko-KR" altLang="en-US"/>
              <a:pPr lvl="0">
                <a:defRPr/>
              </a:pPr>
              <a:t>2021-07-20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CB6E87F-228F-44B2-B4EE-9BD47B249A9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CB6E87F-228F-44B2-B4EE-9BD47B249A9D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Title Test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bg1"/>
                </a:solidFill>
                <a:latin typeface="+mn-lt"/>
                <a:cs typeface="lato"/>
              </a:rPr>
              <a:t> Changwon National</a:t>
            </a:r>
            <a:r>
              <a:rPr lang="en-US" altLang="ko-KR" sz="1300" baseline="0">
                <a:solidFill>
                  <a:schemeClr val="bg1"/>
                </a:solidFill>
                <a:latin typeface="+mn-lt"/>
                <a:cs typeface="lato"/>
              </a:rPr>
              <a:t> University</a:t>
            </a:r>
            <a:endParaRPr lang="ko-KR" altLang="en-US" sz="1300">
              <a:solidFill>
                <a:schemeClr val="bg1"/>
              </a:solidFill>
              <a:latin typeface="+mn-lt"/>
              <a:cs typeface="lato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395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defRPr/>
            </a:pPr>
            <a:r>
              <a:rPr lang="en-US" altLang="ko-KR" sz="1300">
                <a:solidFill>
                  <a:schemeClr val="bg1"/>
                </a:solidFill>
                <a:latin typeface="+mn-lt"/>
              </a:rPr>
              <a:t>Sungmoo Son</a:t>
            </a:r>
          </a:p>
          <a:p>
            <a:pPr algn="l">
              <a:defRPr/>
            </a:pPr>
            <a:endParaRPr lang="en-US" altLang="ko-KR" sz="13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fld id="{765CECA1-5C9B-4693-A1BD-3F65156FC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765CECA1-5C9B-4693-A1BD-3F65156FC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senix.org/conference/hotstorage18/presentation/ko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08856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schemeClr val="accent5"/>
                </a:solidFill>
                <a:latin typeface="roboto"/>
                <a:ea typeface="roboto"/>
              </a:rPr>
              <a:t>LOCKED-Free Journaling:Improving the Coalescing Degree in EXT4 Journaling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b="1">
                <a:solidFill>
                  <a:schemeClr val="accent5"/>
                </a:solidFill>
                <a:latin typeface="lato"/>
                <a:ea typeface="lato"/>
                <a:cs typeface="lato"/>
              </a:rPr>
              <a:t>Kyoungho Koo</a:t>
            </a:r>
            <a:r>
              <a:rPr lang="en-US" altLang="ko-KR" sz="2200">
                <a:latin typeface="lato"/>
                <a:ea typeface="lato"/>
                <a:cs typeface="lato"/>
              </a:rPr>
              <a:t>,  Yongjun Park, Youjip Won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400"/>
              </a:lnSpc>
              <a:defRPr/>
            </a:pPr>
            <a:r>
              <a:rPr lang="en-US" altLang="ko-KR" sz="2400">
                <a:latin typeface="+mj-lt"/>
                <a:ea typeface="lato"/>
                <a:cs typeface="lato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>
          <a:xfrm>
            <a:off x="5947410" y="564528"/>
            <a:ext cx="287655" cy="353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30153" rIns="91440" bIns="45720" anchor="ctr" anchorCtr="0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lvl="0" algn="ctr" latinLnBrk="0">
              <a:defRPr/>
            </a:pPr>
            <a:endParaRPr lang="en-US" altLang="ko-KR"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ko-KR" dirty="0">
                <a:ea typeface="+mj-lt"/>
                <a:cs typeface="+mj-lt"/>
              </a:rPr>
              <a:t> </a:t>
            </a:r>
            <a:r>
              <a:rPr lang="en-US" altLang="ko-KR" dirty="0" smtClean="0">
                <a:ea typeface="+mj-lt"/>
                <a:cs typeface="+mj-lt"/>
              </a:rPr>
              <a:t>Background-JOURNALING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</a:rPr>
              <a:t>파일 변경 과정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57323" y="4231957"/>
            <a:ext cx="2657475" cy="119062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57323" y="1660206"/>
            <a:ext cx="2657475" cy="119062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710361" y="4231956"/>
            <a:ext cx="2657475" cy="119062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710361" y="1660206"/>
            <a:ext cx="2657475" cy="119062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57324" y="3269499"/>
            <a:ext cx="2657474" cy="543790"/>
          </a:xfrm>
          <a:prstGeom prst="rect">
            <a:avLst/>
          </a:pr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</a:rPr>
              <a:t>파일 시스템</a:t>
            </a:r>
            <a:endParaRPr lang="ko-KR" altLang="en-US" dirty="0">
              <a:solidFill>
                <a:schemeClr val="tx2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786060" y="4203381"/>
            <a:ext cx="0" cy="1190625"/>
          </a:xfrm>
          <a:prstGeom prst="line">
            <a:avLst/>
          </a:prstGeom>
          <a:ln w="28575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710361" y="3269499"/>
            <a:ext cx="2657474" cy="543790"/>
          </a:xfrm>
          <a:prstGeom prst="rect">
            <a:avLst/>
          </a:pr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</a:rPr>
              <a:t>파일 시스템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38288" y="5489256"/>
            <a:ext cx="1166807" cy="264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2"/>
                </a:solidFill>
              </a:rPr>
              <a:t>데이터 저장 영역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70836" y="5489256"/>
            <a:ext cx="1166807" cy="264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2"/>
                </a:solidFill>
              </a:rPr>
              <a:t>저널 영역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cxnSp>
        <p:nvCxnSpPr>
          <p:cNvPr id="21" name="직선 연결선 20"/>
          <p:cNvCxnSpPr>
            <a:stCxn id="8" idx="0"/>
          </p:cNvCxnSpPr>
          <p:nvPr/>
        </p:nvCxnSpPr>
        <p:spPr>
          <a:xfrm>
            <a:off x="8039099" y="4231956"/>
            <a:ext cx="4760" cy="1190625"/>
          </a:xfrm>
          <a:prstGeom prst="line">
            <a:avLst/>
          </a:prstGeom>
          <a:ln w="28575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오른쪽 화살표 21"/>
          <p:cNvSpPr/>
          <p:nvPr/>
        </p:nvSpPr>
        <p:spPr>
          <a:xfrm>
            <a:off x="4874417" y="3269499"/>
            <a:ext cx="1076325" cy="543790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738312" y="4584380"/>
            <a:ext cx="762000" cy="485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2"/>
                </a:solidFill>
              </a:rPr>
              <a:t>A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81197" y="4027168"/>
            <a:ext cx="1609725" cy="40957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</a:rPr>
              <a:t>스토리지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81196" y="1446327"/>
            <a:ext cx="1609725" cy="40957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</a:rPr>
              <a:t>메모리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38312" y="2012630"/>
            <a:ext cx="762000" cy="485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2"/>
                </a:solidFill>
              </a:rPr>
              <a:t>A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91362" y="2012630"/>
            <a:ext cx="762000" cy="485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A’</a:t>
            </a:r>
            <a:endParaRPr lang="ko-KR" altLang="en-US" dirty="0">
              <a:solidFill>
                <a:schemeClr val="tx2"/>
              </a:solidFill>
            </a:endParaRPr>
          </a:p>
        </p:txBody>
      </p:sp>
      <p:cxnSp>
        <p:nvCxnSpPr>
          <p:cNvPr id="34" name="직선 연결선 33"/>
          <p:cNvCxnSpPr>
            <a:stCxn id="29" idx="3"/>
          </p:cNvCxnSpPr>
          <p:nvPr/>
        </p:nvCxnSpPr>
        <p:spPr>
          <a:xfrm flipV="1">
            <a:off x="7853362" y="2255517"/>
            <a:ext cx="957263" cy="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8810625" y="2247253"/>
            <a:ext cx="0" cy="1022246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8154586" y="4583056"/>
            <a:ext cx="1102523" cy="48577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2"/>
                </a:solidFill>
              </a:rPr>
              <a:t>A’ </a:t>
            </a:r>
            <a:r>
              <a:rPr lang="ko-KR" altLang="en-US" sz="1400" dirty="0" err="1" smtClean="0">
                <a:solidFill>
                  <a:schemeClr val="tx2"/>
                </a:solidFill>
              </a:rPr>
              <a:t>갱신기록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014681" y="4583056"/>
            <a:ext cx="762000" cy="485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2"/>
                </a:solidFill>
              </a:rPr>
              <a:t>A</a:t>
            </a:r>
            <a:endParaRPr lang="ko-KR" altLang="en-US" dirty="0">
              <a:solidFill>
                <a:schemeClr val="tx2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8810625" y="3813289"/>
            <a:ext cx="0" cy="750351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8553450" y="3813289"/>
            <a:ext cx="0" cy="742729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8553450" y="2400300"/>
            <a:ext cx="0" cy="869199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7853362" y="2400300"/>
            <a:ext cx="700088" cy="0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7277100" y="2498405"/>
            <a:ext cx="0" cy="771094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7277100" y="3812195"/>
            <a:ext cx="0" cy="743823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V="1">
            <a:off x="9644061" y="5489256"/>
            <a:ext cx="1023939" cy="953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V="1">
            <a:off x="9644061" y="5898831"/>
            <a:ext cx="1023939" cy="953"/>
          </a:xfrm>
          <a:prstGeom prst="line">
            <a:avLst/>
          </a:prstGeom>
          <a:ln w="381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0502258" y="5322572"/>
            <a:ext cx="1461141" cy="268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: </a:t>
            </a:r>
            <a:r>
              <a:rPr lang="ko-KR" altLang="en-US" sz="1400" dirty="0" smtClean="0">
                <a:solidFill>
                  <a:schemeClr val="tx2"/>
                </a:solidFill>
              </a:rPr>
              <a:t>하드웨어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0502259" y="5697856"/>
            <a:ext cx="1689742" cy="2686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: </a:t>
            </a:r>
            <a:r>
              <a:rPr lang="ko-KR" altLang="en-US" sz="1400" dirty="0" smtClean="0">
                <a:solidFill>
                  <a:schemeClr val="tx2"/>
                </a:solidFill>
              </a:rPr>
              <a:t>소프트웨어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696420" y="4047386"/>
            <a:ext cx="1432319" cy="597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</a:rPr>
              <a:t>파일 수정</a:t>
            </a:r>
            <a:endParaRPr lang="ko-KR" altLang="en-US" dirty="0">
              <a:solidFill>
                <a:schemeClr val="tx2"/>
              </a:solidFill>
            </a:endParaRPr>
          </a:p>
        </p:txBody>
      </p:sp>
      <p:cxnSp>
        <p:nvCxnSpPr>
          <p:cNvPr id="93" name="직선 화살표 연결선 92"/>
          <p:cNvCxnSpPr>
            <a:stCxn id="23" idx="0"/>
          </p:cNvCxnSpPr>
          <p:nvPr/>
        </p:nvCxnSpPr>
        <p:spPr>
          <a:xfrm flipV="1">
            <a:off x="2119312" y="3812195"/>
            <a:ext cx="0" cy="772185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V="1">
            <a:off x="2119312" y="2488220"/>
            <a:ext cx="0" cy="772185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7019622" y="4583052"/>
            <a:ext cx="762000" cy="485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A’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870836" y="4583056"/>
            <a:ext cx="1151573" cy="48577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2"/>
                </a:solidFill>
              </a:rPr>
              <a:t>A </a:t>
            </a:r>
            <a:r>
              <a:rPr lang="ko-KR" altLang="en-US" sz="1400" dirty="0" err="1" smtClean="0">
                <a:solidFill>
                  <a:schemeClr val="tx2"/>
                </a:solidFill>
              </a:rPr>
              <a:t>갱신기록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151015" y="4583056"/>
            <a:ext cx="1096566" cy="48577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2"/>
                </a:solidFill>
              </a:rPr>
              <a:t>A </a:t>
            </a:r>
            <a:r>
              <a:rPr lang="ko-KR" altLang="en-US" sz="1400" dirty="0" err="1" smtClean="0">
                <a:solidFill>
                  <a:schemeClr val="tx2"/>
                </a:solidFill>
              </a:rPr>
              <a:t>갱신기록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886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 animBg="1"/>
      <p:bldP spid="22" grpId="0" animBg="1"/>
      <p:bldP spid="28" grpId="0" animBg="1"/>
      <p:bldP spid="29" grpId="0" animBg="1"/>
      <p:bldP spid="43" grpId="0" animBg="1"/>
      <p:bldP spid="44" grpId="0" animBg="1"/>
      <p:bldP spid="44" grpId="1" animBg="1"/>
      <p:bldP spid="95" grpId="0" animBg="1"/>
      <p:bldP spid="97" grpId="0" animBg="1"/>
      <p:bldP spid="9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/>
              <a:t>Background-EXT4 JOURNAING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Atomic Insert Into Transaction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 err="1"/>
              <a:t>작업당</a:t>
            </a:r>
            <a:r>
              <a:rPr lang="ko-KR" altLang="en-US" dirty="0"/>
              <a:t> 수정된 블록 집합은 파일 시스템의 일관성을 보장하기 위해 실행중인 트랜잭션에 원자적으로 삽입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dirty="0" err="1"/>
              <a:t>참조카운터</a:t>
            </a:r>
            <a:r>
              <a:rPr lang="en-US" altLang="ko-KR" dirty="0"/>
              <a:t>(</a:t>
            </a:r>
            <a:r>
              <a:rPr lang="en-US" altLang="ko-KR" dirty="0" err="1"/>
              <a:t>t_updates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ko-KR" altLang="en-US" dirty="0" smtClean="0"/>
              <a:t>쓰기 </a:t>
            </a:r>
            <a:r>
              <a:rPr lang="ko-KR" altLang="en-US" dirty="0"/>
              <a:t>잠금</a:t>
            </a:r>
            <a:r>
              <a:rPr lang="en-US" altLang="ko-KR" dirty="0"/>
              <a:t>(</a:t>
            </a:r>
            <a:r>
              <a:rPr lang="en-US" altLang="ko-KR" dirty="0" err="1"/>
              <a:t>j_state_lock</a:t>
            </a:r>
            <a:r>
              <a:rPr lang="en-US" altLang="ko-KR" dirty="0"/>
              <a:t>)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marL="347400" lvl="1" indent="0">
              <a:buNone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69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/>
              <a:t>Background-EXT4 JOURNAING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>
              <a:defRPr/>
            </a:pPr>
            <a:r>
              <a:rPr lang="ko-KR" altLang="en-US" sz="2000" dirty="0"/>
              <a:t>EXT4의 </a:t>
            </a:r>
            <a:r>
              <a:rPr lang="ko-KR" altLang="en-US" sz="2000" dirty="0" err="1"/>
              <a:t>저널링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시퀀스</a:t>
            </a:r>
            <a:endParaRPr lang="en-US" altLang="ko-KR" sz="2000" dirty="0" smtClean="0"/>
          </a:p>
          <a:p>
            <a:pPr marL="633095" lvl="1" indent="-285750">
              <a:defRPr/>
            </a:pPr>
            <a:r>
              <a:rPr lang="en-US" altLang="ko-KR" sz="1800" dirty="0" smtClean="0"/>
              <a:t>JBD </a:t>
            </a:r>
            <a:r>
              <a:rPr lang="ko-KR" altLang="en-US" sz="1800" dirty="0" smtClean="0"/>
              <a:t>스레드</a:t>
            </a:r>
            <a:r>
              <a:rPr lang="en-US" altLang="ko-KR" sz="1800" dirty="0" smtClean="0"/>
              <a:t>: </a:t>
            </a:r>
            <a:r>
              <a:rPr lang="en-US" altLang="ko-KR" sz="1800" u="sng" dirty="0" smtClean="0"/>
              <a:t>running transaction</a:t>
            </a:r>
            <a:r>
              <a:rPr lang="ko-KR" altLang="en-US" sz="1800" dirty="0" smtClean="0"/>
              <a:t>을 </a:t>
            </a:r>
            <a:r>
              <a:rPr lang="en-US" altLang="ko-KR" sz="1800" dirty="0" smtClean="0"/>
              <a:t>committing transaction</a:t>
            </a:r>
            <a:r>
              <a:rPr lang="ko-KR" altLang="en-US" sz="1800" dirty="0" smtClean="0"/>
              <a:t>으로 </a:t>
            </a:r>
            <a:r>
              <a:rPr lang="ko-KR" altLang="en-US" sz="1800" dirty="0" err="1" smtClean="0"/>
              <a:t>변경후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commit</a:t>
            </a:r>
            <a:r>
              <a:rPr lang="ko-KR" altLang="en-US" sz="1800" dirty="0" smtClean="0"/>
              <a:t>을 진행 하는 역할</a:t>
            </a:r>
            <a:endParaRPr lang="en-US" altLang="ko-KR" sz="1800" dirty="0" smtClean="0"/>
          </a:p>
          <a:p>
            <a:pPr marL="633095" lvl="1" indent="-285750">
              <a:defRPr/>
            </a:pPr>
            <a:r>
              <a:rPr lang="en-US" altLang="ko-KR" sz="1800" u="sng" dirty="0" err="1" smtClean="0"/>
              <a:t>fsync</a:t>
            </a:r>
            <a:r>
              <a:rPr lang="en-US" altLang="ko-KR" sz="1800" u="sng" dirty="0" smtClean="0"/>
              <a:t>()</a:t>
            </a:r>
            <a:r>
              <a:rPr lang="ko-KR" altLang="en-US" sz="1800" dirty="0" smtClean="0"/>
              <a:t>가  호출되면 </a:t>
            </a:r>
            <a:r>
              <a:rPr lang="en-US" altLang="ko-KR" sz="1800" dirty="0" smtClean="0"/>
              <a:t>running transaction</a:t>
            </a:r>
            <a:r>
              <a:rPr lang="ko-KR" altLang="en-US" sz="1800" dirty="0" smtClean="0"/>
              <a:t>을 </a:t>
            </a:r>
            <a:r>
              <a:rPr lang="en-US" altLang="ko-KR" sz="1800" dirty="0" smtClean="0"/>
              <a:t>lock </a:t>
            </a:r>
            <a:r>
              <a:rPr lang="ko-KR" altLang="en-US" sz="1800" dirty="0" smtClean="0"/>
              <a:t>상태로 만들고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진행중인 블록의 삽입을 진행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새로운 블록 삽입 방지</a:t>
            </a:r>
            <a:endParaRPr lang="en-US" altLang="ko-KR" sz="1800" dirty="0" smtClean="0"/>
          </a:p>
          <a:p>
            <a:pPr marL="633095" lvl="1" indent="-285750">
              <a:defRPr/>
            </a:pPr>
            <a:r>
              <a:rPr lang="ko-KR" altLang="en-US" sz="1800" dirty="0" smtClean="0"/>
              <a:t>아래 그림에서는 </a:t>
            </a:r>
            <a:r>
              <a:rPr lang="en-US" altLang="ko-KR" sz="1800" dirty="0" smtClean="0"/>
              <a:t>f1, f2</a:t>
            </a:r>
            <a:r>
              <a:rPr lang="ko-KR" altLang="en-US" sz="1800" dirty="0" smtClean="0"/>
              <a:t>는 해당 파일 연산을 진행해서 </a:t>
            </a:r>
            <a:r>
              <a:rPr lang="en-US" altLang="ko-KR" sz="1800" dirty="0" smtClean="0"/>
              <a:t>running transaction </a:t>
            </a:r>
            <a:r>
              <a:rPr lang="ko-KR" altLang="en-US" sz="1800" dirty="0" smtClean="0"/>
              <a:t>삽입</a:t>
            </a:r>
            <a:endParaRPr lang="ko-KR" altLang="en-US" sz="1800" dirty="0"/>
          </a:p>
          <a:p>
            <a:pPr lvl="0">
              <a:defRPr/>
            </a:pPr>
            <a:endParaRPr lang="ko-KR" altLang="en-US" sz="2000" dirty="0"/>
          </a:p>
          <a:p>
            <a:pPr>
              <a:defRPr/>
            </a:pPr>
            <a:endParaRPr lang="ko-KR" altLang="en-US" sz="2000" dirty="0"/>
          </a:p>
          <a:p>
            <a:pPr>
              <a:defRPr/>
            </a:pPr>
            <a:endParaRPr lang="ko-KR" altLang="en-US" sz="2200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B4DA16AC-40B8-42BD-9335-D91BE762D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22" y="3173486"/>
            <a:ext cx="6494011" cy="2960615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6366510" y="4378612"/>
            <a:ext cx="382555" cy="318116"/>
          </a:xfrm>
          <a:prstGeom prst="ellipse">
            <a:avLst/>
          </a:prstGeom>
          <a:noFill/>
          <a:ln w="285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0" idx="1"/>
          </p:cNvCxnSpPr>
          <p:nvPr/>
        </p:nvCxnSpPr>
        <p:spPr>
          <a:xfrm flipH="1" flipV="1">
            <a:off x="1464767" y="2230016"/>
            <a:ext cx="4957767" cy="2195183"/>
          </a:xfrm>
          <a:prstGeom prst="straightConnector1">
            <a:avLst/>
          </a:prstGeom>
          <a:ln w="2857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4945224" y="5795521"/>
            <a:ext cx="2929814" cy="502121"/>
          </a:xfrm>
          <a:prstGeom prst="ellipse">
            <a:avLst/>
          </a:prstGeom>
          <a:noFill/>
          <a:ln w="285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3181414" y="1809597"/>
            <a:ext cx="3070796" cy="3985925"/>
          </a:xfrm>
          <a:prstGeom prst="straightConnector1">
            <a:avLst/>
          </a:prstGeom>
          <a:ln w="2857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65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B128D-1283-42D1-AD11-27388D32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+mj-lt"/>
                <a:cs typeface="+mj-lt"/>
              </a:rPr>
              <a:t>3</a:t>
            </a:r>
            <a:r>
              <a:rPr lang="en-US" altLang="ko-KR" dirty="0" smtClean="0">
                <a:ea typeface="+mj-lt"/>
                <a:cs typeface="+mj-lt"/>
              </a:rPr>
              <a:t>. </a:t>
            </a:r>
            <a:r>
              <a:rPr lang="en-US" altLang="ko-KR" dirty="0">
                <a:ea typeface="+mj-lt"/>
                <a:cs typeface="+mj-lt"/>
              </a:rPr>
              <a:t>Background-EXT4 JOURNAING</a:t>
            </a:r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03EE04-F105-40A8-B109-F2A359090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/>
              <a:pPr lvl="0">
                <a:defRPr/>
              </a:pPr>
              <a:t>13</a:t>
            </a:fld>
            <a:endParaRPr lang="ko-KR" altLang="en-US"/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40D3E931-DA3B-4AD6-B2E2-30C156097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148" y="2516431"/>
            <a:ext cx="3506280" cy="2614344"/>
          </a:xfr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81B29FAD-7CF6-48D5-90B6-626689074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872" y="2515015"/>
            <a:ext cx="3404558" cy="2633103"/>
          </a:xfrm>
          <a:prstGeom prst="rect">
            <a:avLst/>
          </a:prstGeom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1C757D28-04A1-4435-8E48-4E96BFAD5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881" y="2522015"/>
            <a:ext cx="3167163" cy="27056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7D5249-7877-4751-A40D-88F6A11D0E01}"/>
              </a:ext>
            </a:extLst>
          </p:cNvPr>
          <p:cNvSpPr txBox="1"/>
          <p:nvPr/>
        </p:nvSpPr>
        <p:spPr>
          <a:xfrm>
            <a:off x="463624" y="1234484"/>
            <a:ext cx="100353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ko-KR" altLang="en-US" sz="2400"/>
              <a:t>Running Transaction에서 Committing Transaction으로 이동하는 과정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1200150" y="5295900"/>
            <a:ext cx="2190750" cy="32385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</a:rPr>
              <a:t>참조 카운터 </a:t>
            </a:r>
            <a:r>
              <a:rPr lang="en-US" altLang="ko-KR" dirty="0" smtClean="0">
                <a:solidFill>
                  <a:schemeClr val="tx2"/>
                </a:solidFill>
              </a:rPr>
              <a:t>2</a:t>
            </a:r>
            <a:r>
              <a:rPr lang="ko-KR" altLang="en-US" dirty="0" smtClean="0">
                <a:solidFill>
                  <a:schemeClr val="tx2"/>
                </a:solidFill>
              </a:rPr>
              <a:t>개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88709" y="3394977"/>
            <a:ext cx="504825" cy="371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35238" y="3394978"/>
            <a:ext cx="504825" cy="371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89195" y="5289575"/>
            <a:ext cx="2190750" cy="32385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</a:rPr>
              <a:t>참조 카운터 </a:t>
            </a:r>
            <a:r>
              <a:rPr lang="en-US" altLang="ko-KR" dirty="0">
                <a:solidFill>
                  <a:schemeClr val="tx2"/>
                </a:solidFill>
              </a:rPr>
              <a:t>1</a:t>
            </a:r>
            <a:r>
              <a:rPr lang="ko-KR" altLang="en-US" dirty="0" smtClean="0">
                <a:solidFill>
                  <a:schemeClr val="tx2"/>
                </a:solidFill>
              </a:rPr>
              <a:t>개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56909" y="3404502"/>
            <a:ext cx="504825" cy="371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125087" y="5289575"/>
            <a:ext cx="2190750" cy="32385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</a:rPr>
              <a:t>참조 카운터 </a:t>
            </a:r>
            <a:r>
              <a:rPr lang="en-US" altLang="ko-KR" dirty="0" smtClean="0">
                <a:solidFill>
                  <a:schemeClr val="tx2"/>
                </a:solidFill>
              </a:rPr>
              <a:t>0</a:t>
            </a:r>
            <a:r>
              <a:rPr lang="ko-KR" altLang="en-US" dirty="0" smtClean="0">
                <a:solidFill>
                  <a:schemeClr val="tx2"/>
                </a:solidFill>
              </a:rPr>
              <a:t>개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638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4.LOCKED-Free JOURNALING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>
              <a:defRPr/>
            </a:pPr>
            <a:r>
              <a:rPr lang="en-US" altLang="ko-KR" dirty="0"/>
              <a:t>A. Design</a:t>
            </a:r>
          </a:p>
          <a:p>
            <a:pPr marL="575945" lvl="1">
              <a:defRPr/>
            </a:pPr>
            <a:r>
              <a:rPr lang="en-US" altLang="ko-KR" dirty="0" err="1"/>
              <a:t>실행중인</a:t>
            </a:r>
            <a:r>
              <a:rPr lang="en-US" altLang="ko-KR" dirty="0"/>
              <a:t> </a:t>
            </a:r>
            <a:r>
              <a:rPr lang="en-US" altLang="ko-KR" dirty="0" err="1"/>
              <a:t>트랜잭션을</a:t>
            </a:r>
            <a:r>
              <a:rPr lang="en-US" altLang="ko-KR" dirty="0"/>
              <a:t>  </a:t>
            </a:r>
            <a:r>
              <a:rPr lang="en-US" altLang="ko-KR" dirty="0" err="1"/>
              <a:t>LOCKED상태로</a:t>
            </a:r>
            <a:r>
              <a:rPr lang="en-US" altLang="ko-KR" dirty="0"/>
              <a:t> </a:t>
            </a:r>
            <a:r>
              <a:rPr lang="en-US" altLang="ko-KR" dirty="0" err="1"/>
              <a:t>변경하지</a:t>
            </a:r>
            <a:r>
              <a:rPr lang="en-US" altLang="ko-KR" dirty="0"/>
              <a:t> </a:t>
            </a:r>
            <a:r>
              <a:rPr lang="en-US" altLang="ko-KR" dirty="0" err="1" smtClean="0"/>
              <a:t>않고</a:t>
            </a:r>
            <a:r>
              <a:rPr lang="en-US" altLang="ko-KR" dirty="0"/>
              <a:t> </a:t>
            </a:r>
            <a:r>
              <a:rPr lang="en-US" altLang="ko-KR" dirty="0" smtClean="0"/>
              <a:t>outstanding request </a:t>
            </a:r>
            <a:r>
              <a:rPr lang="en-US" altLang="ko-KR" dirty="0" err="1" smtClean="0"/>
              <a:t>확인가능</a:t>
            </a:r>
            <a:endParaRPr lang="en-US" altLang="ko-KR" dirty="0"/>
          </a:p>
          <a:p>
            <a:pPr marL="575945" lvl="1">
              <a:defRPr/>
            </a:pPr>
            <a:r>
              <a:rPr lang="en-US" altLang="ko-KR" dirty="0" err="1"/>
              <a:t>처리중인</a:t>
            </a:r>
            <a:r>
              <a:rPr lang="en-US" altLang="ko-KR" dirty="0"/>
              <a:t> </a:t>
            </a:r>
            <a:r>
              <a:rPr lang="en-US" altLang="ko-KR" dirty="0" err="1"/>
              <a:t>파일</a:t>
            </a:r>
            <a:r>
              <a:rPr lang="en-US" altLang="ko-KR" dirty="0"/>
              <a:t> </a:t>
            </a:r>
            <a:r>
              <a:rPr lang="en-US" altLang="ko-KR" dirty="0" err="1"/>
              <a:t>작업이</a:t>
            </a:r>
            <a:r>
              <a:rPr lang="en-US" altLang="ko-KR" dirty="0"/>
              <a:t>  </a:t>
            </a:r>
            <a:r>
              <a:rPr lang="en-US" altLang="ko-KR" dirty="0" err="1"/>
              <a:t>존재하지</a:t>
            </a:r>
            <a:r>
              <a:rPr lang="en-US" altLang="ko-KR" dirty="0"/>
              <a:t> </a:t>
            </a:r>
            <a:r>
              <a:rPr lang="en-US" altLang="ko-KR" dirty="0" err="1"/>
              <a:t>않으면</a:t>
            </a:r>
            <a:r>
              <a:rPr lang="en-US" altLang="ko-KR" dirty="0"/>
              <a:t> </a:t>
            </a:r>
            <a:r>
              <a:rPr lang="en-US" altLang="ko-KR" dirty="0" err="1"/>
              <a:t>실행중인</a:t>
            </a:r>
            <a:r>
              <a:rPr lang="en-US" altLang="ko-KR" dirty="0"/>
              <a:t> </a:t>
            </a:r>
            <a:r>
              <a:rPr lang="en-US" altLang="ko-KR" dirty="0" err="1"/>
              <a:t>트랜잭션은</a:t>
            </a:r>
            <a:r>
              <a:rPr lang="en-US" altLang="ko-KR" dirty="0"/>
              <a:t> LOCKED </a:t>
            </a:r>
            <a:r>
              <a:rPr lang="en-US" altLang="ko-KR" dirty="0" err="1"/>
              <a:t>상태를</a:t>
            </a:r>
            <a:r>
              <a:rPr lang="en-US" altLang="ko-KR" dirty="0"/>
              <a:t> </a:t>
            </a:r>
            <a:r>
              <a:rPr lang="en-US" altLang="ko-KR" dirty="0" err="1"/>
              <a:t>사용없이</a:t>
            </a:r>
            <a:r>
              <a:rPr lang="en-US" altLang="ko-KR" dirty="0"/>
              <a:t> </a:t>
            </a:r>
            <a:r>
              <a:rPr lang="en-US" altLang="ko-KR" dirty="0" err="1"/>
              <a:t>지속상태의</a:t>
            </a:r>
            <a:r>
              <a:rPr lang="en-US" altLang="ko-KR" dirty="0"/>
              <a:t> </a:t>
            </a:r>
            <a:r>
              <a:rPr lang="en-US" altLang="ko-KR" dirty="0" err="1"/>
              <a:t>커밋</a:t>
            </a:r>
            <a:r>
              <a:rPr lang="en-US" altLang="ko-KR" dirty="0"/>
              <a:t> </a:t>
            </a:r>
            <a:r>
              <a:rPr lang="en-US" altLang="ko-KR" dirty="0" err="1"/>
              <a:t>트랜잭션이</a:t>
            </a:r>
            <a:r>
              <a:rPr lang="en-US" altLang="ko-KR" dirty="0"/>
              <a:t> </a:t>
            </a:r>
            <a:r>
              <a:rPr lang="en-US" altLang="ko-KR" dirty="0" err="1"/>
              <a:t>될수</a:t>
            </a:r>
            <a:r>
              <a:rPr lang="en-US" altLang="ko-KR" dirty="0"/>
              <a:t> </a:t>
            </a:r>
            <a:r>
              <a:rPr lang="en-US" altLang="ko-KR" dirty="0" err="1"/>
              <a:t>있음</a:t>
            </a:r>
            <a:endParaRPr lang="en-US" altLang="ko-KR" dirty="0"/>
          </a:p>
          <a:p>
            <a:pPr marL="575945" lvl="1">
              <a:defRPr/>
            </a:pPr>
            <a:r>
              <a:rPr lang="en-US" altLang="ko-KR" dirty="0"/>
              <a:t>표1에서  </a:t>
            </a:r>
            <a:r>
              <a:rPr lang="en-US" altLang="ko-KR" dirty="0" err="1"/>
              <a:t>Optane</a:t>
            </a:r>
            <a:r>
              <a:rPr lang="en-US" altLang="ko-KR" dirty="0"/>
              <a:t> </a:t>
            </a:r>
            <a:r>
              <a:rPr lang="en-US" altLang="ko-KR" dirty="0" err="1"/>
              <a:t>SSD를</a:t>
            </a:r>
            <a:r>
              <a:rPr lang="en-US" altLang="ko-KR" dirty="0"/>
              <a:t> </a:t>
            </a:r>
            <a:r>
              <a:rPr lang="en-US" altLang="ko-KR" dirty="0" err="1"/>
              <a:t>사용할때</a:t>
            </a:r>
            <a:r>
              <a:rPr lang="en-US" altLang="ko-KR" dirty="0"/>
              <a:t> </a:t>
            </a:r>
            <a:r>
              <a:rPr lang="en-US" altLang="ko-KR" dirty="0" err="1"/>
              <a:t>LOCKED상태에서</a:t>
            </a:r>
            <a:r>
              <a:rPr lang="en-US" altLang="ko-KR" dirty="0"/>
              <a:t> </a:t>
            </a:r>
            <a:r>
              <a:rPr lang="en-US" altLang="ko-KR" dirty="0" err="1"/>
              <a:t>대기중인</a:t>
            </a:r>
            <a:r>
              <a:rPr lang="en-US" altLang="ko-KR" dirty="0"/>
              <a:t> </a:t>
            </a:r>
            <a:r>
              <a:rPr lang="en-US" altLang="ko-KR" dirty="0" err="1"/>
              <a:t>스레드의</a:t>
            </a:r>
            <a:r>
              <a:rPr lang="en-US" altLang="ko-KR" dirty="0"/>
              <a:t> </a:t>
            </a:r>
            <a:r>
              <a:rPr lang="en-US" altLang="ko-KR" dirty="0" err="1"/>
              <a:t>비율은</a:t>
            </a:r>
            <a:r>
              <a:rPr lang="en-US" altLang="ko-KR" dirty="0"/>
              <a:t> </a:t>
            </a:r>
            <a:r>
              <a:rPr lang="ko-KR" altLang="en-US" dirty="0" err="1" smtClean="0"/>
              <a:t>레거시</a:t>
            </a:r>
            <a:r>
              <a:rPr lang="en-US" altLang="ko-KR" dirty="0" smtClean="0"/>
              <a:t> </a:t>
            </a:r>
            <a:r>
              <a:rPr lang="en-US" altLang="ko-KR" dirty="0" err="1"/>
              <a:t>스토리지를</a:t>
            </a:r>
            <a:r>
              <a:rPr lang="en-US" altLang="ko-KR" dirty="0"/>
              <a:t> </a:t>
            </a:r>
            <a:r>
              <a:rPr lang="en-US" altLang="ko-KR" dirty="0" err="1"/>
              <a:t>사용할때</a:t>
            </a:r>
            <a:r>
              <a:rPr lang="en-US" altLang="ko-KR" dirty="0"/>
              <a:t> </a:t>
            </a:r>
            <a:r>
              <a:rPr lang="en-US" altLang="ko-KR" dirty="0" err="1"/>
              <a:t>보다</a:t>
            </a:r>
            <a:r>
              <a:rPr lang="en-US" altLang="ko-KR" dirty="0"/>
              <a:t> </a:t>
            </a:r>
            <a:r>
              <a:rPr lang="en-US" altLang="ko-KR" dirty="0" err="1"/>
              <a:t>높음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860" y="3643194"/>
            <a:ext cx="7133272" cy="24413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740" y="226590"/>
            <a:ext cx="11757660" cy="700498"/>
          </a:xfrm>
        </p:spPr>
        <p:txBody>
          <a:bodyPr/>
          <a:lstStyle/>
          <a:p>
            <a:r>
              <a:rPr lang="en-US" altLang="ko-KR"/>
              <a:t>4.LOCKED-Free JOURNALING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altLang="ko-KR" dirty="0"/>
              <a:t>B. LOCKED-Free</a:t>
            </a:r>
          </a:p>
          <a:p>
            <a:pPr marL="575945" lvl="1"/>
            <a:r>
              <a:rPr lang="ko-KR" dirty="0">
                <a:ea typeface="+mn-lt"/>
                <a:cs typeface="+mn-lt"/>
              </a:rPr>
              <a:t>파일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ko-KR" dirty="0">
                <a:ea typeface="+mn-lt"/>
                <a:cs typeface="+mn-lt"/>
              </a:rPr>
              <a:t>작업을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ko-KR" dirty="0">
                <a:ea typeface="+mn-lt"/>
                <a:cs typeface="+mn-lt"/>
              </a:rPr>
              <a:t>호출하는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ko-KR" dirty="0">
                <a:ea typeface="+mn-lt"/>
                <a:cs typeface="+mn-lt"/>
              </a:rPr>
              <a:t>스레드는 대기 큐에서 기다릴 필요가 없음</a:t>
            </a:r>
            <a:endParaRPr lang="en-US" dirty="0">
              <a:ea typeface="+mn-lt"/>
              <a:cs typeface="+mn-lt"/>
            </a:endParaRPr>
          </a:p>
          <a:p>
            <a:pPr marL="575945" lvl="1"/>
            <a:r>
              <a:rPr lang="ko-KR" dirty="0" smtClean="0">
                <a:ea typeface="+mn-lt"/>
                <a:cs typeface="+mn-lt"/>
              </a:rPr>
              <a:t>트랜잭션의 </a:t>
            </a:r>
            <a:r>
              <a:rPr lang="ko-KR" dirty="0">
                <a:ea typeface="+mn-lt"/>
                <a:cs typeface="+mn-lt"/>
              </a:rPr>
              <a:t>처리량이 증가해 성능이 </a:t>
            </a:r>
            <a:r>
              <a:rPr lang="ko-KR" dirty="0" smtClean="0">
                <a:ea typeface="+mn-lt"/>
                <a:cs typeface="+mn-lt"/>
              </a:rPr>
              <a:t>향상</a:t>
            </a:r>
            <a:endParaRPr lang="en-US" altLang="ko-KR" dirty="0" smtClean="0">
              <a:ea typeface="+mn-lt"/>
              <a:cs typeface="+mn-lt"/>
            </a:endParaRPr>
          </a:p>
          <a:p>
            <a:pPr marL="575945" lvl="1"/>
            <a:r>
              <a:rPr lang="ko-KR" altLang="en-US" u="sng" dirty="0" smtClean="0">
                <a:ea typeface="+mn-lt"/>
                <a:cs typeface="+mn-lt"/>
              </a:rPr>
              <a:t>하나의 파일 </a:t>
            </a:r>
            <a:r>
              <a:rPr lang="ko-KR" altLang="en-US" u="sng" dirty="0" err="1" smtClean="0">
                <a:ea typeface="+mn-lt"/>
                <a:cs typeface="+mn-lt"/>
              </a:rPr>
              <a:t>종료전</a:t>
            </a:r>
            <a:r>
              <a:rPr lang="ko-KR" altLang="en-US" dirty="0" err="1" smtClean="0">
                <a:ea typeface="+mn-lt"/>
                <a:cs typeface="+mn-lt"/>
              </a:rPr>
              <a:t>에</a:t>
            </a:r>
            <a:r>
              <a:rPr lang="ko-KR" altLang="en-US" dirty="0" smtClean="0">
                <a:ea typeface="+mn-lt"/>
                <a:cs typeface="+mn-lt"/>
              </a:rPr>
              <a:t> 다른 파일 연산이 수행되는 식으로 반복되면 무한히 </a:t>
            </a:r>
            <a:r>
              <a:rPr lang="ko-KR" altLang="en-US" dirty="0" err="1" smtClean="0">
                <a:ea typeface="+mn-lt"/>
                <a:cs typeface="+mn-lt"/>
              </a:rPr>
              <a:t>기다려야됨</a:t>
            </a:r>
            <a:endParaRPr lang="en-US" dirty="0">
              <a:ea typeface="+mn-lt"/>
              <a:cs typeface="+mn-lt"/>
            </a:endParaRPr>
          </a:p>
          <a:p>
            <a:pPr marL="575945"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8795DFDD-1C8D-49E3-8F73-FC34EE34A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413" y="2884954"/>
            <a:ext cx="6119036" cy="3113705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6195526" y="4618653"/>
            <a:ext cx="335903" cy="276941"/>
          </a:xfrm>
          <a:prstGeom prst="ellipse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7" idx="6"/>
          </p:cNvCxnSpPr>
          <p:nvPr/>
        </p:nvCxnSpPr>
        <p:spPr>
          <a:xfrm flipV="1">
            <a:off x="6531429" y="4757124"/>
            <a:ext cx="0" cy="1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2556588" y="2995127"/>
            <a:ext cx="3638938" cy="1698171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715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4.LOCKED-Free JOURNALING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C. Time-out</a:t>
            </a:r>
          </a:p>
          <a:p>
            <a:pPr marL="575945" lvl="1"/>
            <a:r>
              <a:rPr lang="ko-KR" altLang="en-US" dirty="0">
                <a:ea typeface="+mn-lt"/>
                <a:cs typeface="+mn-lt"/>
              </a:rPr>
              <a:t>파일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작업의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존재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여부에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따라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커밋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지연</a:t>
            </a:r>
            <a:endParaRPr lang="en-US" altLang="ko-KR" dirty="0">
              <a:ea typeface="+mn-lt"/>
              <a:cs typeface="+mn-lt"/>
            </a:endParaRPr>
          </a:p>
          <a:p>
            <a:pPr marL="575945" lvl="1"/>
            <a:r>
              <a:rPr lang="en-US" altLang="ko-KR" dirty="0" err="1" smtClean="0">
                <a:ea typeface="+mn-lt"/>
                <a:cs typeface="+mn-lt"/>
              </a:rPr>
              <a:t>Fsync</a:t>
            </a:r>
            <a:r>
              <a:rPr lang="en-US" altLang="ko-KR" dirty="0" smtClean="0">
                <a:ea typeface="+mn-lt"/>
                <a:cs typeface="+mn-lt"/>
              </a:rPr>
              <a:t>() </a:t>
            </a:r>
            <a:r>
              <a:rPr lang="ko-KR" altLang="en-US" dirty="0" smtClean="0">
                <a:ea typeface="+mn-lt"/>
                <a:cs typeface="+mn-lt"/>
              </a:rPr>
              <a:t>호출 이전에</a:t>
            </a:r>
            <a:r>
              <a:rPr lang="en-US" altLang="ko-KR" dirty="0" smtClean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진행중인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파일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작업과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새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파일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작업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요청까지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 smtClean="0">
                <a:ea typeface="+mn-lt"/>
                <a:cs typeface="+mn-lt"/>
              </a:rPr>
              <a:t>허용</a:t>
            </a:r>
            <a:endParaRPr lang="en-US" altLang="ko-KR" dirty="0" smtClean="0">
              <a:ea typeface="+mn-lt"/>
              <a:cs typeface="+mn-lt"/>
            </a:endParaRPr>
          </a:p>
          <a:p>
            <a:pPr marL="575945" lvl="1"/>
            <a:r>
              <a:rPr lang="en-US" altLang="ko-KR" u="sng" dirty="0" smtClean="0">
                <a:ea typeface="+mn-lt"/>
                <a:cs typeface="+mn-lt"/>
              </a:rPr>
              <a:t>Time-out</a:t>
            </a:r>
            <a:r>
              <a:rPr lang="ko-KR" altLang="en-US" dirty="0" smtClean="0">
                <a:ea typeface="+mn-lt"/>
                <a:cs typeface="+mn-lt"/>
              </a:rPr>
              <a:t>이</a:t>
            </a:r>
            <a:r>
              <a:rPr lang="en-US" altLang="ko-KR" dirty="0" smtClean="0">
                <a:ea typeface="+mn-lt"/>
                <a:cs typeface="+mn-lt"/>
              </a:rPr>
              <a:t> </a:t>
            </a:r>
            <a:r>
              <a:rPr lang="ko-KR" altLang="en-US" dirty="0" smtClean="0">
                <a:ea typeface="+mn-lt"/>
                <a:cs typeface="+mn-lt"/>
              </a:rPr>
              <a:t>발생하면 </a:t>
            </a:r>
            <a:r>
              <a:rPr lang="en-US" altLang="ko-KR" dirty="0" smtClean="0">
                <a:ea typeface="+mn-lt"/>
                <a:cs typeface="+mn-lt"/>
              </a:rPr>
              <a:t>running transaction</a:t>
            </a:r>
            <a:r>
              <a:rPr lang="ko-KR" altLang="en-US" dirty="0">
                <a:ea typeface="+mn-lt"/>
                <a:cs typeface="+mn-lt"/>
              </a:rPr>
              <a:t>을</a:t>
            </a:r>
            <a:r>
              <a:rPr lang="en-US" altLang="ko-KR" dirty="0" smtClean="0">
                <a:ea typeface="+mn-lt"/>
                <a:cs typeface="+mn-lt"/>
              </a:rPr>
              <a:t> lock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smtClean="0">
                <a:ea typeface="+mn-lt"/>
                <a:cs typeface="+mn-lt"/>
              </a:rPr>
              <a:t>상태로 변경</a:t>
            </a:r>
            <a:endParaRPr lang="en-US" altLang="ko-KR" dirty="0">
              <a:ea typeface="+mn-lt"/>
              <a:cs typeface="+mn-lt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7904DB23-CC6B-4237-8CE3-2B0C11AB7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943" y="2974262"/>
            <a:ext cx="6119035" cy="3159839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6675120" y="4720590"/>
            <a:ext cx="388620" cy="317204"/>
          </a:xfrm>
          <a:prstGeom prst="ellipse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 flipV="1">
            <a:off x="1531620" y="2913301"/>
            <a:ext cx="5200412" cy="1853742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262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EXPERIMENT-</a:t>
            </a:r>
            <a:r>
              <a:rPr lang="en-US">
                <a:ea typeface="+mj-lt"/>
                <a:cs typeface="+mj-lt"/>
              </a:rPr>
              <a:t>Environment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altLang="ko-KR" dirty="0" err="1"/>
              <a:t>환경</a:t>
            </a:r>
            <a:r>
              <a:rPr lang="en-US" altLang="ko-KR" dirty="0"/>
              <a:t> A</a:t>
            </a:r>
          </a:p>
          <a:p>
            <a:pPr marL="575945" lvl="1"/>
            <a:r>
              <a:rPr lang="en-US" dirty="0">
                <a:ea typeface="+mn-lt"/>
                <a:cs typeface="+mn-lt"/>
              </a:rPr>
              <a:t>(CPU : 16 </a:t>
            </a:r>
            <a:r>
              <a:rPr lang="en-US" dirty="0" err="1">
                <a:ea typeface="+mn-lt"/>
                <a:cs typeface="+mn-lt"/>
              </a:rPr>
              <a:t>코어</a:t>
            </a:r>
            <a:r>
              <a:rPr lang="en-US" dirty="0">
                <a:ea typeface="+mn-lt"/>
                <a:cs typeface="+mn-lt"/>
              </a:rPr>
              <a:t> Intel I9-9960X, </a:t>
            </a:r>
            <a:r>
              <a:rPr lang="en-US" dirty="0" err="1">
                <a:ea typeface="+mn-lt"/>
                <a:cs typeface="+mn-lt"/>
              </a:rPr>
              <a:t>메모리</a:t>
            </a:r>
            <a:r>
              <a:rPr lang="en-US" dirty="0">
                <a:ea typeface="+mn-lt"/>
                <a:cs typeface="+mn-lt"/>
              </a:rPr>
              <a:t> : 32GB DRAM DDR4)</a:t>
            </a:r>
            <a:endParaRPr lang="en-US" altLang="ko-KR" dirty="0"/>
          </a:p>
          <a:p>
            <a:r>
              <a:rPr lang="en-US" altLang="ko-KR" dirty="0" err="1" smtClean="0"/>
              <a:t>환경</a:t>
            </a:r>
            <a:r>
              <a:rPr lang="en-US" altLang="ko-KR" dirty="0" smtClean="0"/>
              <a:t> B</a:t>
            </a:r>
            <a:endParaRPr lang="en-US" altLang="ko-KR" dirty="0"/>
          </a:p>
          <a:p>
            <a:pPr marL="575945" lvl="1"/>
            <a:r>
              <a:rPr lang="en-US" dirty="0">
                <a:ea typeface="+mn-lt"/>
                <a:cs typeface="+mn-lt"/>
              </a:rPr>
              <a:t>(CPU : 120 </a:t>
            </a:r>
            <a:r>
              <a:rPr lang="en-US" dirty="0" err="1">
                <a:ea typeface="+mn-lt"/>
                <a:cs typeface="+mn-lt"/>
              </a:rPr>
              <a:t>코어</a:t>
            </a:r>
            <a:r>
              <a:rPr lang="en-US" dirty="0">
                <a:ea typeface="+mn-lt"/>
                <a:cs typeface="+mn-lt"/>
              </a:rPr>
              <a:t> Intel E7-8870, </a:t>
            </a:r>
            <a:r>
              <a:rPr lang="en-US" dirty="0" err="1">
                <a:ea typeface="+mn-lt"/>
                <a:cs typeface="+mn-lt"/>
              </a:rPr>
              <a:t>메모리</a:t>
            </a:r>
            <a:r>
              <a:rPr lang="en-US" dirty="0">
                <a:ea typeface="+mn-lt"/>
                <a:cs typeface="+mn-lt"/>
              </a:rPr>
              <a:t> : 768GB DRAM DDR3)</a:t>
            </a:r>
          </a:p>
          <a:p>
            <a:pPr indent="-342900"/>
            <a:r>
              <a:rPr lang="en-US" dirty="0" smtClean="0">
                <a:ea typeface="+mn-lt"/>
                <a:cs typeface="+mn-lt"/>
              </a:rPr>
              <a:t>NVRAM-SSD(</a:t>
            </a:r>
            <a:r>
              <a:rPr lang="ko-KR" altLang="en-US" dirty="0" smtClean="0">
                <a:ea typeface="+mn-lt"/>
                <a:cs typeface="+mn-lt"/>
              </a:rPr>
              <a:t>고성능 </a:t>
            </a:r>
            <a:r>
              <a:rPr lang="en-US" altLang="ko-KR" dirty="0" smtClean="0">
                <a:ea typeface="+mn-lt"/>
                <a:cs typeface="+mn-lt"/>
              </a:rPr>
              <a:t>SSD)</a:t>
            </a:r>
            <a:endParaRPr lang="en-US" dirty="0"/>
          </a:p>
          <a:p>
            <a:pPr lvl="2"/>
            <a:r>
              <a:rPr lang="en-US" sz="1800" dirty="0">
                <a:ea typeface="+mn-lt"/>
                <a:cs typeface="+mn-lt"/>
              </a:rPr>
              <a:t>280GB Intel </a:t>
            </a:r>
            <a:r>
              <a:rPr lang="en-US" sz="1800" dirty="0" err="1">
                <a:ea typeface="+mn-lt"/>
                <a:cs typeface="+mn-lt"/>
              </a:rPr>
              <a:t>Optane</a:t>
            </a:r>
            <a:r>
              <a:rPr lang="en-US" sz="1800" dirty="0">
                <a:ea typeface="+mn-lt"/>
                <a:cs typeface="+mn-lt"/>
              </a:rPr>
              <a:t> 900P </a:t>
            </a:r>
            <a:r>
              <a:rPr lang="en-US" sz="1800" dirty="0" smtClean="0">
                <a:ea typeface="+mn-lt"/>
                <a:cs typeface="+mn-lt"/>
              </a:rPr>
              <a:t>SSD</a:t>
            </a:r>
            <a:endParaRPr 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718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EXPERIMENT-</a:t>
            </a:r>
            <a:r>
              <a:rPr lang="en-US">
                <a:ea typeface="+mj-lt"/>
                <a:cs typeface="+mj-lt"/>
              </a:rPr>
              <a:t>Experimental Results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altLang="ko-KR" dirty="0" err="1" smtClean="0"/>
              <a:t>확장성</a:t>
            </a:r>
            <a:endParaRPr lang="en-US" altLang="ko-KR" dirty="0">
              <a:ea typeface="+mn-lt"/>
              <a:cs typeface="+mn-lt"/>
            </a:endParaRPr>
          </a:p>
          <a:p>
            <a:pPr lvl="1"/>
            <a:r>
              <a:rPr lang="en-US" dirty="0" err="1">
                <a:ea typeface="+mn-lt"/>
                <a:cs typeface="+mn-lt"/>
              </a:rPr>
              <a:t>Filebench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varmail에서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 smtClean="0">
                <a:ea typeface="+mn-lt"/>
                <a:cs typeface="+mn-lt"/>
              </a:rPr>
              <a:t>최대</a:t>
            </a:r>
            <a:r>
              <a:rPr lang="en-US" dirty="0" smtClean="0">
                <a:ea typeface="+mn-lt"/>
                <a:cs typeface="+mn-lt"/>
              </a:rPr>
              <a:t>32 </a:t>
            </a:r>
            <a:r>
              <a:rPr lang="en-US" dirty="0">
                <a:ea typeface="+mn-lt"/>
                <a:cs typeface="+mn-lt"/>
              </a:rPr>
              <a:t>%   </a:t>
            </a:r>
            <a:r>
              <a:rPr lang="en-US" dirty="0" err="1" smtClean="0">
                <a:ea typeface="+mn-lt"/>
                <a:cs typeface="+mn-lt"/>
              </a:rPr>
              <a:t>Sysbench</a:t>
            </a:r>
            <a:r>
              <a:rPr lang="en-US" dirty="0" smtClean="0">
                <a:ea typeface="+mn-lt"/>
                <a:cs typeface="+mn-lt"/>
              </a:rPr>
              <a:t>- </a:t>
            </a:r>
            <a:r>
              <a:rPr lang="en-US" dirty="0" err="1" smtClean="0">
                <a:ea typeface="+mn-lt"/>
                <a:cs typeface="+mn-lt"/>
              </a:rPr>
              <a:t>fileio에서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ko-KR" altLang="en-US" dirty="0" smtClean="0">
                <a:ea typeface="+mn-lt"/>
                <a:cs typeface="+mn-lt"/>
              </a:rPr>
              <a:t>최대 </a:t>
            </a:r>
            <a:r>
              <a:rPr lang="en-US" dirty="0" smtClean="0">
                <a:ea typeface="+mn-lt"/>
                <a:cs typeface="+mn-lt"/>
              </a:rPr>
              <a:t>28 </a:t>
            </a:r>
            <a:r>
              <a:rPr lang="en-US" dirty="0">
                <a:ea typeface="+mn-lt"/>
                <a:cs typeface="+mn-lt"/>
              </a:rPr>
              <a:t>%</a:t>
            </a:r>
            <a:r>
              <a:rPr lang="ko-KR" altLang="en-US" dirty="0">
                <a:ea typeface="+mn-lt"/>
                <a:cs typeface="+mn-lt"/>
              </a:rPr>
              <a:t>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 smtClean="0">
                <a:ea typeface="+mn-lt"/>
                <a:cs typeface="+mn-lt"/>
              </a:rPr>
              <a:t>성능향상</a:t>
            </a:r>
            <a:endParaRPr lang="ko-KR" altLang="en-US" dirty="0">
              <a:ea typeface="+mn-lt"/>
              <a:cs typeface="+mn-lt"/>
            </a:endParaRPr>
          </a:p>
          <a:p>
            <a:pPr lvl="1"/>
            <a:r>
              <a:rPr lang="en-US" altLang="ko-KR" dirty="0" err="1" smtClean="0">
                <a:ea typeface="+mn-lt"/>
                <a:cs typeface="+mn-lt"/>
              </a:rPr>
              <a:t>Filebench</a:t>
            </a:r>
            <a:r>
              <a:rPr lang="ko-KR" altLang="en-US" dirty="0" smtClean="0">
                <a:ea typeface="+mn-lt"/>
                <a:cs typeface="+mn-lt"/>
              </a:rPr>
              <a:t>에서는 스레드 </a:t>
            </a:r>
            <a:r>
              <a:rPr lang="ko-KR" altLang="en-US" dirty="0">
                <a:ea typeface="+mn-lt"/>
                <a:cs typeface="+mn-lt"/>
              </a:rPr>
              <a:t>수가 </a:t>
            </a:r>
            <a:r>
              <a:rPr lang="ko-KR" altLang="en-US" u="sng" dirty="0" smtClean="0">
                <a:ea typeface="+mn-lt"/>
                <a:cs typeface="+mn-lt"/>
              </a:rPr>
              <a:t>약 </a:t>
            </a:r>
            <a:r>
              <a:rPr lang="en-US" altLang="ko-KR" u="sng" dirty="0" smtClean="0">
                <a:ea typeface="+mn-lt"/>
                <a:cs typeface="+mn-lt"/>
              </a:rPr>
              <a:t>17</a:t>
            </a:r>
            <a:r>
              <a:rPr lang="ko-KR" altLang="en-US" u="sng" dirty="0" smtClean="0">
                <a:ea typeface="+mn-lt"/>
                <a:cs typeface="+mn-lt"/>
              </a:rPr>
              <a:t>개 </a:t>
            </a:r>
            <a:r>
              <a:rPr lang="ko-KR" altLang="en-US" dirty="0" smtClean="0">
                <a:ea typeface="+mn-lt"/>
                <a:cs typeface="+mn-lt"/>
              </a:rPr>
              <a:t>이하일 때 </a:t>
            </a:r>
            <a:r>
              <a:rPr lang="en-US" altLang="ko-KR" dirty="0" err="1" smtClean="0">
                <a:ea typeface="+mn-lt"/>
                <a:cs typeface="+mn-lt"/>
              </a:rPr>
              <a:t>Sysbench</a:t>
            </a:r>
            <a:r>
              <a:rPr lang="ko-KR" altLang="en-US" dirty="0" smtClean="0">
                <a:ea typeface="+mn-lt"/>
                <a:cs typeface="+mn-lt"/>
              </a:rPr>
              <a:t>에서는 </a:t>
            </a:r>
            <a:r>
              <a:rPr lang="ko-KR" altLang="en-US" u="sng" dirty="0" smtClean="0">
                <a:ea typeface="+mn-lt"/>
                <a:cs typeface="+mn-lt"/>
              </a:rPr>
              <a:t>약 </a:t>
            </a:r>
            <a:r>
              <a:rPr lang="en-US" altLang="ko-KR" u="sng" dirty="0" smtClean="0">
                <a:ea typeface="+mn-lt"/>
                <a:cs typeface="+mn-lt"/>
              </a:rPr>
              <a:t>30</a:t>
            </a:r>
            <a:r>
              <a:rPr lang="ko-KR" altLang="en-US" u="sng" dirty="0" smtClean="0">
                <a:ea typeface="+mn-lt"/>
                <a:cs typeface="+mn-lt"/>
              </a:rPr>
              <a:t>개 </a:t>
            </a:r>
            <a:r>
              <a:rPr lang="ko-KR" altLang="en-US" dirty="0" smtClean="0">
                <a:ea typeface="+mn-lt"/>
                <a:cs typeface="+mn-lt"/>
              </a:rPr>
              <a:t>이하 일 때 </a:t>
            </a:r>
            <a:r>
              <a:rPr lang="en-US" altLang="ko-KR" dirty="0" smtClean="0">
                <a:ea typeface="+mn-lt"/>
                <a:cs typeface="+mn-lt"/>
              </a:rPr>
              <a:t>EXT4 </a:t>
            </a:r>
            <a:r>
              <a:rPr lang="ko-KR" altLang="en-US" dirty="0" smtClean="0">
                <a:ea typeface="+mn-lt"/>
                <a:cs typeface="+mn-lt"/>
              </a:rPr>
              <a:t>성능이 더 좋음</a:t>
            </a:r>
            <a:endParaRPr lang="ko-KR" altLang="en-US" dirty="0">
              <a:ea typeface="+mn-lt"/>
              <a:cs typeface="+mn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619" y="2696547"/>
            <a:ext cx="7136099" cy="3376593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5243805" y="3442997"/>
            <a:ext cx="289248" cy="274091"/>
          </a:xfrm>
          <a:prstGeom prst="ellipse">
            <a:avLst/>
          </a:prstGeom>
          <a:noFill/>
          <a:ln w="285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960498" y="3353737"/>
            <a:ext cx="317240" cy="292753"/>
          </a:xfrm>
          <a:prstGeom prst="ellipse">
            <a:avLst/>
          </a:prstGeom>
          <a:noFill/>
          <a:ln w="285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4870580" y="2453951"/>
            <a:ext cx="458164" cy="99837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8" idx="0"/>
          </p:cNvCxnSpPr>
          <p:nvPr/>
        </p:nvCxnSpPr>
        <p:spPr>
          <a:xfrm flipH="1" flipV="1">
            <a:off x="8873412" y="2453951"/>
            <a:ext cx="245706" cy="89978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076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EXPERIMENT-</a:t>
            </a:r>
            <a:r>
              <a:rPr lang="en-US">
                <a:ea typeface="+mj-lt"/>
                <a:cs typeface="+mj-lt"/>
              </a:rPr>
              <a:t>Experimental Results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altLang="ko-KR" dirty="0" err="1">
                <a:ea typeface="+mn-lt"/>
                <a:cs typeface="+mn-lt"/>
              </a:rPr>
              <a:t>지연시간</a:t>
            </a:r>
            <a:endParaRPr lang="en-US" altLang="ko-KR" dirty="0">
              <a:ea typeface="+mn-lt"/>
              <a:cs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커밋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절차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지연으로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인해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fsync</a:t>
            </a:r>
            <a:r>
              <a:rPr lang="en-US" dirty="0">
                <a:ea typeface="+mn-lt"/>
                <a:cs typeface="+mn-lt"/>
              </a:rPr>
              <a:t> () </a:t>
            </a:r>
            <a:r>
              <a:rPr lang="en-US" dirty="0" err="1">
                <a:ea typeface="+mn-lt"/>
                <a:cs typeface="+mn-lt"/>
              </a:rPr>
              <a:t>지연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시간이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증가하는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부작용</a:t>
            </a:r>
            <a:endParaRPr lang="en-US" altLang="ko-KR" dirty="0" err="1">
              <a:ea typeface="+mn-lt"/>
              <a:cs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다른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파일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작업은</a:t>
            </a:r>
            <a:r>
              <a:rPr lang="en-US" dirty="0">
                <a:ea typeface="+mn-lt"/>
                <a:cs typeface="+mn-lt"/>
              </a:rPr>
              <a:t> 더 </a:t>
            </a:r>
            <a:r>
              <a:rPr lang="en-US" dirty="0" err="1">
                <a:ea typeface="+mn-lt"/>
                <a:cs typeface="+mn-lt"/>
              </a:rPr>
              <a:t>짧은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지연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 smtClean="0">
                <a:ea typeface="+mn-lt"/>
                <a:cs typeface="+mn-lt"/>
              </a:rPr>
              <a:t>시간</a:t>
            </a:r>
            <a:r>
              <a:rPr lang="en-US" dirty="0" smtClean="0">
                <a:ea typeface="+mn-lt"/>
                <a:cs typeface="+mn-lt"/>
              </a:rPr>
              <a:t>(</a:t>
            </a:r>
            <a:r>
              <a:rPr lang="en-US" dirty="0" err="1" smtClean="0">
                <a:ea typeface="+mn-lt"/>
                <a:cs typeface="+mn-lt"/>
              </a:rPr>
              <a:t>delete,create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ko-KR" altLang="en-US" dirty="0" smtClean="0">
                <a:ea typeface="+mn-lt"/>
                <a:cs typeface="+mn-lt"/>
              </a:rPr>
              <a:t>비율 </a:t>
            </a:r>
            <a:r>
              <a:rPr lang="en-US" dirty="0" smtClean="0">
                <a:ea typeface="+mn-lt"/>
                <a:cs typeface="+mn-lt"/>
              </a:rPr>
              <a:t>95%)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920" y="2809461"/>
            <a:ext cx="7910558" cy="3140765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2453951" y="3564296"/>
            <a:ext cx="1875453" cy="9328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948335" y="3576735"/>
            <a:ext cx="1875453" cy="9328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3622" y="3138198"/>
            <a:ext cx="1875453" cy="9328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 noChangeAspect="1"/>
          </p:cNvCxnSpPr>
          <p:nvPr/>
        </p:nvCxnSpPr>
        <p:spPr>
          <a:xfrm rot="2700000">
            <a:off x="3022627" y="3683590"/>
            <a:ext cx="576000" cy="576000"/>
          </a:xfrm>
          <a:prstGeom prst="straightConnector1">
            <a:avLst/>
          </a:prstGeom>
          <a:ln w="2857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 noChangeAspect="1"/>
          </p:cNvCxnSpPr>
          <p:nvPr/>
        </p:nvCxnSpPr>
        <p:spPr>
          <a:xfrm rot="2700000">
            <a:off x="3328369" y="3683590"/>
            <a:ext cx="576000" cy="576000"/>
          </a:xfrm>
          <a:prstGeom prst="straightConnector1">
            <a:avLst/>
          </a:prstGeom>
          <a:ln w="2857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cxnSpLocks noChangeAspect="1"/>
          </p:cNvCxnSpPr>
          <p:nvPr/>
        </p:nvCxnSpPr>
        <p:spPr>
          <a:xfrm rot="2700000">
            <a:off x="5472457" y="3683591"/>
            <a:ext cx="576000" cy="576000"/>
          </a:xfrm>
          <a:prstGeom prst="straightConnector1">
            <a:avLst/>
          </a:prstGeom>
          <a:ln w="2857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 noChangeAspect="1"/>
          </p:cNvCxnSpPr>
          <p:nvPr/>
        </p:nvCxnSpPr>
        <p:spPr>
          <a:xfrm rot="2700000">
            <a:off x="5815357" y="3675970"/>
            <a:ext cx="576000" cy="576000"/>
          </a:xfrm>
          <a:prstGeom prst="straightConnector1">
            <a:avLst/>
          </a:prstGeom>
          <a:ln w="2857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 noChangeAspect="1"/>
          </p:cNvCxnSpPr>
          <p:nvPr/>
        </p:nvCxnSpPr>
        <p:spPr>
          <a:xfrm>
            <a:off x="8254841" y="3174103"/>
            <a:ext cx="0" cy="1168654"/>
          </a:xfrm>
          <a:prstGeom prst="straightConnector1">
            <a:avLst/>
          </a:prstGeom>
          <a:ln w="2857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cxnSpLocks noChangeAspect="1"/>
          </p:cNvCxnSpPr>
          <p:nvPr/>
        </p:nvCxnSpPr>
        <p:spPr>
          <a:xfrm>
            <a:off x="8544401" y="3174103"/>
            <a:ext cx="0" cy="1168654"/>
          </a:xfrm>
          <a:prstGeom prst="straightConnector1">
            <a:avLst/>
          </a:prstGeom>
          <a:ln w="2857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610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Table of context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1</a:t>
            </a:r>
            <a:r>
              <a:rPr lang="ko-KR" altLang="en-US" dirty="0" smtClean="0"/>
              <a:t>. </a:t>
            </a:r>
            <a:r>
              <a:rPr lang="ko-KR" altLang="en-US" dirty="0" err="1" smtClean="0"/>
              <a:t>Introduction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2. </a:t>
            </a:r>
            <a:r>
              <a:rPr lang="ko-KR" altLang="en-US" dirty="0" err="1" smtClean="0"/>
              <a:t>Motivation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3. Background-EXT4 </a:t>
            </a:r>
            <a:r>
              <a:rPr lang="ko-KR" altLang="en-US" dirty="0" err="1"/>
              <a:t>Journaling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 smtClean="0"/>
              <a:t>4. </a:t>
            </a:r>
            <a:r>
              <a:rPr lang="en-US" altLang="ko-KR" dirty="0" smtClean="0">
                <a:ea typeface="+mn-lt"/>
                <a:cs typeface="+mn-lt"/>
              </a:rPr>
              <a:t>LOCKED-Free Journaling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5</a:t>
            </a:r>
            <a:r>
              <a:rPr lang="ko-KR" altLang="en-US" dirty="0" smtClean="0"/>
              <a:t>. </a:t>
            </a:r>
            <a:r>
              <a:rPr lang="en-US" altLang="ko-KR" dirty="0" smtClean="0">
                <a:ea typeface="+mn-lt"/>
                <a:cs typeface="+mn-lt"/>
              </a:rPr>
              <a:t>Experiment</a:t>
            </a:r>
            <a:endParaRPr lang="ko-KR" alt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6</a:t>
            </a:r>
            <a:r>
              <a:rPr lang="en-US" dirty="0" smtClean="0">
                <a:ea typeface="+mn-lt"/>
                <a:cs typeface="+mn-lt"/>
              </a:rPr>
              <a:t>. Conclusion</a:t>
            </a:r>
            <a:endParaRPr lang="ko-KR" dirty="0">
              <a:ea typeface="+mn-lt"/>
              <a:cs typeface="+mn-lt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39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EXPERIMENT-</a:t>
            </a:r>
            <a:r>
              <a:rPr lang="en-US">
                <a:ea typeface="+mj-lt"/>
                <a:cs typeface="+mj-lt"/>
              </a:rPr>
              <a:t>Experimental Results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altLang="ko-KR" dirty="0" err="1">
                <a:ea typeface="+mn-lt"/>
                <a:cs typeface="+mn-lt"/>
              </a:rPr>
              <a:t>대기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스레드</a:t>
            </a:r>
            <a:endParaRPr lang="en-US" altLang="ko-KR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1 분 </a:t>
            </a:r>
            <a:r>
              <a:rPr lang="en-US" dirty="0" err="1">
                <a:ea typeface="+mn-lt"/>
                <a:cs typeface="+mn-lt"/>
              </a:rPr>
              <a:t>동안</a:t>
            </a:r>
            <a:r>
              <a:rPr lang="en-US" dirty="0">
                <a:ea typeface="+mn-lt"/>
                <a:cs typeface="+mn-lt"/>
              </a:rPr>
              <a:t> LOCKED </a:t>
            </a:r>
            <a:r>
              <a:rPr lang="en-US" dirty="0" err="1">
                <a:ea typeface="+mn-lt"/>
                <a:cs typeface="+mn-lt"/>
              </a:rPr>
              <a:t>상태로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인해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대기</a:t>
            </a:r>
            <a:r>
              <a:rPr lang="en-US" dirty="0">
                <a:ea typeface="+mn-lt"/>
                <a:cs typeface="+mn-lt"/>
              </a:rPr>
              <a:t> 큐 (</a:t>
            </a:r>
            <a:r>
              <a:rPr lang="en-US" dirty="0" err="1">
                <a:ea typeface="+mn-lt"/>
                <a:cs typeface="+mn-lt"/>
              </a:rPr>
              <a:t>j_wait_transaction_locked</a:t>
            </a:r>
            <a:r>
              <a:rPr lang="en-US" dirty="0">
                <a:ea typeface="+mn-lt"/>
                <a:cs typeface="+mn-lt"/>
              </a:rPr>
              <a:t>)</a:t>
            </a:r>
            <a:r>
              <a:rPr lang="en-US" dirty="0" err="1">
                <a:ea typeface="+mn-lt"/>
                <a:cs typeface="+mn-lt"/>
              </a:rPr>
              <a:t>에서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대기중인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스레드의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누적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수를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측정</a:t>
            </a:r>
            <a:endParaRPr lang="en-US" altLang="ko-KR" dirty="0">
              <a:ea typeface="+mn-lt"/>
              <a:cs typeface="+mn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31" y="2610678"/>
            <a:ext cx="9405536" cy="376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2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EXPERIMENT-</a:t>
            </a:r>
            <a:r>
              <a:rPr lang="en-US">
                <a:ea typeface="+mj-lt"/>
                <a:cs typeface="+mj-lt"/>
              </a:rPr>
              <a:t>Experimental Results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ko-KR" altLang="en-US" dirty="0" smtClean="0">
                <a:ea typeface="+mn-lt"/>
                <a:cs typeface="+mn-lt"/>
              </a:rPr>
              <a:t>병합</a:t>
            </a:r>
            <a:r>
              <a:rPr lang="en-US" altLang="ko-KR" dirty="0" smtClean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정도</a:t>
            </a:r>
            <a:endParaRPr lang="en-US" altLang="ko-KR" dirty="0">
              <a:ea typeface="+mn-lt"/>
              <a:cs typeface="+mn-lt"/>
            </a:endParaRPr>
          </a:p>
          <a:p>
            <a:pPr lvl="1"/>
            <a:r>
              <a:rPr lang="ko-KR" altLang="en-US" dirty="0" smtClean="0">
                <a:ea typeface="+mn-lt"/>
                <a:cs typeface="+mn-lt"/>
              </a:rPr>
              <a:t>병합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정도는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하나의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트랜잭션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커밋에서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저널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핸들을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획득</a:t>
            </a:r>
            <a:r>
              <a:rPr lang="en-US" dirty="0">
                <a:ea typeface="+mn-lt"/>
                <a:cs typeface="+mn-lt"/>
              </a:rPr>
              <a:t> 한 </a:t>
            </a:r>
            <a:r>
              <a:rPr lang="en-US" dirty="0" err="1">
                <a:ea typeface="+mn-lt"/>
                <a:cs typeface="+mn-lt"/>
              </a:rPr>
              <a:t>애플리케이션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스레드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수로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정의</a:t>
            </a:r>
            <a:endParaRPr lang="en-US" altLang="ko-KR" dirty="0">
              <a:ea typeface="+mn-lt"/>
              <a:cs typeface="+mn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853" y="2579848"/>
            <a:ext cx="8618364" cy="32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9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CONCLUSION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직렬화 된 </a:t>
            </a:r>
            <a:r>
              <a:rPr lang="ko-KR" dirty="0" err="1">
                <a:ea typeface="+mn-lt"/>
                <a:cs typeface="+mn-lt"/>
              </a:rPr>
              <a:t>커밋</a:t>
            </a:r>
            <a:r>
              <a:rPr lang="ko-KR" dirty="0">
                <a:ea typeface="+mn-lt"/>
                <a:cs typeface="+mn-lt"/>
              </a:rPr>
              <a:t> 프로세스에서 LOCKED 상태는 응용 프로그램 스레드에서 병렬로 호출되는 파일 작업을 </a:t>
            </a:r>
            <a:r>
              <a:rPr lang="ko-KR" dirty="0" smtClean="0">
                <a:ea typeface="+mn-lt"/>
                <a:cs typeface="+mn-lt"/>
              </a:rPr>
              <a:t>방해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파일 작업, 특히 </a:t>
            </a:r>
            <a:r>
              <a:rPr lang="ko-KR" dirty="0" err="1">
                <a:ea typeface="+mn-lt"/>
                <a:cs typeface="+mn-lt"/>
              </a:rPr>
              <a:t>create</a:t>
            </a:r>
            <a:r>
              <a:rPr lang="ko-KR" dirty="0">
                <a:ea typeface="+mn-lt"/>
                <a:cs typeface="+mn-lt"/>
              </a:rPr>
              <a:t> () 및 </a:t>
            </a:r>
            <a:r>
              <a:rPr lang="ko-KR" dirty="0" err="1">
                <a:ea typeface="+mn-lt"/>
                <a:cs typeface="+mn-lt"/>
              </a:rPr>
              <a:t>delete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smtClean="0">
                <a:ea typeface="+mn-lt"/>
                <a:cs typeface="+mn-lt"/>
              </a:rPr>
              <a:t>()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 smtClean="0">
                <a:ea typeface="+mn-lt"/>
                <a:cs typeface="+mn-lt"/>
              </a:rPr>
              <a:t>실행에 상당한 </a:t>
            </a:r>
            <a:r>
              <a:rPr lang="ko-KR" altLang="en-US" dirty="0" err="1" smtClean="0">
                <a:ea typeface="+mn-lt"/>
                <a:cs typeface="+mn-lt"/>
              </a:rPr>
              <a:t>지연발생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EXT4 파일 </a:t>
            </a:r>
            <a:r>
              <a:rPr lang="ko-KR" dirty="0" smtClean="0">
                <a:ea typeface="+mn-lt"/>
                <a:cs typeface="+mn-lt"/>
              </a:rPr>
              <a:t>시스템을위한  </a:t>
            </a:r>
            <a:r>
              <a:rPr lang="ko-KR" dirty="0" err="1">
                <a:ea typeface="+mn-lt"/>
                <a:cs typeface="+mn-lt"/>
              </a:rPr>
              <a:t>저널링</a:t>
            </a:r>
            <a:r>
              <a:rPr lang="ko-KR" dirty="0">
                <a:ea typeface="+mn-lt"/>
                <a:cs typeface="+mn-lt"/>
              </a:rPr>
              <a:t> 기술 </a:t>
            </a:r>
            <a:r>
              <a:rPr lang="ko-KR" dirty="0" smtClean="0">
                <a:ea typeface="+mn-lt"/>
                <a:cs typeface="+mn-lt"/>
              </a:rPr>
              <a:t>ELU</a:t>
            </a:r>
            <a:r>
              <a:rPr lang="en-US" altLang="ko-KR" dirty="0" smtClean="0">
                <a:ea typeface="+mn-lt"/>
                <a:cs typeface="+mn-lt"/>
              </a:rPr>
              <a:t>(Elimination Lock-Up)</a:t>
            </a:r>
            <a:r>
              <a:rPr lang="ko-KR" dirty="0" smtClean="0">
                <a:ea typeface="+mn-lt"/>
                <a:cs typeface="+mn-lt"/>
              </a:rPr>
              <a:t>를 개발</a:t>
            </a:r>
            <a:r>
              <a:rPr lang="ko-KR" altLang="en-US" dirty="0" smtClean="0">
                <a:ea typeface="+mn-lt"/>
                <a:cs typeface="+mn-lt"/>
              </a:rPr>
              <a:t>하여 이를 보완</a:t>
            </a:r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695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 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lvl="0">
              <a:defRPr/>
            </a:pPr>
            <a:r>
              <a:rPr lang="ko-KR" altLang="en-US" dirty="0"/>
              <a:t>최근 짧은 </a:t>
            </a:r>
            <a:r>
              <a:rPr lang="ko-KR" altLang="en-US" dirty="0" err="1"/>
              <a:t>지연시간의</a:t>
            </a:r>
            <a:r>
              <a:rPr lang="ko-KR" altLang="en-US" dirty="0"/>
              <a:t> 고성능 저장장치가 개발되는 추세</a:t>
            </a:r>
            <a:endParaRPr lang="en-US" altLang="ko-KR" dirty="0"/>
          </a:p>
          <a:p>
            <a:pPr lvl="1">
              <a:defRPr/>
            </a:pPr>
            <a:r>
              <a:rPr lang="ko-KR" altLang="en-US" dirty="0" smtClean="0"/>
              <a:t>고성능 </a:t>
            </a:r>
            <a:r>
              <a:rPr lang="en-US" altLang="ko-KR" dirty="0" smtClean="0"/>
              <a:t>SSD</a:t>
            </a:r>
            <a:endParaRPr lang="en-US" altLang="ko-KR" dirty="0"/>
          </a:p>
          <a:p>
            <a:pPr lvl="2">
              <a:defRPr/>
            </a:pPr>
            <a:r>
              <a:rPr lang="ko-KR" altLang="en-US" sz="1800" dirty="0" err="1" smtClean="0"/>
              <a:t>플러시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지연시간 </a:t>
            </a:r>
            <a:r>
              <a:rPr lang="en-US" altLang="ko-KR" sz="1800" dirty="0"/>
              <a:t>: 10</a:t>
            </a:r>
            <a:r>
              <a:rPr lang="ko-KR" altLang="en-US" sz="1800" dirty="0"/>
              <a:t> </a:t>
            </a:r>
            <a:r>
              <a:rPr lang="en-US" altLang="ko-KR" sz="1800" dirty="0" err="1"/>
              <a:t>usec</a:t>
            </a:r>
            <a:r>
              <a:rPr lang="ko-KR" altLang="en-US" sz="1800" dirty="0"/>
              <a:t> 이하</a:t>
            </a:r>
            <a:endParaRPr lang="en-US" altLang="ko-KR" sz="1800" dirty="0"/>
          </a:p>
          <a:p>
            <a:pPr lvl="2">
              <a:defRPr/>
            </a:pPr>
            <a:r>
              <a:rPr lang="ko-KR" altLang="en-US" sz="1800" dirty="0"/>
              <a:t>인텔 </a:t>
            </a:r>
            <a:r>
              <a:rPr lang="en-US" altLang="ko-KR" sz="1800" dirty="0" err="1"/>
              <a:t>Optane</a:t>
            </a:r>
            <a:r>
              <a:rPr lang="en-US" altLang="ko-KR" sz="1800" dirty="0"/>
              <a:t>, </a:t>
            </a:r>
            <a:r>
              <a:rPr lang="ko-KR" altLang="en-US" sz="1800" dirty="0"/>
              <a:t>삼성 </a:t>
            </a:r>
            <a:r>
              <a:rPr lang="en-US" altLang="ko-KR" sz="1800" dirty="0"/>
              <a:t>Z-SSD </a:t>
            </a:r>
            <a:r>
              <a:rPr lang="ko-KR" altLang="en-US" sz="1800" dirty="0"/>
              <a:t>등</a:t>
            </a:r>
            <a:endParaRPr lang="en-US" altLang="ko-KR" sz="1800" dirty="0"/>
          </a:p>
          <a:p>
            <a:pPr lvl="2">
              <a:defRPr/>
            </a:pPr>
            <a:endParaRPr lang="en-US" altLang="ko-KR" sz="1800" dirty="0" smtClean="0"/>
          </a:p>
          <a:p>
            <a:pPr lvl="2">
              <a:defRPr/>
            </a:pPr>
            <a:endParaRPr lang="en-US" altLang="ko-KR" sz="1800" dirty="0"/>
          </a:p>
          <a:p>
            <a:pPr lvl="1">
              <a:defRPr/>
            </a:pPr>
            <a:r>
              <a:rPr lang="ko-KR" altLang="en-US" dirty="0" smtClean="0"/>
              <a:t>기존의 </a:t>
            </a:r>
            <a:r>
              <a:rPr lang="en-US" altLang="ko-KR" dirty="0" smtClean="0"/>
              <a:t>SSD</a:t>
            </a:r>
            <a:endParaRPr lang="en-US" altLang="ko-KR" dirty="0"/>
          </a:p>
          <a:p>
            <a:pPr lvl="2">
              <a:defRPr/>
            </a:pPr>
            <a:r>
              <a:rPr lang="ko-KR" altLang="en-US" sz="1800" dirty="0" err="1" smtClean="0"/>
              <a:t>플러시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지연시간 </a:t>
            </a:r>
            <a:r>
              <a:rPr lang="en-US" altLang="ko-KR" sz="1800" dirty="0"/>
              <a:t>: </a:t>
            </a:r>
            <a:r>
              <a:rPr lang="ko-KR" altLang="en-US" sz="1800" dirty="0"/>
              <a:t>수 </a:t>
            </a:r>
            <a:r>
              <a:rPr lang="en-US" altLang="ko-KR" sz="1800" dirty="0" err="1"/>
              <a:t>msec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이하</a:t>
            </a:r>
            <a:endParaRPr lang="en-US" altLang="ko-KR" sz="1800" dirty="0" smtClean="0"/>
          </a:p>
          <a:p>
            <a:pPr lvl="2">
              <a:defRPr/>
            </a:pPr>
            <a:r>
              <a:rPr lang="ko-KR" altLang="en-US" sz="1800" dirty="0" smtClean="0"/>
              <a:t>삼성 </a:t>
            </a:r>
            <a:r>
              <a:rPr lang="en-US" altLang="ko-KR" sz="1800" dirty="0" smtClean="0"/>
              <a:t>860pro, </a:t>
            </a:r>
            <a:r>
              <a:rPr lang="ko-KR" altLang="en-US" sz="1800" dirty="0" smtClean="0"/>
              <a:t>삼성 </a:t>
            </a:r>
            <a:r>
              <a:rPr lang="en-US" altLang="ko-KR" sz="1800" dirty="0" smtClean="0"/>
              <a:t>970pro </a:t>
            </a:r>
            <a:r>
              <a:rPr lang="ko-KR" altLang="en-US" sz="1800" dirty="0" smtClean="0"/>
              <a:t>등</a:t>
            </a:r>
            <a:endParaRPr lang="en-US" altLang="ko-KR" sz="1800" dirty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6009348" y="2447039"/>
            <a:ext cx="2404533" cy="1664531"/>
            <a:chOff x="5586942" y="2828601"/>
            <a:chExt cx="2404533" cy="166453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6942" y="2828601"/>
              <a:ext cx="2194984" cy="134302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305550" y="4123800"/>
              <a:ext cx="1685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인텔 </a:t>
              </a:r>
              <a:r>
                <a:rPr lang="en-US" altLang="ko-KR" dirty="0" err="1"/>
                <a:t>Optane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281260" y="2257578"/>
            <a:ext cx="3605212" cy="2233612"/>
            <a:chOff x="7975283" y="2611431"/>
            <a:chExt cx="3605212" cy="223361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5283" y="2611431"/>
              <a:ext cx="2762250" cy="223361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894570" y="4465423"/>
              <a:ext cx="1685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삼성 </a:t>
              </a:r>
              <a:r>
                <a:rPr lang="en-US" altLang="ko-KR" dirty="0"/>
                <a:t>Z-SSD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140166" y="4961234"/>
            <a:ext cx="1888807" cy="1580799"/>
            <a:chOff x="4980649" y="4884858"/>
            <a:chExt cx="1888807" cy="1580799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68" t="10208" r="11376" b="10451"/>
            <a:stretch/>
          </p:blipFill>
          <p:spPr>
            <a:xfrm>
              <a:off x="5012081" y="4884858"/>
              <a:ext cx="1675501" cy="1188282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980649" y="6096325"/>
              <a:ext cx="1888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삼성 </a:t>
              </a:r>
              <a:r>
                <a:rPr lang="en-US" altLang="ko-KR" dirty="0" smtClean="0"/>
                <a:t>860pro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48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smtClean="0"/>
              <a:t>Introduction-</a:t>
            </a:r>
            <a:r>
              <a:rPr lang="ko-KR" altLang="en-US" sz="2800" dirty="0" smtClean="0"/>
              <a:t>인텔 </a:t>
            </a:r>
            <a:r>
              <a:rPr lang="en-US" altLang="ko-KR" sz="2800" dirty="0" err="1" smtClean="0"/>
              <a:t>Optane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92402"/>
            <a:ext cx="11757660" cy="514605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3D </a:t>
            </a:r>
            <a:r>
              <a:rPr lang="en-US" altLang="ko-KR" dirty="0" err="1" smtClean="0"/>
              <a:t>Xpoint</a:t>
            </a:r>
            <a:r>
              <a:rPr lang="en-US" altLang="ko-KR" dirty="0"/>
              <a:t> </a:t>
            </a:r>
            <a:r>
              <a:rPr lang="ko-KR" altLang="en-US" dirty="0" smtClean="0"/>
              <a:t>기술을 기반으로 </a:t>
            </a:r>
            <a:r>
              <a:rPr lang="ko-KR" altLang="en-US" dirty="0"/>
              <a:t>한 </a:t>
            </a:r>
            <a:r>
              <a:rPr lang="en-US" altLang="ko-KR" dirty="0" err="1" smtClean="0"/>
              <a:t>ssd</a:t>
            </a:r>
            <a:endParaRPr lang="en-US" altLang="ko-KR" dirty="0" smtClean="0"/>
          </a:p>
          <a:p>
            <a:r>
              <a:rPr lang="ko-KR" altLang="en-US" dirty="0" err="1" smtClean="0"/>
              <a:t>저항기반</a:t>
            </a:r>
            <a:r>
              <a:rPr lang="ko-KR" altLang="en-US" dirty="0" smtClean="0"/>
              <a:t> 소자 사용</a:t>
            </a:r>
            <a:r>
              <a:rPr lang="en-US" altLang="ko-KR" dirty="0" smtClean="0"/>
              <a:t>(Pram)</a:t>
            </a:r>
          </a:p>
          <a:p>
            <a:r>
              <a:rPr lang="ko-KR" altLang="en-US" dirty="0"/>
              <a:t>금속 선</a:t>
            </a:r>
            <a:r>
              <a:rPr lang="en-US" altLang="ko-KR" dirty="0"/>
              <a:t>(metal wire)</a:t>
            </a:r>
            <a:r>
              <a:rPr lang="ko-KR" altLang="en-US" dirty="0"/>
              <a:t>이 수직으로 교차하는 곳에 </a:t>
            </a:r>
            <a:r>
              <a:rPr lang="ko-KR" altLang="en-US" u="sng" dirty="0"/>
              <a:t>메모리 셀</a:t>
            </a:r>
            <a:r>
              <a:rPr lang="ko-KR" altLang="en-US" dirty="0"/>
              <a:t>을 배치하고 각 </a:t>
            </a:r>
            <a:r>
              <a:rPr lang="ko-KR" altLang="en-US" dirty="0" err="1"/>
              <a:t>셀마다</a:t>
            </a:r>
            <a:r>
              <a:rPr lang="ko-KR" altLang="en-US" dirty="0"/>
              <a:t> </a:t>
            </a:r>
            <a:r>
              <a:rPr lang="en-US" altLang="ko-KR" u="sng" dirty="0" smtClean="0"/>
              <a:t>selector</a:t>
            </a:r>
            <a:r>
              <a:rPr lang="ko-KR" altLang="en-US" dirty="0" smtClean="0"/>
              <a:t>를 </a:t>
            </a:r>
            <a:r>
              <a:rPr lang="ko-KR" altLang="en-US" dirty="0"/>
              <a:t>두어 트랜지스터 없이도 </a:t>
            </a:r>
            <a:r>
              <a:rPr lang="en-US" altLang="ko-KR" dirty="0"/>
              <a:t>D</a:t>
            </a:r>
            <a:r>
              <a:rPr lang="ko-KR" altLang="en-US" dirty="0"/>
              <a:t>램처럼 메모리 셀로 개별 액세스가 </a:t>
            </a:r>
            <a:r>
              <a:rPr lang="ko-KR" altLang="en-US" dirty="0" smtClean="0"/>
              <a:t>가능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858" y="3424776"/>
            <a:ext cx="3991516" cy="2618513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8901404" y="4650057"/>
            <a:ext cx="466531" cy="351152"/>
          </a:xfrm>
          <a:prstGeom prst="ellipse">
            <a:avLst/>
          </a:prstGeom>
          <a:noFill/>
          <a:ln w="285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8246275" y="2789852"/>
            <a:ext cx="824206" cy="1860205"/>
          </a:xfrm>
          <a:prstGeom prst="straightConnector1">
            <a:avLst/>
          </a:prstGeom>
          <a:ln w="190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8434873" y="5204067"/>
            <a:ext cx="466531" cy="351152"/>
          </a:xfrm>
          <a:prstGeom prst="ellipse">
            <a:avLst/>
          </a:prstGeom>
          <a:noFill/>
          <a:ln w="285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1444923" y="3298501"/>
            <a:ext cx="6989950" cy="2015763"/>
          </a:xfrm>
          <a:prstGeom prst="straightConnector1">
            <a:avLst/>
          </a:prstGeom>
          <a:ln w="1905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실행 단추: 사용자 지정 14">
            <a:hlinkClick r:id="" action="ppaction://noaction" highlightClick="1"/>
          </p:cNvPr>
          <p:cNvSpPr/>
          <p:nvPr/>
        </p:nvSpPr>
        <p:spPr>
          <a:xfrm>
            <a:off x="10291665" y="3424776"/>
            <a:ext cx="1428708" cy="2618513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526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smtClean="0"/>
              <a:t>Introduction-</a:t>
            </a:r>
            <a:r>
              <a:rPr lang="ko-KR" altLang="en-US" sz="2800" dirty="0" smtClean="0"/>
              <a:t>삼성 </a:t>
            </a:r>
            <a:r>
              <a:rPr lang="en-US" altLang="ko-KR" sz="2800" dirty="0" smtClean="0"/>
              <a:t>Z-SSD(Z-NAND </a:t>
            </a:r>
            <a:r>
              <a:rPr lang="ko-KR" altLang="en-US" sz="2800" dirty="0" smtClean="0"/>
              <a:t>기반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전하기반</a:t>
            </a:r>
            <a:r>
              <a:rPr lang="ko-KR" altLang="en-US" dirty="0" smtClean="0"/>
              <a:t> 소자</a:t>
            </a:r>
            <a:r>
              <a:rPr lang="en-US" altLang="ko-KR" dirty="0" smtClean="0"/>
              <a:t>(NAND)</a:t>
            </a:r>
          </a:p>
          <a:p>
            <a:r>
              <a:rPr lang="ko-KR" altLang="en-US" dirty="0" smtClean="0"/>
              <a:t>수정된 </a:t>
            </a:r>
            <a:r>
              <a:rPr lang="en-US" altLang="ko-KR" dirty="0"/>
              <a:t>V-NAND </a:t>
            </a:r>
            <a:r>
              <a:rPr lang="ko-KR" altLang="en-US" dirty="0"/>
              <a:t>설계로 구축된 </a:t>
            </a:r>
            <a:r>
              <a:rPr lang="en-US" altLang="ko-KR" dirty="0" smtClean="0"/>
              <a:t>Z-NAND</a:t>
            </a:r>
            <a:r>
              <a:rPr lang="ko-KR" altLang="en-US" dirty="0"/>
              <a:t> </a:t>
            </a:r>
            <a:r>
              <a:rPr lang="ko-KR" altLang="en-US" dirty="0" smtClean="0"/>
              <a:t>기술을 사용</a:t>
            </a:r>
            <a:endParaRPr lang="en-US" altLang="ko-KR" dirty="0" smtClean="0"/>
          </a:p>
          <a:p>
            <a:r>
              <a:rPr lang="en-US" altLang="ko-KR" dirty="0"/>
              <a:t>3D NAND </a:t>
            </a:r>
            <a:r>
              <a:rPr lang="ko-KR" altLang="en-US" dirty="0"/>
              <a:t>플래시 메모리를 </a:t>
            </a:r>
            <a:r>
              <a:rPr lang="en-US" altLang="ko-KR" dirty="0"/>
              <a:t>SLC </a:t>
            </a:r>
            <a:r>
              <a:rPr lang="ko-KR" altLang="en-US" dirty="0"/>
              <a:t>타입으로 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읽기 </a:t>
            </a:r>
            <a:r>
              <a:rPr lang="ko-KR" altLang="en-US" dirty="0" err="1" smtClean="0"/>
              <a:t>엑세스</a:t>
            </a:r>
            <a:r>
              <a:rPr lang="ko-KR" altLang="en-US" dirty="0" smtClean="0"/>
              <a:t> 빠름</a:t>
            </a:r>
            <a:r>
              <a:rPr lang="en-US" altLang="ko-KR" dirty="0" smtClean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 smtClean="0"/>
          </a:p>
          <a:p>
            <a:endParaRPr lang="en-US" altLang="ko-KR" dirty="0"/>
          </a:p>
          <a:p>
            <a:pPr marL="0" indent="0" fontAlgn="base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94173" y="2715983"/>
            <a:ext cx="1502228" cy="287927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87386" y="2715983"/>
            <a:ext cx="1502228" cy="287927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90779" y="2715983"/>
            <a:ext cx="1502228" cy="287927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8" idx="1"/>
            <a:endCxn id="8" idx="3"/>
          </p:cNvCxnSpPr>
          <p:nvPr/>
        </p:nvCxnSpPr>
        <p:spPr>
          <a:xfrm>
            <a:off x="1387386" y="4155620"/>
            <a:ext cx="1502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9" idx="1"/>
            <a:endCxn id="9" idx="3"/>
          </p:cNvCxnSpPr>
          <p:nvPr/>
        </p:nvCxnSpPr>
        <p:spPr>
          <a:xfrm>
            <a:off x="4590779" y="4155620"/>
            <a:ext cx="150222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98672" y="4852307"/>
            <a:ext cx="150222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598672" y="3453847"/>
            <a:ext cx="150222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791183" y="4155621"/>
            <a:ext cx="150222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791178" y="3796392"/>
            <a:ext cx="150222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791178" y="4503962"/>
            <a:ext cx="150222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791178" y="5211534"/>
            <a:ext cx="150222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791183" y="3448044"/>
            <a:ext cx="150222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7791178" y="4852304"/>
            <a:ext cx="150222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791178" y="3099706"/>
            <a:ext cx="150222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83304" y="5703808"/>
            <a:ext cx="150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SLC(1BIT)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614456" y="5703808"/>
            <a:ext cx="150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MLC(2BIT)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791178" y="5703808"/>
            <a:ext cx="150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TLC(3BIT)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34886" y="4668029"/>
            <a:ext cx="116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0</a:t>
            </a:r>
            <a:endParaRPr lang="ko-KR" alt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1534886" y="3172362"/>
            <a:ext cx="116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1</a:t>
            </a:r>
            <a:endParaRPr lang="ko-KR" alt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4898568" y="5007121"/>
            <a:ext cx="881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00</a:t>
            </a:r>
            <a:endParaRPr lang="ko-KR" alt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4898568" y="4305348"/>
            <a:ext cx="881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01</a:t>
            </a:r>
            <a:endParaRPr lang="ko-KR" alt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4898568" y="2862539"/>
            <a:ext cx="881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11</a:t>
            </a:r>
            <a:endParaRPr lang="ko-KR" alt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4898568" y="3591814"/>
            <a:ext cx="881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10</a:t>
            </a:r>
            <a:endParaRPr lang="ko-KR" alt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8102645" y="5176149"/>
            <a:ext cx="87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000</a:t>
            </a:r>
            <a:endParaRPr lang="ko-KR" alt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8102645" y="4806034"/>
            <a:ext cx="87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001</a:t>
            </a:r>
            <a:endParaRPr lang="ko-KR" alt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8101551" y="2673337"/>
            <a:ext cx="87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111</a:t>
            </a:r>
            <a:endParaRPr lang="ko-KR" alt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8099650" y="4455221"/>
            <a:ext cx="87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010</a:t>
            </a:r>
            <a:endParaRPr lang="ko-KR" alt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8093660" y="3428607"/>
            <a:ext cx="87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101</a:t>
            </a:r>
            <a:endParaRPr lang="ko-KR" alt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8096655" y="4094757"/>
            <a:ext cx="87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011</a:t>
            </a:r>
            <a:endParaRPr lang="ko-KR" alt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8101551" y="3066753"/>
            <a:ext cx="87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110</a:t>
            </a:r>
            <a:endParaRPr lang="ko-KR" alt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8096655" y="3749172"/>
            <a:ext cx="87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100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570955" y="6044995"/>
            <a:ext cx="11027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://www.usenix.org/conference/hotstorage18/presentation/koh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023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ko-KR" altLang="en-US" dirty="0"/>
              <a:t>짧은 대기 시간의 고성능 저장 장치 동작의 문제점</a:t>
            </a:r>
            <a:endParaRPr lang="en-US" altLang="ko-KR" dirty="0"/>
          </a:p>
          <a:p>
            <a:pPr lvl="1"/>
            <a:r>
              <a:rPr lang="en-US" altLang="ko-KR" dirty="0"/>
              <a:t>outstanding request</a:t>
            </a:r>
            <a:r>
              <a:rPr lang="ko-KR" altLang="en-US" dirty="0"/>
              <a:t>가 많은 환경에서 기존 </a:t>
            </a:r>
            <a:r>
              <a:rPr lang="en-US" altLang="ko-KR" dirty="0"/>
              <a:t>SSD</a:t>
            </a:r>
            <a:r>
              <a:rPr lang="ko-KR" altLang="en-US" dirty="0"/>
              <a:t> 대비 성능향상이 크게 </a:t>
            </a:r>
            <a:r>
              <a:rPr lang="ko-KR" altLang="en-US" dirty="0" smtClean="0"/>
              <a:t>없음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해결책</a:t>
            </a:r>
            <a:endParaRPr lang="en-US" altLang="ko-KR" dirty="0"/>
          </a:p>
          <a:p>
            <a:pPr marL="688975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저장장치와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발달로 </a:t>
            </a:r>
            <a:r>
              <a:rPr lang="en-US" altLang="ko-KR" dirty="0"/>
              <a:t>IO </a:t>
            </a:r>
            <a:r>
              <a:rPr lang="en-US" altLang="ko-KR"/>
              <a:t>stack</a:t>
            </a:r>
            <a:r>
              <a:rPr lang="en-US" altLang="ko-KR" smtClean="0"/>
              <a:t>( </a:t>
            </a:r>
            <a:r>
              <a:rPr lang="ko-KR" altLang="en-US" dirty="0"/>
              <a:t>파일시스템 계층 등</a:t>
            </a:r>
            <a:r>
              <a:rPr lang="en-US" altLang="ko-KR" dirty="0"/>
              <a:t>)</a:t>
            </a:r>
            <a:r>
              <a:rPr lang="ko-KR" altLang="en-US" dirty="0"/>
              <a:t>에 대한 재설계 </a:t>
            </a:r>
            <a:r>
              <a:rPr lang="ko-KR" altLang="en-US" dirty="0" smtClean="0"/>
              <a:t>필요성이 대두되고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103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1. Introduction -experiment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55080"/>
            <a:ext cx="11757660" cy="5146052"/>
          </a:xfrm>
        </p:spPr>
        <p:txBody>
          <a:bodyPr vert="horz" lIns="91440" tIns="45720" rIns="91440" bIns="45720" anchor="t">
            <a:normAutofit/>
          </a:bodyPr>
          <a:lstStyle/>
          <a:p>
            <a:pPr lvl="0">
              <a:defRPr/>
            </a:pPr>
            <a:r>
              <a:rPr lang="en-US" altLang="ko-KR" dirty="0"/>
              <a:t>Legacy MLC-SSD vs NVRAM SSD (</a:t>
            </a:r>
            <a:r>
              <a:rPr lang="en-US" altLang="ko-KR" dirty="0" err="1"/>
              <a:t>varmail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en-US" altLang="ko-KR" dirty="0"/>
              <a:t>Flash-</a:t>
            </a:r>
            <a:r>
              <a:rPr lang="en-US" altLang="ko-KR" dirty="0" err="1"/>
              <a:t>SSD</a:t>
            </a:r>
            <a:r>
              <a:rPr lang="en-US" dirty="0" err="1">
                <a:ea typeface="+mn-lt"/>
                <a:cs typeface="+mn-lt"/>
              </a:rPr>
              <a:t>에서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연산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지연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dirty="0" err="1"/>
              <a:t>Fsync</a:t>
            </a:r>
            <a:r>
              <a:rPr lang="en-US" altLang="ko-KR" dirty="0"/>
              <a:t>() </a:t>
            </a:r>
            <a:r>
              <a:rPr lang="ko-KR" altLang="en-US" dirty="0"/>
              <a:t>작업이 </a:t>
            </a:r>
            <a:r>
              <a:rPr lang="en-US" altLang="ko-KR" dirty="0"/>
              <a:t>95% </a:t>
            </a:r>
            <a:r>
              <a:rPr lang="ko-KR" altLang="en-US" dirty="0"/>
              <a:t>차지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dirty="0" smtClean="0"/>
              <a:t>적은 </a:t>
            </a:r>
            <a:r>
              <a:rPr lang="ko-KR" altLang="en-US" dirty="0"/>
              <a:t>프로세스에서 지연 시간이 오래 걸림</a:t>
            </a:r>
            <a:endParaRPr lang="en-US" altLang="ko-KR" dirty="0"/>
          </a:p>
          <a:p>
            <a:pPr lvl="0">
              <a:defRPr/>
            </a:pPr>
            <a:r>
              <a:rPr lang="en-US" altLang="ko-KR" dirty="0"/>
              <a:t>NVRAM-SSD</a:t>
            </a:r>
          </a:p>
          <a:p>
            <a:pPr marL="575945" lvl="1">
              <a:buFont typeface="Arial" panose="020B0604020202020204" pitchFamily="34" charset="0"/>
              <a:buChar char="•"/>
              <a:defRPr/>
            </a:pPr>
            <a:r>
              <a:rPr lang="en-US" altLang="ko-KR" dirty="0" err="1"/>
              <a:t>Fsync</a:t>
            </a:r>
            <a:r>
              <a:rPr lang="en-US" altLang="ko-KR" dirty="0"/>
              <a:t>() </a:t>
            </a:r>
            <a:r>
              <a:rPr lang="ko-KR" altLang="en-US" dirty="0"/>
              <a:t>작업이 </a:t>
            </a:r>
            <a:r>
              <a:rPr lang="en-US" altLang="ko-KR" dirty="0"/>
              <a:t>5%이하 </a:t>
            </a:r>
            <a:r>
              <a:rPr lang="ko-KR" altLang="en-US" dirty="0"/>
              <a:t>차지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프로세스가 많이 질수록 지연시간이 오래 걸림</a:t>
            </a:r>
            <a:endParaRPr lang="en-US" altLang="ko-KR" dirty="0"/>
          </a:p>
          <a:p>
            <a:pPr marL="575945" lvl="1">
              <a:buFont typeface="Arial" panose="020B0604020202020204" pitchFamily="34" charset="0"/>
              <a:buChar char="•"/>
              <a:defRPr/>
            </a:pPr>
            <a:r>
              <a:rPr lang="ko-KR" altLang="en-US" dirty="0" smtClean="0"/>
              <a:t>결과적으로 </a:t>
            </a:r>
            <a:r>
              <a:rPr lang="en-US" altLang="ko-KR" dirty="0" smtClean="0"/>
              <a:t>Delete</a:t>
            </a:r>
            <a:r>
              <a:rPr lang="en-US" altLang="ko-KR" dirty="0"/>
              <a:t>()/create() </a:t>
            </a:r>
            <a:r>
              <a:rPr lang="ko-KR" altLang="en-US" dirty="0"/>
              <a:t>작업지연시간이 </a:t>
            </a:r>
            <a:r>
              <a:rPr lang="en-US" altLang="ko-KR" dirty="0"/>
              <a:t>95%이상</a:t>
            </a:r>
            <a:r>
              <a:rPr lang="ko-KR" altLang="en-US" dirty="0"/>
              <a:t>차지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947C0998-F18D-4DBC-9963-112DFD962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693" y="866127"/>
            <a:ext cx="5086241" cy="37632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19257" y="4580430"/>
            <a:ext cx="4601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지연과 정규화된 성능 비교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varmail</a:t>
            </a:r>
            <a:r>
              <a:rPr lang="en-US" altLang="ko-KR" sz="1400" dirty="0" smtClean="0"/>
              <a:t> workload</a:t>
            </a:r>
            <a:r>
              <a:rPr lang="ko-KR" altLang="en-US" sz="1400" dirty="0" smtClean="0"/>
              <a:t> 이용</a:t>
            </a:r>
            <a:r>
              <a:rPr lang="en-US" altLang="ko-KR" sz="1400" dirty="0" smtClean="0"/>
              <a:t>)</a:t>
            </a:r>
          </a:p>
          <a:p>
            <a:pPr algn="ctr"/>
            <a:r>
              <a:rPr lang="en-US" altLang="ko-KR" sz="1400" dirty="0" smtClean="0"/>
              <a:t>( MLC SSD(</a:t>
            </a:r>
            <a:r>
              <a:rPr lang="ko-KR" altLang="en-US" sz="1400" dirty="0" smtClean="0"/>
              <a:t>좌측</a:t>
            </a:r>
            <a:r>
              <a:rPr lang="en-US" altLang="ko-KR" sz="1400" dirty="0" smtClean="0"/>
              <a:t>) vs NVRAM SSD(</a:t>
            </a:r>
            <a:r>
              <a:rPr lang="ko-KR" altLang="en-US" sz="1400" dirty="0" smtClean="0"/>
              <a:t>우측</a:t>
            </a:r>
            <a:r>
              <a:rPr lang="en-US" altLang="ko-KR" sz="1400" dirty="0" smtClean="0"/>
              <a:t>) )</a:t>
            </a:r>
            <a:endParaRPr lang="ko-KR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/>
              <a:t>Motivation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4340" y="866127"/>
            <a:ext cx="11757660" cy="5146052"/>
          </a:xfrm>
        </p:spPr>
        <p:txBody>
          <a:bodyPr vert="horz" lIns="91440" tIns="45720" rIns="91440" bIns="45720" anchor="t">
            <a:normAutofit/>
          </a:bodyPr>
          <a:lstStyle/>
          <a:p>
            <a:pPr>
              <a:defRPr/>
            </a:pPr>
            <a:r>
              <a:rPr lang="ko-KR" altLang="en-US" dirty="0" err="1"/>
              <a:t>I</a:t>
            </a:r>
            <a:r>
              <a:rPr lang="ko-KR" altLang="en-US" dirty="0"/>
              <a:t>/</a:t>
            </a:r>
            <a:r>
              <a:rPr lang="ko-KR" altLang="en-US" dirty="0" err="1"/>
              <a:t>O가</a:t>
            </a:r>
            <a:r>
              <a:rPr lang="ko-KR" altLang="en-US" dirty="0"/>
              <a:t> 자주 발생하면 러닝 트랜잭션에 블록 삽입이 많이 </a:t>
            </a:r>
            <a:r>
              <a:rPr lang="ko-KR" altLang="en-US" dirty="0" err="1"/>
              <a:t>지며,T_LOCKED인</a:t>
            </a:r>
            <a:r>
              <a:rPr lang="ko-KR" altLang="en-US" dirty="0"/>
              <a:t> 상태가 </a:t>
            </a:r>
            <a:r>
              <a:rPr lang="ko-KR" altLang="en-US" dirty="0" err="1" smtClean="0"/>
              <a:t>길어짐</a:t>
            </a:r>
            <a:endParaRPr lang="ko-KR" altLang="en-US" dirty="0"/>
          </a:p>
          <a:p>
            <a:pPr>
              <a:defRPr/>
            </a:pPr>
            <a:r>
              <a:rPr lang="ko-KR" altLang="en-US" dirty="0" err="1"/>
              <a:t>T_LOCKED인</a:t>
            </a:r>
            <a:r>
              <a:rPr lang="ko-KR" altLang="en-US" dirty="0"/>
              <a:t> 상태가 길어질수록 새로운 러닝 트랜잭션의 생성이 늦어지고 </a:t>
            </a:r>
            <a:r>
              <a:rPr lang="en-US" altLang="ko-KR" dirty="0"/>
              <a:t>outstanding </a:t>
            </a:r>
            <a:r>
              <a:rPr lang="en-US" altLang="ko-KR" dirty="0" smtClean="0"/>
              <a:t>request</a:t>
            </a:r>
            <a:r>
              <a:rPr lang="ko-KR" altLang="en-US" dirty="0"/>
              <a:t> </a:t>
            </a:r>
            <a:r>
              <a:rPr lang="ko-KR" altLang="en-US" dirty="0" smtClean="0"/>
              <a:t>작업이 </a:t>
            </a:r>
            <a:r>
              <a:rPr lang="ko-KR" altLang="en-US" dirty="0"/>
              <a:t>지연되기 때문에 전체적인 성능이 감소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90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3A2EF-0720-4A1C-814F-021EB2E9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+mj-lt"/>
                <a:cs typeface="+mj-lt"/>
              </a:rPr>
              <a:t>3</a:t>
            </a:r>
            <a:r>
              <a:rPr lang="en-US" altLang="ko-KR" dirty="0" smtClean="0">
                <a:ea typeface="+mj-lt"/>
                <a:cs typeface="+mj-lt"/>
              </a:rPr>
              <a:t>. </a:t>
            </a:r>
            <a:r>
              <a:rPr lang="en-US" altLang="ko-KR" dirty="0">
                <a:ea typeface="+mj-lt"/>
                <a:cs typeface="+mj-lt"/>
              </a:rPr>
              <a:t>Background-EXT4 JOURNALING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F00D7-7010-4868-8030-A50A73EE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altLang="ko-KR" dirty="0" smtClean="0"/>
              <a:t>Journaling</a:t>
            </a:r>
            <a:endParaRPr lang="ko-KR" altLang="en-US" dirty="0"/>
          </a:p>
          <a:p>
            <a:pPr marL="575945" lvl="1"/>
            <a:r>
              <a:rPr lang="ko-KR" altLang="en-US" dirty="0"/>
              <a:t>시스템 장애가 </a:t>
            </a:r>
            <a:r>
              <a:rPr lang="ko-KR" altLang="en-US" dirty="0" smtClean="0"/>
              <a:t>발생했을 때 </a:t>
            </a:r>
            <a:r>
              <a:rPr lang="ko-KR" altLang="en-US" dirty="0"/>
              <a:t>파일 시스템 일관성을 유지하기 위한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marL="575945" lvl="1"/>
            <a:r>
              <a:rPr lang="ko-KR" altLang="en-US" dirty="0" smtClean="0"/>
              <a:t>동작 과정</a:t>
            </a:r>
            <a:endParaRPr lang="en-US" altLang="ko-KR" dirty="0" smtClean="0"/>
          </a:p>
          <a:p>
            <a:pPr marL="1200095" lvl="2" indent="-285750">
              <a:buFont typeface="Wingdings" panose="05000000000000000000" pitchFamily="2" charset="2"/>
              <a:buChar char="Ø"/>
            </a:pPr>
            <a:r>
              <a:rPr lang="ko-KR" altLang="en-US" sz="1800" dirty="0" smtClean="0"/>
              <a:t>사용자가 어떠한 내용을 입력 또는 수정</a:t>
            </a:r>
            <a:endParaRPr lang="en-US" altLang="ko-KR" sz="1800" dirty="0" smtClean="0"/>
          </a:p>
          <a:p>
            <a:pPr marL="1200095" lvl="2" indent="-285750">
              <a:buFont typeface="Wingdings" panose="05000000000000000000" pitchFamily="2" charset="2"/>
              <a:buChar char="Ø"/>
            </a:pPr>
            <a:r>
              <a:rPr lang="ko-KR" altLang="en-US" sz="1800" dirty="0" smtClean="0"/>
              <a:t>바로 </a:t>
            </a:r>
            <a:r>
              <a:rPr lang="ko-KR" altLang="en-US" sz="1800" dirty="0" err="1" smtClean="0"/>
              <a:t>스토리지에</a:t>
            </a:r>
            <a:r>
              <a:rPr lang="ko-KR" altLang="en-US" sz="1800" dirty="0" smtClean="0"/>
              <a:t> 저장하기 전에 관련 내용을 </a:t>
            </a:r>
            <a:r>
              <a:rPr lang="ko-KR" altLang="en-US" sz="1800" dirty="0" smtClean="0"/>
              <a:t>저널에 </a:t>
            </a:r>
            <a:r>
              <a:rPr lang="ko-KR" altLang="en-US" sz="1800" dirty="0" err="1" smtClean="0"/>
              <a:t>갱신기록</a:t>
            </a:r>
            <a:r>
              <a:rPr lang="ko-KR" altLang="en-US" sz="1800" dirty="0" smtClean="0"/>
              <a:t> 업데이트</a:t>
            </a:r>
            <a:endParaRPr lang="en-US" altLang="ko-KR" sz="1800" dirty="0" smtClean="0"/>
          </a:p>
          <a:p>
            <a:pPr marL="1200095" lvl="2" indent="-285750">
              <a:buFont typeface="Wingdings" panose="05000000000000000000" pitchFamily="2" charset="2"/>
              <a:buChar char="Ø"/>
            </a:pPr>
            <a:r>
              <a:rPr lang="ko-KR" altLang="en-US" sz="1800" dirty="0" smtClean="0"/>
              <a:t>정전이나 비정상적인 종료</a:t>
            </a:r>
            <a:endParaRPr lang="en-US" altLang="ko-KR" sz="1800" dirty="0" smtClean="0"/>
          </a:p>
          <a:p>
            <a:pPr marL="1200095" lvl="2" indent="-285750">
              <a:buFont typeface="Wingdings" panose="05000000000000000000" pitchFamily="2" charset="2"/>
              <a:buChar char="Ø"/>
            </a:pPr>
            <a:r>
              <a:rPr lang="ko-KR" altLang="en-US" sz="1800" dirty="0" err="1"/>
              <a:t>재</a:t>
            </a:r>
            <a:r>
              <a:rPr lang="ko-KR" altLang="en-US" sz="1800" dirty="0" err="1" smtClean="0"/>
              <a:t>부팅할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때 로그에 기록된 내용을 참고로 하여 다시 작성하거나 복구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A02FA6-4D05-4E71-824E-CE3722E7F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765CECA1-5C9B-4693-A1BD-3F65156FCD02}" type="slidenum">
              <a:rPr lang="ko-KR" altLang="en-US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332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875</Words>
  <Application>Microsoft Office PowerPoint</Application>
  <PresentationFormat>와이드스크린</PresentationFormat>
  <Paragraphs>175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lato</vt:lpstr>
      <vt:lpstr>roboto</vt:lpstr>
      <vt:lpstr>맑은 고딕</vt:lpstr>
      <vt:lpstr>Arial</vt:lpstr>
      <vt:lpstr>Wingdings</vt:lpstr>
      <vt:lpstr>Office 테마</vt:lpstr>
      <vt:lpstr>PowerPoint 프레젠테이션</vt:lpstr>
      <vt:lpstr>Table of context</vt:lpstr>
      <vt:lpstr>2. Introduction</vt:lpstr>
      <vt:lpstr>2. Introduction-인텔 Optane</vt:lpstr>
      <vt:lpstr>2. Introduction-삼성 Z-SSD(Z-NAND 기반)</vt:lpstr>
      <vt:lpstr>1. Introduction</vt:lpstr>
      <vt:lpstr>1. Introduction -experiment</vt:lpstr>
      <vt:lpstr>2. Motivation</vt:lpstr>
      <vt:lpstr>3. Background-EXT4 JOURNALING</vt:lpstr>
      <vt:lpstr>3. Background-JOURNALING</vt:lpstr>
      <vt:lpstr>3. Background-EXT4 JOURNAING</vt:lpstr>
      <vt:lpstr>3. Background-EXT4 JOURNAING</vt:lpstr>
      <vt:lpstr>3. Background-EXT4 JOURNAING</vt:lpstr>
      <vt:lpstr>4.LOCKED-Free JOURNALING</vt:lpstr>
      <vt:lpstr>4.LOCKED-Free JOURNALING</vt:lpstr>
      <vt:lpstr>4.LOCKED-Free JOURNALING</vt:lpstr>
      <vt:lpstr>5. EXPERIMENT-Environment</vt:lpstr>
      <vt:lpstr>5. EXPERIMENT-Experimental Results</vt:lpstr>
      <vt:lpstr>5. EXPERIMENT-Experimental Results</vt:lpstr>
      <vt:lpstr>5. EXPERIMENT-Experimental Results</vt:lpstr>
      <vt:lpstr>5. EXPERIMENT-Experimental Results</vt:lpstr>
      <vt:lpstr>7.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478</cp:revision>
  <dcterms:created xsi:type="dcterms:W3CDTF">2020-03-06T02:35:36Z</dcterms:created>
  <dcterms:modified xsi:type="dcterms:W3CDTF">2021-07-20T00:40:46Z</dcterms:modified>
  <cp:version/>
</cp:coreProperties>
</file>