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76" r:id="rId2"/>
    <p:sldId id="1746" r:id="rId3"/>
    <p:sldId id="577" r:id="rId4"/>
    <p:sldId id="580" r:id="rId5"/>
    <p:sldId id="582" r:id="rId6"/>
    <p:sldId id="584" r:id="rId7"/>
    <p:sldId id="588" r:id="rId8"/>
    <p:sldId id="590" r:id="rId9"/>
    <p:sldId id="592" r:id="rId10"/>
    <p:sldId id="621" r:id="rId11"/>
    <p:sldId id="1748" r:id="rId12"/>
    <p:sldId id="623" r:id="rId13"/>
    <p:sldId id="625" r:id="rId14"/>
    <p:sldId id="628" r:id="rId15"/>
    <p:sldId id="630" r:id="rId16"/>
    <p:sldId id="632" r:id="rId17"/>
    <p:sldId id="634" r:id="rId18"/>
    <p:sldId id="640" r:id="rId19"/>
    <p:sldId id="636" r:id="rId20"/>
    <p:sldId id="638" r:id="rId21"/>
    <p:sldId id="643" r:id="rId22"/>
    <p:sldId id="645" r:id="rId23"/>
    <p:sldId id="647" r:id="rId24"/>
    <p:sldId id="649" r:id="rId25"/>
    <p:sldId id="655" r:id="rId26"/>
    <p:sldId id="658" r:id="rId27"/>
    <p:sldId id="660" r:id="rId28"/>
    <p:sldId id="662" r:id="rId29"/>
    <p:sldId id="664" r:id="rId30"/>
    <p:sldId id="676" r:id="rId31"/>
    <p:sldId id="678" r:id="rId32"/>
    <p:sldId id="668" r:id="rId33"/>
    <p:sldId id="670" r:id="rId34"/>
    <p:sldId id="672" r:id="rId35"/>
    <p:sldId id="674" r:id="rId36"/>
    <p:sldId id="684" r:id="rId37"/>
    <p:sldId id="686" r:id="rId38"/>
    <p:sldId id="688" r:id="rId39"/>
    <p:sldId id="690" r:id="rId40"/>
    <p:sldId id="692" r:id="rId41"/>
    <p:sldId id="695" r:id="rId42"/>
    <p:sldId id="697" r:id="rId43"/>
    <p:sldId id="699" r:id="rId44"/>
    <p:sldId id="706" r:id="rId45"/>
    <p:sldId id="701" r:id="rId46"/>
    <p:sldId id="703" r:id="rId47"/>
    <p:sldId id="708" r:id="rId48"/>
    <p:sldId id="710" r:id="rId49"/>
    <p:sldId id="712" r:id="rId50"/>
    <p:sldId id="714" r:id="rId51"/>
    <p:sldId id="716" r:id="rId52"/>
    <p:sldId id="718" r:id="rId53"/>
    <p:sldId id="720" r:id="rId54"/>
    <p:sldId id="744" r:id="rId55"/>
    <p:sldId id="746" r:id="rId56"/>
    <p:sldId id="751" r:id="rId57"/>
    <p:sldId id="753" r:id="rId58"/>
    <p:sldId id="755" r:id="rId59"/>
    <p:sldId id="757" r:id="rId60"/>
    <p:sldId id="759" r:id="rId61"/>
    <p:sldId id="761" r:id="rId62"/>
    <p:sldId id="763" r:id="rId63"/>
    <p:sldId id="765" r:id="rId64"/>
    <p:sldId id="794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1122-0E5C-4FAA-9196-429F20B5366F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38BA-1321-44D5-850E-848279254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55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1122-0E5C-4FAA-9196-429F20B5366F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38BA-1321-44D5-850E-848279254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3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1122-0E5C-4FAA-9196-429F20B5366F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38BA-1321-44D5-850E-848279254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5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1122-0E5C-4FAA-9196-429F20B5366F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38BA-1321-44D5-850E-848279254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1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1122-0E5C-4FAA-9196-429F20B5366F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38BA-1321-44D5-850E-848279254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1122-0E5C-4FAA-9196-429F20B5366F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38BA-1321-44D5-850E-848279254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35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1122-0E5C-4FAA-9196-429F20B5366F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38BA-1321-44D5-850E-848279254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46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1122-0E5C-4FAA-9196-429F20B5366F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38BA-1321-44D5-850E-848279254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69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1122-0E5C-4FAA-9196-429F20B5366F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38BA-1321-44D5-850E-848279254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30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1122-0E5C-4FAA-9196-429F20B5366F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38BA-1321-44D5-850E-848279254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2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1122-0E5C-4FAA-9196-429F20B5366F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38BA-1321-44D5-850E-848279254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7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41122-0E5C-4FAA-9196-429F20B5366F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38BA-1321-44D5-850E-848279254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5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E96F93C8-0706-40A4-9893-4BA43A8D3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827" name="Text Box 25">
            <a:extLst>
              <a:ext uri="{FF2B5EF4-FFF2-40B4-BE49-F238E27FC236}">
                <a16:creationId xmlns:a16="http://schemas.microsoft.com/office/drawing/2014/main" id="{10DA3C8E-78CA-44B7-A9D5-00C1FC52D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5" y="2565400"/>
            <a:ext cx="3743325" cy="75088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6081CD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tIns="36000" bIns="36000" anchor="ctr"/>
          <a:lstStyle>
            <a:lvl1pPr marL="4508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latinLnBrk="0">
              <a:spcBef>
                <a:spcPts val="600"/>
              </a:spcBef>
            </a:pPr>
            <a:r>
              <a:rPr lang="ko-KR" altLang="en-US" sz="2000">
                <a:solidFill>
                  <a:srgbClr val="000099"/>
                </a:solidFill>
              </a:rPr>
              <a:t>전략적 인적자원개발은 생각보다 단순하다</a:t>
            </a:r>
          </a:p>
        </p:txBody>
      </p:sp>
      <p:sp>
        <p:nvSpPr>
          <p:cNvPr id="77828" name="Text Box 25">
            <a:extLst>
              <a:ext uri="{FF2B5EF4-FFF2-40B4-BE49-F238E27FC236}">
                <a16:creationId xmlns:a16="http://schemas.microsoft.com/office/drawing/2014/main" id="{5BE443A1-42D2-4A99-B147-2CBB15F6F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5" y="3573465"/>
            <a:ext cx="3743325" cy="75088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6081CD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tIns="36000" bIns="36000" anchor="ctr"/>
          <a:lstStyle>
            <a:lvl1pPr marL="4508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latinLnBrk="0">
              <a:spcBef>
                <a:spcPts val="600"/>
              </a:spcBef>
            </a:pPr>
            <a:r>
              <a:rPr lang="ko-KR" altLang="en-US" sz="2000">
                <a:solidFill>
                  <a:srgbClr val="000099"/>
                </a:solidFill>
              </a:rPr>
              <a:t>전략적 인적자원개발 개념 및 특성</a:t>
            </a:r>
          </a:p>
        </p:txBody>
      </p:sp>
      <p:pic>
        <p:nvPicPr>
          <p:cNvPr id="77829" name="Picture 5" descr="78023">
            <a:extLst>
              <a:ext uri="{FF2B5EF4-FFF2-40B4-BE49-F238E27FC236}">
                <a16:creationId xmlns:a16="http://schemas.microsoft.com/office/drawing/2014/main" id="{3147FA98-E144-4FCA-AF2B-C3D2CC76B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0" name="Text Box 25">
            <a:extLst>
              <a:ext uri="{FF2B5EF4-FFF2-40B4-BE49-F238E27FC236}">
                <a16:creationId xmlns:a16="http://schemas.microsoft.com/office/drawing/2014/main" id="{62725C80-3F5A-403B-80D5-26C3BD77A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5" y="4581525"/>
            <a:ext cx="3743325" cy="75088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6081CD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tIns="36000" bIns="36000" anchor="ctr"/>
          <a:lstStyle>
            <a:lvl1pPr marL="4508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latinLnBrk="0">
              <a:spcBef>
                <a:spcPts val="600"/>
              </a:spcBef>
            </a:pPr>
            <a:r>
              <a:rPr lang="ko-KR" altLang="en-US" sz="2000">
                <a:solidFill>
                  <a:srgbClr val="000099"/>
                </a:solidFill>
              </a:rPr>
              <a:t>전략적 인적자원개발 성숙도 진단</a:t>
            </a:r>
          </a:p>
        </p:txBody>
      </p:sp>
      <p:sp>
        <p:nvSpPr>
          <p:cNvPr id="77831" name="Text Box 7">
            <a:extLst>
              <a:ext uri="{FF2B5EF4-FFF2-40B4-BE49-F238E27FC236}">
                <a16:creationId xmlns:a16="http://schemas.microsoft.com/office/drawing/2014/main" id="{9F8F7BBB-7D2A-4813-97F7-F2578131E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692150"/>
            <a:ext cx="100806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8398" dir="3806097" algn="ctr" rotWithShape="0">
              <a:srgbClr val="003366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50000"/>
              </a:spcBef>
            </a:pPr>
            <a:r>
              <a:rPr kumimoji="0" lang="en-US" altLang="ko-KR" sz="2400">
                <a:solidFill>
                  <a:srgbClr val="FF33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 3</a:t>
            </a:r>
          </a:p>
        </p:txBody>
      </p:sp>
      <p:grpSp>
        <p:nvGrpSpPr>
          <p:cNvPr id="77832" name="Group 8">
            <a:extLst>
              <a:ext uri="{FF2B5EF4-FFF2-40B4-BE49-F238E27FC236}">
                <a16:creationId xmlns:a16="http://schemas.microsoft.com/office/drawing/2014/main" id="{4F5EF08B-C56D-4EB5-BA64-BB32928C23FD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476250"/>
            <a:ext cx="4427538" cy="865188"/>
            <a:chOff x="2562" y="300"/>
            <a:chExt cx="2789" cy="545"/>
          </a:xfrm>
        </p:grpSpPr>
        <p:sp>
          <p:nvSpPr>
            <p:cNvPr id="77833" name="Rectangle 9">
              <a:extLst>
                <a:ext uri="{FF2B5EF4-FFF2-40B4-BE49-F238E27FC236}">
                  <a16:creationId xmlns:a16="http://schemas.microsoft.com/office/drawing/2014/main" id="{5C4CC3A5-D3DF-498F-A8B5-98A2E27CD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00"/>
              <a:ext cx="2789" cy="545"/>
            </a:xfrm>
            <a:prstGeom prst="rect">
              <a:avLst/>
            </a:prstGeom>
            <a:gradFill rotWithShape="1">
              <a:gsLst>
                <a:gs pos="0">
                  <a:srgbClr val="33CCFF">
                    <a:alpha val="49001"/>
                  </a:srgbClr>
                </a:gs>
                <a:gs pos="100000">
                  <a:srgbClr val="FFFFFF">
                    <a:alpha val="49001"/>
                  </a:srgbClr>
                </a:gs>
              </a:gsLst>
              <a:lin ang="18900000" scaled="1"/>
            </a:gra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34" name="Text Box 10">
              <a:extLst>
                <a:ext uri="{FF2B5EF4-FFF2-40B4-BE49-F238E27FC236}">
                  <a16:creationId xmlns:a16="http://schemas.microsoft.com/office/drawing/2014/main" id="{E91867BF-119F-4419-BE20-A7982EB07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436"/>
              <a:ext cx="23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전략적 인적자원개발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12" descr="65199">
            <a:extLst>
              <a:ext uri="{FF2B5EF4-FFF2-40B4-BE49-F238E27FC236}">
                <a16:creationId xmlns:a16="http://schemas.microsoft.com/office/drawing/2014/main" id="{28D497F8-D044-4232-960D-A587473CD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Text Box 25">
            <a:extLst>
              <a:ext uri="{FF2B5EF4-FFF2-40B4-BE49-F238E27FC236}">
                <a16:creationId xmlns:a16="http://schemas.microsoft.com/office/drawing/2014/main" id="{E90B2CD7-1552-43A6-8E46-A2852A585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5" y="2565400"/>
            <a:ext cx="3887787" cy="75088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6081CD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tIns="36000" bIns="36000" anchor="ctr"/>
          <a:lstStyle>
            <a:lvl1pPr marL="4508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latinLnBrk="0">
              <a:spcBef>
                <a:spcPts val="600"/>
              </a:spcBef>
            </a:pPr>
            <a:r>
              <a:rPr lang="ko-KR" altLang="en-US" sz="2000">
                <a:solidFill>
                  <a:srgbClr val="000099"/>
                </a:solidFill>
              </a:rPr>
              <a:t>역량모델</a:t>
            </a:r>
            <a:r>
              <a:rPr lang="en-US" altLang="ko-KR" sz="2000">
                <a:solidFill>
                  <a:srgbClr val="000099"/>
                </a:solidFill>
              </a:rPr>
              <a:t>(</a:t>
            </a:r>
            <a:r>
              <a:rPr lang="ko-KR" altLang="en-US" sz="2000">
                <a:solidFill>
                  <a:srgbClr val="000099"/>
                </a:solidFill>
              </a:rPr>
              <a:t>링</a:t>
            </a:r>
            <a:r>
              <a:rPr lang="en-US" altLang="ko-KR" sz="2000">
                <a:solidFill>
                  <a:srgbClr val="000099"/>
                </a:solidFill>
              </a:rPr>
              <a:t>) </a:t>
            </a:r>
            <a:r>
              <a:rPr lang="ko-KR" altLang="en-US" sz="2000">
                <a:solidFill>
                  <a:srgbClr val="000099"/>
                </a:solidFill>
              </a:rPr>
              <a:t>개념 및 필요성</a:t>
            </a:r>
          </a:p>
        </p:txBody>
      </p:sp>
      <p:sp>
        <p:nvSpPr>
          <p:cNvPr id="87044" name="Text Box 25">
            <a:extLst>
              <a:ext uri="{FF2B5EF4-FFF2-40B4-BE49-F238E27FC236}">
                <a16:creationId xmlns:a16="http://schemas.microsoft.com/office/drawing/2014/main" id="{5E05497B-C3A5-4250-954F-181FBC1A4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5" y="3573465"/>
            <a:ext cx="3887787" cy="75088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6081CD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tIns="36000" bIns="36000" anchor="ctr"/>
          <a:lstStyle>
            <a:lvl1pPr marL="4508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latinLnBrk="0">
              <a:spcBef>
                <a:spcPts val="600"/>
              </a:spcBef>
            </a:pPr>
            <a:r>
              <a:rPr lang="ko-KR" altLang="en-US" sz="2000">
                <a:solidFill>
                  <a:srgbClr val="000099"/>
                </a:solidFill>
              </a:rPr>
              <a:t>역량모델 구성 및 도출 방법</a:t>
            </a:r>
          </a:p>
        </p:txBody>
      </p:sp>
      <p:sp>
        <p:nvSpPr>
          <p:cNvPr id="87045" name="Text Box 25">
            <a:extLst>
              <a:ext uri="{FF2B5EF4-FFF2-40B4-BE49-F238E27FC236}">
                <a16:creationId xmlns:a16="http://schemas.microsoft.com/office/drawing/2014/main" id="{37A2C3FD-E79A-4103-985B-0B7BCF692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5" y="4581525"/>
            <a:ext cx="3887787" cy="75088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6081CD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tIns="36000" bIns="36000" anchor="ctr"/>
          <a:lstStyle>
            <a:lvl1pPr marL="4508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latinLnBrk="0">
              <a:spcBef>
                <a:spcPts val="600"/>
              </a:spcBef>
            </a:pPr>
            <a:r>
              <a:rPr lang="ko-KR" altLang="en-US" sz="2000">
                <a:solidFill>
                  <a:srgbClr val="000099"/>
                </a:solidFill>
              </a:rPr>
              <a:t>역량기반의 교육체계</a:t>
            </a:r>
          </a:p>
        </p:txBody>
      </p:sp>
      <p:sp>
        <p:nvSpPr>
          <p:cNvPr id="87046" name="Text Box 7">
            <a:extLst>
              <a:ext uri="{FF2B5EF4-FFF2-40B4-BE49-F238E27FC236}">
                <a16:creationId xmlns:a16="http://schemas.microsoft.com/office/drawing/2014/main" id="{DA0CCA59-87F1-4B97-923B-BC1B61166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692150"/>
            <a:ext cx="100806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8398" dir="3806097" algn="ctr" rotWithShape="0">
              <a:srgbClr val="003366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50000"/>
              </a:spcBef>
            </a:pPr>
            <a:r>
              <a:rPr kumimoji="0" lang="en-US" altLang="ko-KR" sz="2400">
                <a:solidFill>
                  <a:srgbClr val="FF33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 4</a:t>
            </a:r>
          </a:p>
        </p:txBody>
      </p:sp>
      <p:grpSp>
        <p:nvGrpSpPr>
          <p:cNvPr id="87047" name="Group 8">
            <a:extLst>
              <a:ext uri="{FF2B5EF4-FFF2-40B4-BE49-F238E27FC236}">
                <a16:creationId xmlns:a16="http://schemas.microsoft.com/office/drawing/2014/main" id="{ED14D078-8E51-4EDF-8578-936FA0FF8050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476250"/>
            <a:ext cx="4427538" cy="865188"/>
            <a:chOff x="2562" y="300"/>
            <a:chExt cx="2789" cy="545"/>
          </a:xfrm>
        </p:grpSpPr>
        <p:sp>
          <p:nvSpPr>
            <p:cNvPr id="87048" name="Rectangle 9">
              <a:extLst>
                <a:ext uri="{FF2B5EF4-FFF2-40B4-BE49-F238E27FC236}">
                  <a16:creationId xmlns:a16="http://schemas.microsoft.com/office/drawing/2014/main" id="{FF56D107-51A9-48CC-9088-4DA206F4A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00"/>
              <a:ext cx="2789" cy="545"/>
            </a:xfrm>
            <a:prstGeom prst="rect">
              <a:avLst/>
            </a:prstGeom>
            <a:gradFill rotWithShape="1">
              <a:gsLst>
                <a:gs pos="0">
                  <a:srgbClr val="33CCFF">
                    <a:alpha val="49001"/>
                  </a:srgbClr>
                </a:gs>
                <a:gs pos="100000">
                  <a:srgbClr val="FFFFFF">
                    <a:alpha val="49001"/>
                  </a:srgbClr>
                </a:gs>
              </a:gsLst>
              <a:lin ang="18900000" scaled="1"/>
            </a:gra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49" name="Text Box 10">
              <a:extLst>
                <a:ext uri="{FF2B5EF4-FFF2-40B4-BE49-F238E27FC236}">
                  <a16:creationId xmlns:a16="http://schemas.microsoft.com/office/drawing/2014/main" id="{CD949317-BFBD-4E08-AB16-F781DF673A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436"/>
              <a:ext cx="23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역량모델</a:t>
              </a:r>
              <a:r>
                <a:rPr lang="en-US" altLang="ko-KR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링</a:t>
              </a:r>
              <a:r>
                <a:rPr lang="en-US" altLang="ko-KR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template75_3">
            <a:extLst>
              <a:ext uri="{FF2B5EF4-FFF2-40B4-BE49-F238E27FC236}">
                <a16:creationId xmlns:a16="http://schemas.microsoft.com/office/drawing/2014/main" id="{846262DE-9962-40D5-9B0C-974850B07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7" name="Picture 3" descr="man_over_worked_hg_clr">
            <a:extLst>
              <a:ext uri="{FF2B5EF4-FFF2-40B4-BE49-F238E27FC236}">
                <a16:creationId xmlns:a16="http://schemas.microsoft.com/office/drawing/2014/main" id="{468D45F2-10AD-486C-9818-3695AB73C63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5" y="2060577"/>
            <a:ext cx="201453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8" name="Picture 4">
            <a:extLst>
              <a:ext uri="{FF2B5EF4-FFF2-40B4-BE49-F238E27FC236}">
                <a16:creationId xmlns:a16="http://schemas.microsoft.com/office/drawing/2014/main" id="{D1A015B3-1338-4015-9C9C-11D72DFFD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700213"/>
            <a:ext cx="5942012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8069" name="Group 5">
            <a:extLst>
              <a:ext uri="{FF2B5EF4-FFF2-40B4-BE49-F238E27FC236}">
                <a16:creationId xmlns:a16="http://schemas.microsoft.com/office/drawing/2014/main" id="{55C48594-72AF-4C09-84CB-EC64C920E474}"/>
              </a:ext>
            </a:extLst>
          </p:cNvPr>
          <p:cNvGrpSpPr>
            <a:grpSpLocks/>
          </p:cNvGrpSpPr>
          <p:nvPr/>
        </p:nvGrpSpPr>
        <p:grpSpPr bwMode="auto">
          <a:xfrm>
            <a:off x="2916240" y="908050"/>
            <a:ext cx="2160587" cy="503238"/>
            <a:chOff x="1837" y="709"/>
            <a:chExt cx="1361" cy="317"/>
          </a:xfrm>
        </p:grpSpPr>
        <p:sp>
          <p:nvSpPr>
            <p:cNvPr id="88071" name="Rectangle 6">
              <a:extLst>
                <a:ext uri="{FF2B5EF4-FFF2-40B4-BE49-F238E27FC236}">
                  <a16:creationId xmlns:a16="http://schemas.microsoft.com/office/drawing/2014/main" id="{90B9C36F-1E25-44DA-9562-9781DA403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709"/>
              <a:ext cx="1361" cy="317"/>
            </a:xfrm>
            <a:prstGeom prst="rect">
              <a:avLst/>
            </a:prstGeom>
            <a:gradFill rotWithShape="0">
              <a:gsLst>
                <a:gs pos="0">
                  <a:srgbClr val="990000"/>
                </a:gs>
                <a:gs pos="100000">
                  <a:srgbClr val="470000"/>
                </a:gs>
              </a:gsLst>
              <a:path path="rect">
                <a:fillToRect r="100000" b="100000"/>
              </a:path>
            </a:gradFill>
            <a:ln w="9525">
              <a:miter lim="800000"/>
              <a:headEnd/>
              <a:tailEnd/>
            </a:ln>
            <a:scene3d>
              <a:camera prst="legacyObliqueBottom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90000"/>
              </a:extrusionClr>
              <a:contourClr>
                <a:srgbClr val="990000"/>
              </a:contourClr>
            </a:sp3d>
          </p:spPr>
          <p:txBody>
            <a:bodyPr wrap="none" anchor="ctr">
              <a:flatTx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072" name="Text Box 7">
              <a:extLst>
                <a:ext uri="{FF2B5EF4-FFF2-40B4-BE49-F238E27FC236}">
                  <a16:creationId xmlns:a16="http://schemas.microsoft.com/office/drawing/2014/main" id="{F6461A4C-44B0-4E9E-9A9D-6D7D690E1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754"/>
              <a:ext cx="9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학습목표</a:t>
              </a:r>
            </a:p>
          </p:txBody>
        </p:sp>
      </p:grpSp>
      <p:sp>
        <p:nvSpPr>
          <p:cNvPr id="88070" name="Text Box 8">
            <a:extLst>
              <a:ext uri="{FF2B5EF4-FFF2-40B4-BE49-F238E27FC236}">
                <a16:creationId xmlns:a16="http://schemas.microsoft.com/office/drawing/2014/main" id="{2DEBF346-8FAE-4A43-B76C-8E37E2449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636840"/>
            <a:ext cx="547211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역량모델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링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개념 이해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역량모델 도출 프로세스 기술 습득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역량기반 교육체계 수립 방법 습득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5" descr="65131">
            <a:extLst>
              <a:ext uri="{FF2B5EF4-FFF2-40B4-BE49-F238E27FC236}">
                <a16:creationId xmlns:a16="http://schemas.microsoft.com/office/drawing/2014/main" id="{B826AF85-6F29-4149-83B5-765F76B2D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56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1" name="Text Box 25">
            <a:extLst>
              <a:ext uri="{FF2B5EF4-FFF2-40B4-BE49-F238E27FC236}">
                <a16:creationId xmlns:a16="http://schemas.microsoft.com/office/drawing/2014/main" id="{AD9FD2EE-789A-467B-814E-722C64D54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2565400"/>
            <a:ext cx="5545138" cy="75088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6081CD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tIns="36000" bIns="36000" anchor="ctr"/>
          <a:lstStyle>
            <a:lvl1pPr marL="4508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latinLnBrk="0">
              <a:spcBef>
                <a:spcPts val="600"/>
              </a:spcBef>
            </a:pPr>
            <a:r>
              <a:rPr lang="ko-KR" altLang="en-US">
                <a:solidFill>
                  <a:srgbClr val="000099"/>
                </a:solidFill>
              </a:rPr>
              <a:t>역량모델</a:t>
            </a:r>
            <a:r>
              <a:rPr lang="en-US" altLang="ko-KR">
                <a:solidFill>
                  <a:srgbClr val="000099"/>
                </a:solidFill>
              </a:rPr>
              <a:t>(</a:t>
            </a:r>
            <a:r>
              <a:rPr lang="ko-KR" altLang="en-US">
                <a:solidFill>
                  <a:srgbClr val="000099"/>
                </a:solidFill>
              </a:rPr>
              <a:t>링</a:t>
            </a:r>
            <a:r>
              <a:rPr lang="en-US" altLang="ko-KR">
                <a:solidFill>
                  <a:srgbClr val="000099"/>
                </a:solidFill>
              </a:rPr>
              <a:t>) </a:t>
            </a:r>
            <a:r>
              <a:rPr lang="ko-KR" altLang="en-US">
                <a:solidFill>
                  <a:srgbClr val="000099"/>
                </a:solidFill>
              </a:rPr>
              <a:t>개념 및 필요성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 descr="template04_2">
            <a:extLst>
              <a:ext uri="{FF2B5EF4-FFF2-40B4-BE49-F238E27FC236}">
                <a16:creationId xmlns:a16="http://schemas.microsoft.com/office/drawing/2014/main" id="{492537FB-B7F3-4BBE-9AB3-5578BDC1F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0115" name="Group 3">
            <a:extLst>
              <a:ext uri="{FF2B5EF4-FFF2-40B4-BE49-F238E27FC236}">
                <a16:creationId xmlns:a16="http://schemas.microsoft.com/office/drawing/2014/main" id="{EDDE561C-97D0-492E-916C-7EFF7B4E8A6A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90135" name="Text Box 4">
              <a:extLst>
                <a:ext uri="{FF2B5EF4-FFF2-40B4-BE49-F238E27FC236}">
                  <a16:creationId xmlns:a16="http://schemas.microsoft.com/office/drawing/2014/main" id="{01C836F9-6C59-4AC4-A90A-468274F90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90136" name="Line 5">
              <a:extLst>
                <a:ext uri="{FF2B5EF4-FFF2-40B4-BE49-F238E27FC236}">
                  <a16:creationId xmlns:a16="http://schemas.microsoft.com/office/drawing/2014/main" id="{E873BD5E-FC9C-49A4-B382-9CC1753AF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0116" name="Text Box 6">
            <a:extLst>
              <a:ext uri="{FF2B5EF4-FFF2-40B4-BE49-F238E27FC236}">
                <a16:creationId xmlns:a16="http://schemas.microsoft.com/office/drawing/2014/main" id="{6EA71031-5684-4766-9C81-5142329CE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</a:t>
            </a:r>
            <a:r>
              <a:rPr lang="ko-KR" altLang="en-US" sz="2400">
                <a:latin typeface="Verdana" panose="020B0604030504040204" pitchFamily="34" charset="0"/>
              </a:rPr>
              <a:t>의 개념</a:t>
            </a:r>
          </a:p>
        </p:txBody>
      </p:sp>
      <p:grpSp>
        <p:nvGrpSpPr>
          <p:cNvPr id="90117" name="Group 7">
            <a:extLst>
              <a:ext uri="{FF2B5EF4-FFF2-40B4-BE49-F238E27FC236}">
                <a16:creationId xmlns:a16="http://schemas.microsoft.com/office/drawing/2014/main" id="{1981E0C3-2996-4F06-B6E4-72E5C5013C37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90130" name="Oval 8">
              <a:extLst>
                <a:ext uri="{FF2B5EF4-FFF2-40B4-BE49-F238E27FC236}">
                  <a16:creationId xmlns:a16="http://schemas.microsoft.com/office/drawing/2014/main" id="{E2FCC30E-690F-4161-A7DF-B11575A6A2D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131" name="Oval 9">
              <a:extLst>
                <a:ext uri="{FF2B5EF4-FFF2-40B4-BE49-F238E27FC236}">
                  <a16:creationId xmlns:a16="http://schemas.microsoft.com/office/drawing/2014/main" id="{B7AD8394-D697-41A9-B772-D727ABC280B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132" name="Oval 10">
              <a:extLst>
                <a:ext uri="{FF2B5EF4-FFF2-40B4-BE49-F238E27FC236}">
                  <a16:creationId xmlns:a16="http://schemas.microsoft.com/office/drawing/2014/main" id="{BF6D27F7-6916-40E5-AE2B-CAC42833222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133" name="Oval 11">
              <a:extLst>
                <a:ext uri="{FF2B5EF4-FFF2-40B4-BE49-F238E27FC236}">
                  <a16:creationId xmlns:a16="http://schemas.microsoft.com/office/drawing/2014/main" id="{192630F2-21A9-4ABA-85B3-2C24AAD9327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134" name="Oval 12">
              <a:extLst>
                <a:ext uri="{FF2B5EF4-FFF2-40B4-BE49-F238E27FC236}">
                  <a16:creationId xmlns:a16="http://schemas.microsoft.com/office/drawing/2014/main" id="{F442BF7A-D6C2-4BA8-86A8-5D9213B786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0118" name="Line 13">
            <a:extLst>
              <a:ext uri="{FF2B5EF4-FFF2-40B4-BE49-F238E27FC236}">
                <a16:creationId xmlns:a16="http://schemas.microsoft.com/office/drawing/2014/main" id="{A6B595CE-1BD8-44BF-8AA4-E8170E3C0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19" name="Rectangle 16">
            <a:extLst>
              <a:ext uri="{FF2B5EF4-FFF2-40B4-BE49-F238E27FC236}">
                <a16:creationId xmlns:a16="http://schemas.microsoft.com/office/drawing/2014/main" id="{22A8EE9E-60BE-4F47-A786-05F14CC0B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6615"/>
            <a:ext cx="2408238" cy="3968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역량이란 </a:t>
            </a:r>
            <a:r>
              <a:rPr lang="en-US" altLang="ko-KR"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90120" name="Rectangle 17">
            <a:extLst>
              <a:ext uri="{FF2B5EF4-FFF2-40B4-BE49-F238E27FC236}">
                <a16:creationId xmlns:a16="http://schemas.microsoft.com/office/drawing/2014/main" id="{67351F7E-C182-4C1A-A2FB-3094E631F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2" y="1341440"/>
            <a:ext cx="7693025" cy="1190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05000"/>
              </a:lnSpc>
              <a:spcAft>
                <a:spcPct val="20000"/>
              </a:spcAft>
              <a:buFontTx/>
              <a:buNone/>
            </a:pPr>
            <a:r>
              <a:rPr kumimoji="0" lang="ko-KR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역량이란 </a:t>
            </a:r>
            <a:r>
              <a:rPr kumimoji="0"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조직의 비전과 전략 구현에 핵심이 되는 과업을 달성하는 데 </a:t>
            </a:r>
          </a:p>
          <a:p>
            <a:pPr latinLnBrk="0">
              <a:lnSpc>
                <a:spcPct val="105000"/>
              </a:lnSpc>
              <a:spcAft>
                <a:spcPct val="20000"/>
              </a:spcAft>
              <a:buFontTx/>
              <a:buNone/>
            </a:pPr>
            <a:r>
              <a:rPr kumimoji="0"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핵심적인 행동 특성으로</a:t>
            </a:r>
            <a:r>
              <a:rPr kumimoji="0" lang="ko-KR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직무상의 고</a:t>
            </a:r>
            <a:r>
              <a:rPr kumimoji="0"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성과와 밀접한</a:t>
            </a:r>
            <a:r>
              <a:rPr kumimoji="0"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연관이 있는 </a:t>
            </a:r>
            <a:endParaRPr kumimoji="0"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05000"/>
              </a:lnSpc>
              <a:spcAft>
                <a:spcPct val="20000"/>
              </a:spcAft>
              <a:buFontTx/>
              <a:buNone/>
            </a:pPr>
            <a:r>
              <a:rPr kumimoji="0" lang="ko-KR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지식(knowledge), 스킬(skill) 그리고 태도(attitude)의 집합</a:t>
            </a:r>
          </a:p>
        </p:txBody>
      </p:sp>
      <p:grpSp>
        <p:nvGrpSpPr>
          <p:cNvPr id="90121" name="Group 22">
            <a:extLst>
              <a:ext uri="{FF2B5EF4-FFF2-40B4-BE49-F238E27FC236}">
                <a16:creationId xmlns:a16="http://schemas.microsoft.com/office/drawing/2014/main" id="{0C14B53C-6AB8-46B8-9017-8840307B7A0F}"/>
              </a:ext>
            </a:extLst>
          </p:cNvPr>
          <p:cNvGrpSpPr>
            <a:grpSpLocks/>
          </p:cNvGrpSpPr>
          <p:nvPr/>
        </p:nvGrpSpPr>
        <p:grpSpPr bwMode="auto">
          <a:xfrm>
            <a:off x="1187452" y="2924175"/>
            <a:ext cx="2754313" cy="3422650"/>
            <a:chOff x="1249" y="1523"/>
            <a:chExt cx="1735" cy="2156"/>
          </a:xfrm>
        </p:grpSpPr>
        <p:sp>
          <p:nvSpPr>
            <p:cNvPr id="90123" name="Oval 23">
              <a:extLst>
                <a:ext uri="{FF2B5EF4-FFF2-40B4-BE49-F238E27FC236}">
                  <a16:creationId xmlns:a16="http://schemas.microsoft.com/office/drawing/2014/main" id="{49EACB90-0A70-4FFD-8A0E-F007D87C8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" y="1523"/>
              <a:ext cx="1679" cy="202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tIns="0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 sz="1600">
                <a:latin typeface="Arial Narrow" panose="020B0606020202030204" pitchFamily="34" charset="0"/>
                <a:ea typeface="HY견고딕" panose="02030600000101010101" pitchFamily="18" charset="-127"/>
              </a:endParaRPr>
            </a:p>
          </p:txBody>
        </p:sp>
        <p:sp>
          <p:nvSpPr>
            <p:cNvPr id="90124" name="Freeform 24">
              <a:extLst>
                <a:ext uri="{FF2B5EF4-FFF2-40B4-BE49-F238E27FC236}">
                  <a16:creationId xmlns:a16="http://schemas.microsoft.com/office/drawing/2014/main" id="{7B1244D2-E3DC-4A63-878A-A25B6DF5C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" y="2049"/>
              <a:ext cx="1735" cy="1630"/>
            </a:xfrm>
            <a:custGeom>
              <a:avLst/>
              <a:gdLst>
                <a:gd name="T0" fmla="*/ 1673 w 900"/>
                <a:gd name="T1" fmla="*/ 0 h 876"/>
                <a:gd name="T2" fmla="*/ 0 w 900"/>
                <a:gd name="T3" fmla="*/ 3033 h 876"/>
                <a:gd name="T4" fmla="*/ 3345 w 900"/>
                <a:gd name="T5" fmla="*/ 3033 h 876"/>
                <a:gd name="T6" fmla="*/ 1673 w 900"/>
                <a:gd name="T7" fmla="*/ 0 h 8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0"/>
                <a:gd name="T13" fmla="*/ 0 h 876"/>
                <a:gd name="T14" fmla="*/ 900 w 900"/>
                <a:gd name="T15" fmla="*/ 876 h 8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0" h="876">
                  <a:moveTo>
                    <a:pt x="450" y="0"/>
                  </a:moveTo>
                  <a:lnTo>
                    <a:pt x="0" y="876"/>
                  </a:lnTo>
                  <a:lnTo>
                    <a:pt x="900" y="876"/>
                  </a:lnTo>
                  <a:lnTo>
                    <a:pt x="450" y="0"/>
                  </a:lnTo>
                  <a:close/>
                </a:path>
              </a:pathLst>
            </a:custGeom>
            <a:gradFill rotWithShape="1">
              <a:gsLst>
                <a:gs pos="0">
                  <a:srgbClr val="D7EBFF"/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25" name="Text Box 25">
              <a:extLst>
                <a:ext uri="{FF2B5EF4-FFF2-40B4-BE49-F238E27FC236}">
                  <a16:creationId xmlns:a16="http://schemas.microsoft.com/office/drawing/2014/main" id="{95FCB986-3663-43F4-981B-E2A636750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5" y="2288"/>
              <a:ext cx="3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400">
                  <a:solidFill>
                    <a:srgbClr val="000000"/>
                  </a:solidFill>
                  <a:latin typeface="Arial Narrow" panose="020B0606020202030204" pitchFamily="34" charset="0"/>
                  <a:ea typeface="HY견고딕" panose="02030600000101010101" pitchFamily="18" charset="-127"/>
                </a:rPr>
                <a:t>스킬</a:t>
              </a:r>
              <a:br>
                <a:rPr lang="ko-KR" altLang="en-US" sz="1400">
                  <a:solidFill>
                    <a:srgbClr val="000000"/>
                  </a:solidFill>
                  <a:latin typeface="Arial Narrow" panose="020B0606020202030204" pitchFamily="34" charset="0"/>
                  <a:ea typeface="HY견고딕" panose="02030600000101010101" pitchFamily="18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Arial Narrow" panose="020B0606020202030204" pitchFamily="34" charset="0"/>
                  <a:ea typeface="돋움" panose="020B0600000101010101" pitchFamily="50" charset="-127"/>
                </a:rPr>
                <a:t>Skills</a:t>
              </a:r>
            </a:p>
          </p:txBody>
        </p:sp>
        <p:sp>
          <p:nvSpPr>
            <p:cNvPr id="90126" name="Text Box 26">
              <a:extLst>
                <a:ext uri="{FF2B5EF4-FFF2-40B4-BE49-F238E27FC236}">
                  <a16:creationId xmlns:a16="http://schemas.microsoft.com/office/drawing/2014/main" id="{BDD5EDB1-700B-4468-BF21-979037ECF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0" y="2752"/>
              <a:ext cx="51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400">
                  <a:solidFill>
                    <a:srgbClr val="000000"/>
                  </a:solidFill>
                  <a:latin typeface="Arial Narrow" panose="020B0606020202030204" pitchFamily="34" charset="0"/>
                  <a:ea typeface="HY견고딕" panose="02030600000101010101" pitchFamily="18" charset="-127"/>
                </a:rPr>
                <a:t>지식</a:t>
              </a:r>
              <a:br>
                <a:rPr lang="ko-KR" altLang="en-US" sz="1200">
                  <a:solidFill>
                    <a:srgbClr val="000000"/>
                  </a:solidFill>
                  <a:latin typeface="Arial Narrow" panose="020B0606020202030204" pitchFamily="34" charset="0"/>
                  <a:ea typeface="돋움" panose="020B0600000101010101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돋움" panose="020B0600000101010101" pitchFamily="50" charset="-127"/>
                </a:rPr>
                <a:t>Knowledge</a:t>
              </a:r>
            </a:p>
          </p:txBody>
        </p:sp>
        <p:sp>
          <p:nvSpPr>
            <p:cNvPr id="90127" name="Text Box 27">
              <a:extLst>
                <a:ext uri="{FF2B5EF4-FFF2-40B4-BE49-F238E27FC236}">
                  <a16:creationId xmlns:a16="http://schemas.microsoft.com/office/drawing/2014/main" id="{802ABA20-372B-4283-9D65-B638AE15B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0" y="2752"/>
              <a:ext cx="42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400">
                  <a:solidFill>
                    <a:srgbClr val="000000"/>
                  </a:solidFill>
                  <a:latin typeface="Arial Narrow" panose="020B0606020202030204" pitchFamily="34" charset="0"/>
                  <a:ea typeface="HY견고딕" panose="02030600000101010101" pitchFamily="18" charset="-127"/>
                </a:rPr>
                <a:t>태도</a:t>
              </a:r>
              <a:br>
                <a:rPr lang="ko-KR" altLang="en-US" sz="1200">
                  <a:solidFill>
                    <a:srgbClr val="000000"/>
                  </a:solidFill>
                  <a:latin typeface="Arial Narrow" panose="020B0606020202030204" pitchFamily="34" charset="0"/>
                  <a:ea typeface="돋움" panose="020B0600000101010101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돋움" panose="020B0600000101010101" pitchFamily="50" charset="-127"/>
                </a:rPr>
                <a:t>Attitudes</a:t>
              </a:r>
            </a:p>
          </p:txBody>
        </p:sp>
        <p:sp>
          <p:nvSpPr>
            <p:cNvPr id="90128" name="Text Box 28">
              <a:extLst>
                <a:ext uri="{FF2B5EF4-FFF2-40B4-BE49-F238E27FC236}">
                  <a16:creationId xmlns:a16="http://schemas.microsoft.com/office/drawing/2014/main" id="{4F55263E-478C-4B9B-82E7-EE5992CAB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3199"/>
              <a:ext cx="1363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400">
                  <a:solidFill>
                    <a:srgbClr val="000000"/>
                  </a:solidFill>
                  <a:latin typeface="Arial Narrow" panose="020B0606020202030204" pitchFamily="34" charset="0"/>
                  <a:ea typeface="HY견고딕" panose="02030600000101010101" pitchFamily="18" charset="-127"/>
                </a:rPr>
                <a:t>심리적 특성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Arial Narrow" panose="020B0606020202030204" pitchFamily="34" charset="0"/>
                  <a:ea typeface="돋움" panose="020B0600000101010101" pitchFamily="50" charset="-127"/>
                </a:rPr>
                <a:t>Traits &amp; Motives</a:t>
              </a:r>
              <a:br>
                <a:rPr lang="en-US" altLang="ko-KR" sz="1400">
                  <a:solidFill>
                    <a:srgbClr val="000000"/>
                  </a:solidFill>
                  <a:latin typeface="Arial Narrow" panose="020B0606020202030204" pitchFamily="34" charset="0"/>
                  <a:ea typeface="돋움" panose="020B0600000101010101" pitchFamily="50" charset="-127"/>
                </a:rPr>
              </a:br>
              <a:r>
                <a:rPr lang="en-US" altLang="ko-KR" sz="12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</a:t>
              </a:r>
              <a:r>
                <a:rPr lang="ko-KR" altLang="en-US" sz="12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적성</a:t>
              </a:r>
              <a:r>
                <a:rPr lang="en-US" altLang="ko-KR" sz="12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성격</a:t>
              </a:r>
              <a:r>
                <a:rPr lang="en-US" altLang="ko-KR" sz="12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동기</a:t>
              </a:r>
              <a:r>
                <a:rPr lang="en-US" altLang="ko-KR" sz="12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가치관</a:t>
              </a:r>
              <a:r>
                <a:rPr lang="en-US" altLang="ko-KR" sz="1200">
                  <a:solidFill>
                    <a:srgbClr val="000000"/>
                  </a:solidFill>
                  <a:latin typeface="Arial Narrow" panose="020B0606020202030204" pitchFamily="34" charset="0"/>
                  <a:ea typeface="HY견고딕" panose="02030600000101010101" pitchFamily="18" charset="-127"/>
                </a:rPr>
                <a:t>…</a:t>
              </a:r>
              <a:r>
                <a:rPr lang="en-US" altLang="ko-KR" sz="12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)</a:t>
              </a:r>
            </a:p>
          </p:txBody>
        </p:sp>
        <p:sp>
          <p:nvSpPr>
            <p:cNvPr id="90129" name="Rectangle 29">
              <a:extLst>
                <a:ext uri="{FF2B5EF4-FFF2-40B4-BE49-F238E27FC236}">
                  <a16:creationId xmlns:a16="http://schemas.microsoft.com/office/drawing/2014/main" id="{FC21E65C-FA2D-479C-B64D-EDAA115A6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689"/>
              <a:ext cx="120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400">
                  <a:solidFill>
                    <a:srgbClr val="CC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고성과</a:t>
              </a:r>
              <a:br>
                <a:rPr lang="ko-KR" altLang="en-US" sz="1400">
                  <a:solidFill>
                    <a:srgbClr val="CC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</a:br>
              <a:r>
                <a:rPr lang="en-US" altLang="ko-KR" sz="1400">
                  <a:solidFill>
                    <a:srgbClr val="CC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(High Performance)</a:t>
              </a:r>
              <a:endParaRPr lang="en-US" altLang="ko-KR" sz="1400">
                <a:solidFill>
                  <a:srgbClr val="CC0000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90122" name="Rectangle 30">
            <a:extLst>
              <a:ext uri="{FF2B5EF4-FFF2-40B4-BE49-F238E27FC236}">
                <a16:creationId xmlns:a16="http://schemas.microsoft.com/office/drawing/2014/main" id="{3DEF1CA0-9671-46E1-9F5B-1873BDA0B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429000"/>
            <a:ext cx="4246562" cy="26098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marL="185738" indent="-1857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70000"/>
              </a:spcBef>
              <a:spcAft>
                <a:spcPct val="500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역량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(Competency)?</a:t>
            </a:r>
          </a:p>
          <a:p>
            <a:pPr eaLnBrk="1" hangingPunct="1">
              <a:lnSpc>
                <a:spcPct val="130000"/>
              </a:lnSpc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조직의 비전과 전략 구현에 핵심이 되는 과업을 달성하는데 필요한 핵심적인 행동 특성</a:t>
            </a:r>
          </a:p>
          <a:p>
            <a:pPr eaLnBrk="1" hangingPunct="1">
              <a:lnSpc>
                <a:spcPct val="130000"/>
              </a:lnSpc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고성과자가 보다 자주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보다 효과적으로 활용하는 지식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태도</a:t>
            </a:r>
          </a:p>
          <a:p>
            <a:pPr eaLnBrk="1" hangingPunct="1">
              <a:lnSpc>
                <a:spcPct val="130000"/>
              </a:lnSpc>
              <a:spcAft>
                <a:spcPct val="2000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관찰가능하고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측정가능하며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개발 가능한 행동 특성들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template04_2">
            <a:extLst>
              <a:ext uri="{FF2B5EF4-FFF2-40B4-BE49-F238E27FC236}">
                <a16:creationId xmlns:a16="http://schemas.microsoft.com/office/drawing/2014/main" id="{FB3E3F1B-AE27-4B70-B48A-ECEE661A9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139" name="Group 3">
            <a:extLst>
              <a:ext uri="{FF2B5EF4-FFF2-40B4-BE49-F238E27FC236}">
                <a16:creationId xmlns:a16="http://schemas.microsoft.com/office/drawing/2014/main" id="{EB1DDFF5-3D43-4ADA-B613-0A2DAFCEA450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91166" name="Text Box 4">
              <a:extLst>
                <a:ext uri="{FF2B5EF4-FFF2-40B4-BE49-F238E27FC236}">
                  <a16:creationId xmlns:a16="http://schemas.microsoft.com/office/drawing/2014/main" id="{36B5AC1D-4622-49D4-A17D-C995E42A0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91167" name="Line 5">
              <a:extLst>
                <a:ext uri="{FF2B5EF4-FFF2-40B4-BE49-F238E27FC236}">
                  <a16:creationId xmlns:a16="http://schemas.microsoft.com/office/drawing/2014/main" id="{1267657A-94B9-4559-8ABE-B8F63D91D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1140" name="Text Box 6">
            <a:extLst>
              <a:ext uri="{FF2B5EF4-FFF2-40B4-BE49-F238E27FC236}">
                <a16:creationId xmlns:a16="http://schemas.microsoft.com/office/drawing/2014/main" id="{1142A0EC-932F-49C6-B776-A252D2D3A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</a:t>
            </a:r>
            <a:r>
              <a:rPr lang="ko-KR" altLang="en-US" sz="2400">
                <a:latin typeface="Verdana" panose="020B0604030504040204" pitchFamily="34" charset="0"/>
              </a:rPr>
              <a:t>의 개념</a:t>
            </a:r>
          </a:p>
        </p:txBody>
      </p:sp>
      <p:grpSp>
        <p:nvGrpSpPr>
          <p:cNvPr id="91141" name="Group 7">
            <a:extLst>
              <a:ext uri="{FF2B5EF4-FFF2-40B4-BE49-F238E27FC236}">
                <a16:creationId xmlns:a16="http://schemas.microsoft.com/office/drawing/2014/main" id="{DBCB5CA2-64A0-4430-B2FA-8AF5DEA3204C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91161" name="Oval 8">
              <a:extLst>
                <a:ext uri="{FF2B5EF4-FFF2-40B4-BE49-F238E27FC236}">
                  <a16:creationId xmlns:a16="http://schemas.microsoft.com/office/drawing/2014/main" id="{0055FA86-F9F4-4DEF-89D1-E682BD16CD6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162" name="Oval 9">
              <a:extLst>
                <a:ext uri="{FF2B5EF4-FFF2-40B4-BE49-F238E27FC236}">
                  <a16:creationId xmlns:a16="http://schemas.microsoft.com/office/drawing/2014/main" id="{88C2285C-FAB7-49FF-8997-3717E4113DF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163" name="Oval 10">
              <a:extLst>
                <a:ext uri="{FF2B5EF4-FFF2-40B4-BE49-F238E27FC236}">
                  <a16:creationId xmlns:a16="http://schemas.microsoft.com/office/drawing/2014/main" id="{2698BD64-9C6C-41D8-B334-97810784DB7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164" name="Oval 11">
              <a:extLst>
                <a:ext uri="{FF2B5EF4-FFF2-40B4-BE49-F238E27FC236}">
                  <a16:creationId xmlns:a16="http://schemas.microsoft.com/office/drawing/2014/main" id="{478E6CF3-3BE5-4326-863F-8D09FC74C56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165" name="Oval 12">
              <a:extLst>
                <a:ext uri="{FF2B5EF4-FFF2-40B4-BE49-F238E27FC236}">
                  <a16:creationId xmlns:a16="http://schemas.microsoft.com/office/drawing/2014/main" id="{FF677F9C-1F84-49A0-8AAE-D278B6D0FD4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142" name="Line 13">
            <a:extLst>
              <a:ext uri="{FF2B5EF4-FFF2-40B4-BE49-F238E27FC236}">
                <a16:creationId xmlns:a16="http://schemas.microsoft.com/office/drawing/2014/main" id="{4013D023-C688-4E13-B372-CBBA2013E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1143" name="Group 27">
            <a:extLst>
              <a:ext uri="{FF2B5EF4-FFF2-40B4-BE49-F238E27FC236}">
                <a16:creationId xmlns:a16="http://schemas.microsoft.com/office/drawing/2014/main" id="{497FD555-3635-421E-A9DB-021919095E0C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981077"/>
            <a:ext cx="7632700" cy="1387475"/>
            <a:chOff x="340" y="2478"/>
            <a:chExt cx="4808" cy="874"/>
          </a:xfrm>
        </p:grpSpPr>
        <p:sp>
          <p:nvSpPr>
            <p:cNvPr id="91159" name="Rectangle 28">
              <a:extLst>
                <a:ext uri="{FF2B5EF4-FFF2-40B4-BE49-F238E27FC236}">
                  <a16:creationId xmlns:a16="http://schemas.microsoft.com/office/drawing/2014/main" id="{B2A5E53F-DF2C-4454-B69D-CA629046E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478"/>
              <a:ext cx="1517" cy="256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0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역량모델</a:t>
              </a:r>
              <a:r>
                <a:rPr lang="en-US" altLang="ko-KR" sz="20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0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링</a:t>
              </a:r>
              <a:r>
                <a:rPr lang="en-US" altLang="ko-KR" sz="20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?</a:t>
              </a:r>
            </a:p>
          </p:txBody>
        </p:sp>
        <p:sp>
          <p:nvSpPr>
            <p:cNvPr id="91160" name="Rectangle 29">
              <a:extLst>
                <a:ext uri="{FF2B5EF4-FFF2-40B4-BE49-F238E27FC236}">
                  <a16:creationId xmlns:a16="http://schemas.microsoft.com/office/drawing/2014/main" id="{F0CFB38D-DF7C-4976-9895-9FBC2B08D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835"/>
              <a:ext cx="4808" cy="51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역량모델이란 역량의 집합으로 조직 구성원들이 높은 성과를 창출하기 </a:t>
              </a: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위해 필요한 역량을 체계적으로 분류하고 정의하여 놓은 것</a:t>
              </a:r>
            </a:p>
          </p:txBody>
        </p:sp>
      </p:grpSp>
      <p:grpSp>
        <p:nvGrpSpPr>
          <p:cNvPr id="91144" name="Group 41">
            <a:extLst>
              <a:ext uri="{FF2B5EF4-FFF2-40B4-BE49-F238E27FC236}">
                <a16:creationId xmlns:a16="http://schemas.microsoft.com/office/drawing/2014/main" id="{86F8E648-3A5C-4E3B-A174-3B63F393F2C3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2492375"/>
            <a:ext cx="4032250" cy="3600450"/>
            <a:chOff x="364" y="1570"/>
            <a:chExt cx="2472" cy="2128"/>
          </a:xfrm>
        </p:grpSpPr>
        <p:sp>
          <p:nvSpPr>
            <p:cNvPr id="91145" name="Freeform 42">
              <a:extLst>
                <a:ext uri="{FF2B5EF4-FFF2-40B4-BE49-F238E27FC236}">
                  <a16:creationId xmlns:a16="http://schemas.microsoft.com/office/drawing/2014/main" id="{D8611D28-E436-4B54-929D-8B2CE5D2D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" y="2863"/>
              <a:ext cx="2295" cy="835"/>
            </a:xfrm>
            <a:custGeom>
              <a:avLst/>
              <a:gdLst>
                <a:gd name="T0" fmla="*/ 2513 w 2096"/>
                <a:gd name="T1" fmla="*/ 964 h 723"/>
                <a:gd name="T2" fmla="*/ 2476 w 2096"/>
                <a:gd name="T3" fmla="*/ 880 h 723"/>
                <a:gd name="T4" fmla="*/ 2072 w 2096"/>
                <a:gd name="T5" fmla="*/ 0 h 723"/>
                <a:gd name="T6" fmla="*/ 518 w 2096"/>
                <a:gd name="T7" fmla="*/ 0 h 723"/>
                <a:gd name="T8" fmla="*/ 0 w 2096"/>
                <a:gd name="T9" fmla="*/ 961 h 723"/>
                <a:gd name="T10" fmla="*/ 2513 w 2096"/>
                <a:gd name="T11" fmla="*/ 964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96"/>
                <a:gd name="T19" fmla="*/ 0 h 723"/>
                <a:gd name="T20" fmla="*/ 2096 w 2096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96" h="723">
                  <a:moveTo>
                    <a:pt x="2096" y="723"/>
                  </a:moveTo>
                  <a:cubicBezTo>
                    <a:pt x="2090" y="695"/>
                    <a:pt x="2085" y="680"/>
                    <a:pt x="2065" y="660"/>
                  </a:cubicBezTo>
                  <a:lnTo>
                    <a:pt x="1728" y="0"/>
                  </a:lnTo>
                  <a:lnTo>
                    <a:pt x="432" y="0"/>
                  </a:lnTo>
                  <a:lnTo>
                    <a:pt x="0" y="720"/>
                  </a:lnTo>
                  <a:lnTo>
                    <a:pt x="2096" y="723"/>
                  </a:lnTo>
                  <a:close/>
                </a:path>
              </a:pathLst>
            </a:custGeom>
            <a:solidFill>
              <a:srgbClr val="CCCC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1146" name="Freeform 43">
              <a:extLst>
                <a:ext uri="{FF2B5EF4-FFF2-40B4-BE49-F238E27FC236}">
                  <a16:creationId xmlns:a16="http://schemas.microsoft.com/office/drawing/2014/main" id="{AF9815D6-ABD0-4C41-9122-E0E56B76D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" y="2421"/>
              <a:ext cx="1335" cy="362"/>
            </a:xfrm>
            <a:custGeom>
              <a:avLst/>
              <a:gdLst>
                <a:gd name="T0" fmla="*/ 0 w 1530"/>
                <a:gd name="T1" fmla="*/ 323 h 404"/>
                <a:gd name="T2" fmla="*/ 1164 w 1530"/>
                <a:gd name="T3" fmla="*/ 323 h 404"/>
                <a:gd name="T4" fmla="*/ 989 w 1530"/>
                <a:gd name="T5" fmla="*/ 0 h 404"/>
                <a:gd name="T6" fmla="*/ 175 w 1530"/>
                <a:gd name="T7" fmla="*/ 0 h 404"/>
                <a:gd name="T8" fmla="*/ 0 w 1530"/>
                <a:gd name="T9" fmla="*/ 323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0"/>
                <a:gd name="T16" fmla="*/ 0 h 404"/>
                <a:gd name="T17" fmla="*/ 1530 w 1530"/>
                <a:gd name="T18" fmla="*/ 404 h 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0" h="404">
                  <a:moveTo>
                    <a:pt x="0" y="403"/>
                  </a:moveTo>
                  <a:lnTo>
                    <a:pt x="1529" y="403"/>
                  </a:lnTo>
                  <a:lnTo>
                    <a:pt x="1298" y="0"/>
                  </a:lnTo>
                  <a:lnTo>
                    <a:pt x="229" y="0"/>
                  </a:lnTo>
                  <a:lnTo>
                    <a:pt x="0" y="403"/>
                  </a:lnTo>
                </a:path>
              </a:pathLst>
            </a:custGeom>
            <a:solidFill>
              <a:srgbClr val="E7E7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1147" name="Freeform 44">
              <a:extLst>
                <a:ext uri="{FF2B5EF4-FFF2-40B4-BE49-F238E27FC236}">
                  <a16:creationId xmlns:a16="http://schemas.microsoft.com/office/drawing/2014/main" id="{216B7AD3-F3BA-49A7-A5C3-836CB98A4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" y="1570"/>
              <a:ext cx="862" cy="780"/>
            </a:xfrm>
            <a:custGeom>
              <a:avLst/>
              <a:gdLst>
                <a:gd name="T0" fmla="*/ 0 w 990"/>
                <a:gd name="T1" fmla="*/ 697 h 872"/>
                <a:gd name="T2" fmla="*/ 750 w 990"/>
                <a:gd name="T3" fmla="*/ 697 h 872"/>
                <a:gd name="T4" fmla="*/ 378 w 990"/>
                <a:gd name="T5" fmla="*/ 0 h 872"/>
                <a:gd name="T6" fmla="*/ 0 w 990"/>
                <a:gd name="T7" fmla="*/ 697 h 8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0"/>
                <a:gd name="T13" fmla="*/ 0 h 872"/>
                <a:gd name="T14" fmla="*/ 990 w 990"/>
                <a:gd name="T15" fmla="*/ 872 h 8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0" h="872">
                  <a:moveTo>
                    <a:pt x="0" y="871"/>
                  </a:moveTo>
                  <a:lnTo>
                    <a:pt x="989" y="871"/>
                  </a:lnTo>
                  <a:lnTo>
                    <a:pt x="499" y="0"/>
                  </a:lnTo>
                  <a:lnTo>
                    <a:pt x="0" y="871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91148" name="Group 45">
              <a:extLst>
                <a:ext uri="{FF2B5EF4-FFF2-40B4-BE49-F238E27FC236}">
                  <a16:creationId xmlns:a16="http://schemas.microsoft.com/office/drawing/2014/main" id="{7D12254B-18E2-4705-8F8F-E34475CA57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4" y="1570"/>
              <a:ext cx="2262" cy="2125"/>
              <a:chOff x="574" y="1570"/>
              <a:chExt cx="2262" cy="2125"/>
            </a:xfrm>
          </p:grpSpPr>
          <p:sp>
            <p:nvSpPr>
              <p:cNvPr id="91151" name="Freeform 46">
                <a:extLst>
                  <a:ext uri="{FF2B5EF4-FFF2-40B4-BE49-F238E27FC236}">
                    <a16:creationId xmlns:a16="http://schemas.microsoft.com/office/drawing/2014/main" id="{37B0102B-8C8C-434A-A91E-B7B3743FF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8" y="2290"/>
                <a:ext cx="342" cy="491"/>
              </a:xfrm>
              <a:custGeom>
                <a:avLst/>
                <a:gdLst>
                  <a:gd name="T0" fmla="*/ 0 w 392"/>
                  <a:gd name="T1" fmla="*/ 119 h 550"/>
                  <a:gd name="T2" fmla="*/ 176 w 392"/>
                  <a:gd name="T3" fmla="*/ 437 h 550"/>
                  <a:gd name="T4" fmla="*/ 298 w 392"/>
                  <a:gd name="T5" fmla="*/ 274 h 550"/>
                  <a:gd name="T6" fmla="*/ 86 w 392"/>
                  <a:gd name="T7" fmla="*/ 0 h 550"/>
                  <a:gd name="T8" fmla="*/ 0 w 392"/>
                  <a:gd name="T9" fmla="*/ 119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2"/>
                  <a:gd name="T16" fmla="*/ 0 h 550"/>
                  <a:gd name="T17" fmla="*/ 392 w 392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2" h="550">
                    <a:moveTo>
                      <a:pt x="0" y="149"/>
                    </a:moveTo>
                    <a:lnTo>
                      <a:pt x="231" y="549"/>
                    </a:lnTo>
                    <a:lnTo>
                      <a:pt x="391" y="344"/>
                    </a:lnTo>
                    <a:lnTo>
                      <a:pt x="112" y="0"/>
                    </a:lnTo>
                    <a:lnTo>
                      <a:pt x="0" y="149"/>
                    </a:lnTo>
                  </a:path>
                </a:pathLst>
              </a:cu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1152" name="Freeform 47">
                <a:extLst>
                  <a:ext uri="{FF2B5EF4-FFF2-40B4-BE49-F238E27FC236}">
                    <a16:creationId xmlns:a16="http://schemas.microsoft.com/office/drawing/2014/main" id="{1263A290-C45E-432F-9855-32800FEAC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2" y="1570"/>
                <a:ext cx="523" cy="784"/>
              </a:xfrm>
              <a:custGeom>
                <a:avLst/>
                <a:gdLst>
                  <a:gd name="T0" fmla="*/ 372 w 600"/>
                  <a:gd name="T1" fmla="*/ 701 h 876"/>
                  <a:gd name="T2" fmla="*/ 455 w 600"/>
                  <a:gd name="T3" fmla="*/ 592 h 876"/>
                  <a:gd name="T4" fmla="*/ 0 w 600"/>
                  <a:gd name="T5" fmla="*/ 0 h 876"/>
                  <a:gd name="T6" fmla="*/ 372 w 600"/>
                  <a:gd name="T7" fmla="*/ 701 h 8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0"/>
                  <a:gd name="T13" fmla="*/ 0 h 876"/>
                  <a:gd name="T14" fmla="*/ 600 w 600"/>
                  <a:gd name="T15" fmla="*/ 876 h 8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0" h="876">
                    <a:moveTo>
                      <a:pt x="490" y="875"/>
                    </a:moveTo>
                    <a:lnTo>
                      <a:pt x="599" y="740"/>
                    </a:lnTo>
                    <a:lnTo>
                      <a:pt x="0" y="0"/>
                    </a:lnTo>
                    <a:lnTo>
                      <a:pt x="490" y="875"/>
                    </a:lnTo>
                  </a:path>
                </a:pathLst>
              </a:cu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1153" name="Rectangle 48">
                <a:extLst>
                  <a:ext uri="{FF2B5EF4-FFF2-40B4-BE49-F238E27FC236}">
                    <a16:creationId xmlns:a16="http://schemas.microsoft.com/office/drawing/2014/main" id="{ADEB7B6B-A816-48EE-B514-BA1764017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5" y="1947"/>
                <a:ext cx="3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ko-KR" altLang="en-US" sz="1200">
                    <a:solidFill>
                      <a:srgbClr val="000000"/>
                    </a:solidFill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  <a:t>공통</a:t>
                </a:r>
                <a:br>
                  <a:rPr lang="ko-KR" altLang="en-US" sz="1200">
                    <a:solidFill>
                      <a:srgbClr val="000000"/>
                    </a:solidFill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</a:br>
                <a:r>
                  <a:rPr lang="ko-KR" altLang="en-US" sz="1200">
                    <a:solidFill>
                      <a:srgbClr val="000000"/>
                    </a:solidFill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  <a:t>역량</a:t>
                </a:r>
              </a:p>
            </p:txBody>
          </p:sp>
          <p:sp>
            <p:nvSpPr>
              <p:cNvPr id="91154" name="Rectangle 49">
                <a:extLst>
                  <a:ext uri="{FF2B5EF4-FFF2-40B4-BE49-F238E27FC236}">
                    <a16:creationId xmlns:a16="http://schemas.microsoft.com/office/drawing/2014/main" id="{77645E89-B51D-4694-8990-17C463F58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" y="2508"/>
                <a:ext cx="1200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ko-KR" altLang="en-US" sz="1200">
                    <a:solidFill>
                      <a:srgbClr val="000000"/>
                    </a:solidFill>
                    <a:latin typeface="Arial Narrow" panose="020B060602020203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  <a:t>리더</a:t>
                </a:r>
                <a:r>
                  <a:rPr lang="ko-KR" altLang="en-US" sz="1200">
                    <a:solidFill>
                      <a:srgbClr val="00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역량</a:t>
                </a:r>
              </a:p>
            </p:txBody>
          </p:sp>
          <p:sp>
            <p:nvSpPr>
              <p:cNvPr id="91155" name="Rectangle 50">
                <a:extLst>
                  <a:ext uri="{FF2B5EF4-FFF2-40B4-BE49-F238E27FC236}">
                    <a16:creationId xmlns:a16="http://schemas.microsoft.com/office/drawing/2014/main" id="{CE602771-2A65-49BB-9630-8C29FFD2A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2945"/>
                <a:ext cx="552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ko-KR" altLang="en-US" sz="1300">
                    <a:solidFill>
                      <a:srgbClr val="00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직무 역량</a:t>
                </a:r>
              </a:p>
            </p:txBody>
          </p:sp>
          <p:sp>
            <p:nvSpPr>
              <p:cNvPr id="91156" name="Rectangle 51">
                <a:extLst>
                  <a:ext uri="{FF2B5EF4-FFF2-40B4-BE49-F238E27FC236}">
                    <a16:creationId xmlns:a16="http://schemas.microsoft.com/office/drawing/2014/main" id="{6EE40A45-4994-45C8-BF44-A2DF994C4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" y="3311"/>
                <a:ext cx="951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ko-KR" altLang="en-US" sz="1200">
                    <a:solidFill>
                      <a:srgbClr val="000000"/>
                    </a:solidFill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  <a:t>행동역량</a:t>
                </a:r>
              </a:p>
              <a:p>
                <a:pPr algn="ctr" latinLnBrk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  <a:t>(Behavioral</a:t>
                </a:r>
              </a:p>
              <a:p>
                <a:pPr algn="ctr" latinLnBrk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  <a:t>Competency)</a:t>
                </a:r>
              </a:p>
            </p:txBody>
          </p:sp>
          <p:sp>
            <p:nvSpPr>
              <p:cNvPr id="91157" name="Rectangle 52">
                <a:extLst>
                  <a:ext uri="{FF2B5EF4-FFF2-40B4-BE49-F238E27FC236}">
                    <a16:creationId xmlns:a16="http://schemas.microsoft.com/office/drawing/2014/main" id="{86F60A95-C54A-412F-A2AF-84B7CE6EE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3309"/>
                <a:ext cx="673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ko-KR" altLang="en-US" sz="1200">
                    <a:solidFill>
                      <a:srgbClr val="000000"/>
                    </a:solidFill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  <a:t>전문역량</a:t>
                </a:r>
                <a:br>
                  <a:rPr lang="ko-KR" altLang="en-US" sz="1200">
                    <a:solidFill>
                      <a:srgbClr val="000000"/>
                    </a:solidFill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</a:br>
                <a:r>
                  <a:rPr lang="en-US" altLang="ko-KR" sz="1200">
                    <a:solidFill>
                      <a:srgbClr val="000000"/>
                    </a:solidFill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  <a:t>(Technical</a:t>
                </a:r>
              </a:p>
              <a:p>
                <a:pPr algn="ctr" latinLnBrk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  <a:latin typeface="Arial" panose="020B0604020202020204" pitchFamily="34" charset="0"/>
                    <a:ea typeface="HY견고딕" panose="02030600000101010101" pitchFamily="18" charset="-127"/>
                    <a:cs typeface="Arial" panose="020B0604020202020204" pitchFamily="34" charset="0"/>
                  </a:rPr>
                  <a:t>Competency)</a:t>
                </a:r>
              </a:p>
            </p:txBody>
          </p:sp>
          <p:sp>
            <p:nvSpPr>
              <p:cNvPr id="91158" name="Freeform 53">
                <a:extLst>
                  <a:ext uri="{FF2B5EF4-FFF2-40B4-BE49-F238E27FC236}">
                    <a16:creationId xmlns:a16="http://schemas.microsoft.com/office/drawing/2014/main" id="{94CCAABB-1B8F-4151-BEF5-3CC9095CFD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0" y="2655"/>
                <a:ext cx="586" cy="1040"/>
              </a:xfrm>
              <a:custGeom>
                <a:avLst/>
                <a:gdLst>
                  <a:gd name="T0" fmla="*/ 0 w 624"/>
                  <a:gd name="T1" fmla="*/ 225 h 960"/>
                  <a:gd name="T2" fmla="*/ 127 w 624"/>
                  <a:gd name="T3" fmla="*/ 0 h 960"/>
                  <a:gd name="T4" fmla="*/ 550 w 624"/>
                  <a:gd name="T5" fmla="*/ 676 h 960"/>
                  <a:gd name="T6" fmla="*/ 381 w 624"/>
                  <a:gd name="T7" fmla="*/ 1127 h 960"/>
                  <a:gd name="T8" fmla="*/ 0 w 624"/>
                  <a:gd name="T9" fmla="*/ 225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960"/>
                  <a:gd name="T17" fmla="*/ 624 w 624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960">
                    <a:moveTo>
                      <a:pt x="0" y="192"/>
                    </a:moveTo>
                    <a:lnTo>
                      <a:pt x="144" y="0"/>
                    </a:lnTo>
                    <a:lnTo>
                      <a:pt x="624" y="576"/>
                    </a:lnTo>
                    <a:lnTo>
                      <a:pt x="432" y="960"/>
                    </a:lnTo>
                    <a:cubicBezTo>
                      <a:pt x="288" y="704"/>
                      <a:pt x="0" y="192"/>
                      <a:pt x="0" y="192"/>
                    </a:cubicBezTo>
                    <a:close/>
                  </a:path>
                </a:pathLst>
              </a:cu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91149" name="Rectangle 54">
              <a:extLst>
                <a:ext uri="{FF2B5EF4-FFF2-40B4-BE49-F238E27FC236}">
                  <a16:creationId xmlns:a16="http://schemas.microsoft.com/office/drawing/2014/main" id="{50507461-AF40-47A1-8ECD-F7DD93C05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3271"/>
              <a:ext cx="50" cy="330"/>
            </a:xfrm>
            <a:prstGeom prst="rect">
              <a:avLst/>
            </a:prstGeom>
            <a:gradFill rotWithShape="0">
              <a:gsLst>
                <a:gs pos="0">
                  <a:srgbClr val="F7F2D0"/>
                </a:gs>
                <a:gs pos="50000">
                  <a:srgbClr val="727060"/>
                </a:gs>
                <a:gs pos="100000">
                  <a:srgbClr val="F7F2D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150" name="Rectangle 55">
              <a:extLst>
                <a:ext uri="{FF2B5EF4-FFF2-40B4-BE49-F238E27FC236}">
                  <a16:creationId xmlns:a16="http://schemas.microsoft.com/office/drawing/2014/main" id="{549CFCD0-BA27-46D2-AF8B-27C4735ECB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512" y="3031"/>
              <a:ext cx="44" cy="342"/>
            </a:xfrm>
            <a:prstGeom prst="rect">
              <a:avLst/>
            </a:prstGeom>
            <a:gradFill rotWithShape="0">
              <a:gsLst>
                <a:gs pos="0">
                  <a:srgbClr val="F7F2D0"/>
                </a:gs>
                <a:gs pos="50000">
                  <a:srgbClr val="727060"/>
                </a:gs>
                <a:gs pos="100000">
                  <a:srgbClr val="F7F2D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template04_2">
            <a:extLst>
              <a:ext uri="{FF2B5EF4-FFF2-40B4-BE49-F238E27FC236}">
                <a16:creationId xmlns:a16="http://schemas.microsoft.com/office/drawing/2014/main" id="{CD101220-DE29-494F-8EFB-36B06E61C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63" name="Group 3">
            <a:extLst>
              <a:ext uri="{FF2B5EF4-FFF2-40B4-BE49-F238E27FC236}">
                <a16:creationId xmlns:a16="http://schemas.microsoft.com/office/drawing/2014/main" id="{C4AD36D5-0113-4738-A79A-27CC89F9967F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92225" name="Text Box 4">
              <a:extLst>
                <a:ext uri="{FF2B5EF4-FFF2-40B4-BE49-F238E27FC236}">
                  <a16:creationId xmlns:a16="http://schemas.microsoft.com/office/drawing/2014/main" id="{F9CA6010-D4A6-4459-8620-E718C769F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92226" name="Line 5">
              <a:extLst>
                <a:ext uri="{FF2B5EF4-FFF2-40B4-BE49-F238E27FC236}">
                  <a16:creationId xmlns:a16="http://schemas.microsoft.com/office/drawing/2014/main" id="{5A8F5577-D4C7-4E6A-B22E-91B8AA3AE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2164" name="Text Box 6">
            <a:extLst>
              <a:ext uri="{FF2B5EF4-FFF2-40B4-BE49-F238E27FC236}">
                <a16:creationId xmlns:a16="http://schemas.microsoft.com/office/drawing/2014/main" id="{01315875-4CA7-44B2-BE09-294A65B48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필요성</a:t>
            </a:r>
          </a:p>
        </p:txBody>
      </p:sp>
      <p:grpSp>
        <p:nvGrpSpPr>
          <p:cNvPr id="92165" name="Group 7">
            <a:extLst>
              <a:ext uri="{FF2B5EF4-FFF2-40B4-BE49-F238E27FC236}">
                <a16:creationId xmlns:a16="http://schemas.microsoft.com/office/drawing/2014/main" id="{CD646289-6048-46B4-95E1-B45308EF7D0F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92220" name="Oval 8">
              <a:extLst>
                <a:ext uri="{FF2B5EF4-FFF2-40B4-BE49-F238E27FC236}">
                  <a16:creationId xmlns:a16="http://schemas.microsoft.com/office/drawing/2014/main" id="{263CD419-A9FA-4162-B670-306B4E00E78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221" name="Oval 9">
              <a:extLst>
                <a:ext uri="{FF2B5EF4-FFF2-40B4-BE49-F238E27FC236}">
                  <a16:creationId xmlns:a16="http://schemas.microsoft.com/office/drawing/2014/main" id="{0600CF77-BFF7-4ED3-B0E5-4630F577816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222" name="Oval 10">
              <a:extLst>
                <a:ext uri="{FF2B5EF4-FFF2-40B4-BE49-F238E27FC236}">
                  <a16:creationId xmlns:a16="http://schemas.microsoft.com/office/drawing/2014/main" id="{6B0D2853-C18A-49D3-BBA2-AA10791A45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223" name="Oval 11">
              <a:extLst>
                <a:ext uri="{FF2B5EF4-FFF2-40B4-BE49-F238E27FC236}">
                  <a16:creationId xmlns:a16="http://schemas.microsoft.com/office/drawing/2014/main" id="{E98D254E-BD23-4FA4-877E-D1B76A617E4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224" name="Oval 12">
              <a:extLst>
                <a:ext uri="{FF2B5EF4-FFF2-40B4-BE49-F238E27FC236}">
                  <a16:creationId xmlns:a16="http://schemas.microsoft.com/office/drawing/2014/main" id="{DD4FC8F4-83BD-41F9-AA2E-67DDA41CE7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2166" name="Line 13">
            <a:extLst>
              <a:ext uri="{FF2B5EF4-FFF2-40B4-BE49-F238E27FC236}">
                <a16:creationId xmlns:a16="http://schemas.microsoft.com/office/drawing/2014/main" id="{D4F4B4C3-7E38-4832-A995-6316AE265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2167" name="Group 15">
            <a:extLst>
              <a:ext uri="{FF2B5EF4-FFF2-40B4-BE49-F238E27FC236}">
                <a16:creationId xmlns:a16="http://schemas.microsoft.com/office/drawing/2014/main" id="{5EB9C1C7-7A14-4498-9B63-E8037159B1AC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844677"/>
            <a:ext cx="8616950" cy="3851275"/>
            <a:chOff x="580" y="1404"/>
            <a:chExt cx="5428" cy="2616"/>
          </a:xfrm>
        </p:grpSpPr>
        <p:sp>
          <p:nvSpPr>
            <p:cNvPr id="92170" name="Rectangle 16">
              <a:extLst>
                <a:ext uri="{FF2B5EF4-FFF2-40B4-BE49-F238E27FC236}">
                  <a16:creationId xmlns:a16="http://schemas.microsoft.com/office/drawing/2014/main" id="{264DAAD5-0DE4-453B-8173-11376A2CF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" y="1552"/>
              <a:ext cx="2441" cy="227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150000"/>
                </a:spcBef>
                <a:buFontTx/>
                <a:buNone/>
              </a:pPr>
              <a:r>
                <a:rPr lang="ko-KR" altLang="en-US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  <a:t>인재는 곧 사업성공의 핵심요소</a:t>
              </a:r>
            </a:p>
          </p:txBody>
        </p:sp>
        <p:sp>
          <p:nvSpPr>
            <p:cNvPr id="92171" name="Rectangle 17">
              <a:extLst>
                <a:ext uri="{FF2B5EF4-FFF2-40B4-BE49-F238E27FC236}">
                  <a16:creationId xmlns:a16="http://schemas.microsoft.com/office/drawing/2014/main" id="{AC9A264D-45B0-4675-B5F7-35341274E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1842"/>
              <a:ext cx="2441" cy="227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150000"/>
                </a:spcBef>
                <a:buFontTx/>
                <a:buNone/>
              </a:pPr>
              <a:r>
                <a:rPr lang="ko-KR" altLang="en-US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  <a:t>전략목표 및 성과를 달성할 수 있는 인재 필요</a:t>
              </a:r>
            </a:p>
          </p:txBody>
        </p:sp>
        <p:sp>
          <p:nvSpPr>
            <p:cNvPr id="92172" name="Rectangle 18">
              <a:extLst>
                <a:ext uri="{FF2B5EF4-FFF2-40B4-BE49-F238E27FC236}">
                  <a16:creationId xmlns:a16="http://schemas.microsoft.com/office/drawing/2014/main" id="{AD5EB775-FD79-4A1E-8AF3-A7217BD68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2115"/>
              <a:ext cx="1451" cy="236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150000"/>
                </a:spcBef>
                <a:buFontTx/>
                <a:buNone/>
              </a:pPr>
              <a:r>
                <a:rPr lang="ko-KR" altLang="en-US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  <a:t>우리 회사에 필요한 인재는</a:t>
              </a:r>
              <a:r>
                <a:rPr lang="en-US" altLang="ko-KR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  <a:t>?</a:t>
              </a:r>
            </a:p>
          </p:txBody>
        </p:sp>
        <p:sp>
          <p:nvSpPr>
            <p:cNvPr id="92173" name="Rectangle 19">
              <a:extLst>
                <a:ext uri="{FF2B5EF4-FFF2-40B4-BE49-F238E27FC236}">
                  <a16:creationId xmlns:a16="http://schemas.microsoft.com/office/drawing/2014/main" id="{600BABA8-A27C-4C92-B5C1-2CEFA738B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2429"/>
              <a:ext cx="1451" cy="236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150000"/>
                </a:spcBef>
                <a:buFontTx/>
                <a:buNone/>
              </a:pPr>
              <a:r>
                <a:rPr lang="ko-KR" altLang="en-US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  <a:t>모든 직원에게 필요한 역량</a:t>
              </a:r>
              <a:r>
                <a:rPr lang="en-US" altLang="ko-KR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  <a:t>?</a:t>
              </a:r>
            </a:p>
          </p:txBody>
        </p:sp>
        <p:sp>
          <p:nvSpPr>
            <p:cNvPr id="92174" name="Rectangle 20">
              <a:extLst>
                <a:ext uri="{FF2B5EF4-FFF2-40B4-BE49-F238E27FC236}">
                  <a16:creationId xmlns:a16="http://schemas.microsoft.com/office/drawing/2014/main" id="{EADA67E9-806D-44B5-9584-E8C1D8B8C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2744"/>
              <a:ext cx="1451" cy="236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150000"/>
                </a:spcBef>
                <a:buFontTx/>
                <a:buNone/>
              </a:pPr>
              <a:r>
                <a:rPr lang="ko-KR" altLang="en-US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  <a:t>리더에게 필요한 역량</a:t>
              </a:r>
              <a:r>
                <a:rPr lang="en-US" altLang="ko-KR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  <a:t>?</a:t>
              </a:r>
            </a:p>
          </p:txBody>
        </p:sp>
        <p:sp>
          <p:nvSpPr>
            <p:cNvPr id="92175" name="Rectangle 21">
              <a:extLst>
                <a:ext uri="{FF2B5EF4-FFF2-40B4-BE49-F238E27FC236}">
                  <a16:creationId xmlns:a16="http://schemas.microsoft.com/office/drawing/2014/main" id="{7D7EDF86-20B7-40A8-97F0-2FEEF161A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3058"/>
              <a:ext cx="1451" cy="236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150000"/>
                </a:spcBef>
                <a:buFontTx/>
                <a:buNone/>
              </a:pPr>
              <a:r>
                <a:rPr lang="ko-KR" altLang="en-US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  <a:t>업무전문가들에게 필요한 역량</a:t>
              </a:r>
              <a:r>
                <a:rPr lang="en-US" altLang="ko-KR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  <a:t>?</a:t>
              </a:r>
            </a:p>
          </p:txBody>
        </p:sp>
        <p:sp>
          <p:nvSpPr>
            <p:cNvPr id="92176" name="Rectangle 22">
              <a:extLst>
                <a:ext uri="{FF2B5EF4-FFF2-40B4-BE49-F238E27FC236}">
                  <a16:creationId xmlns:a16="http://schemas.microsoft.com/office/drawing/2014/main" id="{C4D00F92-A1B0-42B8-AFCE-D5BD24915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6" y="2115"/>
              <a:ext cx="945" cy="117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90000"/>
                </a:lnSpc>
                <a:spcBef>
                  <a:spcPct val="150000"/>
                </a:spcBef>
                <a:buFontTx/>
                <a:buNone/>
              </a:pPr>
              <a:r>
                <a:rPr lang="ko-KR" altLang="en-US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  <a:t>전략적 인재관리 </a:t>
              </a:r>
              <a:r>
                <a:rPr lang="en-US" altLang="ko-KR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  <a:t>(Strategic Talent Management)</a:t>
              </a:r>
              <a:br>
                <a:rPr lang="en-US" altLang="ko-KR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</a:br>
              <a:br>
                <a:rPr lang="en-US" altLang="ko-KR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</a:br>
              <a:r>
                <a:rPr lang="ko-KR" altLang="en-US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  <a:t>통일된 언어로 커뮤니케이션 할 수 있는 기준과 도구가 필요</a:t>
              </a:r>
            </a:p>
          </p:txBody>
        </p:sp>
        <p:sp>
          <p:nvSpPr>
            <p:cNvPr id="92177" name="AutoShape 23">
              <a:extLst>
                <a:ext uri="{FF2B5EF4-FFF2-40B4-BE49-F238E27FC236}">
                  <a16:creationId xmlns:a16="http://schemas.microsoft.com/office/drawing/2014/main" id="{06FEA50C-4018-47A0-BA69-03659F6DCFA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981" y="3430"/>
              <a:ext cx="1315" cy="137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ECECEC"/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178" name="AutoShape 24">
              <a:extLst>
                <a:ext uri="{FF2B5EF4-FFF2-40B4-BE49-F238E27FC236}">
                  <a16:creationId xmlns:a16="http://schemas.microsoft.com/office/drawing/2014/main" id="{B00279D0-8521-4D7C-AF66-81272AB0C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9" y="3656"/>
              <a:ext cx="1632" cy="364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9525" algn="ctr">
              <a:solidFill>
                <a:srgbClr val="666699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150000"/>
                </a:spcBef>
              </a:pPr>
              <a:r>
                <a:rPr lang="ko-KR" altLang="en-US" sz="11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  <a:t>역량모델</a:t>
              </a:r>
              <a:br>
                <a:rPr lang="ko-KR" altLang="en-US" sz="11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</a:br>
              <a:r>
                <a:rPr lang="en-US" altLang="ko-KR" sz="11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  <a:t>(Competency Model)</a:t>
              </a:r>
            </a:p>
          </p:txBody>
        </p:sp>
        <p:sp>
          <p:nvSpPr>
            <p:cNvPr id="92179" name="Oval 25">
              <a:extLst>
                <a:ext uri="{FF2B5EF4-FFF2-40B4-BE49-F238E27FC236}">
                  <a16:creationId xmlns:a16="http://schemas.microsoft.com/office/drawing/2014/main" id="{0FA2139B-84E5-4FFF-B427-6774B267F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" y="2704"/>
              <a:ext cx="2267" cy="1154"/>
            </a:xfrm>
            <a:prstGeom prst="ellipse">
              <a:avLst/>
            </a:prstGeom>
            <a:solidFill>
              <a:srgbClr val="CCCCFF">
                <a:alpha val="50195"/>
              </a:srgbClr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2180" name="Oval 26">
              <a:extLst>
                <a:ext uri="{FF2B5EF4-FFF2-40B4-BE49-F238E27FC236}">
                  <a16:creationId xmlns:a16="http://schemas.microsoft.com/office/drawing/2014/main" id="{20E31286-C076-4578-AD8A-D9AA8C64B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" y="1570"/>
              <a:ext cx="2267" cy="1154"/>
            </a:xfrm>
            <a:prstGeom prst="ellipse">
              <a:avLst/>
            </a:prstGeom>
            <a:solidFill>
              <a:srgbClr val="99CCFF">
                <a:alpha val="39999"/>
              </a:srgbClr>
            </a:solidFill>
            <a:ln w="38100" algn="ctr">
              <a:solidFill>
                <a:srgbClr val="666699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150000"/>
                </a:spcBef>
                <a:buFontTx/>
                <a:buNone/>
              </a:pPr>
              <a:br>
                <a:rPr lang="en-US" altLang="ko-KR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</a:br>
              <a:endParaRPr lang="en-US" altLang="ko-KR" sz="1100">
                <a:latin typeface="돋움" panose="020B0600000101010101" pitchFamily="50" charset="-127"/>
                <a:ea typeface="돋움" panose="020B0600000101010101" pitchFamily="50" charset="-127"/>
                <a:cs typeface="한컴바탕" pitchFamily="18" charset="2"/>
              </a:endParaRPr>
            </a:p>
          </p:txBody>
        </p:sp>
        <p:sp>
          <p:nvSpPr>
            <p:cNvPr id="92181" name="Oval 27">
              <a:extLst>
                <a:ext uri="{FF2B5EF4-FFF2-40B4-BE49-F238E27FC236}">
                  <a16:creationId xmlns:a16="http://schemas.microsoft.com/office/drawing/2014/main" id="{954B2AC2-982E-4FF0-9172-EF78FA762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" y="1769"/>
              <a:ext cx="905" cy="311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FF0066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  <a:t>인재전쟁</a:t>
              </a:r>
              <a:br>
                <a:rPr lang="ko-KR" altLang="en-US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</a:br>
              <a:r>
                <a:rPr lang="en-US" altLang="ko-KR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  <a:t>(War for Talents)</a:t>
              </a:r>
            </a:p>
          </p:txBody>
        </p:sp>
        <p:sp>
          <p:nvSpPr>
            <p:cNvPr id="92182" name="Oval 28">
              <a:extLst>
                <a:ext uri="{FF2B5EF4-FFF2-40B4-BE49-F238E27FC236}">
                  <a16:creationId xmlns:a16="http://schemas.microsoft.com/office/drawing/2014/main" id="{CB9E6514-4177-4D36-828E-44FACCD43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" y="2064"/>
              <a:ext cx="907" cy="311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FF0066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  <a:t>성과중심경영</a:t>
              </a:r>
              <a:br>
                <a:rPr lang="ko-KR" altLang="en-US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</a:br>
              <a:r>
                <a:rPr lang="en-US" altLang="ko-KR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  <a:t>(Performance)</a:t>
              </a:r>
            </a:p>
          </p:txBody>
        </p:sp>
        <p:sp>
          <p:nvSpPr>
            <p:cNvPr id="92183" name="Oval 29">
              <a:extLst>
                <a:ext uri="{FF2B5EF4-FFF2-40B4-BE49-F238E27FC236}">
                  <a16:creationId xmlns:a16="http://schemas.microsoft.com/office/drawing/2014/main" id="{DCB8AE1B-11B4-4D42-A3BF-803DCDA39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" y="2064"/>
              <a:ext cx="906" cy="311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FF0066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  <a:t>전략 경영</a:t>
              </a:r>
              <a:br>
                <a:rPr lang="ko-KR" altLang="en-US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</a:br>
              <a:r>
                <a:rPr lang="en-US" altLang="ko-KR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  <a:t>(Strategy)</a:t>
              </a:r>
            </a:p>
          </p:txBody>
        </p:sp>
        <p:sp>
          <p:nvSpPr>
            <p:cNvPr id="92184" name="AutoShape 30">
              <a:extLst>
                <a:ext uri="{FF2B5EF4-FFF2-40B4-BE49-F238E27FC236}">
                  <a16:creationId xmlns:a16="http://schemas.microsoft.com/office/drawing/2014/main" id="{6FAE7C19-2673-464A-BBB5-92A2F6E1D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" y="2326"/>
              <a:ext cx="1859" cy="25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 algn="ctr">
              <a:solidFill>
                <a:srgbClr val="9999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150000"/>
                </a:spcBef>
                <a:buFontTx/>
                <a:buNone/>
              </a:pPr>
              <a:r>
                <a:rPr lang="ko-KR" altLang="en-US" sz="1100">
                  <a:solidFill>
                    <a:srgbClr val="777777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Arial" panose="020B0604020202020204" pitchFamily="34" charset="0"/>
                </a:rPr>
                <a:t>조직의 비전 및 전략</a:t>
              </a:r>
            </a:p>
          </p:txBody>
        </p:sp>
        <p:sp>
          <p:nvSpPr>
            <p:cNvPr id="92185" name="Rectangle 31">
              <a:extLst>
                <a:ext uri="{FF2B5EF4-FFF2-40B4-BE49-F238E27FC236}">
                  <a16:creationId xmlns:a16="http://schemas.microsoft.com/office/drawing/2014/main" id="{66624D7C-73B3-4CBA-B9C4-3EE339EBF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" y="2583"/>
              <a:ext cx="1859" cy="256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9999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150000"/>
                </a:spcBef>
                <a:buFontTx/>
                <a:buNone/>
              </a:pPr>
              <a:r>
                <a:rPr lang="ko-KR" altLang="en-US" sz="1100">
                  <a:solidFill>
                    <a:srgbClr val="777777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Arial" panose="020B0604020202020204" pitchFamily="34" charset="0"/>
                </a:rPr>
                <a:t>핵심 역량 </a:t>
              </a:r>
              <a:r>
                <a:rPr lang="en-US" altLang="ko-KR" sz="1100">
                  <a:solidFill>
                    <a:srgbClr val="777777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Arial" panose="020B0604020202020204" pitchFamily="34" charset="0"/>
                </a:rPr>
                <a:t>(Core Capability)</a:t>
              </a:r>
            </a:p>
          </p:txBody>
        </p:sp>
        <p:sp>
          <p:nvSpPr>
            <p:cNvPr id="92186" name="AutoShape 32">
              <a:extLst>
                <a:ext uri="{FF2B5EF4-FFF2-40B4-BE49-F238E27FC236}">
                  <a16:creationId xmlns:a16="http://schemas.microsoft.com/office/drawing/2014/main" id="{2527304F-171C-4E5B-A147-E74DE3E0E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" y="2838"/>
              <a:ext cx="672" cy="403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12700" algn="ctr">
              <a:solidFill>
                <a:srgbClr val="9999FF"/>
              </a:solidFill>
              <a:miter lim="800000"/>
              <a:headEnd/>
              <a:tailEnd/>
            </a:ln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150000"/>
                </a:spcBef>
                <a:buFontTx/>
                <a:buNone/>
              </a:pPr>
              <a:r>
                <a:rPr lang="ko-KR" altLang="en-US" sz="1100">
                  <a:solidFill>
                    <a:srgbClr val="777777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Arial" panose="020B0604020202020204" pitchFamily="34" charset="0"/>
                </a:rPr>
                <a:t>기술연구</a:t>
              </a:r>
              <a:br>
                <a:rPr lang="ko-KR" altLang="en-US" sz="1100">
                  <a:solidFill>
                    <a:srgbClr val="777777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Arial" panose="020B0604020202020204" pitchFamily="34" charset="0"/>
                </a:rPr>
              </a:br>
              <a:r>
                <a:rPr lang="en-US" altLang="ko-KR" sz="1100">
                  <a:solidFill>
                    <a:srgbClr val="777777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Arial" panose="020B0604020202020204" pitchFamily="34" charset="0"/>
                </a:rPr>
                <a:t>(R&amp;D Supporting)</a:t>
              </a:r>
            </a:p>
          </p:txBody>
        </p:sp>
        <p:sp>
          <p:nvSpPr>
            <p:cNvPr id="92187" name="AutoShape 33">
              <a:extLst>
                <a:ext uri="{FF2B5EF4-FFF2-40B4-BE49-F238E27FC236}">
                  <a16:creationId xmlns:a16="http://schemas.microsoft.com/office/drawing/2014/main" id="{A516DE1B-021F-4A35-AC37-46BDBD278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" y="2838"/>
              <a:ext cx="708" cy="403"/>
            </a:xfrm>
            <a:prstGeom prst="homePlate">
              <a:avLst>
                <a:gd name="adj" fmla="val 28841"/>
              </a:avLst>
            </a:prstGeom>
            <a:solidFill>
              <a:schemeClr val="bg1"/>
            </a:solidFill>
            <a:ln w="12700" algn="ctr">
              <a:solidFill>
                <a:srgbClr val="9999FF"/>
              </a:solidFill>
              <a:miter lim="800000"/>
              <a:headEnd/>
              <a:tailEnd/>
            </a:ln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150000"/>
                </a:spcBef>
                <a:buFontTx/>
                <a:buNone/>
              </a:pPr>
              <a:r>
                <a:rPr lang="ko-KR" altLang="en-US" sz="1100">
                  <a:solidFill>
                    <a:srgbClr val="777777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Arial" panose="020B0604020202020204" pitchFamily="34" charset="0"/>
                </a:rPr>
                <a:t>사업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>
                  <a:solidFill>
                    <a:srgbClr val="777777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Arial" panose="020B0604020202020204" pitchFamily="34" charset="0"/>
                </a:rPr>
                <a:t>(Sales &amp; Marketing)</a:t>
              </a:r>
            </a:p>
          </p:txBody>
        </p:sp>
        <p:sp>
          <p:nvSpPr>
            <p:cNvPr id="92188" name="AutoShape 34">
              <a:extLst>
                <a:ext uri="{FF2B5EF4-FFF2-40B4-BE49-F238E27FC236}">
                  <a16:creationId xmlns:a16="http://schemas.microsoft.com/office/drawing/2014/main" id="{4B8C80DB-BAF0-48E3-9CFC-F5784644E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" y="2838"/>
              <a:ext cx="720" cy="403"/>
            </a:xfrm>
            <a:prstGeom prst="homePlate">
              <a:avLst>
                <a:gd name="adj" fmla="val 29330"/>
              </a:avLst>
            </a:prstGeom>
            <a:solidFill>
              <a:schemeClr val="bg1"/>
            </a:solidFill>
            <a:ln w="12700" algn="ctr">
              <a:solidFill>
                <a:srgbClr val="9999FF"/>
              </a:solidFill>
              <a:miter lim="800000"/>
              <a:headEnd/>
              <a:tailEnd/>
            </a:ln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100">
                  <a:solidFill>
                    <a:srgbClr val="777777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Arial" panose="020B0604020202020204" pitchFamily="34" charset="0"/>
                </a:rPr>
                <a:t>경영지원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>
                  <a:solidFill>
                    <a:srgbClr val="777777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Arial" panose="020B0604020202020204" pitchFamily="34" charset="0"/>
                </a:rPr>
                <a:t>(Mgt Supporting)</a:t>
              </a:r>
            </a:p>
          </p:txBody>
        </p:sp>
        <p:sp>
          <p:nvSpPr>
            <p:cNvPr id="92189" name="Text Box 35">
              <a:extLst>
                <a:ext uri="{FF2B5EF4-FFF2-40B4-BE49-F238E27FC236}">
                  <a16:creationId xmlns:a16="http://schemas.microsoft.com/office/drawing/2014/main" id="{5CC8208C-1891-46DF-9D3D-072ECE76B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3430"/>
              <a:ext cx="208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  <a:t>전략 달성을 위해 </a:t>
              </a:r>
              <a:br>
                <a:rPr lang="ko-KR" altLang="en-US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</a:br>
              <a:r>
                <a:rPr lang="ko-KR" altLang="en-US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  <a:t>필요한</a:t>
              </a:r>
              <a:br>
                <a:rPr lang="ko-KR" altLang="en-US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</a:br>
              <a:r>
                <a:rPr lang="ko-KR" altLang="en-US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  <a:t>우리인재의 모습은</a:t>
              </a:r>
              <a:r>
                <a:rPr lang="en-US" altLang="ko-KR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  <a:t>?</a:t>
              </a:r>
            </a:p>
          </p:txBody>
        </p:sp>
        <p:sp>
          <p:nvSpPr>
            <p:cNvPr id="92190" name="Rectangle 36">
              <a:extLst>
                <a:ext uri="{FF2B5EF4-FFF2-40B4-BE49-F238E27FC236}">
                  <a16:creationId xmlns:a16="http://schemas.microsoft.com/office/drawing/2014/main" id="{2C0DC9AF-4A17-4188-B28E-FFA6E3441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593"/>
              <a:ext cx="47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150000"/>
                </a:spcBef>
                <a:buFontTx/>
                <a:buNone/>
              </a:pPr>
              <a:r>
                <a:rPr lang="ko-KR" altLang="en-US" sz="1100">
                  <a:latin typeface="돋움" panose="020B0600000101010101" pitchFamily="50" charset="-127"/>
                  <a:ea typeface="돋움" panose="020B0600000101010101" pitchFamily="50" charset="-127"/>
                  <a:cs typeface="한컴바탕" pitchFamily="18" charset="2"/>
                </a:rPr>
                <a:t>경영환경</a:t>
              </a:r>
            </a:p>
          </p:txBody>
        </p:sp>
        <p:sp>
          <p:nvSpPr>
            <p:cNvPr id="92191" name="Freeform 37">
              <a:extLst>
                <a:ext uri="{FF2B5EF4-FFF2-40B4-BE49-F238E27FC236}">
                  <a16:creationId xmlns:a16="http://schemas.microsoft.com/office/drawing/2014/main" id="{6EACFFF2-15EE-496F-96D4-87AACA8CB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" y="3401"/>
              <a:ext cx="56" cy="143"/>
            </a:xfrm>
            <a:custGeom>
              <a:avLst/>
              <a:gdLst>
                <a:gd name="T0" fmla="*/ 3 w 294"/>
                <a:gd name="T1" fmla="*/ 1 h 764"/>
                <a:gd name="T2" fmla="*/ 3 w 294"/>
                <a:gd name="T3" fmla="*/ 1 h 764"/>
                <a:gd name="T4" fmla="*/ 3 w 294"/>
                <a:gd name="T5" fmla="*/ 2 h 764"/>
                <a:gd name="T6" fmla="*/ 3 w 294"/>
                <a:gd name="T7" fmla="*/ 2 h 764"/>
                <a:gd name="T8" fmla="*/ 3 w 294"/>
                <a:gd name="T9" fmla="*/ 3 h 764"/>
                <a:gd name="T10" fmla="*/ 3 w 294"/>
                <a:gd name="T11" fmla="*/ 3 h 764"/>
                <a:gd name="T12" fmla="*/ 3 w 294"/>
                <a:gd name="T13" fmla="*/ 3 h 764"/>
                <a:gd name="T14" fmla="*/ 3 w 294"/>
                <a:gd name="T15" fmla="*/ 3 h 764"/>
                <a:gd name="T16" fmla="*/ 3 w 294"/>
                <a:gd name="T17" fmla="*/ 3 h 764"/>
                <a:gd name="T18" fmla="*/ 2 w 294"/>
                <a:gd name="T19" fmla="*/ 3 h 764"/>
                <a:gd name="T20" fmla="*/ 2 w 294"/>
                <a:gd name="T21" fmla="*/ 4 h 764"/>
                <a:gd name="T22" fmla="*/ 1 w 294"/>
                <a:gd name="T23" fmla="*/ 4 h 764"/>
                <a:gd name="T24" fmla="*/ 1 w 294"/>
                <a:gd name="T25" fmla="*/ 4 h 764"/>
                <a:gd name="T26" fmla="*/ 0 w 294"/>
                <a:gd name="T27" fmla="*/ 4 h 764"/>
                <a:gd name="T28" fmla="*/ 0 w 294"/>
                <a:gd name="T29" fmla="*/ 4 h 764"/>
                <a:gd name="T30" fmla="*/ 0 w 294"/>
                <a:gd name="T31" fmla="*/ 5 h 764"/>
                <a:gd name="T32" fmla="*/ 0 w 294"/>
                <a:gd name="T33" fmla="*/ 5 h 764"/>
                <a:gd name="T34" fmla="*/ 0 w 294"/>
                <a:gd name="T35" fmla="*/ 6 h 764"/>
                <a:gd name="T36" fmla="*/ 0 w 294"/>
                <a:gd name="T37" fmla="*/ 7 h 764"/>
                <a:gd name="T38" fmla="*/ 0 w 294"/>
                <a:gd name="T39" fmla="*/ 7 h 764"/>
                <a:gd name="T40" fmla="*/ 0 w 294"/>
                <a:gd name="T41" fmla="*/ 7 h 764"/>
                <a:gd name="T42" fmla="*/ 0 w 294"/>
                <a:gd name="T43" fmla="*/ 8 h 764"/>
                <a:gd name="T44" fmla="*/ 0 w 294"/>
                <a:gd name="T45" fmla="*/ 8 h 764"/>
                <a:gd name="T46" fmla="*/ 0 w 294"/>
                <a:gd name="T47" fmla="*/ 9 h 764"/>
                <a:gd name="T48" fmla="*/ 0 w 294"/>
                <a:gd name="T49" fmla="*/ 9 h 764"/>
                <a:gd name="T50" fmla="*/ 0 w 294"/>
                <a:gd name="T51" fmla="*/ 9 h 764"/>
                <a:gd name="T52" fmla="*/ 1 w 294"/>
                <a:gd name="T53" fmla="*/ 10 h 764"/>
                <a:gd name="T54" fmla="*/ 1 w 294"/>
                <a:gd name="T55" fmla="*/ 10 h 764"/>
                <a:gd name="T56" fmla="*/ 1 w 294"/>
                <a:gd name="T57" fmla="*/ 10 h 764"/>
                <a:gd name="T58" fmla="*/ 1 w 294"/>
                <a:gd name="T59" fmla="*/ 11 h 764"/>
                <a:gd name="T60" fmla="*/ 1 w 294"/>
                <a:gd name="T61" fmla="*/ 11 h 764"/>
                <a:gd name="T62" fmla="*/ 1 w 294"/>
                <a:gd name="T63" fmla="*/ 12 h 764"/>
                <a:gd name="T64" fmla="*/ 1 w 294"/>
                <a:gd name="T65" fmla="*/ 12 h 764"/>
                <a:gd name="T66" fmla="*/ 1 w 294"/>
                <a:gd name="T67" fmla="*/ 13 h 764"/>
                <a:gd name="T68" fmla="*/ 1 w 294"/>
                <a:gd name="T69" fmla="*/ 13 h 764"/>
                <a:gd name="T70" fmla="*/ 2 w 294"/>
                <a:gd name="T71" fmla="*/ 15 h 764"/>
                <a:gd name="T72" fmla="*/ 8 w 294"/>
                <a:gd name="T73" fmla="*/ 27 h 764"/>
                <a:gd name="T74" fmla="*/ 8 w 294"/>
                <a:gd name="T75" fmla="*/ 18 h 764"/>
                <a:gd name="T76" fmla="*/ 11 w 294"/>
                <a:gd name="T77" fmla="*/ 11 h 764"/>
                <a:gd name="T78" fmla="*/ 8 w 294"/>
                <a:gd name="T79" fmla="*/ 4 h 764"/>
                <a:gd name="T80" fmla="*/ 5 w 294"/>
                <a:gd name="T81" fmla="*/ 3 h 764"/>
                <a:gd name="T82" fmla="*/ 5 w 294"/>
                <a:gd name="T83" fmla="*/ 0 h 764"/>
                <a:gd name="T84" fmla="*/ 5 w 294"/>
                <a:gd name="T85" fmla="*/ 0 h 764"/>
                <a:gd name="T86" fmla="*/ 4 w 294"/>
                <a:gd name="T87" fmla="*/ 0 h 764"/>
                <a:gd name="T88" fmla="*/ 4 w 294"/>
                <a:gd name="T89" fmla="*/ 0 h 764"/>
                <a:gd name="T90" fmla="*/ 3 w 294"/>
                <a:gd name="T91" fmla="*/ 0 h 764"/>
                <a:gd name="T92" fmla="*/ 3 w 294"/>
                <a:gd name="T93" fmla="*/ 0 h 764"/>
                <a:gd name="T94" fmla="*/ 3 w 294"/>
                <a:gd name="T95" fmla="*/ 0 h 764"/>
                <a:gd name="T96" fmla="*/ 3 w 294"/>
                <a:gd name="T97" fmla="*/ 1 h 764"/>
                <a:gd name="T98" fmla="*/ 3 w 294"/>
                <a:gd name="T99" fmla="*/ 1 h 7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94"/>
                <a:gd name="T151" fmla="*/ 0 h 764"/>
                <a:gd name="T152" fmla="*/ 294 w 294"/>
                <a:gd name="T153" fmla="*/ 764 h 7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94" h="764">
                  <a:moveTo>
                    <a:pt x="82" y="30"/>
                  </a:moveTo>
                  <a:lnTo>
                    <a:pt x="82" y="34"/>
                  </a:lnTo>
                  <a:lnTo>
                    <a:pt x="82" y="40"/>
                  </a:lnTo>
                  <a:lnTo>
                    <a:pt x="82" y="45"/>
                  </a:lnTo>
                  <a:lnTo>
                    <a:pt x="83" y="49"/>
                  </a:lnTo>
                  <a:lnTo>
                    <a:pt x="83" y="55"/>
                  </a:lnTo>
                  <a:lnTo>
                    <a:pt x="83" y="60"/>
                  </a:lnTo>
                  <a:lnTo>
                    <a:pt x="83" y="64"/>
                  </a:lnTo>
                  <a:lnTo>
                    <a:pt x="85" y="70"/>
                  </a:lnTo>
                  <a:lnTo>
                    <a:pt x="87" y="78"/>
                  </a:lnTo>
                  <a:lnTo>
                    <a:pt x="89" y="85"/>
                  </a:lnTo>
                  <a:lnTo>
                    <a:pt x="89" y="89"/>
                  </a:lnTo>
                  <a:lnTo>
                    <a:pt x="91" y="91"/>
                  </a:lnTo>
                  <a:lnTo>
                    <a:pt x="89" y="91"/>
                  </a:lnTo>
                  <a:lnTo>
                    <a:pt x="87" y="91"/>
                  </a:lnTo>
                  <a:lnTo>
                    <a:pt x="83" y="91"/>
                  </a:lnTo>
                  <a:lnTo>
                    <a:pt x="80" y="93"/>
                  </a:lnTo>
                  <a:lnTo>
                    <a:pt x="72" y="95"/>
                  </a:lnTo>
                  <a:lnTo>
                    <a:pt x="66" y="97"/>
                  </a:lnTo>
                  <a:lnTo>
                    <a:pt x="61" y="98"/>
                  </a:lnTo>
                  <a:lnTo>
                    <a:pt x="53" y="100"/>
                  </a:lnTo>
                  <a:lnTo>
                    <a:pt x="45" y="102"/>
                  </a:lnTo>
                  <a:lnTo>
                    <a:pt x="38" y="104"/>
                  </a:lnTo>
                  <a:lnTo>
                    <a:pt x="30" y="108"/>
                  </a:lnTo>
                  <a:lnTo>
                    <a:pt x="25" y="112"/>
                  </a:lnTo>
                  <a:lnTo>
                    <a:pt x="17" y="114"/>
                  </a:lnTo>
                  <a:lnTo>
                    <a:pt x="13" y="119"/>
                  </a:lnTo>
                  <a:lnTo>
                    <a:pt x="7" y="121"/>
                  </a:lnTo>
                  <a:lnTo>
                    <a:pt x="6" y="127"/>
                  </a:lnTo>
                  <a:lnTo>
                    <a:pt x="2" y="129"/>
                  </a:lnTo>
                  <a:lnTo>
                    <a:pt x="2" y="135"/>
                  </a:lnTo>
                  <a:lnTo>
                    <a:pt x="0" y="138"/>
                  </a:lnTo>
                  <a:lnTo>
                    <a:pt x="0" y="146"/>
                  </a:lnTo>
                  <a:lnTo>
                    <a:pt x="0" y="152"/>
                  </a:lnTo>
                  <a:lnTo>
                    <a:pt x="0" y="159"/>
                  </a:lnTo>
                  <a:lnTo>
                    <a:pt x="0" y="167"/>
                  </a:lnTo>
                  <a:lnTo>
                    <a:pt x="2" y="176"/>
                  </a:lnTo>
                  <a:lnTo>
                    <a:pt x="2" y="186"/>
                  </a:lnTo>
                  <a:lnTo>
                    <a:pt x="2" y="195"/>
                  </a:lnTo>
                  <a:lnTo>
                    <a:pt x="2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6" y="218"/>
                  </a:lnTo>
                  <a:lnTo>
                    <a:pt x="6" y="222"/>
                  </a:lnTo>
                  <a:lnTo>
                    <a:pt x="6" y="228"/>
                  </a:lnTo>
                  <a:lnTo>
                    <a:pt x="7" y="233"/>
                  </a:lnTo>
                  <a:lnTo>
                    <a:pt x="7" y="239"/>
                  </a:lnTo>
                  <a:lnTo>
                    <a:pt x="9" y="245"/>
                  </a:lnTo>
                  <a:lnTo>
                    <a:pt x="9" y="251"/>
                  </a:lnTo>
                  <a:lnTo>
                    <a:pt x="11" y="256"/>
                  </a:lnTo>
                  <a:lnTo>
                    <a:pt x="13" y="262"/>
                  </a:lnTo>
                  <a:lnTo>
                    <a:pt x="13" y="268"/>
                  </a:lnTo>
                  <a:lnTo>
                    <a:pt x="13" y="273"/>
                  </a:lnTo>
                  <a:lnTo>
                    <a:pt x="15" y="277"/>
                  </a:lnTo>
                  <a:lnTo>
                    <a:pt x="15" y="283"/>
                  </a:lnTo>
                  <a:lnTo>
                    <a:pt x="15" y="289"/>
                  </a:lnTo>
                  <a:lnTo>
                    <a:pt x="17" y="294"/>
                  </a:lnTo>
                  <a:lnTo>
                    <a:pt x="17" y="300"/>
                  </a:lnTo>
                  <a:lnTo>
                    <a:pt x="19" y="306"/>
                  </a:lnTo>
                  <a:lnTo>
                    <a:pt x="19" y="310"/>
                  </a:lnTo>
                  <a:lnTo>
                    <a:pt x="19" y="315"/>
                  </a:lnTo>
                  <a:lnTo>
                    <a:pt x="21" y="319"/>
                  </a:lnTo>
                  <a:lnTo>
                    <a:pt x="23" y="325"/>
                  </a:lnTo>
                  <a:lnTo>
                    <a:pt x="23" y="334"/>
                  </a:lnTo>
                  <a:lnTo>
                    <a:pt x="26" y="344"/>
                  </a:lnTo>
                  <a:lnTo>
                    <a:pt x="26" y="349"/>
                  </a:lnTo>
                  <a:lnTo>
                    <a:pt x="28" y="357"/>
                  </a:lnTo>
                  <a:lnTo>
                    <a:pt x="28" y="363"/>
                  </a:lnTo>
                  <a:lnTo>
                    <a:pt x="30" y="368"/>
                  </a:lnTo>
                  <a:lnTo>
                    <a:pt x="32" y="376"/>
                  </a:lnTo>
                  <a:lnTo>
                    <a:pt x="32" y="378"/>
                  </a:lnTo>
                  <a:lnTo>
                    <a:pt x="59" y="433"/>
                  </a:lnTo>
                  <a:lnTo>
                    <a:pt x="106" y="762"/>
                  </a:lnTo>
                  <a:lnTo>
                    <a:pt x="211" y="764"/>
                  </a:lnTo>
                  <a:lnTo>
                    <a:pt x="184" y="745"/>
                  </a:lnTo>
                  <a:lnTo>
                    <a:pt x="215" y="500"/>
                  </a:lnTo>
                  <a:lnTo>
                    <a:pt x="294" y="454"/>
                  </a:lnTo>
                  <a:lnTo>
                    <a:pt x="293" y="319"/>
                  </a:lnTo>
                  <a:lnTo>
                    <a:pt x="249" y="321"/>
                  </a:lnTo>
                  <a:lnTo>
                    <a:pt x="232" y="116"/>
                  </a:lnTo>
                  <a:lnTo>
                    <a:pt x="129" y="97"/>
                  </a:lnTo>
                  <a:lnTo>
                    <a:pt x="139" y="81"/>
                  </a:lnTo>
                  <a:lnTo>
                    <a:pt x="140" y="15"/>
                  </a:lnTo>
                  <a:lnTo>
                    <a:pt x="137" y="9"/>
                  </a:lnTo>
                  <a:lnTo>
                    <a:pt x="133" y="7"/>
                  </a:lnTo>
                  <a:lnTo>
                    <a:pt x="127" y="3"/>
                  </a:lnTo>
                  <a:lnTo>
                    <a:pt x="123" y="3"/>
                  </a:lnTo>
                  <a:lnTo>
                    <a:pt x="118" y="0"/>
                  </a:lnTo>
                  <a:lnTo>
                    <a:pt x="112" y="0"/>
                  </a:lnTo>
                  <a:lnTo>
                    <a:pt x="106" y="0"/>
                  </a:lnTo>
                  <a:lnTo>
                    <a:pt x="102" y="2"/>
                  </a:lnTo>
                  <a:lnTo>
                    <a:pt x="97" y="2"/>
                  </a:lnTo>
                  <a:lnTo>
                    <a:pt x="93" y="3"/>
                  </a:lnTo>
                  <a:lnTo>
                    <a:pt x="87" y="5"/>
                  </a:lnTo>
                  <a:lnTo>
                    <a:pt x="85" y="11"/>
                  </a:lnTo>
                  <a:lnTo>
                    <a:pt x="83" y="13"/>
                  </a:lnTo>
                  <a:lnTo>
                    <a:pt x="82" y="19"/>
                  </a:lnTo>
                  <a:lnTo>
                    <a:pt x="80" y="22"/>
                  </a:lnTo>
                  <a:lnTo>
                    <a:pt x="8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192" name="Freeform 38">
              <a:extLst>
                <a:ext uri="{FF2B5EF4-FFF2-40B4-BE49-F238E27FC236}">
                  <a16:creationId xmlns:a16="http://schemas.microsoft.com/office/drawing/2014/main" id="{F81896E8-49BF-4D4B-AFF2-A380FE5615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78" y="3452"/>
              <a:ext cx="60" cy="152"/>
            </a:xfrm>
            <a:custGeom>
              <a:avLst/>
              <a:gdLst>
                <a:gd name="T0" fmla="*/ 3 w 314"/>
                <a:gd name="T1" fmla="*/ 1 h 811"/>
                <a:gd name="T2" fmla="*/ 3 w 314"/>
                <a:gd name="T3" fmla="*/ 1 h 811"/>
                <a:gd name="T4" fmla="*/ 3 w 314"/>
                <a:gd name="T5" fmla="*/ 2 h 811"/>
                <a:gd name="T6" fmla="*/ 3 w 314"/>
                <a:gd name="T7" fmla="*/ 2 h 811"/>
                <a:gd name="T8" fmla="*/ 3 w 314"/>
                <a:gd name="T9" fmla="*/ 3 h 811"/>
                <a:gd name="T10" fmla="*/ 3 w 314"/>
                <a:gd name="T11" fmla="*/ 3 h 811"/>
                <a:gd name="T12" fmla="*/ 3 w 314"/>
                <a:gd name="T13" fmla="*/ 3 h 811"/>
                <a:gd name="T14" fmla="*/ 3 w 314"/>
                <a:gd name="T15" fmla="*/ 3 h 811"/>
                <a:gd name="T16" fmla="*/ 3 w 314"/>
                <a:gd name="T17" fmla="*/ 3 h 811"/>
                <a:gd name="T18" fmla="*/ 2 w 314"/>
                <a:gd name="T19" fmla="*/ 4 h 811"/>
                <a:gd name="T20" fmla="*/ 2 w 314"/>
                <a:gd name="T21" fmla="*/ 4 h 811"/>
                <a:gd name="T22" fmla="*/ 1 w 314"/>
                <a:gd name="T23" fmla="*/ 4 h 811"/>
                <a:gd name="T24" fmla="*/ 1 w 314"/>
                <a:gd name="T25" fmla="*/ 4 h 811"/>
                <a:gd name="T26" fmla="*/ 0 w 314"/>
                <a:gd name="T27" fmla="*/ 4 h 811"/>
                <a:gd name="T28" fmla="*/ 0 w 314"/>
                <a:gd name="T29" fmla="*/ 5 h 811"/>
                <a:gd name="T30" fmla="*/ 0 w 314"/>
                <a:gd name="T31" fmla="*/ 5 h 811"/>
                <a:gd name="T32" fmla="*/ 0 w 314"/>
                <a:gd name="T33" fmla="*/ 6 h 811"/>
                <a:gd name="T34" fmla="*/ 0 w 314"/>
                <a:gd name="T35" fmla="*/ 6 h 811"/>
                <a:gd name="T36" fmla="*/ 0 w 314"/>
                <a:gd name="T37" fmla="*/ 6 h 811"/>
                <a:gd name="T38" fmla="*/ 0 w 314"/>
                <a:gd name="T39" fmla="*/ 7 h 811"/>
                <a:gd name="T40" fmla="*/ 0 w 314"/>
                <a:gd name="T41" fmla="*/ 7 h 811"/>
                <a:gd name="T42" fmla="*/ 0 w 314"/>
                <a:gd name="T43" fmla="*/ 7 h 811"/>
                <a:gd name="T44" fmla="*/ 0 w 314"/>
                <a:gd name="T45" fmla="*/ 8 h 811"/>
                <a:gd name="T46" fmla="*/ 0 w 314"/>
                <a:gd name="T47" fmla="*/ 8 h 811"/>
                <a:gd name="T48" fmla="*/ 0 w 314"/>
                <a:gd name="T49" fmla="*/ 9 h 811"/>
                <a:gd name="T50" fmla="*/ 0 w 314"/>
                <a:gd name="T51" fmla="*/ 9 h 811"/>
                <a:gd name="T52" fmla="*/ 0 w 314"/>
                <a:gd name="T53" fmla="*/ 10 h 811"/>
                <a:gd name="T54" fmla="*/ 1 w 314"/>
                <a:gd name="T55" fmla="*/ 10 h 811"/>
                <a:gd name="T56" fmla="*/ 1 w 314"/>
                <a:gd name="T57" fmla="*/ 10 h 811"/>
                <a:gd name="T58" fmla="*/ 1 w 314"/>
                <a:gd name="T59" fmla="*/ 11 h 811"/>
                <a:gd name="T60" fmla="*/ 1 w 314"/>
                <a:gd name="T61" fmla="*/ 11 h 811"/>
                <a:gd name="T62" fmla="*/ 1 w 314"/>
                <a:gd name="T63" fmla="*/ 11 h 811"/>
                <a:gd name="T64" fmla="*/ 1 w 314"/>
                <a:gd name="T65" fmla="*/ 12 h 811"/>
                <a:gd name="T66" fmla="*/ 1 w 314"/>
                <a:gd name="T67" fmla="*/ 12 h 811"/>
                <a:gd name="T68" fmla="*/ 1 w 314"/>
                <a:gd name="T69" fmla="*/ 13 h 811"/>
                <a:gd name="T70" fmla="*/ 1 w 314"/>
                <a:gd name="T71" fmla="*/ 13 h 811"/>
                <a:gd name="T72" fmla="*/ 1 w 314"/>
                <a:gd name="T73" fmla="*/ 14 h 811"/>
                <a:gd name="T74" fmla="*/ 2 w 314"/>
                <a:gd name="T75" fmla="*/ 16 h 811"/>
                <a:gd name="T76" fmla="*/ 8 w 314"/>
                <a:gd name="T77" fmla="*/ 28 h 811"/>
                <a:gd name="T78" fmla="*/ 8 w 314"/>
                <a:gd name="T79" fmla="*/ 19 h 811"/>
                <a:gd name="T80" fmla="*/ 11 w 314"/>
                <a:gd name="T81" fmla="*/ 12 h 811"/>
                <a:gd name="T82" fmla="*/ 9 w 314"/>
                <a:gd name="T83" fmla="*/ 4 h 811"/>
                <a:gd name="T84" fmla="*/ 5 w 314"/>
                <a:gd name="T85" fmla="*/ 3 h 811"/>
                <a:gd name="T86" fmla="*/ 5 w 314"/>
                <a:gd name="T87" fmla="*/ 0 h 811"/>
                <a:gd name="T88" fmla="*/ 5 w 314"/>
                <a:gd name="T89" fmla="*/ 0 h 811"/>
                <a:gd name="T90" fmla="*/ 5 w 314"/>
                <a:gd name="T91" fmla="*/ 0 h 811"/>
                <a:gd name="T92" fmla="*/ 4 w 314"/>
                <a:gd name="T93" fmla="*/ 0 h 811"/>
                <a:gd name="T94" fmla="*/ 4 w 314"/>
                <a:gd name="T95" fmla="*/ 0 h 811"/>
                <a:gd name="T96" fmla="*/ 3 w 314"/>
                <a:gd name="T97" fmla="*/ 0 h 811"/>
                <a:gd name="T98" fmla="*/ 3 w 314"/>
                <a:gd name="T99" fmla="*/ 0 h 811"/>
                <a:gd name="T100" fmla="*/ 3 w 314"/>
                <a:gd name="T101" fmla="*/ 1 h 811"/>
                <a:gd name="T102" fmla="*/ 3 w 314"/>
                <a:gd name="T103" fmla="*/ 1 h 81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14"/>
                <a:gd name="T157" fmla="*/ 0 h 811"/>
                <a:gd name="T158" fmla="*/ 314 w 314"/>
                <a:gd name="T159" fmla="*/ 811 h 81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14" h="811">
                  <a:moveTo>
                    <a:pt x="88" y="30"/>
                  </a:moveTo>
                  <a:lnTo>
                    <a:pt x="88" y="36"/>
                  </a:lnTo>
                  <a:lnTo>
                    <a:pt x="88" y="41"/>
                  </a:lnTo>
                  <a:lnTo>
                    <a:pt x="88" y="45"/>
                  </a:lnTo>
                  <a:lnTo>
                    <a:pt x="90" y="51"/>
                  </a:lnTo>
                  <a:lnTo>
                    <a:pt x="90" y="57"/>
                  </a:lnTo>
                  <a:lnTo>
                    <a:pt x="90" y="62"/>
                  </a:lnTo>
                  <a:lnTo>
                    <a:pt x="90" y="68"/>
                  </a:lnTo>
                  <a:lnTo>
                    <a:pt x="91" y="74"/>
                  </a:lnTo>
                  <a:lnTo>
                    <a:pt x="93" y="81"/>
                  </a:lnTo>
                  <a:lnTo>
                    <a:pt x="95" y="89"/>
                  </a:lnTo>
                  <a:lnTo>
                    <a:pt x="95" y="93"/>
                  </a:lnTo>
                  <a:lnTo>
                    <a:pt x="97" y="95"/>
                  </a:lnTo>
                  <a:lnTo>
                    <a:pt x="95" y="95"/>
                  </a:lnTo>
                  <a:lnTo>
                    <a:pt x="93" y="95"/>
                  </a:lnTo>
                  <a:lnTo>
                    <a:pt x="90" y="95"/>
                  </a:lnTo>
                  <a:lnTo>
                    <a:pt x="86" y="97"/>
                  </a:lnTo>
                  <a:lnTo>
                    <a:pt x="78" y="98"/>
                  </a:lnTo>
                  <a:lnTo>
                    <a:pt x="72" y="98"/>
                  </a:lnTo>
                  <a:lnTo>
                    <a:pt x="65" y="102"/>
                  </a:lnTo>
                  <a:lnTo>
                    <a:pt x="57" y="104"/>
                  </a:lnTo>
                  <a:lnTo>
                    <a:pt x="50" y="106"/>
                  </a:lnTo>
                  <a:lnTo>
                    <a:pt x="42" y="110"/>
                  </a:lnTo>
                  <a:lnTo>
                    <a:pt x="34" y="114"/>
                  </a:lnTo>
                  <a:lnTo>
                    <a:pt x="27" y="116"/>
                  </a:lnTo>
                  <a:lnTo>
                    <a:pt x="19" y="119"/>
                  </a:lnTo>
                  <a:lnTo>
                    <a:pt x="14" y="125"/>
                  </a:lnTo>
                  <a:lnTo>
                    <a:pt x="8" y="129"/>
                  </a:lnTo>
                  <a:lnTo>
                    <a:pt x="6" y="135"/>
                  </a:lnTo>
                  <a:lnTo>
                    <a:pt x="2" y="136"/>
                  </a:lnTo>
                  <a:lnTo>
                    <a:pt x="2" y="140"/>
                  </a:lnTo>
                  <a:lnTo>
                    <a:pt x="0" y="146"/>
                  </a:lnTo>
                  <a:lnTo>
                    <a:pt x="0" y="152"/>
                  </a:lnTo>
                  <a:lnTo>
                    <a:pt x="0" y="159"/>
                  </a:lnTo>
                  <a:lnTo>
                    <a:pt x="0" y="169"/>
                  </a:lnTo>
                  <a:lnTo>
                    <a:pt x="0" y="173"/>
                  </a:lnTo>
                  <a:lnTo>
                    <a:pt x="0" y="176"/>
                  </a:lnTo>
                  <a:lnTo>
                    <a:pt x="0" y="182"/>
                  </a:lnTo>
                  <a:lnTo>
                    <a:pt x="2" y="188"/>
                  </a:lnTo>
                  <a:lnTo>
                    <a:pt x="2" y="192"/>
                  </a:lnTo>
                  <a:lnTo>
                    <a:pt x="2" y="197"/>
                  </a:lnTo>
                  <a:lnTo>
                    <a:pt x="2" y="201"/>
                  </a:lnTo>
                  <a:lnTo>
                    <a:pt x="2" y="207"/>
                  </a:lnTo>
                  <a:lnTo>
                    <a:pt x="2" y="212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6" y="230"/>
                  </a:lnTo>
                  <a:lnTo>
                    <a:pt x="6" y="235"/>
                  </a:lnTo>
                  <a:lnTo>
                    <a:pt x="6" y="241"/>
                  </a:lnTo>
                  <a:lnTo>
                    <a:pt x="8" y="249"/>
                  </a:lnTo>
                  <a:lnTo>
                    <a:pt x="8" y="254"/>
                  </a:lnTo>
                  <a:lnTo>
                    <a:pt x="10" y="260"/>
                  </a:lnTo>
                  <a:lnTo>
                    <a:pt x="10" y="266"/>
                  </a:lnTo>
                  <a:lnTo>
                    <a:pt x="12" y="271"/>
                  </a:lnTo>
                  <a:lnTo>
                    <a:pt x="14" y="279"/>
                  </a:lnTo>
                  <a:lnTo>
                    <a:pt x="14" y="285"/>
                  </a:lnTo>
                  <a:lnTo>
                    <a:pt x="14" y="289"/>
                  </a:lnTo>
                  <a:lnTo>
                    <a:pt x="15" y="294"/>
                  </a:lnTo>
                  <a:lnTo>
                    <a:pt x="15" y="302"/>
                  </a:lnTo>
                  <a:lnTo>
                    <a:pt x="15" y="306"/>
                  </a:lnTo>
                  <a:lnTo>
                    <a:pt x="17" y="311"/>
                  </a:lnTo>
                  <a:lnTo>
                    <a:pt x="17" y="317"/>
                  </a:lnTo>
                  <a:lnTo>
                    <a:pt x="19" y="323"/>
                  </a:lnTo>
                  <a:lnTo>
                    <a:pt x="19" y="328"/>
                  </a:lnTo>
                  <a:lnTo>
                    <a:pt x="21" y="334"/>
                  </a:lnTo>
                  <a:lnTo>
                    <a:pt x="21" y="340"/>
                  </a:lnTo>
                  <a:lnTo>
                    <a:pt x="23" y="344"/>
                  </a:lnTo>
                  <a:lnTo>
                    <a:pt x="25" y="353"/>
                  </a:lnTo>
                  <a:lnTo>
                    <a:pt x="27" y="363"/>
                  </a:lnTo>
                  <a:lnTo>
                    <a:pt x="27" y="370"/>
                  </a:lnTo>
                  <a:lnTo>
                    <a:pt x="29" y="378"/>
                  </a:lnTo>
                  <a:lnTo>
                    <a:pt x="31" y="385"/>
                  </a:lnTo>
                  <a:lnTo>
                    <a:pt x="33" y="391"/>
                  </a:lnTo>
                  <a:lnTo>
                    <a:pt x="34" y="399"/>
                  </a:lnTo>
                  <a:lnTo>
                    <a:pt x="34" y="403"/>
                  </a:lnTo>
                  <a:lnTo>
                    <a:pt x="63" y="458"/>
                  </a:lnTo>
                  <a:lnTo>
                    <a:pt x="114" y="809"/>
                  </a:lnTo>
                  <a:lnTo>
                    <a:pt x="225" y="811"/>
                  </a:lnTo>
                  <a:lnTo>
                    <a:pt x="196" y="789"/>
                  </a:lnTo>
                  <a:lnTo>
                    <a:pt x="230" y="530"/>
                  </a:lnTo>
                  <a:lnTo>
                    <a:pt x="314" y="482"/>
                  </a:lnTo>
                  <a:lnTo>
                    <a:pt x="310" y="338"/>
                  </a:lnTo>
                  <a:lnTo>
                    <a:pt x="268" y="340"/>
                  </a:lnTo>
                  <a:lnTo>
                    <a:pt x="245" y="123"/>
                  </a:lnTo>
                  <a:lnTo>
                    <a:pt x="139" y="100"/>
                  </a:lnTo>
                  <a:lnTo>
                    <a:pt x="149" y="85"/>
                  </a:lnTo>
                  <a:lnTo>
                    <a:pt x="149" y="15"/>
                  </a:lnTo>
                  <a:lnTo>
                    <a:pt x="145" y="11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1" y="1"/>
                  </a:lnTo>
                  <a:lnTo>
                    <a:pt x="126" y="0"/>
                  </a:lnTo>
                  <a:lnTo>
                    <a:pt x="120" y="0"/>
                  </a:lnTo>
                  <a:lnTo>
                    <a:pt x="114" y="0"/>
                  </a:lnTo>
                  <a:lnTo>
                    <a:pt x="109" y="1"/>
                  </a:lnTo>
                  <a:lnTo>
                    <a:pt x="105" y="1"/>
                  </a:lnTo>
                  <a:lnTo>
                    <a:pt x="99" y="3"/>
                  </a:lnTo>
                  <a:lnTo>
                    <a:pt x="93" y="5"/>
                  </a:lnTo>
                  <a:lnTo>
                    <a:pt x="91" y="9"/>
                  </a:lnTo>
                  <a:lnTo>
                    <a:pt x="90" y="13"/>
                  </a:lnTo>
                  <a:lnTo>
                    <a:pt x="88" y="19"/>
                  </a:lnTo>
                  <a:lnTo>
                    <a:pt x="86" y="24"/>
                  </a:lnTo>
                  <a:lnTo>
                    <a:pt x="8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193" name="Freeform 39">
              <a:extLst>
                <a:ext uri="{FF2B5EF4-FFF2-40B4-BE49-F238E27FC236}">
                  <a16:creationId xmlns:a16="http://schemas.microsoft.com/office/drawing/2014/main" id="{C45057F9-AEAF-4936-AEC0-4205CFD99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" y="3441"/>
              <a:ext cx="62" cy="158"/>
            </a:xfrm>
            <a:custGeom>
              <a:avLst/>
              <a:gdLst>
                <a:gd name="T0" fmla="*/ 3 w 329"/>
                <a:gd name="T1" fmla="*/ 1 h 850"/>
                <a:gd name="T2" fmla="*/ 3 w 329"/>
                <a:gd name="T3" fmla="*/ 2 h 850"/>
                <a:gd name="T4" fmla="*/ 3 w 329"/>
                <a:gd name="T5" fmla="*/ 2 h 850"/>
                <a:gd name="T6" fmla="*/ 3 w 329"/>
                <a:gd name="T7" fmla="*/ 3 h 850"/>
                <a:gd name="T8" fmla="*/ 4 w 329"/>
                <a:gd name="T9" fmla="*/ 3 h 850"/>
                <a:gd name="T10" fmla="*/ 4 w 329"/>
                <a:gd name="T11" fmla="*/ 3 h 850"/>
                <a:gd name="T12" fmla="*/ 4 w 329"/>
                <a:gd name="T13" fmla="*/ 4 h 850"/>
                <a:gd name="T14" fmla="*/ 3 w 329"/>
                <a:gd name="T15" fmla="*/ 4 h 850"/>
                <a:gd name="T16" fmla="*/ 3 w 329"/>
                <a:gd name="T17" fmla="*/ 4 h 850"/>
                <a:gd name="T18" fmla="*/ 2 w 329"/>
                <a:gd name="T19" fmla="*/ 4 h 850"/>
                <a:gd name="T20" fmla="*/ 2 w 329"/>
                <a:gd name="T21" fmla="*/ 4 h 850"/>
                <a:gd name="T22" fmla="*/ 1 w 329"/>
                <a:gd name="T23" fmla="*/ 4 h 850"/>
                <a:gd name="T24" fmla="*/ 1 w 329"/>
                <a:gd name="T25" fmla="*/ 4 h 850"/>
                <a:gd name="T26" fmla="*/ 0 w 329"/>
                <a:gd name="T27" fmla="*/ 5 h 850"/>
                <a:gd name="T28" fmla="*/ 0 w 329"/>
                <a:gd name="T29" fmla="*/ 5 h 850"/>
                <a:gd name="T30" fmla="*/ 0 w 329"/>
                <a:gd name="T31" fmla="*/ 5 h 850"/>
                <a:gd name="T32" fmla="*/ 0 w 329"/>
                <a:gd name="T33" fmla="*/ 6 h 850"/>
                <a:gd name="T34" fmla="*/ 0 w 329"/>
                <a:gd name="T35" fmla="*/ 6 h 850"/>
                <a:gd name="T36" fmla="*/ 0 w 329"/>
                <a:gd name="T37" fmla="*/ 7 h 850"/>
                <a:gd name="T38" fmla="*/ 0 w 329"/>
                <a:gd name="T39" fmla="*/ 7 h 850"/>
                <a:gd name="T40" fmla="*/ 0 w 329"/>
                <a:gd name="T41" fmla="*/ 7 h 850"/>
                <a:gd name="T42" fmla="*/ 0 w 329"/>
                <a:gd name="T43" fmla="*/ 8 h 850"/>
                <a:gd name="T44" fmla="*/ 0 w 329"/>
                <a:gd name="T45" fmla="*/ 8 h 850"/>
                <a:gd name="T46" fmla="*/ 0 w 329"/>
                <a:gd name="T47" fmla="*/ 9 h 850"/>
                <a:gd name="T48" fmla="*/ 0 w 329"/>
                <a:gd name="T49" fmla="*/ 9 h 850"/>
                <a:gd name="T50" fmla="*/ 0 w 329"/>
                <a:gd name="T51" fmla="*/ 9 h 850"/>
                <a:gd name="T52" fmla="*/ 0 w 329"/>
                <a:gd name="T53" fmla="*/ 10 h 850"/>
                <a:gd name="T54" fmla="*/ 0 w 329"/>
                <a:gd name="T55" fmla="*/ 10 h 850"/>
                <a:gd name="T56" fmla="*/ 1 w 329"/>
                <a:gd name="T57" fmla="*/ 11 h 850"/>
                <a:gd name="T58" fmla="*/ 1 w 329"/>
                <a:gd name="T59" fmla="*/ 11 h 850"/>
                <a:gd name="T60" fmla="*/ 1 w 329"/>
                <a:gd name="T61" fmla="*/ 12 h 850"/>
                <a:gd name="T62" fmla="*/ 1 w 329"/>
                <a:gd name="T63" fmla="*/ 12 h 850"/>
                <a:gd name="T64" fmla="*/ 1 w 329"/>
                <a:gd name="T65" fmla="*/ 12 h 850"/>
                <a:gd name="T66" fmla="*/ 1 w 329"/>
                <a:gd name="T67" fmla="*/ 13 h 850"/>
                <a:gd name="T68" fmla="*/ 1 w 329"/>
                <a:gd name="T69" fmla="*/ 13 h 850"/>
                <a:gd name="T70" fmla="*/ 1 w 329"/>
                <a:gd name="T71" fmla="*/ 13 h 850"/>
                <a:gd name="T72" fmla="*/ 1 w 329"/>
                <a:gd name="T73" fmla="*/ 14 h 850"/>
                <a:gd name="T74" fmla="*/ 1 w 329"/>
                <a:gd name="T75" fmla="*/ 14 h 850"/>
                <a:gd name="T76" fmla="*/ 1 w 329"/>
                <a:gd name="T77" fmla="*/ 14 h 850"/>
                <a:gd name="T78" fmla="*/ 2 w 329"/>
                <a:gd name="T79" fmla="*/ 17 h 850"/>
                <a:gd name="T80" fmla="*/ 8 w 329"/>
                <a:gd name="T81" fmla="*/ 29 h 850"/>
                <a:gd name="T82" fmla="*/ 8 w 329"/>
                <a:gd name="T83" fmla="*/ 19 h 850"/>
                <a:gd name="T84" fmla="*/ 11 w 329"/>
                <a:gd name="T85" fmla="*/ 12 h 850"/>
                <a:gd name="T86" fmla="*/ 9 w 329"/>
                <a:gd name="T87" fmla="*/ 4 h 850"/>
                <a:gd name="T88" fmla="*/ 5 w 329"/>
                <a:gd name="T89" fmla="*/ 3 h 850"/>
                <a:gd name="T90" fmla="*/ 5 w 329"/>
                <a:gd name="T91" fmla="*/ 0 h 850"/>
                <a:gd name="T92" fmla="*/ 5 w 329"/>
                <a:gd name="T93" fmla="*/ 0 h 850"/>
                <a:gd name="T94" fmla="*/ 5 w 329"/>
                <a:gd name="T95" fmla="*/ 0 h 850"/>
                <a:gd name="T96" fmla="*/ 4 w 329"/>
                <a:gd name="T97" fmla="*/ 0 h 850"/>
                <a:gd name="T98" fmla="*/ 4 w 329"/>
                <a:gd name="T99" fmla="*/ 0 h 850"/>
                <a:gd name="T100" fmla="*/ 4 w 329"/>
                <a:gd name="T101" fmla="*/ 0 h 850"/>
                <a:gd name="T102" fmla="*/ 3 w 329"/>
                <a:gd name="T103" fmla="*/ 1 h 850"/>
                <a:gd name="T104" fmla="*/ 3 w 329"/>
                <a:gd name="T105" fmla="*/ 1 h 850"/>
                <a:gd name="T106" fmla="*/ 3 w 329"/>
                <a:gd name="T107" fmla="*/ 1 h 85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9"/>
                <a:gd name="T163" fmla="*/ 0 h 850"/>
                <a:gd name="T164" fmla="*/ 329 w 329"/>
                <a:gd name="T165" fmla="*/ 850 h 85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9" h="850">
                  <a:moveTo>
                    <a:pt x="89" y="35"/>
                  </a:moveTo>
                  <a:lnTo>
                    <a:pt x="89" y="40"/>
                  </a:lnTo>
                  <a:lnTo>
                    <a:pt x="91" y="44"/>
                  </a:lnTo>
                  <a:lnTo>
                    <a:pt x="91" y="50"/>
                  </a:lnTo>
                  <a:lnTo>
                    <a:pt x="93" y="57"/>
                  </a:lnTo>
                  <a:lnTo>
                    <a:pt x="93" y="61"/>
                  </a:lnTo>
                  <a:lnTo>
                    <a:pt x="95" y="67"/>
                  </a:lnTo>
                  <a:lnTo>
                    <a:pt x="95" y="73"/>
                  </a:lnTo>
                  <a:lnTo>
                    <a:pt x="97" y="78"/>
                  </a:lnTo>
                  <a:lnTo>
                    <a:pt x="99" y="88"/>
                  </a:lnTo>
                  <a:lnTo>
                    <a:pt x="99" y="94"/>
                  </a:lnTo>
                  <a:lnTo>
                    <a:pt x="101" y="99"/>
                  </a:lnTo>
                  <a:lnTo>
                    <a:pt x="101" y="101"/>
                  </a:lnTo>
                  <a:lnTo>
                    <a:pt x="99" y="101"/>
                  </a:lnTo>
                  <a:lnTo>
                    <a:pt x="93" y="103"/>
                  </a:lnTo>
                  <a:lnTo>
                    <a:pt x="89" y="103"/>
                  </a:lnTo>
                  <a:lnTo>
                    <a:pt x="84" y="105"/>
                  </a:lnTo>
                  <a:lnTo>
                    <a:pt x="76" y="107"/>
                  </a:lnTo>
                  <a:lnTo>
                    <a:pt x="69" y="109"/>
                  </a:lnTo>
                  <a:lnTo>
                    <a:pt x="61" y="111"/>
                  </a:lnTo>
                  <a:lnTo>
                    <a:pt x="51" y="114"/>
                  </a:lnTo>
                  <a:lnTo>
                    <a:pt x="44" y="116"/>
                  </a:lnTo>
                  <a:lnTo>
                    <a:pt x="36" y="120"/>
                  </a:lnTo>
                  <a:lnTo>
                    <a:pt x="29" y="126"/>
                  </a:lnTo>
                  <a:lnTo>
                    <a:pt x="21" y="128"/>
                  </a:lnTo>
                  <a:lnTo>
                    <a:pt x="15" y="133"/>
                  </a:lnTo>
                  <a:lnTo>
                    <a:pt x="10" y="139"/>
                  </a:lnTo>
                  <a:lnTo>
                    <a:pt x="6" y="143"/>
                  </a:lnTo>
                  <a:lnTo>
                    <a:pt x="4" y="145"/>
                  </a:lnTo>
                  <a:lnTo>
                    <a:pt x="2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70"/>
                  </a:lnTo>
                  <a:lnTo>
                    <a:pt x="0" y="179"/>
                  </a:lnTo>
                  <a:lnTo>
                    <a:pt x="0" y="183"/>
                  </a:lnTo>
                  <a:lnTo>
                    <a:pt x="0" y="189"/>
                  </a:lnTo>
                  <a:lnTo>
                    <a:pt x="0" y="194"/>
                  </a:lnTo>
                  <a:lnTo>
                    <a:pt x="2" y="198"/>
                  </a:lnTo>
                  <a:lnTo>
                    <a:pt x="2" y="204"/>
                  </a:lnTo>
                  <a:lnTo>
                    <a:pt x="2" y="210"/>
                  </a:lnTo>
                  <a:lnTo>
                    <a:pt x="2" y="213"/>
                  </a:lnTo>
                  <a:lnTo>
                    <a:pt x="2" y="219"/>
                  </a:lnTo>
                  <a:lnTo>
                    <a:pt x="2" y="225"/>
                  </a:lnTo>
                  <a:lnTo>
                    <a:pt x="4" y="230"/>
                  </a:lnTo>
                  <a:lnTo>
                    <a:pt x="4" y="236"/>
                  </a:lnTo>
                  <a:lnTo>
                    <a:pt x="6" y="244"/>
                  </a:lnTo>
                  <a:lnTo>
                    <a:pt x="6" y="248"/>
                  </a:lnTo>
                  <a:lnTo>
                    <a:pt x="8" y="255"/>
                  </a:lnTo>
                  <a:lnTo>
                    <a:pt x="8" y="261"/>
                  </a:lnTo>
                  <a:lnTo>
                    <a:pt x="10" y="267"/>
                  </a:lnTo>
                  <a:lnTo>
                    <a:pt x="10" y="274"/>
                  </a:lnTo>
                  <a:lnTo>
                    <a:pt x="11" y="280"/>
                  </a:lnTo>
                  <a:lnTo>
                    <a:pt x="11" y="286"/>
                  </a:lnTo>
                  <a:lnTo>
                    <a:pt x="13" y="293"/>
                  </a:lnTo>
                  <a:lnTo>
                    <a:pt x="13" y="299"/>
                  </a:lnTo>
                  <a:lnTo>
                    <a:pt x="15" y="305"/>
                  </a:lnTo>
                  <a:lnTo>
                    <a:pt x="15" y="310"/>
                  </a:lnTo>
                  <a:lnTo>
                    <a:pt x="17" y="316"/>
                  </a:lnTo>
                  <a:lnTo>
                    <a:pt x="17" y="322"/>
                  </a:lnTo>
                  <a:lnTo>
                    <a:pt x="19" y="329"/>
                  </a:lnTo>
                  <a:lnTo>
                    <a:pt x="19" y="335"/>
                  </a:lnTo>
                  <a:lnTo>
                    <a:pt x="21" y="341"/>
                  </a:lnTo>
                  <a:lnTo>
                    <a:pt x="21" y="346"/>
                  </a:lnTo>
                  <a:lnTo>
                    <a:pt x="23" y="352"/>
                  </a:lnTo>
                  <a:lnTo>
                    <a:pt x="23" y="358"/>
                  </a:lnTo>
                  <a:lnTo>
                    <a:pt x="25" y="363"/>
                  </a:lnTo>
                  <a:lnTo>
                    <a:pt x="27" y="367"/>
                  </a:lnTo>
                  <a:lnTo>
                    <a:pt x="27" y="373"/>
                  </a:lnTo>
                  <a:lnTo>
                    <a:pt x="29" y="377"/>
                  </a:lnTo>
                  <a:lnTo>
                    <a:pt x="31" y="383"/>
                  </a:lnTo>
                  <a:lnTo>
                    <a:pt x="31" y="390"/>
                  </a:lnTo>
                  <a:lnTo>
                    <a:pt x="32" y="398"/>
                  </a:lnTo>
                  <a:lnTo>
                    <a:pt x="32" y="405"/>
                  </a:lnTo>
                  <a:lnTo>
                    <a:pt x="34" y="411"/>
                  </a:lnTo>
                  <a:lnTo>
                    <a:pt x="36" y="417"/>
                  </a:lnTo>
                  <a:lnTo>
                    <a:pt x="36" y="419"/>
                  </a:lnTo>
                  <a:lnTo>
                    <a:pt x="36" y="421"/>
                  </a:lnTo>
                  <a:lnTo>
                    <a:pt x="38" y="422"/>
                  </a:lnTo>
                  <a:lnTo>
                    <a:pt x="67" y="483"/>
                  </a:lnTo>
                  <a:lnTo>
                    <a:pt x="120" y="848"/>
                  </a:lnTo>
                  <a:lnTo>
                    <a:pt x="234" y="850"/>
                  </a:lnTo>
                  <a:lnTo>
                    <a:pt x="205" y="827"/>
                  </a:lnTo>
                  <a:lnTo>
                    <a:pt x="240" y="556"/>
                  </a:lnTo>
                  <a:lnTo>
                    <a:pt x="329" y="506"/>
                  </a:lnTo>
                  <a:lnTo>
                    <a:pt x="325" y="354"/>
                  </a:lnTo>
                  <a:lnTo>
                    <a:pt x="280" y="360"/>
                  </a:lnTo>
                  <a:lnTo>
                    <a:pt x="257" y="130"/>
                  </a:lnTo>
                  <a:lnTo>
                    <a:pt x="143" y="105"/>
                  </a:lnTo>
                  <a:lnTo>
                    <a:pt x="156" y="92"/>
                  </a:lnTo>
                  <a:lnTo>
                    <a:pt x="156" y="17"/>
                  </a:lnTo>
                  <a:lnTo>
                    <a:pt x="150" y="12"/>
                  </a:lnTo>
                  <a:lnTo>
                    <a:pt x="146" y="10"/>
                  </a:lnTo>
                  <a:lnTo>
                    <a:pt x="141" y="6"/>
                  </a:lnTo>
                  <a:lnTo>
                    <a:pt x="137" y="4"/>
                  </a:lnTo>
                  <a:lnTo>
                    <a:pt x="131" y="2"/>
                  </a:lnTo>
                  <a:lnTo>
                    <a:pt x="126" y="2"/>
                  </a:lnTo>
                  <a:lnTo>
                    <a:pt x="120" y="0"/>
                  </a:lnTo>
                  <a:lnTo>
                    <a:pt x="114" y="2"/>
                  </a:lnTo>
                  <a:lnTo>
                    <a:pt x="108" y="2"/>
                  </a:lnTo>
                  <a:lnTo>
                    <a:pt x="103" y="4"/>
                  </a:lnTo>
                  <a:lnTo>
                    <a:pt x="99" y="6"/>
                  </a:lnTo>
                  <a:lnTo>
                    <a:pt x="95" y="12"/>
                  </a:lnTo>
                  <a:lnTo>
                    <a:pt x="91" y="16"/>
                  </a:lnTo>
                  <a:lnTo>
                    <a:pt x="89" y="21"/>
                  </a:lnTo>
                  <a:lnTo>
                    <a:pt x="89" y="25"/>
                  </a:lnTo>
                  <a:lnTo>
                    <a:pt x="89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194" name="Freeform 40">
              <a:extLst>
                <a:ext uri="{FF2B5EF4-FFF2-40B4-BE49-F238E27FC236}">
                  <a16:creationId xmlns:a16="http://schemas.microsoft.com/office/drawing/2014/main" id="{3D5F530C-60B9-4CCD-AABA-A2194B71A2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93" y="3362"/>
              <a:ext cx="64" cy="158"/>
            </a:xfrm>
            <a:custGeom>
              <a:avLst/>
              <a:gdLst>
                <a:gd name="T0" fmla="*/ 3 w 329"/>
                <a:gd name="T1" fmla="*/ 1 h 850"/>
                <a:gd name="T2" fmla="*/ 4 w 329"/>
                <a:gd name="T3" fmla="*/ 2 h 850"/>
                <a:gd name="T4" fmla="*/ 4 w 329"/>
                <a:gd name="T5" fmla="*/ 2 h 850"/>
                <a:gd name="T6" fmla="*/ 4 w 329"/>
                <a:gd name="T7" fmla="*/ 3 h 850"/>
                <a:gd name="T8" fmla="*/ 4 w 329"/>
                <a:gd name="T9" fmla="*/ 3 h 850"/>
                <a:gd name="T10" fmla="*/ 4 w 329"/>
                <a:gd name="T11" fmla="*/ 3 h 850"/>
                <a:gd name="T12" fmla="*/ 4 w 329"/>
                <a:gd name="T13" fmla="*/ 4 h 850"/>
                <a:gd name="T14" fmla="*/ 4 w 329"/>
                <a:gd name="T15" fmla="*/ 4 h 850"/>
                <a:gd name="T16" fmla="*/ 3 w 329"/>
                <a:gd name="T17" fmla="*/ 4 h 850"/>
                <a:gd name="T18" fmla="*/ 3 w 329"/>
                <a:gd name="T19" fmla="*/ 4 h 850"/>
                <a:gd name="T20" fmla="*/ 2 w 329"/>
                <a:gd name="T21" fmla="*/ 4 h 850"/>
                <a:gd name="T22" fmla="*/ 1 w 329"/>
                <a:gd name="T23" fmla="*/ 4 h 850"/>
                <a:gd name="T24" fmla="*/ 1 w 329"/>
                <a:gd name="T25" fmla="*/ 4 h 850"/>
                <a:gd name="T26" fmla="*/ 0 w 329"/>
                <a:gd name="T27" fmla="*/ 5 h 850"/>
                <a:gd name="T28" fmla="*/ 0 w 329"/>
                <a:gd name="T29" fmla="*/ 5 h 850"/>
                <a:gd name="T30" fmla="*/ 0 w 329"/>
                <a:gd name="T31" fmla="*/ 5 h 850"/>
                <a:gd name="T32" fmla="*/ 0 w 329"/>
                <a:gd name="T33" fmla="*/ 6 h 850"/>
                <a:gd name="T34" fmla="*/ 0 w 329"/>
                <a:gd name="T35" fmla="*/ 6 h 850"/>
                <a:gd name="T36" fmla="*/ 0 w 329"/>
                <a:gd name="T37" fmla="*/ 7 h 850"/>
                <a:gd name="T38" fmla="*/ 0 w 329"/>
                <a:gd name="T39" fmla="*/ 7 h 850"/>
                <a:gd name="T40" fmla="*/ 0 w 329"/>
                <a:gd name="T41" fmla="*/ 7 h 850"/>
                <a:gd name="T42" fmla="*/ 0 w 329"/>
                <a:gd name="T43" fmla="*/ 8 h 850"/>
                <a:gd name="T44" fmla="*/ 0 w 329"/>
                <a:gd name="T45" fmla="*/ 8 h 850"/>
                <a:gd name="T46" fmla="*/ 0 w 329"/>
                <a:gd name="T47" fmla="*/ 9 h 850"/>
                <a:gd name="T48" fmla="*/ 0 w 329"/>
                <a:gd name="T49" fmla="*/ 9 h 850"/>
                <a:gd name="T50" fmla="*/ 0 w 329"/>
                <a:gd name="T51" fmla="*/ 9 h 850"/>
                <a:gd name="T52" fmla="*/ 0 w 329"/>
                <a:gd name="T53" fmla="*/ 10 h 850"/>
                <a:gd name="T54" fmla="*/ 1 w 329"/>
                <a:gd name="T55" fmla="*/ 10 h 850"/>
                <a:gd name="T56" fmla="*/ 1 w 329"/>
                <a:gd name="T57" fmla="*/ 11 h 850"/>
                <a:gd name="T58" fmla="*/ 1 w 329"/>
                <a:gd name="T59" fmla="*/ 11 h 850"/>
                <a:gd name="T60" fmla="*/ 1 w 329"/>
                <a:gd name="T61" fmla="*/ 12 h 850"/>
                <a:gd name="T62" fmla="*/ 1 w 329"/>
                <a:gd name="T63" fmla="*/ 12 h 850"/>
                <a:gd name="T64" fmla="*/ 1 w 329"/>
                <a:gd name="T65" fmla="*/ 12 h 850"/>
                <a:gd name="T66" fmla="*/ 1 w 329"/>
                <a:gd name="T67" fmla="*/ 13 h 850"/>
                <a:gd name="T68" fmla="*/ 1 w 329"/>
                <a:gd name="T69" fmla="*/ 13 h 850"/>
                <a:gd name="T70" fmla="*/ 1 w 329"/>
                <a:gd name="T71" fmla="*/ 13 h 850"/>
                <a:gd name="T72" fmla="*/ 1 w 329"/>
                <a:gd name="T73" fmla="*/ 14 h 850"/>
                <a:gd name="T74" fmla="*/ 1 w 329"/>
                <a:gd name="T75" fmla="*/ 14 h 850"/>
                <a:gd name="T76" fmla="*/ 1 w 329"/>
                <a:gd name="T77" fmla="*/ 14 h 850"/>
                <a:gd name="T78" fmla="*/ 3 w 329"/>
                <a:gd name="T79" fmla="*/ 17 h 850"/>
                <a:gd name="T80" fmla="*/ 9 w 329"/>
                <a:gd name="T81" fmla="*/ 29 h 850"/>
                <a:gd name="T82" fmla="*/ 9 w 329"/>
                <a:gd name="T83" fmla="*/ 19 h 850"/>
                <a:gd name="T84" fmla="*/ 12 w 329"/>
                <a:gd name="T85" fmla="*/ 12 h 850"/>
                <a:gd name="T86" fmla="*/ 10 w 329"/>
                <a:gd name="T87" fmla="*/ 4 h 850"/>
                <a:gd name="T88" fmla="*/ 6 w 329"/>
                <a:gd name="T89" fmla="*/ 3 h 850"/>
                <a:gd name="T90" fmla="*/ 6 w 329"/>
                <a:gd name="T91" fmla="*/ 0 h 850"/>
                <a:gd name="T92" fmla="*/ 5 w 329"/>
                <a:gd name="T93" fmla="*/ 0 h 850"/>
                <a:gd name="T94" fmla="*/ 5 w 329"/>
                <a:gd name="T95" fmla="*/ 0 h 850"/>
                <a:gd name="T96" fmla="*/ 4 w 329"/>
                <a:gd name="T97" fmla="*/ 0 h 850"/>
                <a:gd name="T98" fmla="*/ 4 w 329"/>
                <a:gd name="T99" fmla="*/ 0 h 850"/>
                <a:gd name="T100" fmla="*/ 4 w 329"/>
                <a:gd name="T101" fmla="*/ 0 h 850"/>
                <a:gd name="T102" fmla="*/ 4 w 329"/>
                <a:gd name="T103" fmla="*/ 1 h 850"/>
                <a:gd name="T104" fmla="*/ 3 w 329"/>
                <a:gd name="T105" fmla="*/ 1 h 850"/>
                <a:gd name="T106" fmla="*/ 3 w 329"/>
                <a:gd name="T107" fmla="*/ 1 h 85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9"/>
                <a:gd name="T163" fmla="*/ 0 h 850"/>
                <a:gd name="T164" fmla="*/ 329 w 329"/>
                <a:gd name="T165" fmla="*/ 850 h 85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9" h="850">
                  <a:moveTo>
                    <a:pt x="89" y="35"/>
                  </a:moveTo>
                  <a:lnTo>
                    <a:pt x="89" y="40"/>
                  </a:lnTo>
                  <a:lnTo>
                    <a:pt x="91" y="44"/>
                  </a:lnTo>
                  <a:lnTo>
                    <a:pt x="91" y="50"/>
                  </a:lnTo>
                  <a:lnTo>
                    <a:pt x="93" y="57"/>
                  </a:lnTo>
                  <a:lnTo>
                    <a:pt x="93" y="61"/>
                  </a:lnTo>
                  <a:lnTo>
                    <a:pt x="95" y="67"/>
                  </a:lnTo>
                  <a:lnTo>
                    <a:pt x="95" y="73"/>
                  </a:lnTo>
                  <a:lnTo>
                    <a:pt x="97" y="78"/>
                  </a:lnTo>
                  <a:lnTo>
                    <a:pt x="99" y="88"/>
                  </a:lnTo>
                  <a:lnTo>
                    <a:pt x="99" y="94"/>
                  </a:lnTo>
                  <a:lnTo>
                    <a:pt x="101" y="99"/>
                  </a:lnTo>
                  <a:lnTo>
                    <a:pt x="101" y="101"/>
                  </a:lnTo>
                  <a:lnTo>
                    <a:pt x="99" y="101"/>
                  </a:lnTo>
                  <a:lnTo>
                    <a:pt x="93" y="103"/>
                  </a:lnTo>
                  <a:lnTo>
                    <a:pt x="89" y="103"/>
                  </a:lnTo>
                  <a:lnTo>
                    <a:pt x="84" y="105"/>
                  </a:lnTo>
                  <a:lnTo>
                    <a:pt x="76" y="107"/>
                  </a:lnTo>
                  <a:lnTo>
                    <a:pt x="69" y="109"/>
                  </a:lnTo>
                  <a:lnTo>
                    <a:pt x="61" y="111"/>
                  </a:lnTo>
                  <a:lnTo>
                    <a:pt x="51" y="114"/>
                  </a:lnTo>
                  <a:lnTo>
                    <a:pt x="44" y="116"/>
                  </a:lnTo>
                  <a:lnTo>
                    <a:pt x="36" y="120"/>
                  </a:lnTo>
                  <a:lnTo>
                    <a:pt x="29" y="126"/>
                  </a:lnTo>
                  <a:lnTo>
                    <a:pt x="21" y="128"/>
                  </a:lnTo>
                  <a:lnTo>
                    <a:pt x="15" y="133"/>
                  </a:lnTo>
                  <a:lnTo>
                    <a:pt x="10" y="139"/>
                  </a:lnTo>
                  <a:lnTo>
                    <a:pt x="6" y="143"/>
                  </a:lnTo>
                  <a:lnTo>
                    <a:pt x="4" y="145"/>
                  </a:lnTo>
                  <a:lnTo>
                    <a:pt x="2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70"/>
                  </a:lnTo>
                  <a:lnTo>
                    <a:pt x="0" y="179"/>
                  </a:lnTo>
                  <a:lnTo>
                    <a:pt x="0" y="183"/>
                  </a:lnTo>
                  <a:lnTo>
                    <a:pt x="0" y="189"/>
                  </a:lnTo>
                  <a:lnTo>
                    <a:pt x="0" y="194"/>
                  </a:lnTo>
                  <a:lnTo>
                    <a:pt x="2" y="198"/>
                  </a:lnTo>
                  <a:lnTo>
                    <a:pt x="2" y="204"/>
                  </a:lnTo>
                  <a:lnTo>
                    <a:pt x="2" y="210"/>
                  </a:lnTo>
                  <a:lnTo>
                    <a:pt x="2" y="213"/>
                  </a:lnTo>
                  <a:lnTo>
                    <a:pt x="2" y="219"/>
                  </a:lnTo>
                  <a:lnTo>
                    <a:pt x="2" y="225"/>
                  </a:lnTo>
                  <a:lnTo>
                    <a:pt x="4" y="230"/>
                  </a:lnTo>
                  <a:lnTo>
                    <a:pt x="4" y="236"/>
                  </a:lnTo>
                  <a:lnTo>
                    <a:pt x="6" y="244"/>
                  </a:lnTo>
                  <a:lnTo>
                    <a:pt x="6" y="248"/>
                  </a:lnTo>
                  <a:lnTo>
                    <a:pt x="8" y="255"/>
                  </a:lnTo>
                  <a:lnTo>
                    <a:pt x="8" y="261"/>
                  </a:lnTo>
                  <a:lnTo>
                    <a:pt x="10" y="267"/>
                  </a:lnTo>
                  <a:lnTo>
                    <a:pt x="10" y="274"/>
                  </a:lnTo>
                  <a:lnTo>
                    <a:pt x="11" y="280"/>
                  </a:lnTo>
                  <a:lnTo>
                    <a:pt x="11" y="286"/>
                  </a:lnTo>
                  <a:lnTo>
                    <a:pt x="13" y="293"/>
                  </a:lnTo>
                  <a:lnTo>
                    <a:pt x="13" y="299"/>
                  </a:lnTo>
                  <a:lnTo>
                    <a:pt x="15" y="305"/>
                  </a:lnTo>
                  <a:lnTo>
                    <a:pt x="15" y="310"/>
                  </a:lnTo>
                  <a:lnTo>
                    <a:pt x="17" y="316"/>
                  </a:lnTo>
                  <a:lnTo>
                    <a:pt x="17" y="322"/>
                  </a:lnTo>
                  <a:lnTo>
                    <a:pt x="19" y="329"/>
                  </a:lnTo>
                  <a:lnTo>
                    <a:pt x="19" y="335"/>
                  </a:lnTo>
                  <a:lnTo>
                    <a:pt x="21" y="341"/>
                  </a:lnTo>
                  <a:lnTo>
                    <a:pt x="21" y="346"/>
                  </a:lnTo>
                  <a:lnTo>
                    <a:pt x="23" y="352"/>
                  </a:lnTo>
                  <a:lnTo>
                    <a:pt x="23" y="358"/>
                  </a:lnTo>
                  <a:lnTo>
                    <a:pt x="25" y="363"/>
                  </a:lnTo>
                  <a:lnTo>
                    <a:pt x="27" y="367"/>
                  </a:lnTo>
                  <a:lnTo>
                    <a:pt x="27" y="373"/>
                  </a:lnTo>
                  <a:lnTo>
                    <a:pt x="29" y="377"/>
                  </a:lnTo>
                  <a:lnTo>
                    <a:pt x="31" y="383"/>
                  </a:lnTo>
                  <a:lnTo>
                    <a:pt x="31" y="390"/>
                  </a:lnTo>
                  <a:lnTo>
                    <a:pt x="32" y="398"/>
                  </a:lnTo>
                  <a:lnTo>
                    <a:pt x="32" y="405"/>
                  </a:lnTo>
                  <a:lnTo>
                    <a:pt x="34" y="411"/>
                  </a:lnTo>
                  <a:lnTo>
                    <a:pt x="36" y="417"/>
                  </a:lnTo>
                  <a:lnTo>
                    <a:pt x="36" y="419"/>
                  </a:lnTo>
                  <a:lnTo>
                    <a:pt x="36" y="421"/>
                  </a:lnTo>
                  <a:lnTo>
                    <a:pt x="38" y="422"/>
                  </a:lnTo>
                  <a:lnTo>
                    <a:pt x="67" y="483"/>
                  </a:lnTo>
                  <a:lnTo>
                    <a:pt x="120" y="848"/>
                  </a:lnTo>
                  <a:lnTo>
                    <a:pt x="234" y="850"/>
                  </a:lnTo>
                  <a:lnTo>
                    <a:pt x="205" y="827"/>
                  </a:lnTo>
                  <a:lnTo>
                    <a:pt x="240" y="556"/>
                  </a:lnTo>
                  <a:lnTo>
                    <a:pt x="329" y="506"/>
                  </a:lnTo>
                  <a:lnTo>
                    <a:pt x="325" y="354"/>
                  </a:lnTo>
                  <a:lnTo>
                    <a:pt x="280" y="360"/>
                  </a:lnTo>
                  <a:lnTo>
                    <a:pt x="257" y="130"/>
                  </a:lnTo>
                  <a:lnTo>
                    <a:pt x="143" y="105"/>
                  </a:lnTo>
                  <a:lnTo>
                    <a:pt x="156" y="92"/>
                  </a:lnTo>
                  <a:lnTo>
                    <a:pt x="156" y="17"/>
                  </a:lnTo>
                  <a:lnTo>
                    <a:pt x="150" y="12"/>
                  </a:lnTo>
                  <a:lnTo>
                    <a:pt x="146" y="10"/>
                  </a:lnTo>
                  <a:lnTo>
                    <a:pt x="141" y="6"/>
                  </a:lnTo>
                  <a:lnTo>
                    <a:pt x="137" y="4"/>
                  </a:lnTo>
                  <a:lnTo>
                    <a:pt x="131" y="2"/>
                  </a:lnTo>
                  <a:lnTo>
                    <a:pt x="126" y="2"/>
                  </a:lnTo>
                  <a:lnTo>
                    <a:pt x="120" y="0"/>
                  </a:lnTo>
                  <a:lnTo>
                    <a:pt x="114" y="2"/>
                  </a:lnTo>
                  <a:lnTo>
                    <a:pt x="108" y="2"/>
                  </a:lnTo>
                  <a:lnTo>
                    <a:pt x="103" y="4"/>
                  </a:lnTo>
                  <a:lnTo>
                    <a:pt x="99" y="6"/>
                  </a:lnTo>
                  <a:lnTo>
                    <a:pt x="95" y="12"/>
                  </a:lnTo>
                  <a:lnTo>
                    <a:pt x="91" y="16"/>
                  </a:lnTo>
                  <a:lnTo>
                    <a:pt x="89" y="21"/>
                  </a:lnTo>
                  <a:lnTo>
                    <a:pt x="89" y="25"/>
                  </a:lnTo>
                  <a:lnTo>
                    <a:pt x="89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92195" name="Group 41">
              <a:extLst>
                <a:ext uri="{FF2B5EF4-FFF2-40B4-BE49-F238E27FC236}">
                  <a16:creationId xmlns:a16="http://schemas.microsoft.com/office/drawing/2014/main" id="{F3AF7132-9AA9-4CDC-9CF1-87E58D0E03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4" y="3401"/>
              <a:ext cx="182" cy="152"/>
              <a:chOff x="1897" y="1639"/>
              <a:chExt cx="259" cy="264"/>
            </a:xfrm>
          </p:grpSpPr>
          <p:sp>
            <p:nvSpPr>
              <p:cNvPr id="92210" name="Freeform 42">
                <a:extLst>
                  <a:ext uri="{FF2B5EF4-FFF2-40B4-BE49-F238E27FC236}">
                    <a16:creationId xmlns:a16="http://schemas.microsoft.com/office/drawing/2014/main" id="{ECF2B2BB-936A-4A12-AEBA-7FF6BDAA2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" y="1650"/>
                <a:ext cx="205" cy="253"/>
              </a:xfrm>
              <a:custGeom>
                <a:avLst/>
                <a:gdLst>
                  <a:gd name="T0" fmla="*/ 24 w 696"/>
                  <a:gd name="T1" fmla="*/ 30 h 947"/>
                  <a:gd name="T2" fmla="*/ 23 w 696"/>
                  <a:gd name="T3" fmla="*/ 33 h 947"/>
                  <a:gd name="T4" fmla="*/ 22 w 696"/>
                  <a:gd name="T5" fmla="*/ 35 h 947"/>
                  <a:gd name="T6" fmla="*/ 22 w 696"/>
                  <a:gd name="T7" fmla="*/ 38 h 947"/>
                  <a:gd name="T8" fmla="*/ 22 w 696"/>
                  <a:gd name="T9" fmla="*/ 40 h 947"/>
                  <a:gd name="T10" fmla="*/ 22 w 696"/>
                  <a:gd name="T11" fmla="*/ 42 h 947"/>
                  <a:gd name="T12" fmla="*/ 22 w 696"/>
                  <a:gd name="T13" fmla="*/ 44 h 947"/>
                  <a:gd name="T14" fmla="*/ 22 w 696"/>
                  <a:gd name="T15" fmla="*/ 46 h 947"/>
                  <a:gd name="T16" fmla="*/ 22 w 696"/>
                  <a:gd name="T17" fmla="*/ 48 h 947"/>
                  <a:gd name="T18" fmla="*/ 22 w 696"/>
                  <a:gd name="T19" fmla="*/ 50 h 947"/>
                  <a:gd name="T20" fmla="*/ 23 w 696"/>
                  <a:gd name="T21" fmla="*/ 53 h 947"/>
                  <a:gd name="T22" fmla="*/ 23 w 696"/>
                  <a:gd name="T23" fmla="*/ 55 h 947"/>
                  <a:gd name="T24" fmla="*/ 23 w 696"/>
                  <a:gd name="T25" fmla="*/ 57 h 947"/>
                  <a:gd name="T26" fmla="*/ 24 w 696"/>
                  <a:gd name="T27" fmla="*/ 60 h 947"/>
                  <a:gd name="T28" fmla="*/ 24 w 696"/>
                  <a:gd name="T29" fmla="*/ 62 h 947"/>
                  <a:gd name="T30" fmla="*/ 24 w 696"/>
                  <a:gd name="T31" fmla="*/ 64 h 947"/>
                  <a:gd name="T32" fmla="*/ 32 w 696"/>
                  <a:gd name="T33" fmla="*/ 43 h 947"/>
                  <a:gd name="T34" fmla="*/ 34 w 696"/>
                  <a:gd name="T35" fmla="*/ 41 h 947"/>
                  <a:gd name="T36" fmla="*/ 35 w 696"/>
                  <a:gd name="T37" fmla="*/ 38 h 947"/>
                  <a:gd name="T38" fmla="*/ 36 w 696"/>
                  <a:gd name="T39" fmla="*/ 36 h 947"/>
                  <a:gd name="T40" fmla="*/ 37 w 696"/>
                  <a:gd name="T41" fmla="*/ 34 h 947"/>
                  <a:gd name="T42" fmla="*/ 38 w 696"/>
                  <a:gd name="T43" fmla="*/ 32 h 947"/>
                  <a:gd name="T44" fmla="*/ 39 w 696"/>
                  <a:gd name="T45" fmla="*/ 30 h 947"/>
                  <a:gd name="T46" fmla="*/ 39 w 696"/>
                  <a:gd name="T47" fmla="*/ 28 h 947"/>
                  <a:gd name="T48" fmla="*/ 40 w 696"/>
                  <a:gd name="T49" fmla="*/ 26 h 947"/>
                  <a:gd name="T50" fmla="*/ 40 w 696"/>
                  <a:gd name="T51" fmla="*/ 23 h 947"/>
                  <a:gd name="T52" fmla="*/ 39 w 696"/>
                  <a:gd name="T53" fmla="*/ 21 h 947"/>
                  <a:gd name="T54" fmla="*/ 39 w 696"/>
                  <a:gd name="T55" fmla="*/ 19 h 947"/>
                  <a:gd name="T56" fmla="*/ 39 w 696"/>
                  <a:gd name="T57" fmla="*/ 17 h 947"/>
                  <a:gd name="T58" fmla="*/ 48 w 696"/>
                  <a:gd name="T59" fmla="*/ 19 h 947"/>
                  <a:gd name="T60" fmla="*/ 49 w 696"/>
                  <a:gd name="T61" fmla="*/ 15 h 947"/>
                  <a:gd name="T62" fmla="*/ 47 w 696"/>
                  <a:gd name="T63" fmla="*/ 13 h 947"/>
                  <a:gd name="T64" fmla="*/ 44 w 696"/>
                  <a:gd name="T65" fmla="*/ 12 h 947"/>
                  <a:gd name="T66" fmla="*/ 41 w 696"/>
                  <a:gd name="T67" fmla="*/ 11 h 947"/>
                  <a:gd name="T68" fmla="*/ 38 w 696"/>
                  <a:gd name="T69" fmla="*/ 10 h 947"/>
                  <a:gd name="T70" fmla="*/ 35 w 696"/>
                  <a:gd name="T71" fmla="*/ 9 h 947"/>
                  <a:gd name="T72" fmla="*/ 32 w 696"/>
                  <a:gd name="T73" fmla="*/ 8 h 947"/>
                  <a:gd name="T74" fmla="*/ 29 w 696"/>
                  <a:gd name="T75" fmla="*/ 7 h 947"/>
                  <a:gd name="T76" fmla="*/ 27 w 696"/>
                  <a:gd name="T77" fmla="*/ 7 h 947"/>
                  <a:gd name="T78" fmla="*/ 24 w 696"/>
                  <a:gd name="T79" fmla="*/ 7 h 947"/>
                  <a:gd name="T80" fmla="*/ 22 w 696"/>
                  <a:gd name="T81" fmla="*/ 7 h 947"/>
                  <a:gd name="T82" fmla="*/ 1 w 696"/>
                  <a:gd name="T83" fmla="*/ 2 h 947"/>
                  <a:gd name="T84" fmla="*/ 0 w 696"/>
                  <a:gd name="T85" fmla="*/ 4 h 947"/>
                  <a:gd name="T86" fmla="*/ 0 w 696"/>
                  <a:gd name="T87" fmla="*/ 6 h 947"/>
                  <a:gd name="T88" fmla="*/ 0 w 696"/>
                  <a:gd name="T89" fmla="*/ 8 h 947"/>
                  <a:gd name="T90" fmla="*/ 1 w 696"/>
                  <a:gd name="T91" fmla="*/ 10 h 947"/>
                  <a:gd name="T92" fmla="*/ 2 w 696"/>
                  <a:gd name="T93" fmla="*/ 13 h 947"/>
                  <a:gd name="T94" fmla="*/ 4 w 696"/>
                  <a:gd name="T95" fmla="*/ 14 h 947"/>
                  <a:gd name="T96" fmla="*/ 6 w 696"/>
                  <a:gd name="T97" fmla="*/ 15 h 947"/>
                  <a:gd name="T98" fmla="*/ 9 w 696"/>
                  <a:gd name="T99" fmla="*/ 15 h 947"/>
                  <a:gd name="T100" fmla="*/ 12 w 696"/>
                  <a:gd name="T101" fmla="*/ 15 h 947"/>
                  <a:gd name="T102" fmla="*/ 14 w 696"/>
                  <a:gd name="T103" fmla="*/ 15 h 947"/>
                  <a:gd name="T104" fmla="*/ 17 w 696"/>
                  <a:gd name="T105" fmla="*/ 15 h 94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696"/>
                  <a:gd name="T160" fmla="*/ 0 h 947"/>
                  <a:gd name="T161" fmla="*/ 696 w 696"/>
                  <a:gd name="T162" fmla="*/ 947 h 947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696" h="947">
                    <a:moveTo>
                      <a:pt x="196" y="213"/>
                    </a:moveTo>
                    <a:lnTo>
                      <a:pt x="274" y="418"/>
                    </a:lnTo>
                    <a:lnTo>
                      <a:pt x="272" y="420"/>
                    </a:lnTo>
                    <a:lnTo>
                      <a:pt x="270" y="426"/>
                    </a:lnTo>
                    <a:lnTo>
                      <a:pt x="270" y="432"/>
                    </a:lnTo>
                    <a:lnTo>
                      <a:pt x="266" y="439"/>
                    </a:lnTo>
                    <a:lnTo>
                      <a:pt x="266" y="447"/>
                    </a:lnTo>
                    <a:lnTo>
                      <a:pt x="264" y="452"/>
                    </a:lnTo>
                    <a:lnTo>
                      <a:pt x="262" y="458"/>
                    </a:lnTo>
                    <a:lnTo>
                      <a:pt x="260" y="462"/>
                    </a:lnTo>
                    <a:lnTo>
                      <a:pt x="260" y="470"/>
                    </a:lnTo>
                    <a:lnTo>
                      <a:pt x="259" y="475"/>
                    </a:lnTo>
                    <a:lnTo>
                      <a:pt x="259" y="483"/>
                    </a:lnTo>
                    <a:lnTo>
                      <a:pt x="257" y="490"/>
                    </a:lnTo>
                    <a:lnTo>
                      <a:pt x="255" y="498"/>
                    </a:lnTo>
                    <a:lnTo>
                      <a:pt x="255" y="506"/>
                    </a:lnTo>
                    <a:lnTo>
                      <a:pt x="253" y="513"/>
                    </a:lnTo>
                    <a:lnTo>
                      <a:pt x="253" y="523"/>
                    </a:lnTo>
                    <a:lnTo>
                      <a:pt x="253" y="532"/>
                    </a:lnTo>
                    <a:lnTo>
                      <a:pt x="251" y="540"/>
                    </a:lnTo>
                    <a:lnTo>
                      <a:pt x="251" y="549"/>
                    </a:lnTo>
                    <a:lnTo>
                      <a:pt x="251" y="555"/>
                    </a:lnTo>
                    <a:lnTo>
                      <a:pt x="251" y="561"/>
                    </a:lnTo>
                    <a:lnTo>
                      <a:pt x="251" y="565"/>
                    </a:lnTo>
                    <a:lnTo>
                      <a:pt x="251" y="570"/>
                    </a:lnTo>
                    <a:lnTo>
                      <a:pt x="249" y="576"/>
                    </a:lnTo>
                    <a:lnTo>
                      <a:pt x="249" y="580"/>
                    </a:lnTo>
                    <a:lnTo>
                      <a:pt x="249" y="586"/>
                    </a:lnTo>
                    <a:lnTo>
                      <a:pt x="249" y="591"/>
                    </a:lnTo>
                    <a:lnTo>
                      <a:pt x="249" y="597"/>
                    </a:lnTo>
                    <a:lnTo>
                      <a:pt x="251" y="603"/>
                    </a:lnTo>
                    <a:lnTo>
                      <a:pt x="251" y="608"/>
                    </a:lnTo>
                    <a:lnTo>
                      <a:pt x="251" y="616"/>
                    </a:lnTo>
                    <a:lnTo>
                      <a:pt x="251" y="620"/>
                    </a:lnTo>
                    <a:lnTo>
                      <a:pt x="251" y="625"/>
                    </a:lnTo>
                    <a:lnTo>
                      <a:pt x="251" y="631"/>
                    </a:lnTo>
                    <a:lnTo>
                      <a:pt x="251" y="637"/>
                    </a:lnTo>
                    <a:lnTo>
                      <a:pt x="251" y="643"/>
                    </a:lnTo>
                    <a:lnTo>
                      <a:pt x="253" y="650"/>
                    </a:lnTo>
                    <a:lnTo>
                      <a:pt x="253" y="656"/>
                    </a:lnTo>
                    <a:lnTo>
                      <a:pt x="253" y="662"/>
                    </a:lnTo>
                    <a:lnTo>
                      <a:pt x="253" y="667"/>
                    </a:lnTo>
                    <a:lnTo>
                      <a:pt x="253" y="673"/>
                    </a:lnTo>
                    <a:lnTo>
                      <a:pt x="255" y="679"/>
                    </a:lnTo>
                    <a:lnTo>
                      <a:pt x="255" y="684"/>
                    </a:lnTo>
                    <a:lnTo>
                      <a:pt x="255" y="690"/>
                    </a:lnTo>
                    <a:lnTo>
                      <a:pt x="257" y="698"/>
                    </a:lnTo>
                    <a:lnTo>
                      <a:pt x="257" y="703"/>
                    </a:lnTo>
                    <a:lnTo>
                      <a:pt x="259" y="709"/>
                    </a:lnTo>
                    <a:lnTo>
                      <a:pt x="259" y="715"/>
                    </a:lnTo>
                    <a:lnTo>
                      <a:pt x="259" y="721"/>
                    </a:lnTo>
                    <a:lnTo>
                      <a:pt x="259" y="726"/>
                    </a:lnTo>
                    <a:lnTo>
                      <a:pt x="260" y="732"/>
                    </a:lnTo>
                    <a:lnTo>
                      <a:pt x="260" y="738"/>
                    </a:lnTo>
                    <a:lnTo>
                      <a:pt x="260" y="743"/>
                    </a:lnTo>
                    <a:lnTo>
                      <a:pt x="262" y="749"/>
                    </a:lnTo>
                    <a:lnTo>
                      <a:pt x="262" y="755"/>
                    </a:lnTo>
                    <a:lnTo>
                      <a:pt x="262" y="760"/>
                    </a:lnTo>
                    <a:lnTo>
                      <a:pt x="264" y="766"/>
                    </a:lnTo>
                    <a:lnTo>
                      <a:pt x="264" y="770"/>
                    </a:lnTo>
                    <a:lnTo>
                      <a:pt x="266" y="776"/>
                    </a:lnTo>
                    <a:lnTo>
                      <a:pt x="266" y="781"/>
                    </a:lnTo>
                    <a:lnTo>
                      <a:pt x="266" y="787"/>
                    </a:lnTo>
                    <a:lnTo>
                      <a:pt x="266" y="793"/>
                    </a:lnTo>
                    <a:lnTo>
                      <a:pt x="268" y="798"/>
                    </a:lnTo>
                    <a:lnTo>
                      <a:pt x="270" y="806"/>
                    </a:lnTo>
                    <a:lnTo>
                      <a:pt x="270" y="816"/>
                    </a:lnTo>
                    <a:lnTo>
                      <a:pt x="272" y="825"/>
                    </a:lnTo>
                    <a:lnTo>
                      <a:pt x="274" y="835"/>
                    </a:lnTo>
                    <a:lnTo>
                      <a:pt x="274" y="840"/>
                    </a:lnTo>
                    <a:lnTo>
                      <a:pt x="276" y="850"/>
                    </a:lnTo>
                    <a:lnTo>
                      <a:pt x="278" y="856"/>
                    </a:lnTo>
                    <a:lnTo>
                      <a:pt x="279" y="863"/>
                    </a:lnTo>
                    <a:lnTo>
                      <a:pt x="279" y="869"/>
                    </a:lnTo>
                    <a:lnTo>
                      <a:pt x="281" y="873"/>
                    </a:lnTo>
                    <a:lnTo>
                      <a:pt x="281" y="876"/>
                    </a:lnTo>
                    <a:lnTo>
                      <a:pt x="283" y="882"/>
                    </a:lnTo>
                    <a:lnTo>
                      <a:pt x="283" y="886"/>
                    </a:lnTo>
                    <a:lnTo>
                      <a:pt x="283" y="890"/>
                    </a:lnTo>
                    <a:lnTo>
                      <a:pt x="295" y="947"/>
                    </a:lnTo>
                    <a:lnTo>
                      <a:pt x="331" y="901"/>
                    </a:lnTo>
                    <a:lnTo>
                      <a:pt x="369" y="612"/>
                    </a:lnTo>
                    <a:lnTo>
                      <a:pt x="369" y="610"/>
                    </a:lnTo>
                    <a:lnTo>
                      <a:pt x="373" y="603"/>
                    </a:lnTo>
                    <a:lnTo>
                      <a:pt x="374" y="599"/>
                    </a:lnTo>
                    <a:lnTo>
                      <a:pt x="378" y="593"/>
                    </a:lnTo>
                    <a:lnTo>
                      <a:pt x="380" y="586"/>
                    </a:lnTo>
                    <a:lnTo>
                      <a:pt x="384" y="580"/>
                    </a:lnTo>
                    <a:lnTo>
                      <a:pt x="386" y="570"/>
                    </a:lnTo>
                    <a:lnTo>
                      <a:pt x="392" y="563"/>
                    </a:lnTo>
                    <a:lnTo>
                      <a:pt x="395" y="553"/>
                    </a:lnTo>
                    <a:lnTo>
                      <a:pt x="399" y="544"/>
                    </a:lnTo>
                    <a:lnTo>
                      <a:pt x="401" y="538"/>
                    </a:lnTo>
                    <a:lnTo>
                      <a:pt x="403" y="532"/>
                    </a:lnTo>
                    <a:lnTo>
                      <a:pt x="405" y="529"/>
                    </a:lnTo>
                    <a:lnTo>
                      <a:pt x="409" y="523"/>
                    </a:lnTo>
                    <a:lnTo>
                      <a:pt x="411" y="517"/>
                    </a:lnTo>
                    <a:lnTo>
                      <a:pt x="412" y="511"/>
                    </a:lnTo>
                    <a:lnTo>
                      <a:pt x="416" y="506"/>
                    </a:lnTo>
                    <a:lnTo>
                      <a:pt x="418" y="500"/>
                    </a:lnTo>
                    <a:lnTo>
                      <a:pt x="420" y="494"/>
                    </a:lnTo>
                    <a:lnTo>
                      <a:pt x="422" y="489"/>
                    </a:lnTo>
                    <a:lnTo>
                      <a:pt x="424" y="483"/>
                    </a:lnTo>
                    <a:lnTo>
                      <a:pt x="426" y="477"/>
                    </a:lnTo>
                    <a:lnTo>
                      <a:pt x="428" y="471"/>
                    </a:lnTo>
                    <a:lnTo>
                      <a:pt x="430" y="464"/>
                    </a:lnTo>
                    <a:lnTo>
                      <a:pt x="431" y="460"/>
                    </a:lnTo>
                    <a:lnTo>
                      <a:pt x="435" y="454"/>
                    </a:lnTo>
                    <a:lnTo>
                      <a:pt x="435" y="447"/>
                    </a:lnTo>
                    <a:lnTo>
                      <a:pt x="437" y="441"/>
                    </a:lnTo>
                    <a:lnTo>
                      <a:pt x="439" y="435"/>
                    </a:lnTo>
                    <a:lnTo>
                      <a:pt x="441" y="430"/>
                    </a:lnTo>
                    <a:lnTo>
                      <a:pt x="443" y="424"/>
                    </a:lnTo>
                    <a:lnTo>
                      <a:pt x="445" y="418"/>
                    </a:lnTo>
                    <a:lnTo>
                      <a:pt x="447" y="413"/>
                    </a:lnTo>
                    <a:lnTo>
                      <a:pt x="449" y="407"/>
                    </a:lnTo>
                    <a:lnTo>
                      <a:pt x="450" y="401"/>
                    </a:lnTo>
                    <a:lnTo>
                      <a:pt x="450" y="395"/>
                    </a:lnTo>
                    <a:lnTo>
                      <a:pt x="452" y="390"/>
                    </a:lnTo>
                    <a:lnTo>
                      <a:pt x="452" y="386"/>
                    </a:lnTo>
                    <a:lnTo>
                      <a:pt x="454" y="380"/>
                    </a:lnTo>
                    <a:lnTo>
                      <a:pt x="454" y="375"/>
                    </a:lnTo>
                    <a:lnTo>
                      <a:pt x="456" y="371"/>
                    </a:lnTo>
                    <a:lnTo>
                      <a:pt x="458" y="365"/>
                    </a:lnTo>
                    <a:lnTo>
                      <a:pt x="458" y="356"/>
                    </a:lnTo>
                    <a:lnTo>
                      <a:pt x="460" y="348"/>
                    </a:lnTo>
                    <a:lnTo>
                      <a:pt x="460" y="338"/>
                    </a:lnTo>
                    <a:lnTo>
                      <a:pt x="460" y="333"/>
                    </a:lnTo>
                    <a:lnTo>
                      <a:pt x="458" y="323"/>
                    </a:lnTo>
                    <a:lnTo>
                      <a:pt x="456" y="317"/>
                    </a:lnTo>
                    <a:lnTo>
                      <a:pt x="456" y="310"/>
                    </a:lnTo>
                    <a:lnTo>
                      <a:pt x="456" y="304"/>
                    </a:lnTo>
                    <a:lnTo>
                      <a:pt x="454" y="298"/>
                    </a:lnTo>
                    <a:lnTo>
                      <a:pt x="454" y="293"/>
                    </a:lnTo>
                    <a:lnTo>
                      <a:pt x="452" y="287"/>
                    </a:lnTo>
                    <a:lnTo>
                      <a:pt x="452" y="283"/>
                    </a:lnTo>
                    <a:lnTo>
                      <a:pt x="452" y="278"/>
                    </a:lnTo>
                    <a:lnTo>
                      <a:pt x="452" y="274"/>
                    </a:lnTo>
                    <a:lnTo>
                      <a:pt x="450" y="270"/>
                    </a:lnTo>
                    <a:lnTo>
                      <a:pt x="450" y="266"/>
                    </a:lnTo>
                    <a:lnTo>
                      <a:pt x="449" y="257"/>
                    </a:lnTo>
                    <a:lnTo>
                      <a:pt x="449" y="253"/>
                    </a:lnTo>
                    <a:lnTo>
                      <a:pt x="447" y="245"/>
                    </a:lnTo>
                    <a:lnTo>
                      <a:pt x="447" y="240"/>
                    </a:lnTo>
                    <a:lnTo>
                      <a:pt x="445" y="236"/>
                    </a:lnTo>
                    <a:lnTo>
                      <a:pt x="445" y="234"/>
                    </a:lnTo>
                    <a:lnTo>
                      <a:pt x="445" y="230"/>
                    </a:lnTo>
                    <a:lnTo>
                      <a:pt x="445" y="228"/>
                    </a:lnTo>
                    <a:lnTo>
                      <a:pt x="549" y="262"/>
                    </a:lnTo>
                    <a:lnTo>
                      <a:pt x="696" y="312"/>
                    </a:lnTo>
                    <a:lnTo>
                      <a:pt x="574" y="213"/>
                    </a:lnTo>
                    <a:lnTo>
                      <a:pt x="572" y="211"/>
                    </a:lnTo>
                    <a:lnTo>
                      <a:pt x="568" y="209"/>
                    </a:lnTo>
                    <a:lnTo>
                      <a:pt x="565" y="205"/>
                    </a:lnTo>
                    <a:lnTo>
                      <a:pt x="557" y="200"/>
                    </a:lnTo>
                    <a:lnTo>
                      <a:pt x="551" y="198"/>
                    </a:lnTo>
                    <a:lnTo>
                      <a:pt x="547" y="194"/>
                    </a:lnTo>
                    <a:lnTo>
                      <a:pt x="542" y="192"/>
                    </a:lnTo>
                    <a:lnTo>
                      <a:pt x="538" y="188"/>
                    </a:lnTo>
                    <a:lnTo>
                      <a:pt x="532" y="184"/>
                    </a:lnTo>
                    <a:lnTo>
                      <a:pt x="527" y="183"/>
                    </a:lnTo>
                    <a:lnTo>
                      <a:pt x="521" y="179"/>
                    </a:lnTo>
                    <a:lnTo>
                      <a:pt x="515" y="177"/>
                    </a:lnTo>
                    <a:lnTo>
                      <a:pt x="508" y="171"/>
                    </a:lnTo>
                    <a:lnTo>
                      <a:pt x="502" y="167"/>
                    </a:lnTo>
                    <a:lnTo>
                      <a:pt x="494" y="163"/>
                    </a:lnTo>
                    <a:lnTo>
                      <a:pt x="487" y="162"/>
                    </a:lnTo>
                    <a:lnTo>
                      <a:pt x="481" y="156"/>
                    </a:lnTo>
                    <a:lnTo>
                      <a:pt x="473" y="152"/>
                    </a:lnTo>
                    <a:lnTo>
                      <a:pt x="466" y="148"/>
                    </a:lnTo>
                    <a:lnTo>
                      <a:pt x="460" y="146"/>
                    </a:lnTo>
                    <a:lnTo>
                      <a:pt x="452" y="143"/>
                    </a:lnTo>
                    <a:lnTo>
                      <a:pt x="445" y="139"/>
                    </a:lnTo>
                    <a:lnTo>
                      <a:pt x="437" y="135"/>
                    </a:lnTo>
                    <a:lnTo>
                      <a:pt x="431" y="133"/>
                    </a:lnTo>
                    <a:lnTo>
                      <a:pt x="424" y="129"/>
                    </a:lnTo>
                    <a:lnTo>
                      <a:pt x="418" y="127"/>
                    </a:lnTo>
                    <a:lnTo>
                      <a:pt x="411" y="124"/>
                    </a:lnTo>
                    <a:lnTo>
                      <a:pt x="405" y="122"/>
                    </a:lnTo>
                    <a:lnTo>
                      <a:pt x="399" y="120"/>
                    </a:lnTo>
                    <a:lnTo>
                      <a:pt x="392" y="118"/>
                    </a:lnTo>
                    <a:lnTo>
                      <a:pt x="384" y="116"/>
                    </a:lnTo>
                    <a:lnTo>
                      <a:pt x="378" y="114"/>
                    </a:lnTo>
                    <a:lnTo>
                      <a:pt x="371" y="112"/>
                    </a:lnTo>
                    <a:lnTo>
                      <a:pt x="365" y="112"/>
                    </a:lnTo>
                    <a:lnTo>
                      <a:pt x="357" y="110"/>
                    </a:lnTo>
                    <a:lnTo>
                      <a:pt x="352" y="110"/>
                    </a:lnTo>
                    <a:lnTo>
                      <a:pt x="342" y="108"/>
                    </a:lnTo>
                    <a:lnTo>
                      <a:pt x="336" y="106"/>
                    </a:lnTo>
                    <a:lnTo>
                      <a:pt x="329" y="105"/>
                    </a:lnTo>
                    <a:lnTo>
                      <a:pt x="323" y="105"/>
                    </a:lnTo>
                    <a:lnTo>
                      <a:pt x="316" y="105"/>
                    </a:lnTo>
                    <a:lnTo>
                      <a:pt x="310" y="103"/>
                    </a:lnTo>
                    <a:lnTo>
                      <a:pt x="304" y="103"/>
                    </a:lnTo>
                    <a:lnTo>
                      <a:pt x="298" y="103"/>
                    </a:lnTo>
                    <a:lnTo>
                      <a:pt x="293" y="103"/>
                    </a:lnTo>
                    <a:lnTo>
                      <a:pt x="287" y="101"/>
                    </a:lnTo>
                    <a:lnTo>
                      <a:pt x="281" y="101"/>
                    </a:lnTo>
                    <a:lnTo>
                      <a:pt x="278" y="101"/>
                    </a:lnTo>
                    <a:lnTo>
                      <a:pt x="268" y="101"/>
                    </a:lnTo>
                    <a:lnTo>
                      <a:pt x="260" y="101"/>
                    </a:lnTo>
                    <a:lnTo>
                      <a:pt x="255" y="101"/>
                    </a:lnTo>
                    <a:lnTo>
                      <a:pt x="249" y="101"/>
                    </a:lnTo>
                    <a:lnTo>
                      <a:pt x="247" y="101"/>
                    </a:lnTo>
                    <a:lnTo>
                      <a:pt x="70" y="129"/>
                    </a:lnTo>
                    <a:lnTo>
                      <a:pt x="36" y="25"/>
                    </a:lnTo>
                    <a:lnTo>
                      <a:pt x="27" y="0"/>
                    </a:lnTo>
                    <a:lnTo>
                      <a:pt x="9" y="0"/>
                    </a:lnTo>
                    <a:lnTo>
                      <a:pt x="6" y="30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2" y="40"/>
                    </a:lnTo>
                    <a:lnTo>
                      <a:pt x="2" y="48"/>
                    </a:lnTo>
                    <a:lnTo>
                      <a:pt x="2" y="51"/>
                    </a:lnTo>
                    <a:lnTo>
                      <a:pt x="2" y="57"/>
                    </a:lnTo>
                    <a:lnTo>
                      <a:pt x="0" y="63"/>
                    </a:lnTo>
                    <a:lnTo>
                      <a:pt x="0" y="67"/>
                    </a:lnTo>
                    <a:lnTo>
                      <a:pt x="0" y="72"/>
                    </a:lnTo>
                    <a:lnTo>
                      <a:pt x="0" y="80"/>
                    </a:lnTo>
                    <a:lnTo>
                      <a:pt x="0" y="86"/>
                    </a:lnTo>
                    <a:lnTo>
                      <a:pt x="2" y="93"/>
                    </a:lnTo>
                    <a:lnTo>
                      <a:pt x="2" y="99"/>
                    </a:lnTo>
                    <a:lnTo>
                      <a:pt x="2" y="105"/>
                    </a:lnTo>
                    <a:lnTo>
                      <a:pt x="2" y="112"/>
                    </a:lnTo>
                    <a:lnTo>
                      <a:pt x="4" y="118"/>
                    </a:lnTo>
                    <a:lnTo>
                      <a:pt x="4" y="125"/>
                    </a:lnTo>
                    <a:lnTo>
                      <a:pt x="6" y="133"/>
                    </a:lnTo>
                    <a:lnTo>
                      <a:pt x="8" y="139"/>
                    </a:lnTo>
                    <a:lnTo>
                      <a:pt x="9" y="146"/>
                    </a:lnTo>
                    <a:lnTo>
                      <a:pt x="11" y="150"/>
                    </a:lnTo>
                    <a:lnTo>
                      <a:pt x="15" y="158"/>
                    </a:lnTo>
                    <a:lnTo>
                      <a:pt x="17" y="163"/>
                    </a:lnTo>
                    <a:lnTo>
                      <a:pt x="21" y="169"/>
                    </a:lnTo>
                    <a:lnTo>
                      <a:pt x="23" y="175"/>
                    </a:lnTo>
                    <a:lnTo>
                      <a:pt x="28" y="181"/>
                    </a:lnTo>
                    <a:lnTo>
                      <a:pt x="32" y="184"/>
                    </a:lnTo>
                    <a:lnTo>
                      <a:pt x="36" y="190"/>
                    </a:lnTo>
                    <a:lnTo>
                      <a:pt x="40" y="194"/>
                    </a:lnTo>
                    <a:lnTo>
                      <a:pt x="46" y="198"/>
                    </a:lnTo>
                    <a:lnTo>
                      <a:pt x="51" y="200"/>
                    </a:lnTo>
                    <a:lnTo>
                      <a:pt x="57" y="203"/>
                    </a:lnTo>
                    <a:lnTo>
                      <a:pt x="63" y="205"/>
                    </a:lnTo>
                    <a:lnTo>
                      <a:pt x="68" y="209"/>
                    </a:lnTo>
                    <a:lnTo>
                      <a:pt x="74" y="211"/>
                    </a:lnTo>
                    <a:lnTo>
                      <a:pt x="82" y="213"/>
                    </a:lnTo>
                    <a:lnTo>
                      <a:pt x="87" y="213"/>
                    </a:lnTo>
                    <a:lnTo>
                      <a:pt x="95" y="215"/>
                    </a:lnTo>
                    <a:lnTo>
                      <a:pt x="101" y="215"/>
                    </a:lnTo>
                    <a:lnTo>
                      <a:pt x="108" y="217"/>
                    </a:lnTo>
                    <a:lnTo>
                      <a:pt x="114" y="217"/>
                    </a:lnTo>
                    <a:lnTo>
                      <a:pt x="122" y="217"/>
                    </a:lnTo>
                    <a:lnTo>
                      <a:pt x="127" y="217"/>
                    </a:lnTo>
                    <a:lnTo>
                      <a:pt x="135" y="217"/>
                    </a:lnTo>
                    <a:lnTo>
                      <a:pt x="141" y="217"/>
                    </a:lnTo>
                    <a:lnTo>
                      <a:pt x="146" y="217"/>
                    </a:lnTo>
                    <a:lnTo>
                      <a:pt x="150" y="217"/>
                    </a:lnTo>
                    <a:lnTo>
                      <a:pt x="158" y="217"/>
                    </a:lnTo>
                    <a:lnTo>
                      <a:pt x="162" y="215"/>
                    </a:lnTo>
                    <a:lnTo>
                      <a:pt x="167" y="215"/>
                    </a:lnTo>
                    <a:lnTo>
                      <a:pt x="171" y="215"/>
                    </a:lnTo>
                    <a:lnTo>
                      <a:pt x="177" y="215"/>
                    </a:lnTo>
                    <a:lnTo>
                      <a:pt x="184" y="213"/>
                    </a:lnTo>
                    <a:lnTo>
                      <a:pt x="190" y="213"/>
                    </a:lnTo>
                    <a:lnTo>
                      <a:pt x="194" y="213"/>
                    </a:lnTo>
                    <a:lnTo>
                      <a:pt x="196" y="2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211" name="Freeform 43">
                <a:extLst>
                  <a:ext uri="{FF2B5EF4-FFF2-40B4-BE49-F238E27FC236}">
                    <a16:creationId xmlns:a16="http://schemas.microsoft.com/office/drawing/2014/main" id="{8A3EAED8-6BE3-4D2A-9586-7689CD6EAB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1773"/>
                <a:ext cx="99" cy="48"/>
              </a:xfrm>
              <a:custGeom>
                <a:avLst/>
                <a:gdLst>
                  <a:gd name="T0" fmla="*/ 5 w 332"/>
                  <a:gd name="T1" fmla="*/ 0 h 179"/>
                  <a:gd name="T2" fmla="*/ 11 w 332"/>
                  <a:gd name="T3" fmla="*/ 6 h 179"/>
                  <a:gd name="T4" fmla="*/ 30 w 332"/>
                  <a:gd name="T5" fmla="*/ 9 h 179"/>
                  <a:gd name="T6" fmla="*/ 30 w 332"/>
                  <a:gd name="T7" fmla="*/ 12 h 179"/>
                  <a:gd name="T8" fmla="*/ 27 w 332"/>
                  <a:gd name="T9" fmla="*/ 10 h 179"/>
                  <a:gd name="T10" fmla="*/ 27 w 332"/>
                  <a:gd name="T11" fmla="*/ 10 h 179"/>
                  <a:gd name="T12" fmla="*/ 27 w 332"/>
                  <a:gd name="T13" fmla="*/ 10 h 179"/>
                  <a:gd name="T14" fmla="*/ 26 w 332"/>
                  <a:gd name="T15" fmla="*/ 10 h 179"/>
                  <a:gd name="T16" fmla="*/ 26 w 332"/>
                  <a:gd name="T17" fmla="*/ 10 h 179"/>
                  <a:gd name="T18" fmla="*/ 25 w 332"/>
                  <a:gd name="T19" fmla="*/ 10 h 179"/>
                  <a:gd name="T20" fmla="*/ 25 w 332"/>
                  <a:gd name="T21" fmla="*/ 11 h 179"/>
                  <a:gd name="T22" fmla="*/ 24 w 332"/>
                  <a:gd name="T23" fmla="*/ 11 h 179"/>
                  <a:gd name="T24" fmla="*/ 24 w 332"/>
                  <a:gd name="T25" fmla="*/ 11 h 179"/>
                  <a:gd name="T26" fmla="*/ 23 w 332"/>
                  <a:gd name="T27" fmla="*/ 11 h 179"/>
                  <a:gd name="T28" fmla="*/ 23 w 332"/>
                  <a:gd name="T29" fmla="*/ 11 h 179"/>
                  <a:gd name="T30" fmla="*/ 22 w 332"/>
                  <a:gd name="T31" fmla="*/ 11 h 179"/>
                  <a:gd name="T32" fmla="*/ 21 w 332"/>
                  <a:gd name="T33" fmla="*/ 12 h 179"/>
                  <a:gd name="T34" fmla="*/ 21 w 332"/>
                  <a:gd name="T35" fmla="*/ 12 h 179"/>
                  <a:gd name="T36" fmla="*/ 20 w 332"/>
                  <a:gd name="T37" fmla="*/ 12 h 179"/>
                  <a:gd name="T38" fmla="*/ 19 w 332"/>
                  <a:gd name="T39" fmla="*/ 12 h 179"/>
                  <a:gd name="T40" fmla="*/ 18 w 332"/>
                  <a:gd name="T41" fmla="*/ 12 h 179"/>
                  <a:gd name="T42" fmla="*/ 17 w 332"/>
                  <a:gd name="T43" fmla="*/ 12 h 179"/>
                  <a:gd name="T44" fmla="*/ 16 w 332"/>
                  <a:gd name="T45" fmla="*/ 12 h 179"/>
                  <a:gd name="T46" fmla="*/ 16 w 332"/>
                  <a:gd name="T47" fmla="*/ 12 h 179"/>
                  <a:gd name="T48" fmla="*/ 15 w 332"/>
                  <a:gd name="T49" fmla="*/ 12 h 179"/>
                  <a:gd name="T50" fmla="*/ 14 w 332"/>
                  <a:gd name="T51" fmla="*/ 13 h 179"/>
                  <a:gd name="T52" fmla="*/ 13 w 332"/>
                  <a:gd name="T53" fmla="*/ 13 h 179"/>
                  <a:gd name="T54" fmla="*/ 13 w 332"/>
                  <a:gd name="T55" fmla="*/ 13 h 179"/>
                  <a:gd name="T56" fmla="*/ 12 w 332"/>
                  <a:gd name="T57" fmla="*/ 13 h 179"/>
                  <a:gd name="T58" fmla="*/ 11 w 332"/>
                  <a:gd name="T59" fmla="*/ 13 h 179"/>
                  <a:gd name="T60" fmla="*/ 11 w 332"/>
                  <a:gd name="T61" fmla="*/ 13 h 179"/>
                  <a:gd name="T62" fmla="*/ 10 w 332"/>
                  <a:gd name="T63" fmla="*/ 13 h 179"/>
                  <a:gd name="T64" fmla="*/ 10 w 332"/>
                  <a:gd name="T65" fmla="*/ 13 h 179"/>
                  <a:gd name="T66" fmla="*/ 9 w 332"/>
                  <a:gd name="T67" fmla="*/ 13 h 179"/>
                  <a:gd name="T68" fmla="*/ 9 w 332"/>
                  <a:gd name="T69" fmla="*/ 13 h 179"/>
                  <a:gd name="T70" fmla="*/ 8 w 332"/>
                  <a:gd name="T71" fmla="*/ 13 h 179"/>
                  <a:gd name="T72" fmla="*/ 7 w 332"/>
                  <a:gd name="T73" fmla="*/ 12 h 179"/>
                  <a:gd name="T74" fmla="*/ 7 w 332"/>
                  <a:gd name="T75" fmla="*/ 12 h 179"/>
                  <a:gd name="T76" fmla="*/ 7 w 332"/>
                  <a:gd name="T77" fmla="*/ 12 h 179"/>
                  <a:gd name="T78" fmla="*/ 6 w 332"/>
                  <a:gd name="T79" fmla="*/ 12 h 179"/>
                  <a:gd name="T80" fmla="*/ 5 w 332"/>
                  <a:gd name="T81" fmla="*/ 11 h 179"/>
                  <a:gd name="T82" fmla="*/ 4 w 332"/>
                  <a:gd name="T83" fmla="*/ 11 h 179"/>
                  <a:gd name="T84" fmla="*/ 4 w 332"/>
                  <a:gd name="T85" fmla="*/ 10 h 179"/>
                  <a:gd name="T86" fmla="*/ 3 w 332"/>
                  <a:gd name="T87" fmla="*/ 10 h 179"/>
                  <a:gd name="T88" fmla="*/ 2 w 332"/>
                  <a:gd name="T89" fmla="*/ 9 h 179"/>
                  <a:gd name="T90" fmla="*/ 2 w 332"/>
                  <a:gd name="T91" fmla="*/ 9 h 179"/>
                  <a:gd name="T92" fmla="*/ 1 w 332"/>
                  <a:gd name="T93" fmla="*/ 8 h 179"/>
                  <a:gd name="T94" fmla="*/ 1 w 332"/>
                  <a:gd name="T95" fmla="*/ 8 h 179"/>
                  <a:gd name="T96" fmla="*/ 1 w 332"/>
                  <a:gd name="T97" fmla="*/ 8 h 179"/>
                  <a:gd name="T98" fmla="*/ 0 w 332"/>
                  <a:gd name="T99" fmla="*/ 7 h 179"/>
                  <a:gd name="T100" fmla="*/ 0 w 332"/>
                  <a:gd name="T101" fmla="*/ 7 h 179"/>
                  <a:gd name="T102" fmla="*/ 5 w 332"/>
                  <a:gd name="T103" fmla="*/ 0 h 179"/>
                  <a:gd name="T104" fmla="*/ 5 w 332"/>
                  <a:gd name="T105" fmla="*/ 0 h 17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32"/>
                  <a:gd name="T160" fmla="*/ 0 h 179"/>
                  <a:gd name="T161" fmla="*/ 332 w 332"/>
                  <a:gd name="T162" fmla="*/ 179 h 179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32" h="179">
                    <a:moveTo>
                      <a:pt x="61" y="0"/>
                    </a:moveTo>
                    <a:lnTo>
                      <a:pt x="129" y="89"/>
                    </a:lnTo>
                    <a:lnTo>
                      <a:pt x="331" y="120"/>
                    </a:lnTo>
                    <a:lnTo>
                      <a:pt x="332" y="167"/>
                    </a:lnTo>
                    <a:lnTo>
                      <a:pt x="306" y="141"/>
                    </a:lnTo>
                    <a:lnTo>
                      <a:pt x="304" y="141"/>
                    </a:lnTo>
                    <a:lnTo>
                      <a:pt x="300" y="143"/>
                    </a:lnTo>
                    <a:lnTo>
                      <a:pt x="294" y="143"/>
                    </a:lnTo>
                    <a:lnTo>
                      <a:pt x="291" y="145"/>
                    </a:lnTo>
                    <a:lnTo>
                      <a:pt x="285" y="146"/>
                    </a:lnTo>
                    <a:lnTo>
                      <a:pt x="281" y="148"/>
                    </a:lnTo>
                    <a:lnTo>
                      <a:pt x="273" y="150"/>
                    </a:lnTo>
                    <a:lnTo>
                      <a:pt x="268" y="152"/>
                    </a:lnTo>
                    <a:lnTo>
                      <a:pt x="260" y="152"/>
                    </a:lnTo>
                    <a:lnTo>
                      <a:pt x="254" y="156"/>
                    </a:lnTo>
                    <a:lnTo>
                      <a:pt x="247" y="156"/>
                    </a:lnTo>
                    <a:lnTo>
                      <a:pt x="237" y="160"/>
                    </a:lnTo>
                    <a:lnTo>
                      <a:pt x="230" y="162"/>
                    </a:lnTo>
                    <a:lnTo>
                      <a:pt x="222" y="164"/>
                    </a:lnTo>
                    <a:lnTo>
                      <a:pt x="213" y="165"/>
                    </a:lnTo>
                    <a:lnTo>
                      <a:pt x="203" y="167"/>
                    </a:lnTo>
                    <a:lnTo>
                      <a:pt x="196" y="169"/>
                    </a:lnTo>
                    <a:lnTo>
                      <a:pt x="186" y="171"/>
                    </a:lnTo>
                    <a:lnTo>
                      <a:pt x="178" y="173"/>
                    </a:lnTo>
                    <a:lnTo>
                      <a:pt x="169" y="173"/>
                    </a:lnTo>
                    <a:lnTo>
                      <a:pt x="161" y="175"/>
                    </a:lnTo>
                    <a:lnTo>
                      <a:pt x="152" y="177"/>
                    </a:lnTo>
                    <a:lnTo>
                      <a:pt x="144" y="177"/>
                    </a:lnTo>
                    <a:lnTo>
                      <a:pt x="135" y="177"/>
                    </a:lnTo>
                    <a:lnTo>
                      <a:pt x="127" y="177"/>
                    </a:lnTo>
                    <a:lnTo>
                      <a:pt x="121" y="179"/>
                    </a:lnTo>
                    <a:lnTo>
                      <a:pt x="114" y="179"/>
                    </a:lnTo>
                    <a:lnTo>
                      <a:pt x="108" y="179"/>
                    </a:lnTo>
                    <a:lnTo>
                      <a:pt x="102" y="177"/>
                    </a:lnTo>
                    <a:lnTo>
                      <a:pt x="97" y="177"/>
                    </a:lnTo>
                    <a:lnTo>
                      <a:pt x="91" y="175"/>
                    </a:lnTo>
                    <a:lnTo>
                      <a:pt x="85" y="173"/>
                    </a:lnTo>
                    <a:lnTo>
                      <a:pt x="81" y="169"/>
                    </a:lnTo>
                    <a:lnTo>
                      <a:pt x="76" y="169"/>
                    </a:lnTo>
                    <a:lnTo>
                      <a:pt x="66" y="162"/>
                    </a:lnTo>
                    <a:lnTo>
                      <a:pt x="59" y="156"/>
                    </a:lnTo>
                    <a:lnTo>
                      <a:pt x="49" y="150"/>
                    </a:lnTo>
                    <a:lnTo>
                      <a:pt x="42" y="143"/>
                    </a:lnTo>
                    <a:lnTo>
                      <a:pt x="34" y="135"/>
                    </a:lnTo>
                    <a:lnTo>
                      <a:pt x="28" y="129"/>
                    </a:lnTo>
                    <a:lnTo>
                      <a:pt x="21" y="120"/>
                    </a:lnTo>
                    <a:lnTo>
                      <a:pt x="15" y="114"/>
                    </a:lnTo>
                    <a:lnTo>
                      <a:pt x="9" y="108"/>
                    </a:lnTo>
                    <a:lnTo>
                      <a:pt x="7" y="103"/>
                    </a:lnTo>
                    <a:lnTo>
                      <a:pt x="2" y="95"/>
                    </a:lnTo>
                    <a:lnTo>
                      <a:pt x="0" y="9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212" name="Freeform 44">
                <a:extLst>
                  <a:ext uri="{FF2B5EF4-FFF2-40B4-BE49-F238E27FC236}">
                    <a16:creationId xmlns:a16="http://schemas.microsoft.com/office/drawing/2014/main" id="{89B0506B-DF09-4AF4-96B0-E39A48845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7" y="1639"/>
                <a:ext cx="14" cy="20"/>
              </a:xfrm>
              <a:custGeom>
                <a:avLst/>
                <a:gdLst>
                  <a:gd name="T0" fmla="*/ 2 w 50"/>
                  <a:gd name="T1" fmla="*/ 5 h 74"/>
                  <a:gd name="T2" fmla="*/ 1 w 50"/>
                  <a:gd name="T3" fmla="*/ 5 h 74"/>
                  <a:gd name="T4" fmla="*/ 1 w 50"/>
                  <a:gd name="T5" fmla="*/ 5 h 74"/>
                  <a:gd name="T6" fmla="*/ 1 w 50"/>
                  <a:gd name="T7" fmla="*/ 4 h 74"/>
                  <a:gd name="T8" fmla="*/ 1 w 50"/>
                  <a:gd name="T9" fmla="*/ 4 h 74"/>
                  <a:gd name="T10" fmla="*/ 0 w 50"/>
                  <a:gd name="T11" fmla="*/ 4 h 74"/>
                  <a:gd name="T12" fmla="*/ 0 w 50"/>
                  <a:gd name="T13" fmla="*/ 3 h 74"/>
                  <a:gd name="T14" fmla="*/ 0 w 50"/>
                  <a:gd name="T15" fmla="*/ 3 h 74"/>
                  <a:gd name="T16" fmla="*/ 0 w 50"/>
                  <a:gd name="T17" fmla="*/ 2 h 74"/>
                  <a:gd name="T18" fmla="*/ 0 w 50"/>
                  <a:gd name="T19" fmla="*/ 2 h 74"/>
                  <a:gd name="T20" fmla="*/ 0 w 50"/>
                  <a:gd name="T21" fmla="*/ 1 h 74"/>
                  <a:gd name="T22" fmla="*/ 0 w 50"/>
                  <a:gd name="T23" fmla="*/ 1 h 74"/>
                  <a:gd name="T24" fmla="*/ 1 w 50"/>
                  <a:gd name="T25" fmla="*/ 1 h 74"/>
                  <a:gd name="T26" fmla="*/ 1 w 50"/>
                  <a:gd name="T27" fmla="*/ 1 h 74"/>
                  <a:gd name="T28" fmla="*/ 1 w 50"/>
                  <a:gd name="T29" fmla="*/ 0 h 74"/>
                  <a:gd name="T30" fmla="*/ 2 w 50"/>
                  <a:gd name="T31" fmla="*/ 0 h 74"/>
                  <a:gd name="T32" fmla="*/ 2 w 50"/>
                  <a:gd name="T33" fmla="*/ 0 h 74"/>
                  <a:gd name="T34" fmla="*/ 2 w 50"/>
                  <a:gd name="T35" fmla="*/ 0 h 74"/>
                  <a:gd name="T36" fmla="*/ 3 w 50"/>
                  <a:gd name="T37" fmla="*/ 0 h 74"/>
                  <a:gd name="T38" fmla="*/ 2 w 50"/>
                  <a:gd name="T39" fmla="*/ 1 h 74"/>
                  <a:gd name="T40" fmla="*/ 2 w 50"/>
                  <a:gd name="T41" fmla="*/ 2 h 74"/>
                  <a:gd name="T42" fmla="*/ 3 w 50"/>
                  <a:gd name="T43" fmla="*/ 3 h 74"/>
                  <a:gd name="T44" fmla="*/ 3 w 50"/>
                  <a:gd name="T45" fmla="*/ 3 h 74"/>
                  <a:gd name="T46" fmla="*/ 3 w 50"/>
                  <a:gd name="T47" fmla="*/ 2 h 74"/>
                  <a:gd name="T48" fmla="*/ 3 w 50"/>
                  <a:gd name="T49" fmla="*/ 2 h 74"/>
                  <a:gd name="T50" fmla="*/ 3 w 50"/>
                  <a:gd name="T51" fmla="*/ 1 h 74"/>
                  <a:gd name="T52" fmla="*/ 3 w 50"/>
                  <a:gd name="T53" fmla="*/ 1 h 74"/>
                  <a:gd name="T54" fmla="*/ 3 w 50"/>
                  <a:gd name="T55" fmla="*/ 1 h 74"/>
                  <a:gd name="T56" fmla="*/ 4 w 50"/>
                  <a:gd name="T57" fmla="*/ 1 h 74"/>
                  <a:gd name="T58" fmla="*/ 4 w 50"/>
                  <a:gd name="T59" fmla="*/ 1 h 74"/>
                  <a:gd name="T60" fmla="*/ 4 w 50"/>
                  <a:gd name="T61" fmla="*/ 1 h 74"/>
                  <a:gd name="T62" fmla="*/ 4 w 50"/>
                  <a:gd name="T63" fmla="*/ 1 h 74"/>
                  <a:gd name="T64" fmla="*/ 3 w 50"/>
                  <a:gd name="T65" fmla="*/ 4 h 74"/>
                  <a:gd name="T66" fmla="*/ 2 w 50"/>
                  <a:gd name="T67" fmla="*/ 5 h 74"/>
                  <a:gd name="T68" fmla="*/ 2 w 50"/>
                  <a:gd name="T69" fmla="*/ 5 h 7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0"/>
                  <a:gd name="T106" fmla="*/ 0 h 74"/>
                  <a:gd name="T107" fmla="*/ 50 w 50"/>
                  <a:gd name="T108" fmla="*/ 74 h 7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0" h="74">
                    <a:moveTo>
                      <a:pt x="21" y="74"/>
                    </a:moveTo>
                    <a:lnTo>
                      <a:pt x="17" y="69"/>
                    </a:lnTo>
                    <a:lnTo>
                      <a:pt x="13" y="65"/>
                    </a:lnTo>
                    <a:lnTo>
                      <a:pt x="8" y="59"/>
                    </a:lnTo>
                    <a:lnTo>
                      <a:pt x="6" y="55"/>
                    </a:lnTo>
                    <a:lnTo>
                      <a:pt x="2" y="51"/>
                    </a:lnTo>
                    <a:lnTo>
                      <a:pt x="0" y="46"/>
                    </a:lnTo>
                    <a:lnTo>
                      <a:pt x="0" y="36"/>
                    </a:lnTo>
                    <a:lnTo>
                      <a:pt x="2" y="29"/>
                    </a:lnTo>
                    <a:lnTo>
                      <a:pt x="2" y="23"/>
                    </a:lnTo>
                    <a:lnTo>
                      <a:pt x="2" y="19"/>
                    </a:lnTo>
                    <a:lnTo>
                      <a:pt x="2" y="15"/>
                    </a:lnTo>
                    <a:lnTo>
                      <a:pt x="6" y="11"/>
                    </a:lnTo>
                    <a:lnTo>
                      <a:pt x="12" y="6"/>
                    </a:lnTo>
                    <a:lnTo>
                      <a:pt x="17" y="2"/>
                    </a:lnTo>
                    <a:lnTo>
                      <a:pt x="21" y="0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31" y="0"/>
                    </a:lnTo>
                    <a:lnTo>
                      <a:pt x="23" y="17"/>
                    </a:lnTo>
                    <a:lnTo>
                      <a:pt x="25" y="32"/>
                    </a:lnTo>
                    <a:lnTo>
                      <a:pt x="36" y="40"/>
                    </a:lnTo>
                    <a:lnTo>
                      <a:pt x="36" y="38"/>
                    </a:lnTo>
                    <a:lnTo>
                      <a:pt x="34" y="32"/>
                    </a:lnTo>
                    <a:lnTo>
                      <a:pt x="34" y="25"/>
                    </a:lnTo>
                    <a:lnTo>
                      <a:pt x="38" y="17"/>
                    </a:lnTo>
                    <a:lnTo>
                      <a:pt x="42" y="13"/>
                    </a:lnTo>
                    <a:lnTo>
                      <a:pt x="44" y="11"/>
                    </a:lnTo>
                    <a:lnTo>
                      <a:pt x="46" y="10"/>
                    </a:lnTo>
                    <a:lnTo>
                      <a:pt x="48" y="13"/>
                    </a:lnTo>
                    <a:lnTo>
                      <a:pt x="48" y="17"/>
                    </a:lnTo>
                    <a:lnTo>
                      <a:pt x="50" y="19"/>
                    </a:lnTo>
                    <a:lnTo>
                      <a:pt x="44" y="51"/>
                    </a:lnTo>
                    <a:lnTo>
                      <a:pt x="21" y="74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213" name="Freeform 45">
                <a:extLst>
                  <a:ext uri="{FF2B5EF4-FFF2-40B4-BE49-F238E27FC236}">
                    <a16:creationId xmlns:a16="http://schemas.microsoft.com/office/drawing/2014/main" id="{6975BC67-75E3-4C61-9EC6-A0A8FE379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9" y="1657"/>
                <a:ext cx="32" cy="39"/>
              </a:xfrm>
              <a:custGeom>
                <a:avLst/>
                <a:gdLst>
                  <a:gd name="T0" fmla="*/ 9 w 109"/>
                  <a:gd name="T1" fmla="*/ 10 h 146"/>
                  <a:gd name="T2" fmla="*/ 7 w 109"/>
                  <a:gd name="T3" fmla="*/ 4 h 146"/>
                  <a:gd name="T4" fmla="*/ 9 w 109"/>
                  <a:gd name="T5" fmla="*/ 3 h 146"/>
                  <a:gd name="T6" fmla="*/ 8 w 109"/>
                  <a:gd name="T7" fmla="*/ 3 h 146"/>
                  <a:gd name="T8" fmla="*/ 8 w 109"/>
                  <a:gd name="T9" fmla="*/ 3 h 146"/>
                  <a:gd name="T10" fmla="*/ 7 w 109"/>
                  <a:gd name="T11" fmla="*/ 3 h 146"/>
                  <a:gd name="T12" fmla="*/ 6 w 109"/>
                  <a:gd name="T13" fmla="*/ 3 h 146"/>
                  <a:gd name="T14" fmla="*/ 9 w 109"/>
                  <a:gd name="T15" fmla="*/ 2 h 146"/>
                  <a:gd name="T16" fmla="*/ 8 w 109"/>
                  <a:gd name="T17" fmla="*/ 2 h 146"/>
                  <a:gd name="T18" fmla="*/ 8 w 109"/>
                  <a:gd name="T19" fmla="*/ 2 h 146"/>
                  <a:gd name="T20" fmla="*/ 8 w 109"/>
                  <a:gd name="T21" fmla="*/ 2 h 146"/>
                  <a:gd name="T22" fmla="*/ 7 w 109"/>
                  <a:gd name="T23" fmla="*/ 2 h 146"/>
                  <a:gd name="T24" fmla="*/ 7 w 109"/>
                  <a:gd name="T25" fmla="*/ 1 h 146"/>
                  <a:gd name="T26" fmla="*/ 6 w 109"/>
                  <a:gd name="T27" fmla="*/ 1 h 146"/>
                  <a:gd name="T28" fmla="*/ 6 w 109"/>
                  <a:gd name="T29" fmla="*/ 1 h 146"/>
                  <a:gd name="T30" fmla="*/ 8 w 109"/>
                  <a:gd name="T31" fmla="*/ 1 h 146"/>
                  <a:gd name="T32" fmla="*/ 8 w 109"/>
                  <a:gd name="T33" fmla="*/ 1 h 146"/>
                  <a:gd name="T34" fmla="*/ 7 w 109"/>
                  <a:gd name="T35" fmla="*/ 0 h 146"/>
                  <a:gd name="T36" fmla="*/ 6 w 109"/>
                  <a:gd name="T37" fmla="*/ 0 h 146"/>
                  <a:gd name="T38" fmla="*/ 6 w 109"/>
                  <a:gd name="T39" fmla="*/ 0 h 146"/>
                  <a:gd name="T40" fmla="*/ 5 w 109"/>
                  <a:gd name="T41" fmla="*/ 0 h 146"/>
                  <a:gd name="T42" fmla="*/ 4 w 109"/>
                  <a:gd name="T43" fmla="*/ 0 h 146"/>
                  <a:gd name="T44" fmla="*/ 4 w 109"/>
                  <a:gd name="T45" fmla="*/ 0 h 146"/>
                  <a:gd name="T46" fmla="*/ 3 w 109"/>
                  <a:gd name="T47" fmla="*/ 0 h 146"/>
                  <a:gd name="T48" fmla="*/ 3 w 109"/>
                  <a:gd name="T49" fmla="*/ 0 h 146"/>
                  <a:gd name="T50" fmla="*/ 2 w 109"/>
                  <a:gd name="T51" fmla="*/ 0 h 146"/>
                  <a:gd name="T52" fmla="*/ 2 w 109"/>
                  <a:gd name="T53" fmla="*/ 0 h 146"/>
                  <a:gd name="T54" fmla="*/ 1 w 109"/>
                  <a:gd name="T55" fmla="*/ 0 h 146"/>
                  <a:gd name="T56" fmla="*/ 1 w 109"/>
                  <a:gd name="T57" fmla="*/ 1 h 146"/>
                  <a:gd name="T58" fmla="*/ 0 w 109"/>
                  <a:gd name="T59" fmla="*/ 1 h 146"/>
                  <a:gd name="T60" fmla="*/ 1 w 109"/>
                  <a:gd name="T61" fmla="*/ 2 h 146"/>
                  <a:gd name="T62" fmla="*/ 2 w 109"/>
                  <a:gd name="T63" fmla="*/ 5 h 146"/>
                  <a:gd name="T64" fmla="*/ 2 w 109"/>
                  <a:gd name="T65" fmla="*/ 5 h 146"/>
                  <a:gd name="T66" fmla="*/ 3 w 109"/>
                  <a:gd name="T67" fmla="*/ 6 h 146"/>
                  <a:gd name="T68" fmla="*/ 4 w 109"/>
                  <a:gd name="T69" fmla="*/ 6 h 146"/>
                  <a:gd name="T70" fmla="*/ 3 w 109"/>
                  <a:gd name="T71" fmla="*/ 10 h 146"/>
                  <a:gd name="T72" fmla="*/ 9 w 109"/>
                  <a:gd name="T73" fmla="*/ 10 h 146"/>
                  <a:gd name="T74" fmla="*/ 9 w 109"/>
                  <a:gd name="T75" fmla="*/ 10 h 14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09"/>
                  <a:gd name="T115" fmla="*/ 0 h 146"/>
                  <a:gd name="T116" fmla="*/ 109 w 109"/>
                  <a:gd name="T117" fmla="*/ 146 h 14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09" h="146">
                    <a:moveTo>
                      <a:pt x="109" y="146"/>
                    </a:moveTo>
                    <a:lnTo>
                      <a:pt x="82" y="55"/>
                    </a:lnTo>
                    <a:lnTo>
                      <a:pt x="103" y="47"/>
                    </a:lnTo>
                    <a:lnTo>
                      <a:pt x="94" y="41"/>
                    </a:lnTo>
                    <a:lnTo>
                      <a:pt x="88" y="38"/>
                    </a:lnTo>
                    <a:lnTo>
                      <a:pt x="82" y="38"/>
                    </a:lnTo>
                    <a:lnTo>
                      <a:pt x="73" y="38"/>
                    </a:lnTo>
                    <a:lnTo>
                      <a:pt x="101" y="32"/>
                    </a:lnTo>
                    <a:lnTo>
                      <a:pt x="97" y="28"/>
                    </a:lnTo>
                    <a:lnTo>
                      <a:pt x="94" y="24"/>
                    </a:lnTo>
                    <a:lnTo>
                      <a:pt x="90" y="22"/>
                    </a:lnTo>
                    <a:lnTo>
                      <a:pt x="86" y="21"/>
                    </a:lnTo>
                    <a:lnTo>
                      <a:pt x="80" y="19"/>
                    </a:lnTo>
                    <a:lnTo>
                      <a:pt x="75" y="19"/>
                    </a:lnTo>
                    <a:lnTo>
                      <a:pt x="69" y="19"/>
                    </a:lnTo>
                    <a:lnTo>
                      <a:pt x="95" y="11"/>
                    </a:lnTo>
                    <a:lnTo>
                      <a:pt x="92" y="7"/>
                    </a:lnTo>
                    <a:lnTo>
                      <a:pt x="84" y="3"/>
                    </a:lnTo>
                    <a:lnTo>
                      <a:pt x="76" y="2"/>
                    </a:lnTo>
                    <a:lnTo>
                      <a:pt x="69" y="0"/>
                    </a:lnTo>
                    <a:lnTo>
                      <a:pt x="61" y="0"/>
                    </a:lnTo>
                    <a:lnTo>
                      <a:pt x="52" y="0"/>
                    </a:lnTo>
                    <a:lnTo>
                      <a:pt x="42" y="2"/>
                    </a:lnTo>
                    <a:lnTo>
                      <a:pt x="35" y="5"/>
                    </a:lnTo>
                    <a:lnTo>
                      <a:pt x="29" y="3"/>
                    </a:lnTo>
                    <a:lnTo>
                      <a:pt x="25" y="2"/>
                    </a:lnTo>
                    <a:lnTo>
                      <a:pt x="19" y="2"/>
                    </a:lnTo>
                    <a:lnTo>
                      <a:pt x="16" y="3"/>
                    </a:lnTo>
                    <a:lnTo>
                      <a:pt x="6" y="7"/>
                    </a:lnTo>
                    <a:lnTo>
                      <a:pt x="0" y="11"/>
                    </a:lnTo>
                    <a:lnTo>
                      <a:pt x="12" y="21"/>
                    </a:lnTo>
                    <a:lnTo>
                      <a:pt x="21" y="62"/>
                    </a:lnTo>
                    <a:lnTo>
                      <a:pt x="25" y="62"/>
                    </a:lnTo>
                    <a:lnTo>
                      <a:pt x="31" y="79"/>
                    </a:lnTo>
                    <a:lnTo>
                      <a:pt x="40" y="79"/>
                    </a:lnTo>
                    <a:lnTo>
                      <a:pt x="35" y="146"/>
                    </a:lnTo>
                    <a:lnTo>
                      <a:pt x="109" y="1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214" name="Freeform 46">
                <a:extLst>
                  <a:ext uri="{FF2B5EF4-FFF2-40B4-BE49-F238E27FC236}">
                    <a16:creationId xmlns:a16="http://schemas.microsoft.com/office/drawing/2014/main" id="{B0B65A86-0C54-4761-822B-3320CFE07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6" y="1702"/>
                <a:ext cx="70" cy="62"/>
              </a:xfrm>
              <a:custGeom>
                <a:avLst/>
                <a:gdLst>
                  <a:gd name="T0" fmla="*/ 5 w 235"/>
                  <a:gd name="T1" fmla="*/ 2 h 234"/>
                  <a:gd name="T2" fmla="*/ 0 w 235"/>
                  <a:gd name="T3" fmla="*/ 14 h 234"/>
                  <a:gd name="T4" fmla="*/ 15 w 235"/>
                  <a:gd name="T5" fmla="*/ 16 h 234"/>
                  <a:gd name="T6" fmla="*/ 21 w 235"/>
                  <a:gd name="T7" fmla="*/ 6 h 234"/>
                  <a:gd name="T8" fmla="*/ 9 w 235"/>
                  <a:gd name="T9" fmla="*/ 0 h 234"/>
                  <a:gd name="T10" fmla="*/ 5 w 235"/>
                  <a:gd name="T11" fmla="*/ 2 h 234"/>
                  <a:gd name="T12" fmla="*/ 5 w 235"/>
                  <a:gd name="T13" fmla="*/ 2 h 2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5"/>
                  <a:gd name="T22" fmla="*/ 0 h 234"/>
                  <a:gd name="T23" fmla="*/ 235 w 235"/>
                  <a:gd name="T24" fmla="*/ 234 h 23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5" h="234">
                    <a:moveTo>
                      <a:pt x="61" y="21"/>
                    </a:moveTo>
                    <a:lnTo>
                      <a:pt x="0" y="201"/>
                    </a:lnTo>
                    <a:lnTo>
                      <a:pt x="175" y="234"/>
                    </a:lnTo>
                    <a:lnTo>
                      <a:pt x="235" y="80"/>
                    </a:lnTo>
                    <a:lnTo>
                      <a:pt x="102" y="0"/>
                    </a:lnTo>
                    <a:lnTo>
                      <a:pt x="61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215" name="Freeform 47">
                <a:extLst>
                  <a:ext uri="{FF2B5EF4-FFF2-40B4-BE49-F238E27FC236}">
                    <a16:creationId xmlns:a16="http://schemas.microsoft.com/office/drawing/2014/main" id="{7A473998-1C10-4BE6-9DA6-64E7F3EF8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" y="1724"/>
                <a:ext cx="10" cy="11"/>
              </a:xfrm>
              <a:custGeom>
                <a:avLst/>
                <a:gdLst>
                  <a:gd name="T0" fmla="*/ 0 w 32"/>
                  <a:gd name="T1" fmla="*/ 1 h 41"/>
                  <a:gd name="T2" fmla="*/ 1 w 32"/>
                  <a:gd name="T3" fmla="*/ 3 h 41"/>
                  <a:gd name="T4" fmla="*/ 3 w 32"/>
                  <a:gd name="T5" fmla="*/ 3 h 41"/>
                  <a:gd name="T6" fmla="*/ 3 w 32"/>
                  <a:gd name="T7" fmla="*/ 0 h 41"/>
                  <a:gd name="T8" fmla="*/ 2 w 32"/>
                  <a:gd name="T9" fmla="*/ 0 h 41"/>
                  <a:gd name="T10" fmla="*/ 0 w 32"/>
                  <a:gd name="T11" fmla="*/ 1 h 41"/>
                  <a:gd name="T12" fmla="*/ 0 w 32"/>
                  <a:gd name="T13" fmla="*/ 1 h 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"/>
                  <a:gd name="T22" fmla="*/ 0 h 41"/>
                  <a:gd name="T23" fmla="*/ 32 w 32"/>
                  <a:gd name="T24" fmla="*/ 41 h 4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" h="41">
                    <a:moveTo>
                      <a:pt x="0" y="11"/>
                    </a:moveTo>
                    <a:lnTo>
                      <a:pt x="6" y="36"/>
                    </a:lnTo>
                    <a:lnTo>
                      <a:pt x="31" y="41"/>
                    </a:lnTo>
                    <a:lnTo>
                      <a:pt x="32" y="2"/>
                    </a:lnTo>
                    <a:lnTo>
                      <a:pt x="15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216" name="Freeform 48">
                <a:extLst>
                  <a:ext uri="{FF2B5EF4-FFF2-40B4-BE49-F238E27FC236}">
                    <a16:creationId xmlns:a16="http://schemas.microsoft.com/office/drawing/2014/main" id="{119C6B76-190C-4003-A7F1-ACF704275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4" y="1721"/>
                <a:ext cx="8" cy="7"/>
              </a:xfrm>
              <a:custGeom>
                <a:avLst/>
                <a:gdLst>
                  <a:gd name="T0" fmla="*/ 0 w 27"/>
                  <a:gd name="T1" fmla="*/ 0 h 29"/>
                  <a:gd name="T2" fmla="*/ 2 w 27"/>
                  <a:gd name="T3" fmla="*/ 1 h 29"/>
                  <a:gd name="T4" fmla="*/ 2 w 27"/>
                  <a:gd name="T5" fmla="*/ 2 h 29"/>
                  <a:gd name="T6" fmla="*/ 0 w 27"/>
                  <a:gd name="T7" fmla="*/ 1 h 29"/>
                  <a:gd name="T8" fmla="*/ 0 w 27"/>
                  <a:gd name="T9" fmla="*/ 0 h 29"/>
                  <a:gd name="T10" fmla="*/ 0 w 27"/>
                  <a:gd name="T11" fmla="*/ 0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"/>
                  <a:gd name="T19" fmla="*/ 0 h 29"/>
                  <a:gd name="T20" fmla="*/ 27 w 27"/>
                  <a:gd name="T21" fmla="*/ 29 h 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" h="29">
                    <a:moveTo>
                      <a:pt x="4" y="0"/>
                    </a:moveTo>
                    <a:lnTo>
                      <a:pt x="27" y="15"/>
                    </a:lnTo>
                    <a:lnTo>
                      <a:pt x="23" y="29"/>
                    </a:lnTo>
                    <a:lnTo>
                      <a:pt x="0" y="2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217" name="Freeform 49">
                <a:extLst>
                  <a:ext uri="{FF2B5EF4-FFF2-40B4-BE49-F238E27FC236}">
                    <a16:creationId xmlns:a16="http://schemas.microsoft.com/office/drawing/2014/main" id="{DD5C4727-52FD-4A32-8AB6-D4C646C7F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7" y="1684"/>
                <a:ext cx="20" cy="48"/>
              </a:xfrm>
              <a:custGeom>
                <a:avLst/>
                <a:gdLst>
                  <a:gd name="T0" fmla="*/ 0 w 67"/>
                  <a:gd name="T1" fmla="*/ 1 h 179"/>
                  <a:gd name="T2" fmla="*/ 2 w 67"/>
                  <a:gd name="T3" fmla="*/ 1 h 179"/>
                  <a:gd name="T4" fmla="*/ 6 w 67"/>
                  <a:gd name="T5" fmla="*/ 0 h 179"/>
                  <a:gd name="T6" fmla="*/ 3 w 67"/>
                  <a:gd name="T7" fmla="*/ 10 h 179"/>
                  <a:gd name="T8" fmla="*/ 2 w 67"/>
                  <a:gd name="T9" fmla="*/ 13 h 179"/>
                  <a:gd name="T10" fmla="*/ 1 w 67"/>
                  <a:gd name="T11" fmla="*/ 10 h 179"/>
                  <a:gd name="T12" fmla="*/ 0 w 67"/>
                  <a:gd name="T13" fmla="*/ 1 h 179"/>
                  <a:gd name="T14" fmla="*/ 0 w 67"/>
                  <a:gd name="T15" fmla="*/ 1 h 17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7"/>
                  <a:gd name="T25" fmla="*/ 0 h 179"/>
                  <a:gd name="T26" fmla="*/ 67 w 67"/>
                  <a:gd name="T27" fmla="*/ 179 h 17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7" h="179">
                    <a:moveTo>
                      <a:pt x="0" y="6"/>
                    </a:moveTo>
                    <a:lnTo>
                      <a:pt x="25" y="14"/>
                    </a:lnTo>
                    <a:lnTo>
                      <a:pt x="67" y="0"/>
                    </a:lnTo>
                    <a:lnTo>
                      <a:pt x="38" y="137"/>
                    </a:lnTo>
                    <a:lnTo>
                      <a:pt x="21" y="179"/>
                    </a:lnTo>
                    <a:lnTo>
                      <a:pt x="8" y="14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218" name="Freeform 50">
                <a:extLst>
                  <a:ext uri="{FF2B5EF4-FFF2-40B4-BE49-F238E27FC236}">
                    <a16:creationId xmlns:a16="http://schemas.microsoft.com/office/drawing/2014/main" id="{9A1AD4F2-D53C-4FA0-A9B1-50AEF9F0D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9" y="1691"/>
                <a:ext cx="10" cy="45"/>
              </a:xfrm>
              <a:custGeom>
                <a:avLst/>
                <a:gdLst>
                  <a:gd name="T0" fmla="*/ 2 w 32"/>
                  <a:gd name="T1" fmla="*/ 0 h 167"/>
                  <a:gd name="T2" fmla="*/ 1 w 32"/>
                  <a:gd name="T3" fmla="*/ 1 h 167"/>
                  <a:gd name="T4" fmla="*/ 2 w 32"/>
                  <a:gd name="T5" fmla="*/ 2 h 167"/>
                  <a:gd name="T6" fmla="*/ 0 w 32"/>
                  <a:gd name="T7" fmla="*/ 9 h 167"/>
                  <a:gd name="T8" fmla="*/ 1 w 32"/>
                  <a:gd name="T9" fmla="*/ 12 h 167"/>
                  <a:gd name="T10" fmla="*/ 3 w 32"/>
                  <a:gd name="T11" fmla="*/ 8 h 167"/>
                  <a:gd name="T12" fmla="*/ 2 w 32"/>
                  <a:gd name="T13" fmla="*/ 2 h 167"/>
                  <a:gd name="T14" fmla="*/ 3 w 32"/>
                  <a:gd name="T15" fmla="*/ 1 h 167"/>
                  <a:gd name="T16" fmla="*/ 2 w 32"/>
                  <a:gd name="T17" fmla="*/ 0 h 167"/>
                  <a:gd name="T18" fmla="*/ 2 w 32"/>
                  <a:gd name="T19" fmla="*/ 0 h 167"/>
                  <a:gd name="T20" fmla="*/ 2 w 32"/>
                  <a:gd name="T21" fmla="*/ 0 h 1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2"/>
                  <a:gd name="T34" fmla="*/ 0 h 167"/>
                  <a:gd name="T35" fmla="*/ 32 w 32"/>
                  <a:gd name="T36" fmla="*/ 167 h 16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2" h="167">
                    <a:moveTo>
                      <a:pt x="19" y="0"/>
                    </a:moveTo>
                    <a:lnTo>
                      <a:pt x="7" y="15"/>
                    </a:lnTo>
                    <a:lnTo>
                      <a:pt x="15" y="27"/>
                    </a:lnTo>
                    <a:lnTo>
                      <a:pt x="0" y="118"/>
                    </a:lnTo>
                    <a:lnTo>
                      <a:pt x="11" y="167"/>
                    </a:lnTo>
                    <a:lnTo>
                      <a:pt x="32" y="112"/>
                    </a:lnTo>
                    <a:lnTo>
                      <a:pt x="23" y="27"/>
                    </a:lnTo>
                    <a:lnTo>
                      <a:pt x="28" y="19"/>
                    </a:lnTo>
                    <a:lnTo>
                      <a:pt x="23" y="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769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219" name="Freeform 51">
                <a:extLst>
                  <a:ext uri="{FF2B5EF4-FFF2-40B4-BE49-F238E27FC236}">
                    <a16:creationId xmlns:a16="http://schemas.microsoft.com/office/drawing/2014/main" id="{3B3782FC-09B5-4108-B8CF-6F93993D6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2" y="1753"/>
                <a:ext cx="33" cy="108"/>
              </a:xfrm>
              <a:custGeom>
                <a:avLst/>
                <a:gdLst>
                  <a:gd name="T0" fmla="*/ 10 w 111"/>
                  <a:gd name="T1" fmla="*/ 0 h 403"/>
                  <a:gd name="T2" fmla="*/ 9 w 111"/>
                  <a:gd name="T3" fmla="*/ 1 h 403"/>
                  <a:gd name="T4" fmla="*/ 8 w 111"/>
                  <a:gd name="T5" fmla="*/ 1 h 403"/>
                  <a:gd name="T6" fmla="*/ 8 w 111"/>
                  <a:gd name="T7" fmla="*/ 2 h 403"/>
                  <a:gd name="T8" fmla="*/ 7 w 111"/>
                  <a:gd name="T9" fmla="*/ 3 h 403"/>
                  <a:gd name="T10" fmla="*/ 7 w 111"/>
                  <a:gd name="T11" fmla="*/ 3 h 403"/>
                  <a:gd name="T12" fmla="*/ 6 w 111"/>
                  <a:gd name="T13" fmla="*/ 4 h 403"/>
                  <a:gd name="T14" fmla="*/ 5 w 111"/>
                  <a:gd name="T15" fmla="*/ 5 h 403"/>
                  <a:gd name="T16" fmla="*/ 5 w 111"/>
                  <a:gd name="T17" fmla="*/ 6 h 403"/>
                  <a:gd name="T18" fmla="*/ 4 w 111"/>
                  <a:gd name="T19" fmla="*/ 7 h 403"/>
                  <a:gd name="T20" fmla="*/ 4 w 111"/>
                  <a:gd name="T21" fmla="*/ 8 h 403"/>
                  <a:gd name="T22" fmla="*/ 3 w 111"/>
                  <a:gd name="T23" fmla="*/ 9 h 403"/>
                  <a:gd name="T24" fmla="*/ 2 w 111"/>
                  <a:gd name="T25" fmla="*/ 10 h 403"/>
                  <a:gd name="T26" fmla="*/ 2 w 111"/>
                  <a:gd name="T27" fmla="*/ 12 h 403"/>
                  <a:gd name="T28" fmla="*/ 1 w 111"/>
                  <a:gd name="T29" fmla="*/ 13 h 403"/>
                  <a:gd name="T30" fmla="*/ 1 w 111"/>
                  <a:gd name="T31" fmla="*/ 14 h 403"/>
                  <a:gd name="T32" fmla="*/ 1 w 111"/>
                  <a:gd name="T33" fmla="*/ 15 h 403"/>
                  <a:gd name="T34" fmla="*/ 1 w 111"/>
                  <a:gd name="T35" fmla="*/ 16 h 403"/>
                  <a:gd name="T36" fmla="*/ 1 w 111"/>
                  <a:gd name="T37" fmla="*/ 18 h 403"/>
                  <a:gd name="T38" fmla="*/ 0 w 111"/>
                  <a:gd name="T39" fmla="*/ 19 h 403"/>
                  <a:gd name="T40" fmla="*/ 0 w 111"/>
                  <a:gd name="T41" fmla="*/ 20 h 403"/>
                  <a:gd name="T42" fmla="*/ 0 w 111"/>
                  <a:gd name="T43" fmla="*/ 21 h 403"/>
                  <a:gd name="T44" fmla="*/ 0 w 111"/>
                  <a:gd name="T45" fmla="*/ 22 h 403"/>
                  <a:gd name="T46" fmla="*/ 0 w 111"/>
                  <a:gd name="T47" fmla="*/ 23 h 403"/>
                  <a:gd name="T48" fmla="*/ 0 w 111"/>
                  <a:gd name="T49" fmla="*/ 24 h 403"/>
                  <a:gd name="T50" fmla="*/ 0 w 111"/>
                  <a:gd name="T51" fmla="*/ 25 h 403"/>
                  <a:gd name="T52" fmla="*/ 0 w 111"/>
                  <a:gd name="T53" fmla="*/ 27 h 403"/>
                  <a:gd name="T54" fmla="*/ 0 w 111"/>
                  <a:gd name="T55" fmla="*/ 27 h 403"/>
                  <a:gd name="T56" fmla="*/ 0 w 111"/>
                  <a:gd name="T57" fmla="*/ 28 h 403"/>
                  <a:gd name="T58" fmla="*/ 0 w 111"/>
                  <a:gd name="T59" fmla="*/ 29 h 403"/>
                  <a:gd name="T60" fmla="*/ 0 w 111"/>
                  <a:gd name="T61" fmla="*/ 29 h 403"/>
                  <a:gd name="T62" fmla="*/ 0 w 111"/>
                  <a:gd name="T63" fmla="*/ 28 h 403"/>
                  <a:gd name="T64" fmla="*/ 1 w 111"/>
                  <a:gd name="T65" fmla="*/ 27 h 403"/>
                  <a:gd name="T66" fmla="*/ 1 w 111"/>
                  <a:gd name="T67" fmla="*/ 27 h 403"/>
                  <a:gd name="T68" fmla="*/ 1 w 111"/>
                  <a:gd name="T69" fmla="*/ 26 h 403"/>
                  <a:gd name="T70" fmla="*/ 1 w 111"/>
                  <a:gd name="T71" fmla="*/ 25 h 403"/>
                  <a:gd name="T72" fmla="*/ 1 w 111"/>
                  <a:gd name="T73" fmla="*/ 23 h 403"/>
                  <a:gd name="T74" fmla="*/ 2 w 111"/>
                  <a:gd name="T75" fmla="*/ 22 h 403"/>
                  <a:gd name="T76" fmla="*/ 2 w 111"/>
                  <a:gd name="T77" fmla="*/ 21 h 403"/>
                  <a:gd name="T78" fmla="*/ 2 w 111"/>
                  <a:gd name="T79" fmla="*/ 21 h 403"/>
                  <a:gd name="T80" fmla="*/ 2 w 111"/>
                  <a:gd name="T81" fmla="*/ 20 h 403"/>
                  <a:gd name="T82" fmla="*/ 3 w 111"/>
                  <a:gd name="T83" fmla="*/ 19 h 403"/>
                  <a:gd name="T84" fmla="*/ 3 w 111"/>
                  <a:gd name="T85" fmla="*/ 18 h 403"/>
                  <a:gd name="T86" fmla="*/ 3 w 111"/>
                  <a:gd name="T87" fmla="*/ 18 h 403"/>
                  <a:gd name="T88" fmla="*/ 3 w 111"/>
                  <a:gd name="T89" fmla="*/ 17 h 403"/>
                  <a:gd name="T90" fmla="*/ 3 w 111"/>
                  <a:gd name="T91" fmla="*/ 16 h 403"/>
                  <a:gd name="T92" fmla="*/ 4 w 111"/>
                  <a:gd name="T93" fmla="*/ 15 h 403"/>
                  <a:gd name="T94" fmla="*/ 4 w 111"/>
                  <a:gd name="T95" fmla="*/ 14 h 403"/>
                  <a:gd name="T96" fmla="*/ 4 w 111"/>
                  <a:gd name="T97" fmla="*/ 14 h 403"/>
                  <a:gd name="T98" fmla="*/ 4 w 111"/>
                  <a:gd name="T99" fmla="*/ 13 h 403"/>
                  <a:gd name="T100" fmla="*/ 4 w 111"/>
                  <a:gd name="T101" fmla="*/ 12 h 403"/>
                  <a:gd name="T102" fmla="*/ 5 w 111"/>
                  <a:gd name="T103" fmla="*/ 11 h 403"/>
                  <a:gd name="T104" fmla="*/ 5 w 111"/>
                  <a:gd name="T105" fmla="*/ 10 h 403"/>
                  <a:gd name="T106" fmla="*/ 10 w 111"/>
                  <a:gd name="T107" fmla="*/ 0 h 40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11"/>
                  <a:gd name="T163" fmla="*/ 0 h 403"/>
                  <a:gd name="T164" fmla="*/ 111 w 111"/>
                  <a:gd name="T165" fmla="*/ 403 h 403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11" h="403">
                    <a:moveTo>
                      <a:pt x="111" y="0"/>
                    </a:moveTo>
                    <a:lnTo>
                      <a:pt x="109" y="0"/>
                    </a:lnTo>
                    <a:lnTo>
                      <a:pt x="107" y="4"/>
                    </a:lnTo>
                    <a:lnTo>
                      <a:pt x="103" y="8"/>
                    </a:lnTo>
                    <a:lnTo>
                      <a:pt x="99" y="15"/>
                    </a:lnTo>
                    <a:lnTo>
                      <a:pt x="95" y="17"/>
                    </a:lnTo>
                    <a:lnTo>
                      <a:pt x="92" y="23"/>
                    </a:lnTo>
                    <a:lnTo>
                      <a:pt x="90" y="27"/>
                    </a:lnTo>
                    <a:lnTo>
                      <a:pt x="86" y="32"/>
                    </a:lnTo>
                    <a:lnTo>
                      <a:pt x="82" y="36"/>
                    </a:lnTo>
                    <a:lnTo>
                      <a:pt x="80" y="42"/>
                    </a:lnTo>
                    <a:lnTo>
                      <a:pt x="76" y="48"/>
                    </a:lnTo>
                    <a:lnTo>
                      <a:pt x="73" y="55"/>
                    </a:lnTo>
                    <a:lnTo>
                      <a:pt x="69" y="59"/>
                    </a:lnTo>
                    <a:lnTo>
                      <a:pt x="65" y="67"/>
                    </a:lnTo>
                    <a:lnTo>
                      <a:pt x="61" y="72"/>
                    </a:lnTo>
                    <a:lnTo>
                      <a:pt x="57" y="80"/>
                    </a:lnTo>
                    <a:lnTo>
                      <a:pt x="54" y="87"/>
                    </a:lnTo>
                    <a:lnTo>
                      <a:pt x="50" y="93"/>
                    </a:lnTo>
                    <a:lnTo>
                      <a:pt x="46" y="101"/>
                    </a:lnTo>
                    <a:lnTo>
                      <a:pt x="44" y="110"/>
                    </a:lnTo>
                    <a:lnTo>
                      <a:pt x="40" y="116"/>
                    </a:lnTo>
                    <a:lnTo>
                      <a:pt x="36" y="124"/>
                    </a:lnTo>
                    <a:lnTo>
                      <a:pt x="33" y="131"/>
                    </a:lnTo>
                    <a:lnTo>
                      <a:pt x="31" y="139"/>
                    </a:lnTo>
                    <a:lnTo>
                      <a:pt x="27" y="146"/>
                    </a:lnTo>
                    <a:lnTo>
                      <a:pt x="25" y="154"/>
                    </a:lnTo>
                    <a:lnTo>
                      <a:pt x="23" y="162"/>
                    </a:lnTo>
                    <a:lnTo>
                      <a:pt x="21" y="169"/>
                    </a:lnTo>
                    <a:lnTo>
                      <a:pt x="17" y="177"/>
                    </a:lnTo>
                    <a:lnTo>
                      <a:pt x="16" y="184"/>
                    </a:lnTo>
                    <a:lnTo>
                      <a:pt x="14" y="192"/>
                    </a:lnTo>
                    <a:lnTo>
                      <a:pt x="14" y="202"/>
                    </a:lnTo>
                    <a:lnTo>
                      <a:pt x="10" y="209"/>
                    </a:lnTo>
                    <a:lnTo>
                      <a:pt x="10" y="219"/>
                    </a:lnTo>
                    <a:lnTo>
                      <a:pt x="8" y="228"/>
                    </a:lnTo>
                    <a:lnTo>
                      <a:pt x="8" y="238"/>
                    </a:lnTo>
                    <a:lnTo>
                      <a:pt x="6" y="247"/>
                    </a:lnTo>
                    <a:lnTo>
                      <a:pt x="4" y="257"/>
                    </a:lnTo>
                    <a:lnTo>
                      <a:pt x="2" y="266"/>
                    </a:lnTo>
                    <a:lnTo>
                      <a:pt x="2" y="276"/>
                    </a:lnTo>
                    <a:lnTo>
                      <a:pt x="2" y="285"/>
                    </a:lnTo>
                    <a:lnTo>
                      <a:pt x="2" y="295"/>
                    </a:lnTo>
                    <a:lnTo>
                      <a:pt x="2" y="300"/>
                    </a:lnTo>
                    <a:lnTo>
                      <a:pt x="2" y="304"/>
                    </a:lnTo>
                    <a:lnTo>
                      <a:pt x="2" y="310"/>
                    </a:lnTo>
                    <a:lnTo>
                      <a:pt x="2" y="316"/>
                    </a:lnTo>
                    <a:lnTo>
                      <a:pt x="0" y="323"/>
                    </a:lnTo>
                    <a:lnTo>
                      <a:pt x="0" y="333"/>
                    </a:lnTo>
                    <a:lnTo>
                      <a:pt x="0" y="340"/>
                    </a:lnTo>
                    <a:lnTo>
                      <a:pt x="0" y="348"/>
                    </a:lnTo>
                    <a:lnTo>
                      <a:pt x="0" y="356"/>
                    </a:lnTo>
                    <a:lnTo>
                      <a:pt x="0" y="363"/>
                    </a:lnTo>
                    <a:lnTo>
                      <a:pt x="0" y="369"/>
                    </a:lnTo>
                    <a:lnTo>
                      <a:pt x="2" y="376"/>
                    </a:lnTo>
                    <a:lnTo>
                      <a:pt x="2" y="382"/>
                    </a:lnTo>
                    <a:lnTo>
                      <a:pt x="2" y="388"/>
                    </a:lnTo>
                    <a:lnTo>
                      <a:pt x="2" y="392"/>
                    </a:lnTo>
                    <a:lnTo>
                      <a:pt x="2" y="395"/>
                    </a:lnTo>
                    <a:lnTo>
                      <a:pt x="2" y="401"/>
                    </a:lnTo>
                    <a:lnTo>
                      <a:pt x="2" y="403"/>
                    </a:lnTo>
                    <a:lnTo>
                      <a:pt x="2" y="401"/>
                    </a:lnTo>
                    <a:lnTo>
                      <a:pt x="4" y="395"/>
                    </a:lnTo>
                    <a:lnTo>
                      <a:pt x="4" y="392"/>
                    </a:lnTo>
                    <a:lnTo>
                      <a:pt x="4" y="388"/>
                    </a:lnTo>
                    <a:lnTo>
                      <a:pt x="6" y="382"/>
                    </a:lnTo>
                    <a:lnTo>
                      <a:pt x="8" y="378"/>
                    </a:lnTo>
                    <a:lnTo>
                      <a:pt x="8" y="371"/>
                    </a:lnTo>
                    <a:lnTo>
                      <a:pt x="10" y="365"/>
                    </a:lnTo>
                    <a:lnTo>
                      <a:pt x="10" y="357"/>
                    </a:lnTo>
                    <a:lnTo>
                      <a:pt x="12" y="350"/>
                    </a:lnTo>
                    <a:lnTo>
                      <a:pt x="14" y="342"/>
                    </a:lnTo>
                    <a:lnTo>
                      <a:pt x="16" y="333"/>
                    </a:lnTo>
                    <a:lnTo>
                      <a:pt x="17" y="325"/>
                    </a:lnTo>
                    <a:lnTo>
                      <a:pt x="19" y="316"/>
                    </a:lnTo>
                    <a:lnTo>
                      <a:pt x="19" y="310"/>
                    </a:lnTo>
                    <a:lnTo>
                      <a:pt x="21" y="306"/>
                    </a:lnTo>
                    <a:lnTo>
                      <a:pt x="21" y="300"/>
                    </a:lnTo>
                    <a:lnTo>
                      <a:pt x="23" y="297"/>
                    </a:lnTo>
                    <a:lnTo>
                      <a:pt x="25" y="291"/>
                    </a:lnTo>
                    <a:lnTo>
                      <a:pt x="25" y="285"/>
                    </a:lnTo>
                    <a:lnTo>
                      <a:pt x="27" y="279"/>
                    </a:lnTo>
                    <a:lnTo>
                      <a:pt x="29" y="276"/>
                    </a:lnTo>
                    <a:lnTo>
                      <a:pt x="29" y="268"/>
                    </a:lnTo>
                    <a:lnTo>
                      <a:pt x="31" y="264"/>
                    </a:lnTo>
                    <a:lnTo>
                      <a:pt x="31" y="259"/>
                    </a:lnTo>
                    <a:lnTo>
                      <a:pt x="33" y="253"/>
                    </a:lnTo>
                    <a:lnTo>
                      <a:pt x="33" y="247"/>
                    </a:lnTo>
                    <a:lnTo>
                      <a:pt x="35" y="241"/>
                    </a:lnTo>
                    <a:lnTo>
                      <a:pt x="36" y="236"/>
                    </a:lnTo>
                    <a:lnTo>
                      <a:pt x="38" y="232"/>
                    </a:lnTo>
                    <a:lnTo>
                      <a:pt x="38" y="224"/>
                    </a:lnTo>
                    <a:lnTo>
                      <a:pt x="40" y="219"/>
                    </a:lnTo>
                    <a:lnTo>
                      <a:pt x="42" y="213"/>
                    </a:lnTo>
                    <a:lnTo>
                      <a:pt x="44" y="207"/>
                    </a:lnTo>
                    <a:lnTo>
                      <a:pt x="44" y="202"/>
                    </a:lnTo>
                    <a:lnTo>
                      <a:pt x="46" y="196"/>
                    </a:lnTo>
                    <a:lnTo>
                      <a:pt x="48" y="192"/>
                    </a:lnTo>
                    <a:lnTo>
                      <a:pt x="50" y="186"/>
                    </a:lnTo>
                    <a:lnTo>
                      <a:pt x="50" y="179"/>
                    </a:lnTo>
                    <a:lnTo>
                      <a:pt x="52" y="175"/>
                    </a:lnTo>
                    <a:lnTo>
                      <a:pt x="52" y="169"/>
                    </a:lnTo>
                    <a:lnTo>
                      <a:pt x="54" y="164"/>
                    </a:lnTo>
                    <a:lnTo>
                      <a:pt x="55" y="158"/>
                    </a:lnTo>
                    <a:lnTo>
                      <a:pt x="57" y="152"/>
                    </a:lnTo>
                    <a:lnTo>
                      <a:pt x="57" y="146"/>
                    </a:lnTo>
                    <a:lnTo>
                      <a:pt x="61" y="143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6B94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92196" name="Group 52">
              <a:extLst>
                <a:ext uri="{FF2B5EF4-FFF2-40B4-BE49-F238E27FC236}">
                  <a16:creationId xmlns:a16="http://schemas.microsoft.com/office/drawing/2014/main" id="{64193DED-AC5F-4AC5-BA61-9EDFC520875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89" y="3338"/>
              <a:ext cx="135" cy="159"/>
              <a:chOff x="1897" y="1639"/>
              <a:chExt cx="259" cy="264"/>
            </a:xfrm>
          </p:grpSpPr>
          <p:sp>
            <p:nvSpPr>
              <p:cNvPr id="92200" name="Freeform 53">
                <a:extLst>
                  <a:ext uri="{FF2B5EF4-FFF2-40B4-BE49-F238E27FC236}">
                    <a16:creationId xmlns:a16="http://schemas.microsoft.com/office/drawing/2014/main" id="{0EED67DA-29AC-4225-A51A-6A12DCD73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" y="1650"/>
                <a:ext cx="205" cy="253"/>
              </a:xfrm>
              <a:custGeom>
                <a:avLst/>
                <a:gdLst>
                  <a:gd name="T0" fmla="*/ 24 w 696"/>
                  <a:gd name="T1" fmla="*/ 30 h 947"/>
                  <a:gd name="T2" fmla="*/ 23 w 696"/>
                  <a:gd name="T3" fmla="*/ 33 h 947"/>
                  <a:gd name="T4" fmla="*/ 22 w 696"/>
                  <a:gd name="T5" fmla="*/ 35 h 947"/>
                  <a:gd name="T6" fmla="*/ 22 w 696"/>
                  <a:gd name="T7" fmla="*/ 38 h 947"/>
                  <a:gd name="T8" fmla="*/ 22 w 696"/>
                  <a:gd name="T9" fmla="*/ 40 h 947"/>
                  <a:gd name="T10" fmla="*/ 22 w 696"/>
                  <a:gd name="T11" fmla="*/ 42 h 947"/>
                  <a:gd name="T12" fmla="*/ 22 w 696"/>
                  <a:gd name="T13" fmla="*/ 44 h 947"/>
                  <a:gd name="T14" fmla="*/ 22 w 696"/>
                  <a:gd name="T15" fmla="*/ 46 h 947"/>
                  <a:gd name="T16" fmla="*/ 22 w 696"/>
                  <a:gd name="T17" fmla="*/ 48 h 947"/>
                  <a:gd name="T18" fmla="*/ 22 w 696"/>
                  <a:gd name="T19" fmla="*/ 50 h 947"/>
                  <a:gd name="T20" fmla="*/ 23 w 696"/>
                  <a:gd name="T21" fmla="*/ 53 h 947"/>
                  <a:gd name="T22" fmla="*/ 23 w 696"/>
                  <a:gd name="T23" fmla="*/ 55 h 947"/>
                  <a:gd name="T24" fmla="*/ 23 w 696"/>
                  <a:gd name="T25" fmla="*/ 57 h 947"/>
                  <a:gd name="T26" fmla="*/ 24 w 696"/>
                  <a:gd name="T27" fmla="*/ 60 h 947"/>
                  <a:gd name="T28" fmla="*/ 24 w 696"/>
                  <a:gd name="T29" fmla="*/ 62 h 947"/>
                  <a:gd name="T30" fmla="*/ 24 w 696"/>
                  <a:gd name="T31" fmla="*/ 64 h 947"/>
                  <a:gd name="T32" fmla="*/ 32 w 696"/>
                  <a:gd name="T33" fmla="*/ 43 h 947"/>
                  <a:gd name="T34" fmla="*/ 34 w 696"/>
                  <a:gd name="T35" fmla="*/ 41 h 947"/>
                  <a:gd name="T36" fmla="*/ 35 w 696"/>
                  <a:gd name="T37" fmla="*/ 38 h 947"/>
                  <a:gd name="T38" fmla="*/ 36 w 696"/>
                  <a:gd name="T39" fmla="*/ 36 h 947"/>
                  <a:gd name="T40" fmla="*/ 37 w 696"/>
                  <a:gd name="T41" fmla="*/ 34 h 947"/>
                  <a:gd name="T42" fmla="*/ 38 w 696"/>
                  <a:gd name="T43" fmla="*/ 32 h 947"/>
                  <a:gd name="T44" fmla="*/ 39 w 696"/>
                  <a:gd name="T45" fmla="*/ 30 h 947"/>
                  <a:gd name="T46" fmla="*/ 39 w 696"/>
                  <a:gd name="T47" fmla="*/ 28 h 947"/>
                  <a:gd name="T48" fmla="*/ 40 w 696"/>
                  <a:gd name="T49" fmla="*/ 26 h 947"/>
                  <a:gd name="T50" fmla="*/ 40 w 696"/>
                  <a:gd name="T51" fmla="*/ 23 h 947"/>
                  <a:gd name="T52" fmla="*/ 39 w 696"/>
                  <a:gd name="T53" fmla="*/ 21 h 947"/>
                  <a:gd name="T54" fmla="*/ 39 w 696"/>
                  <a:gd name="T55" fmla="*/ 19 h 947"/>
                  <a:gd name="T56" fmla="*/ 39 w 696"/>
                  <a:gd name="T57" fmla="*/ 17 h 947"/>
                  <a:gd name="T58" fmla="*/ 48 w 696"/>
                  <a:gd name="T59" fmla="*/ 19 h 947"/>
                  <a:gd name="T60" fmla="*/ 49 w 696"/>
                  <a:gd name="T61" fmla="*/ 15 h 947"/>
                  <a:gd name="T62" fmla="*/ 47 w 696"/>
                  <a:gd name="T63" fmla="*/ 13 h 947"/>
                  <a:gd name="T64" fmla="*/ 44 w 696"/>
                  <a:gd name="T65" fmla="*/ 12 h 947"/>
                  <a:gd name="T66" fmla="*/ 41 w 696"/>
                  <a:gd name="T67" fmla="*/ 11 h 947"/>
                  <a:gd name="T68" fmla="*/ 38 w 696"/>
                  <a:gd name="T69" fmla="*/ 10 h 947"/>
                  <a:gd name="T70" fmla="*/ 35 w 696"/>
                  <a:gd name="T71" fmla="*/ 9 h 947"/>
                  <a:gd name="T72" fmla="*/ 32 w 696"/>
                  <a:gd name="T73" fmla="*/ 8 h 947"/>
                  <a:gd name="T74" fmla="*/ 29 w 696"/>
                  <a:gd name="T75" fmla="*/ 7 h 947"/>
                  <a:gd name="T76" fmla="*/ 27 w 696"/>
                  <a:gd name="T77" fmla="*/ 7 h 947"/>
                  <a:gd name="T78" fmla="*/ 24 w 696"/>
                  <a:gd name="T79" fmla="*/ 7 h 947"/>
                  <a:gd name="T80" fmla="*/ 22 w 696"/>
                  <a:gd name="T81" fmla="*/ 7 h 947"/>
                  <a:gd name="T82" fmla="*/ 1 w 696"/>
                  <a:gd name="T83" fmla="*/ 2 h 947"/>
                  <a:gd name="T84" fmla="*/ 0 w 696"/>
                  <a:gd name="T85" fmla="*/ 4 h 947"/>
                  <a:gd name="T86" fmla="*/ 0 w 696"/>
                  <a:gd name="T87" fmla="*/ 6 h 947"/>
                  <a:gd name="T88" fmla="*/ 0 w 696"/>
                  <a:gd name="T89" fmla="*/ 8 h 947"/>
                  <a:gd name="T90" fmla="*/ 1 w 696"/>
                  <a:gd name="T91" fmla="*/ 10 h 947"/>
                  <a:gd name="T92" fmla="*/ 2 w 696"/>
                  <a:gd name="T93" fmla="*/ 13 h 947"/>
                  <a:gd name="T94" fmla="*/ 4 w 696"/>
                  <a:gd name="T95" fmla="*/ 14 h 947"/>
                  <a:gd name="T96" fmla="*/ 6 w 696"/>
                  <a:gd name="T97" fmla="*/ 15 h 947"/>
                  <a:gd name="T98" fmla="*/ 9 w 696"/>
                  <a:gd name="T99" fmla="*/ 15 h 947"/>
                  <a:gd name="T100" fmla="*/ 12 w 696"/>
                  <a:gd name="T101" fmla="*/ 15 h 947"/>
                  <a:gd name="T102" fmla="*/ 14 w 696"/>
                  <a:gd name="T103" fmla="*/ 15 h 947"/>
                  <a:gd name="T104" fmla="*/ 17 w 696"/>
                  <a:gd name="T105" fmla="*/ 15 h 94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696"/>
                  <a:gd name="T160" fmla="*/ 0 h 947"/>
                  <a:gd name="T161" fmla="*/ 696 w 696"/>
                  <a:gd name="T162" fmla="*/ 947 h 947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696" h="947">
                    <a:moveTo>
                      <a:pt x="196" y="213"/>
                    </a:moveTo>
                    <a:lnTo>
                      <a:pt x="274" y="418"/>
                    </a:lnTo>
                    <a:lnTo>
                      <a:pt x="272" y="420"/>
                    </a:lnTo>
                    <a:lnTo>
                      <a:pt x="270" y="426"/>
                    </a:lnTo>
                    <a:lnTo>
                      <a:pt x="270" y="432"/>
                    </a:lnTo>
                    <a:lnTo>
                      <a:pt x="266" y="439"/>
                    </a:lnTo>
                    <a:lnTo>
                      <a:pt x="266" y="447"/>
                    </a:lnTo>
                    <a:lnTo>
                      <a:pt x="264" y="452"/>
                    </a:lnTo>
                    <a:lnTo>
                      <a:pt x="262" y="458"/>
                    </a:lnTo>
                    <a:lnTo>
                      <a:pt x="260" y="462"/>
                    </a:lnTo>
                    <a:lnTo>
                      <a:pt x="260" y="470"/>
                    </a:lnTo>
                    <a:lnTo>
                      <a:pt x="259" y="475"/>
                    </a:lnTo>
                    <a:lnTo>
                      <a:pt x="259" y="483"/>
                    </a:lnTo>
                    <a:lnTo>
                      <a:pt x="257" y="490"/>
                    </a:lnTo>
                    <a:lnTo>
                      <a:pt x="255" y="498"/>
                    </a:lnTo>
                    <a:lnTo>
                      <a:pt x="255" y="506"/>
                    </a:lnTo>
                    <a:lnTo>
                      <a:pt x="253" y="513"/>
                    </a:lnTo>
                    <a:lnTo>
                      <a:pt x="253" y="523"/>
                    </a:lnTo>
                    <a:lnTo>
                      <a:pt x="253" y="532"/>
                    </a:lnTo>
                    <a:lnTo>
                      <a:pt x="251" y="540"/>
                    </a:lnTo>
                    <a:lnTo>
                      <a:pt x="251" y="549"/>
                    </a:lnTo>
                    <a:lnTo>
                      <a:pt x="251" y="555"/>
                    </a:lnTo>
                    <a:lnTo>
                      <a:pt x="251" y="561"/>
                    </a:lnTo>
                    <a:lnTo>
                      <a:pt x="251" y="565"/>
                    </a:lnTo>
                    <a:lnTo>
                      <a:pt x="251" y="570"/>
                    </a:lnTo>
                    <a:lnTo>
                      <a:pt x="249" y="576"/>
                    </a:lnTo>
                    <a:lnTo>
                      <a:pt x="249" y="580"/>
                    </a:lnTo>
                    <a:lnTo>
                      <a:pt x="249" y="586"/>
                    </a:lnTo>
                    <a:lnTo>
                      <a:pt x="249" y="591"/>
                    </a:lnTo>
                    <a:lnTo>
                      <a:pt x="249" y="597"/>
                    </a:lnTo>
                    <a:lnTo>
                      <a:pt x="251" y="603"/>
                    </a:lnTo>
                    <a:lnTo>
                      <a:pt x="251" y="608"/>
                    </a:lnTo>
                    <a:lnTo>
                      <a:pt x="251" y="616"/>
                    </a:lnTo>
                    <a:lnTo>
                      <a:pt x="251" y="620"/>
                    </a:lnTo>
                    <a:lnTo>
                      <a:pt x="251" y="625"/>
                    </a:lnTo>
                    <a:lnTo>
                      <a:pt x="251" y="631"/>
                    </a:lnTo>
                    <a:lnTo>
                      <a:pt x="251" y="637"/>
                    </a:lnTo>
                    <a:lnTo>
                      <a:pt x="251" y="643"/>
                    </a:lnTo>
                    <a:lnTo>
                      <a:pt x="253" y="650"/>
                    </a:lnTo>
                    <a:lnTo>
                      <a:pt x="253" y="656"/>
                    </a:lnTo>
                    <a:lnTo>
                      <a:pt x="253" y="662"/>
                    </a:lnTo>
                    <a:lnTo>
                      <a:pt x="253" y="667"/>
                    </a:lnTo>
                    <a:lnTo>
                      <a:pt x="253" y="673"/>
                    </a:lnTo>
                    <a:lnTo>
                      <a:pt x="255" y="679"/>
                    </a:lnTo>
                    <a:lnTo>
                      <a:pt x="255" y="684"/>
                    </a:lnTo>
                    <a:lnTo>
                      <a:pt x="255" y="690"/>
                    </a:lnTo>
                    <a:lnTo>
                      <a:pt x="257" y="698"/>
                    </a:lnTo>
                    <a:lnTo>
                      <a:pt x="257" y="703"/>
                    </a:lnTo>
                    <a:lnTo>
                      <a:pt x="259" y="709"/>
                    </a:lnTo>
                    <a:lnTo>
                      <a:pt x="259" y="715"/>
                    </a:lnTo>
                    <a:lnTo>
                      <a:pt x="259" y="721"/>
                    </a:lnTo>
                    <a:lnTo>
                      <a:pt x="259" y="726"/>
                    </a:lnTo>
                    <a:lnTo>
                      <a:pt x="260" y="732"/>
                    </a:lnTo>
                    <a:lnTo>
                      <a:pt x="260" y="738"/>
                    </a:lnTo>
                    <a:lnTo>
                      <a:pt x="260" y="743"/>
                    </a:lnTo>
                    <a:lnTo>
                      <a:pt x="262" y="749"/>
                    </a:lnTo>
                    <a:lnTo>
                      <a:pt x="262" y="755"/>
                    </a:lnTo>
                    <a:lnTo>
                      <a:pt x="262" y="760"/>
                    </a:lnTo>
                    <a:lnTo>
                      <a:pt x="264" y="766"/>
                    </a:lnTo>
                    <a:lnTo>
                      <a:pt x="264" y="770"/>
                    </a:lnTo>
                    <a:lnTo>
                      <a:pt x="266" y="776"/>
                    </a:lnTo>
                    <a:lnTo>
                      <a:pt x="266" y="781"/>
                    </a:lnTo>
                    <a:lnTo>
                      <a:pt x="266" y="787"/>
                    </a:lnTo>
                    <a:lnTo>
                      <a:pt x="266" y="793"/>
                    </a:lnTo>
                    <a:lnTo>
                      <a:pt x="268" y="798"/>
                    </a:lnTo>
                    <a:lnTo>
                      <a:pt x="270" y="806"/>
                    </a:lnTo>
                    <a:lnTo>
                      <a:pt x="270" y="816"/>
                    </a:lnTo>
                    <a:lnTo>
                      <a:pt x="272" y="825"/>
                    </a:lnTo>
                    <a:lnTo>
                      <a:pt x="274" y="835"/>
                    </a:lnTo>
                    <a:lnTo>
                      <a:pt x="274" y="840"/>
                    </a:lnTo>
                    <a:lnTo>
                      <a:pt x="276" y="850"/>
                    </a:lnTo>
                    <a:lnTo>
                      <a:pt x="278" y="856"/>
                    </a:lnTo>
                    <a:lnTo>
                      <a:pt x="279" y="863"/>
                    </a:lnTo>
                    <a:lnTo>
                      <a:pt x="279" y="869"/>
                    </a:lnTo>
                    <a:lnTo>
                      <a:pt x="281" y="873"/>
                    </a:lnTo>
                    <a:lnTo>
                      <a:pt x="281" y="876"/>
                    </a:lnTo>
                    <a:lnTo>
                      <a:pt x="283" y="882"/>
                    </a:lnTo>
                    <a:lnTo>
                      <a:pt x="283" y="886"/>
                    </a:lnTo>
                    <a:lnTo>
                      <a:pt x="283" y="890"/>
                    </a:lnTo>
                    <a:lnTo>
                      <a:pt x="295" y="947"/>
                    </a:lnTo>
                    <a:lnTo>
                      <a:pt x="331" y="901"/>
                    </a:lnTo>
                    <a:lnTo>
                      <a:pt x="369" y="612"/>
                    </a:lnTo>
                    <a:lnTo>
                      <a:pt x="369" y="610"/>
                    </a:lnTo>
                    <a:lnTo>
                      <a:pt x="373" y="603"/>
                    </a:lnTo>
                    <a:lnTo>
                      <a:pt x="374" y="599"/>
                    </a:lnTo>
                    <a:lnTo>
                      <a:pt x="378" y="593"/>
                    </a:lnTo>
                    <a:lnTo>
                      <a:pt x="380" y="586"/>
                    </a:lnTo>
                    <a:lnTo>
                      <a:pt x="384" y="580"/>
                    </a:lnTo>
                    <a:lnTo>
                      <a:pt x="386" y="570"/>
                    </a:lnTo>
                    <a:lnTo>
                      <a:pt x="392" y="563"/>
                    </a:lnTo>
                    <a:lnTo>
                      <a:pt x="395" y="553"/>
                    </a:lnTo>
                    <a:lnTo>
                      <a:pt x="399" y="544"/>
                    </a:lnTo>
                    <a:lnTo>
                      <a:pt x="401" y="538"/>
                    </a:lnTo>
                    <a:lnTo>
                      <a:pt x="403" y="532"/>
                    </a:lnTo>
                    <a:lnTo>
                      <a:pt x="405" y="529"/>
                    </a:lnTo>
                    <a:lnTo>
                      <a:pt x="409" y="523"/>
                    </a:lnTo>
                    <a:lnTo>
                      <a:pt x="411" y="517"/>
                    </a:lnTo>
                    <a:lnTo>
                      <a:pt x="412" y="511"/>
                    </a:lnTo>
                    <a:lnTo>
                      <a:pt x="416" y="506"/>
                    </a:lnTo>
                    <a:lnTo>
                      <a:pt x="418" y="500"/>
                    </a:lnTo>
                    <a:lnTo>
                      <a:pt x="420" y="494"/>
                    </a:lnTo>
                    <a:lnTo>
                      <a:pt x="422" y="489"/>
                    </a:lnTo>
                    <a:lnTo>
                      <a:pt x="424" y="483"/>
                    </a:lnTo>
                    <a:lnTo>
                      <a:pt x="426" y="477"/>
                    </a:lnTo>
                    <a:lnTo>
                      <a:pt x="428" y="471"/>
                    </a:lnTo>
                    <a:lnTo>
                      <a:pt x="430" y="464"/>
                    </a:lnTo>
                    <a:lnTo>
                      <a:pt x="431" y="460"/>
                    </a:lnTo>
                    <a:lnTo>
                      <a:pt x="435" y="454"/>
                    </a:lnTo>
                    <a:lnTo>
                      <a:pt x="435" y="447"/>
                    </a:lnTo>
                    <a:lnTo>
                      <a:pt x="437" y="441"/>
                    </a:lnTo>
                    <a:lnTo>
                      <a:pt x="439" y="435"/>
                    </a:lnTo>
                    <a:lnTo>
                      <a:pt x="441" y="430"/>
                    </a:lnTo>
                    <a:lnTo>
                      <a:pt x="443" y="424"/>
                    </a:lnTo>
                    <a:lnTo>
                      <a:pt x="445" y="418"/>
                    </a:lnTo>
                    <a:lnTo>
                      <a:pt x="447" y="413"/>
                    </a:lnTo>
                    <a:lnTo>
                      <a:pt x="449" y="407"/>
                    </a:lnTo>
                    <a:lnTo>
                      <a:pt x="450" y="401"/>
                    </a:lnTo>
                    <a:lnTo>
                      <a:pt x="450" y="395"/>
                    </a:lnTo>
                    <a:lnTo>
                      <a:pt x="452" y="390"/>
                    </a:lnTo>
                    <a:lnTo>
                      <a:pt x="452" y="386"/>
                    </a:lnTo>
                    <a:lnTo>
                      <a:pt x="454" y="380"/>
                    </a:lnTo>
                    <a:lnTo>
                      <a:pt x="454" y="375"/>
                    </a:lnTo>
                    <a:lnTo>
                      <a:pt x="456" y="371"/>
                    </a:lnTo>
                    <a:lnTo>
                      <a:pt x="458" y="365"/>
                    </a:lnTo>
                    <a:lnTo>
                      <a:pt x="458" y="356"/>
                    </a:lnTo>
                    <a:lnTo>
                      <a:pt x="460" y="348"/>
                    </a:lnTo>
                    <a:lnTo>
                      <a:pt x="460" y="338"/>
                    </a:lnTo>
                    <a:lnTo>
                      <a:pt x="460" y="333"/>
                    </a:lnTo>
                    <a:lnTo>
                      <a:pt x="458" y="323"/>
                    </a:lnTo>
                    <a:lnTo>
                      <a:pt x="456" y="317"/>
                    </a:lnTo>
                    <a:lnTo>
                      <a:pt x="456" y="310"/>
                    </a:lnTo>
                    <a:lnTo>
                      <a:pt x="456" y="304"/>
                    </a:lnTo>
                    <a:lnTo>
                      <a:pt x="454" y="298"/>
                    </a:lnTo>
                    <a:lnTo>
                      <a:pt x="454" y="293"/>
                    </a:lnTo>
                    <a:lnTo>
                      <a:pt x="452" y="287"/>
                    </a:lnTo>
                    <a:lnTo>
                      <a:pt x="452" y="283"/>
                    </a:lnTo>
                    <a:lnTo>
                      <a:pt x="452" y="278"/>
                    </a:lnTo>
                    <a:lnTo>
                      <a:pt x="452" y="274"/>
                    </a:lnTo>
                    <a:lnTo>
                      <a:pt x="450" y="270"/>
                    </a:lnTo>
                    <a:lnTo>
                      <a:pt x="450" y="266"/>
                    </a:lnTo>
                    <a:lnTo>
                      <a:pt x="449" y="257"/>
                    </a:lnTo>
                    <a:lnTo>
                      <a:pt x="449" y="253"/>
                    </a:lnTo>
                    <a:lnTo>
                      <a:pt x="447" y="245"/>
                    </a:lnTo>
                    <a:lnTo>
                      <a:pt x="447" y="240"/>
                    </a:lnTo>
                    <a:lnTo>
                      <a:pt x="445" y="236"/>
                    </a:lnTo>
                    <a:lnTo>
                      <a:pt x="445" y="234"/>
                    </a:lnTo>
                    <a:lnTo>
                      <a:pt x="445" y="230"/>
                    </a:lnTo>
                    <a:lnTo>
                      <a:pt x="445" y="228"/>
                    </a:lnTo>
                    <a:lnTo>
                      <a:pt x="549" y="262"/>
                    </a:lnTo>
                    <a:lnTo>
                      <a:pt x="696" y="312"/>
                    </a:lnTo>
                    <a:lnTo>
                      <a:pt x="574" y="213"/>
                    </a:lnTo>
                    <a:lnTo>
                      <a:pt x="572" y="211"/>
                    </a:lnTo>
                    <a:lnTo>
                      <a:pt x="568" y="209"/>
                    </a:lnTo>
                    <a:lnTo>
                      <a:pt x="565" y="205"/>
                    </a:lnTo>
                    <a:lnTo>
                      <a:pt x="557" y="200"/>
                    </a:lnTo>
                    <a:lnTo>
                      <a:pt x="551" y="198"/>
                    </a:lnTo>
                    <a:lnTo>
                      <a:pt x="547" y="194"/>
                    </a:lnTo>
                    <a:lnTo>
                      <a:pt x="542" y="192"/>
                    </a:lnTo>
                    <a:lnTo>
                      <a:pt x="538" y="188"/>
                    </a:lnTo>
                    <a:lnTo>
                      <a:pt x="532" y="184"/>
                    </a:lnTo>
                    <a:lnTo>
                      <a:pt x="527" y="183"/>
                    </a:lnTo>
                    <a:lnTo>
                      <a:pt x="521" y="179"/>
                    </a:lnTo>
                    <a:lnTo>
                      <a:pt x="515" y="177"/>
                    </a:lnTo>
                    <a:lnTo>
                      <a:pt x="508" y="171"/>
                    </a:lnTo>
                    <a:lnTo>
                      <a:pt x="502" y="167"/>
                    </a:lnTo>
                    <a:lnTo>
                      <a:pt x="494" y="163"/>
                    </a:lnTo>
                    <a:lnTo>
                      <a:pt x="487" y="162"/>
                    </a:lnTo>
                    <a:lnTo>
                      <a:pt x="481" y="156"/>
                    </a:lnTo>
                    <a:lnTo>
                      <a:pt x="473" y="152"/>
                    </a:lnTo>
                    <a:lnTo>
                      <a:pt x="466" y="148"/>
                    </a:lnTo>
                    <a:lnTo>
                      <a:pt x="460" y="146"/>
                    </a:lnTo>
                    <a:lnTo>
                      <a:pt x="452" y="143"/>
                    </a:lnTo>
                    <a:lnTo>
                      <a:pt x="445" y="139"/>
                    </a:lnTo>
                    <a:lnTo>
                      <a:pt x="437" y="135"/>
                    </a:lnTo>
                    <a:lnTo>
                      <a:pt x="431" y="133"/>
                    </a:lnTo>
                    <a:lnTo>
                      <a:pt x="424" y="129"/>
                    </a:lnTo>
                    <a:lnTo>
                      <a:pt x="418" y="127"/>
                    </a:lnTo>
                    <a:lnTo>
                      <a:pt x="411" y="124"/>
                    </a:lnTo>
                    <a:lnTo>
                      <a:pt x="405" y="122"/>
                    </a:lnTo>
                    <a:lnTo>
                      <a:pt x="399" y="120"/>
                    </a:lnTo>
                    <a:lnTo>
                      <a:pt x="392" y="118"/>
                    </a:lnTo>
                    <a:lnTo>
                      <a:pt x="384" y="116"/>
                    </a:lnTo>
                    <a:lnTo>
                      <a:pt x="378" y="114"/>
                    </a:lnTo>
                    <a:lnTo>
                      <a:pt x="371" y="112"/>
                    </a:lnTo>
                    <a:lnTo>
                      <a:pt x="365" y="112"/>
                    </a:lnTo>
                    <a:lnTo>
                      <a:pt x="357" y="110"/>
                    </a:lnTo>
                    <a:lnTo>
                      <a:pt x="352" y="110"/>
                    </a:lnTo>
                    <a:lnTo>
                      <a:pt x="342" y="108"/>
                    </a:lnTo>
                    <a:lnTo>
                      <a:pt x="336" y="106"/>
                    </a:lnTo>
                    <a:lnTo>
                      <a:pt x="329" y="105"/>
                    </a:lnTo>
                    <a:lnTo>
                      <a:pt x="323" y="105"/>
                    </a:lnTo>
                    <a:lnTo>
                      <a:pt x="316" y="105"/>
                    </a:lnTo>
                    <a:lnTo>
                      <a:pt x="310" y="103"/>
                    </a:lnTo>
                    <a:lnTo>
                      <a:pt x="304" y="103"/>
                    </a:lnTo>
                    <a:lnTo>
                      <a:pt x="298" y="103"/>
                    </a:lnTo>
                    <a:lnTo>
                      <a:pt x="293" y="103"/>
                    </a:lnTo>
                    <a:lnTo>
                      <a:pt x="287" y="101"/>
                    </a:lnTo>
                    <a:lnTo>
                      <a:pt x="281" y="101"/>
                    </a:lnTo>
                    <a:lnTo>
                      <a:pt x="278" y="101"/>
                    </a:lnTo>
                    <a:lnTo>
                      <a:pt x="268" y="101"/>
                    </a:lnTo>
                    <a:lnTo>
                      <a:pt x="260" y="101"/>
                    </a:lnTo>
                    <a:lnTo>
                      <a:pt x="255" y="101"/>
                    </a:lnTo>
                    <a:lnTo>
                      <a:pt x="249" y="101"/>
                    </a:lnTo>
                    <a:lnTo>
                      <a:pt x="247" y="101"/>
                    </a:lnTo>
                    <a:lnTo>
                      <a:pt x="70" y="129"/>
                    </a:lnTo>
                    <a:lnTo>
                      <a:pt x="36" y="25"/>
                    </a:lnTo>
                    <a:lnTo>
                      <a:pt x="27" y="0"/>
                    </a:lnTo>
                    <a:lnTo>
                      <a:pt x="9" y="0"/>
                    </a:lnTo>
                    <a:lnTo>
                      <a:pt x="6" y="30"/>
                    </a:lnTo>
                    <a:lnTo>
                      <a:pt x="4" y="30"/>
                    </a:lnTo>
                    <a:lnTo>
                      <a:pt x="4" y="34"/>
                    </a:lnTo>
                    <a:lnTo>
                      <a:pt x="2" y="40"/>
                    </a:lnTo>
                    <a:lnTo>
                      <a:pt x="2" y="48"/>
                    </a:lnTo>
                    <a:lnTo>
                      <a:pt x="2" y="51"/>
                    </a:lnTo>
                    <a:lnTo>
                      <a:pt x="2" y="57"/>
                    </a:lnTo>
                    <a:lnTo>
                      <a:pt x="0" y="63"/>
                    </a:lnTo>
                    <a:lnTo>
                      <a:pt x="0" y="67"/>
                    </a:lnTo>
                    <a:lnTo>
                      <a:pt x="0" y="72"/>
                    </a:lnTo>
                    <a:lnTo>
                      <a:pt x="0" y="80"/>
                    </a:lnTo>
                    <a:lnTo>
                      <a:pt x="0" y="86"/>
                    </a:lnTo>
                    <a:lnTo>
                      <a:pt x="2" y="93"/>
                    </a:lnTo>
                    <a:lnTo>
                      <a:pt x="2" y="99"/>
                    </a:lnTo>
                    <a:lnTo>
                      <a:pt x="2" y="105"/>
                    </a:lnTo>
                    <a:lnTo>
                      <a:pt x="2" y="112"/>
                    </a:lnTo>
                    <a:lnTo>
                      <a:pt x="4" y="118"/>
                    </a:lnTo>
                    <a:lnTo>
                      <a:pt x="4" y="125"/>
                    </a:lnTo>
                    <a:lnTo>
                      <a:pt x="6" y="133"/>
                    </a:lnTo>
                    <a:lnTo>
                      <a:pt x="8" y="139"/>
                    </a:lnTo>
                    <a:lnTo>
                      <a:pt x="9" y="146"/>
                    </a:lnTo>
                    <a:lnTo>
                      <a:pt x="11" y="150"/>
                    </a:lnTo>
                    <a:lnTo>
                      <a:pt x="15" y="158"/>
                    </a:lnTo>
                    <a:lnTo>
                      <a:pt x="17" y="163"/>
                    </a:lnTo>
                    <a:lnTo>
                      <a:pt x="21" y="169"/>
                    </a:lnTo>
                    <a:lnTo>
                      <a:pt x="23" y="175"/>
                    </a:lnTo>
                    <a:lnTo>
                      <a:pt x="28" y="181"/>
                    </a:lnTo>
                    <a:lnTo>
                      <a:pt x="32" y="184"/>
                    </a:lnTo>
                    <a:lnTo>
                      <a:pt x="36" y="190"/>
                    </a:lnTo>
                    <a:lnTo>
                      <a:pt x="40" y="194"/>
                    </a:lnTo>
                    <a:lnTo>
                      <a:pt x="46" y="198"/>
                    </a:lnTo>
                    <a:lnTo>
                      <a:pt x="51" y="200"/>
                    </a:lnTo>
                    <a:lnTo>
                      <a:pt x="57" y="203"/>
                    </a:lnTo>
                    <a:lnTo>
                      <a:pt x="63" y="205"/>
                    </a:lnTo>
                    <a:lnTo>
                      <a:pt x="68" y="209"/>
                    </a:lnTo>
                    <a:lnTo>
                      <a:pt x="74" y="211"/>
                    </a:lnTo>
                    <a:lnTo>
                      <a:pt x="82" y="213"/>
                    </a:lnTo>
                    <a:lnTo>
                      <a:pt x="87" y="213"/>
                    </a:lnTo>
                    <a:lnTo>
                      <a:pt x="95" y="215"/>
                    </a:lnTo>
                    <a:lnTo>
                      <a:pt x="101" y="215"/>
                    </a:lnTo>
                    <a:lnTo>
                      <a:pt x="108" y="217"/>
                    </a:lnTo>
                    <a:lnTo>
                      <a:pt x="114" y="217"/>
                    </a:lnTo>
                    <a:lnTo>
                      <a:pt x="122" y="217"/>
                    </a:lnTo>
                    <a:lnTo>
                      <a:pt x="127" y="217"/>
                    </a:lnTo>
                    <a:lnTo>
                      <a:pt x="135" y="217"/>
                    </a:lnTo>
                    <a:lnTo>
                      <a:pt x="141" y="217"/>
                    </a:lnTo>
                    <a:lnTo>
                      <a:pt x="146" y="217"/>
                    </a:lnTo>
                    <a:lnTo>
                      <a:pt x="150" y="217"/>
                    </a:lnTo>
                    <a:lnTo>
                      <a:pt x="158" y="217"/>
                    </a:lnTo>
                    <a:lnTo>
                      <a:pt x="162" y="215"/>
                    </a:lnTo>
                    <a:lnTo>
                      <a:pt x="167" y="215"/>
                    </a:lnTo>
                    <a:lnTo>
                      <a:pt x="171" y="215"/>
                    </a:lnTo>
                    <a:lnTo>
                      <a:pt x="177" y="215"/>
                    </a:lnTo>
                    <a:lnTo>
                      <a:pt x="184" y="213"/>
                    </a:lnTo>
                    <a:lnTo>
                      <a:pt x="190" y="213"/>
                    </a:lnTo>
                    <a:lnTo>
                      <a:pt x="194" y="213"/>
                    </a:lnTo>
                    <a:lnTo>
                      <a:pt x="196" y="2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201" name="Freeform 54">
                <a:extLst>
                  <a:ext uri="{FF2B5EF4-FFF2-40B4-BE49-F238E27FC236}">
                    <a16:creationId xmlns:a16="http://schemas.microsoft.com/office/drawing/2014/main" id="{A08CDC1D-A6D4-4A7F-BC59-EFF01F830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1773"/>
                <a:ext cx="99" cy="48"/>
              </a:xfrm>
              <a:custGeom>
                <a:avLst/>
                <a:gdLst>
                  <a:gd name="T0" fmla="*/ 5 w 332"/>
                  <a:gd name="T1" fmla="*/ 0 h 179"/>
                  <a:gd name="T2" fmla="*/ 11 w 332"/>
                  <a:gd name="T3" fmla="*/ 6 h 179"/>
                  <a:gd name="T4" fmla="*/ 30 w 332"/>
                  <a:gd name="T5" fmla="*/ 9 h 179"/>
                  <a:gd name="T6" fmla="*/ 30 w 332"/>
                  <a:gd name="T7" fmla="*/ 12 h 179"/>
                  <a:gd name="T8" fmla="*/ 27 w 332"/>
                  <a:gd name="T9" fmla="*/ 10 h 179"/>
                  <a:gd name="T10" fmla="*/ 27 w 332"/>
                  <a:gd name="T11" fmla="*/ 10 h 179"/>
                  <a:gd name="T12" fmla="*/ 27 w 332"/>
                  <a:gd name="T13" fmla="*/ 10 h 179"/>
                  <a:gd name="T14" fmla="*/ 26 w 332"/>
                  <a:gd name="T15" fmla="*/ 10 h 179"/>
                  <a:gd name="T16" fmla="*/ 26 w 332"/>
                  <a:gd name="T17" fmla="*/ 10 h 179"/>
                  <a:gd name="T18" fmla="*/ 25 w 332"/>
                  <a:gd name="T19" fmla="*/ 10 h 179"/>
                  <a:gd name="T20" fmla="*/ 25 w 332"/>
                  <a:gd name="T21" fmla="*/ 11 h 179"/>
                  <a:gd name="T22" fmla="*/ 24 w 332"/>
                  <a:gd name="T23" fmla="*/ 11 h 179"/>
                  <a:gd name="T24" fmla="*/ 24 w 332"/>
                  <a:gd name="T25" fmla="*/ 11 h 179"/>
                  <a:gd name="T26" fmla="*/ 23 w 332"/>
                  <a:gd name="T27" fmla="*/ 11 h 179"/>
                  <a:gd name="T28" fmla="*/ 23 w 332"/>
                  <a:gd name="T29" fmla="*/ 11 h 179"/>
                  <a:gd name="T30" fmla="*/ 22 w 332"/>
                  <a:gd name="T31" fmla="*/ 11 h 179"/>
                  <a:gd name="T32" fmla="*/ 21 w 332"/>
                  <a:gd name="T33" fmla="*/ 12 h 179"/>
                  <a:gd name="T34" fmla="*/ 21 w 332"/>
                  <a:gd name="T35" fmla="*/ 12 h 179"/>
                  <a:gd name="T36" fmla="*/ 20 w 332"/>
                  <a:gd name="T37" fmla="*/ 12 h 179"/>
                  <a:gd name="T38" fmla="*/ 19 w 332"/>
                  <a:gd name="T39" fmla="*/ 12 h 179"/>
                  <a:gd name="T40" fmla="*/ 18 w 332"/>
                  <a:gd name="T41" fmla="*/ 12 h 179"/>
                  <a:gd name="T42" fmla="*/ 17 w 332"/>
                  <a:gd name="T43" fmla="*/ 12 h 179"/>
                  <a:gd name="T44" fmla="*/ 16 w 332"/>
                  <a:gd name="T45" fmla="*/ 12 h 179"/>
                  <a:gd name="T46" fmla="*/ 16 w 332"/>
                  <a:gd name="T47" fmla="*/ 12 h 179"/>
                  <a:gd name="T48" fmla="*/ 15 w 332"/>
                  <a:gd name="T49" fmla="*/ 12 h 179"/>
                  <a:gd name="T50" fmla="*/ 14 w 332"/>
                  <a:gd name="T51" fmla="*/ 13 h 179"/>
                  <a:gd name="T52" fmla="*/ 13 w 332"/>
                  <a:gd name="T53" fmla="*/ 13 h 179"/>
                  <a:gd name="T54" fmla="*/ 13 w 332"/>
                  <a:gd name="T55" fmla="*/ 13 h 179"/>
                  <a:gd name="T56" fmla="*/ 12 w 332"/>
                  <a:gd name="T57" fmla="*/ 13 h 179"/>
                  <a:gd name="T58" fmla="*/ 11 w 332"/>
                  <a:gd name="T59" fmla="*/ 13 h 179"/>
                  <a:gd name="T60" fmla="*/ 11 w 332"/>
                  <a:gd name="T61" fmla="*/ 13 h 179"/>
                  <a:gd name="T62" fmla="*/ 10 w 332"/>
                  <a:gd name="T63" fmla="*/ 13 h 179"/>
                  <a:gd name="T64" fmla="*/ 10 w 332"/>
                  <a:gd name="T65" fmla="*/ 13 h 179"/>
                  <a:gd name="T66" fmla="*/ 9 w 332"/>
                  <a:gd name="T67" fmla="*/ 13 h 179"/>
                  <a:gd name="T68" fmla="*/ 9 w 332"/>
                  <a:gd name="T69" fmla="*/ 13 h 179"/>
                  <a:gd name="T70" fmla="*/ 8 w 332"/>
                  <a:gd name="T71" fmla="*/ 13 h 179"/>
                  <a:gd name="T72" fmla="*/ 7 w 332"/>
                  <a:gd name="T73" fmla="*/ 12 h 179"/>
                  <a:gd name="T74" fmla="*/ 7 w 332"/>
                  <a:gd name="T75" fmla="*/ 12 h 179"/>
                  <a:gd name="T76" fmla="*/ 7 w 332"/>
                  <a:gd name="T77" fmla="*/ 12 h 179"/>
                  <a:gd name="T78" fmla="*/ 6 w 332"/>
                  <a:gd name="T79" fmla="*/ 12 h 179"/>
                  <a:gd name="T80" fmla="*/ 5 w 332"/>
                  <a:gd name="T81" fmla="*/ 11 h 179"/>
                  <a:gd name="T82" fmla="*/ 4 w 332"/>
                  <a:gd name="T83" fmla="*/ 11 h 179"/>
                  <a:gd name="T84" fmla="*/ 4 w 332"/>
                  <a:gd name="T85" fmla="*/ 10 h 179"/>
                  <a:gd name="T86" fmla="*/ 3 w 332"/>
                  <a:gd name="T87" fmla="*/ 10 h 179"/>
                  <a:gd name="T88" fmla="*/ 2 w 332"/>
                  <a:gd name="T89" fmla="*/ 9 h 179"/>
                  <a:gd name="T90" fmla="*/ 2 w 332"/>
                  <a:gd name="T91" fmla="*/ 9 h 179"/>
                  <a:gd name="T92" fmla="*/ 1 w 332"/>
                  <a:gd name="T93" fmla="*/ 8 h 179"/>
                  <a:gd name="T94" fmla="*/ 1 w 332"/>
                  <a:gd name="T95" fmla="*/ 8 h 179"/>
                  <a:gd name="T96" fmla="*/ 1 w 332"/>
                  <a:gd name="T97" fmla="*/ 8 h 179"/>
                  <a:gd name="T98" fmla="*/ 0 w 332"/>
                  <a:gd name="T99" fmla="*/ 7 h 179"/>
                  <a:gd name="T100" fmla="*/ 0 w 332"/>
                  <a:gd name="T101" fmla="*/ 7 h 179"/>
                  <a:gd name="T102" fmla="*/ 5 w 332"/>
                  <a:gd name="T103" fmla="*/ 0 h 179"/>
                  <a:gd name="T104" fmla="*/ 5 w 332"/>
                  <a:gd name="T105" fmla="*/ 0 h 17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32"/>
                  <a:gd name="T160" fmla="*/ 0 h 179"/>
                  <a:gd name="T161" fmla="*/ 332 w 332"/>
                  <a:gd name="T162" fmla="*/ 179 h 179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32" h="179">
                    <a:moveTo>
                      <a:pt x="61" y="0"/>
                    </a:moveTo>
                    <a:lnTo>
                      <a:pt x="129" y="89"/>
                    </a:lnTo>
                    <a:lnTo>
                      <a:pt x="331" y="120"/>
                    </a:lnTo>
                    <a:lnTo>
                      <a:pt x="332" y="167"/>
                    </a:lnTo>
                    <a:lnTo>
                      <a:pt x="306" y="141"/>
                    </a:lnTo>
                    <a:lnTo>
                      <a:pt x="304" y="141"/>
                    </a:lnTo>
                    <a:lnTo>
                      <a:pt x="300" y="143"/>
                    </a:lnTo>
                    <a:lnTo>
                      <a:pt x="294" y="143"/>
                    </a:lnTo>
                    <a:lnTo>
                      <a:pt x="291" y="145"/>
                    </a:lnTo>
                    <a:lnTo>
                      <a:pt x="285" y="146"/>
                    </a:lnTo>
                    <a:lnTo>
                      <a:pt x="281" y="148"/>
                    </a:lnTo>
                    <a:lnTo>
                      <a:pt x="273" y="150"/>
                    </a:lnTo>
                    <a:lnTo>
                      <a:pt x="268" y="152"/>
                    </a:lnTo>
                    <a:lnTo>
                      <a:pt x="260" y="152"/>
                    </a:lnTo>
                    <a:lnTo>
                      <a:pt x="254" y="156"/>
                    </a:lnTo>
                    <a:lnTo>
                      <a:pt x="247" y="156"/>
                    </a:lnTo>
                    <a:lnTo>
                      <a:pt x="237" y="160"/>
                    </a:lnTo>
                    <a:lnTo>
                      <a:pt x="230" y="162"/>
                    </a:lnTo>
                    <a:lnTo>
                      <a:pt x="222" y="164"/>
                    </a:lnTo>
                    <a:lnTo>
                      <a:pt x="213" y="165"/>
                    </a:lnTo>
                    <a:lnTo>
                      <a:pt x="203" y="167"/>
                    </a:lnTo>
                    <a:lnTo>
                      <a:pt x="196" y="169"/>
                    </a:lnTo>
                    <a:lnTo>
                      <a:pt x="186" y="171"/>
                    </a:lnTo>
                    <a:lnTo>
                      <a:pt x="178" y="173"/>
                    </a:lnTo>
                    <a:lnTo>
                      <a:pt x="169" y="173"/>
                    </a:lnTo>
                    <a:lnTo>
                      <a:pt x="161" y="175"/>
                    </a:lnTo>
                    <a:lnTo>
                      <a:pt x="152" y="177"/>
                    </a:lnTo>
                    <a:lnTo>
                      <a:pt x="144" y="177"/>
                    </a:lnTo>
                    <a:lnTo>
                      <a:pt x="135" y="177"/>
                    </a:lnTo>
                    <a:lnTo>
                      <a:pt x="127" y="177"/>
                    </a:lnTo>
                    <a:lnTo>
                      <a:pt x="121" y="179"/>
                    </a:lnTo>
                    <a:lnTo>
                      <a:pt x="114" y="179"/>
                    </a:lnTo>
                    <a:lnTo>
                      <a:pt x="108" y="179"/>
                    </a:lnTo>
                    <a:lnTo>
                      <a:pt x="102" y="177"/>
                    </a:lnTo>
                    <a:lnTo>
                      <a:pt x="97" y="177"/>
                    </a:lnTo>
                    <a:lnTo>
                      <a:pt x="91" y="175"/>
                    </a:lnTo>
                    <a:lnTo>
                      <a:pt x="85" y="173"/>
                    </a:lnTo>
                    <a:lnTo>
                      <a:pt x="81" y="169"/>
                    </a:lnTo>
                    <a:lnTo>
                      <a:pt x="76" y="169"/>
                    </a:lnTo>
                    <a:lnTo>
                      <a:pt x="66" y="162"/>
                    </a:lnTo>
                    <a:lnTo>
                      <a:pt x="59" y="156"/>
                    </a:lnTo>
                    <a:lnTo>
                      <a:pt x="49" y="150"/>
                    </a:lnTo>
                    <a:lnTo>
                      <a:pt x="42" y="143"/>
                    </a:lnTo>
                    <a:lnTo>
                      <a:pt x="34" y="135"/>
                    </a:lnTo>
                    <a:lnTo>
                      <a:pt x="28" y="129"/>
                    </a:lnTo>
                    <a:lnTo>
                      <a:pt x="21" y="120"/>
                    </a:lnTo>
                    <a:lnTo>
                      <a:pt x="15" y="114"/>
                    </a:lnTo>
                    <a:lnTo>
                      <a:pt x="9" y="108"/>
                    </a:lnTo>
                    <a:lnTo>
                      <a:pt x="7" y="103"/>
                    </a:lnTo>
                    <a:lnTo>
                      <a:pt x="2" y="95"/>
                    </a:lnTo>
                    <a:lnTo>
                      <a:pt x="0" y="9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202" name="Freeform 55">
                <a:extLst>
                  <a:ext uri="{FF2B5EF4-FFF2-40B4-BE49-F238E27FC236}">
                    <a16:creationId xmlns:a16="http://schemas.microsoft.com/office/drawing/2014/main" id="{229A9252-F283-40F2-A6E6-BD84574CF5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7" y="1639"/>
                <a:ext cx="14" cy="20"/>
              </a:xfrm>
              <a:custGeom>
                <a:avLst/>
                <a:gdLst>
                  <a:gd name="T0" fmla="*/ 2 w 50"/>
                  <a:gd name="T1" fmla="*/ 5 h 74"/>
                  <a:gd name="T2" fmla="*/ 1 w 50"/>
                  <a:gd name="T3" fmla="*/ 5 h 74"/>
                  <a:gd name="T4" fmla="*/ 1 w 50"/>
                  <a:gd name="T5" fmla="*/ 5 h 74"/>
                  <a:gd name="T6" fmla="*/ 1 w 50"/>
                  <a:gd name="T7" fmla="*/ 4 h 74"/>
                  <a:gd name="T8" fmla="*/ 1 w 50"/>
                  <a:gd name="T9" fmla="*/ 4 h 74"/>
                  <a:gd name="T10" fmla="*/ 0 w 50"/>
                  <a:gd name="T11" fmla="*/ 4 h 74"/>
                  <a:gd name="T12" fmla="*/ 0 w 50"/>
                  <a:gd name="T13" fmla="*/ 3 h 74"/>
                  <a:gd name="T14" fmla="*/ 0 w 50"/>
                  <a:gd name="T15" fmla="*/ 3 h 74"/>
                  <a:gd name="T16" fmla="*/ 0 w 50"/>
                  <a:gd name="T17" fmla="*/ 2 h 74"/>
                  <a:gd name="T18" fmla="*/ 0 w 50"/>
                  <a:gd name="T19" fmla="*/ 2 h 74"/>
                  <a:gd name="T20" fmla="*/ 0 w 50"/>
                  <a:gd name="T21" fmla="*/ 1 h 74"/>
                  <a:gd name="T22" fmla="*/ 0 w 50"/>
                  <a:gd name="T23" fmla="*/ 1 h 74"/>
                  <a:gd name="T24" fmla="*/ 1 w 50"/>
                  <a:gd name="T25" fmla="*/ 1 h 74"/>
                  <a:gd name="T26" fmla="*/ 1 w 50"/>
                  <a:gd name="T27" fmla="*/ 1 h 74"/>
                  <a:gd name="T28" fmla="*/ 1 w 50"/>
                  <a:gd name="T29" fmla="*/ 0 h 74"/>
                  <a:gd name="T30" fmla="*/ 2 w 50"/>
                  <a:gd name="T31" fmla="*/ 0 h 74"/>
                  <a:gd name="T32" fmla="*/ 2 w 50"/>
                  <a:gd name="T33" fmla="*/ 0 h 74"/>
                  <a:gd name="T34" fmla="*/ 2 w 50"/>
                  <a:gd name="T35" fmla="*/ 0 h 74"/>
                  <a:gd name="T36" fmla="*/ 3 w 50"/>
                  <a:gd name="T37" fmla="*/ 0 h 74"/>
                  <a:gd name="T38" fmla="*/ 2 w 50"/>
                  <a:gd name="T39" fmla="*/ 1 h 74"/>
                  <a:gd name="T40" fmla="*/ 2 w 50"/>
                  <a:gd name="T41" fmla="*/ 2 h 74"/>
                  <a:gd name="T42" fmla="*/ 3 w 50"/>
                  <a:gd name="T43" fmla="*/ 3 h 74"/>
                  <a:gd name="T44" fmla="*/ 3 w 50"/>
                  <a:gd name="T45" fmla="*/ 3 h 74"/>
                  <a:gd name="T46" fmla="*/ 3 w 50"/>
                  <a:gd name="T47" fmla="*/ 2 h 74"/>
                  <a:gd name="T48" fmla="*/ 3 w 50"/>
                  <a:gd name="T49" fmla="*/ 2 h 74"/>
                  <a:gd name="T50" fmla="*/ 3 w 50"/>
                  <a:gd name="T51" fmla="*/ 1 h 74"/>
                  <a:gd name="T52" fmla="*/ 3 w 50"/>
                  <a:gd name="T53" fmla="*/ 1 h 74"/>
                  <a:gd name="T54" fmla="*/ 3 w 50"/>
                  <a:gd name="T55" fmla="*/ 1 h 74"/>
                  <a:gd name="T56" fmla="*/ 4 w 50"/>
                  <a:gd name="T57" fmla="*/ 1 h 74"/>
                  <a:gd name="T58" fmla="*/ 4 w 50"/>
                  <a:gd name="T59" fmla="*/ 1 h 74"/>
                  <a:gd name="T60" fmla="*/ 4 w 50"/>
                  <a:gd name="T61" fmla="*/ 1 h 74"/>
                  <a:gd name="T62" fmla="*/ 4 w 50"/>
                  <a:gd name="T63" fmla="*/ 1 h 74"/>
                  <a:gd name="T64" fmla="*/ 3 w 50"/>
                  <a:gd name="T65" fmla="*/ 4 h 74"/>
                  <a:gd name="T66" fmla="*/ 2 w 50"/>
                  <a:gd name="T67" fmla="*/ 5 h 74"/>
                  <a:gd name="T68" fmla="*/ 2 w 50"/>
                  <a:gd name="T69" fmla="*/ 5 h 7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0"/>
                  <a:gd name="T106" fmla="*/ 0 h 74"/>
                  <a:gd name="T107" fmla="*/ 50 w 50"/>
                  <a:gd name="T108" fmla="*/ 74 h 7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0" h="74">
                    <a:moveTo>
                      <a:pt x="21" y="74"/>
                    </a:moveTo>
                    <a:lnTo>
                      <a:pt x="17" y="69"/>
                    </a:lnTo>
                    <a:lnTo>
                      <a:pt x="13" y="65"/>
                    </a:lnTo>
                    <a:lnTo>
                      <a:pt x="8" y="59"/>
                    </a:lnTo>
                    <a:lnTo>
                      <a:pt x="6" y="55"/>
                    </a:lnTo>
                    <a:lnTo>
                      <a:pt x="2" y="51"/>
                    </a:lnTo>
                    <a:lnTo>
                      <a:pt x="0" y="46"/>
                    </a:lnTo>
                    <a:lnTo>
                      <a:pt x="0" y="36"/>
                    </a:lnTo>
                    <a:lnTo>
                      <a:pt x="2" y="29"/>
                    </a:lnTo>
                    <a:lnTo>
                      <a:pt x="2" y="23"/>
                    </a:lnTo>
                    <a:lnTo>
                      <a:pt x="2" y="19"/>
                    </a:lnTo>
                    <a:lnTo>
                      <a:pt x="2" y="15"/>
                    </a:lnTo>
                    <a:lnTo>
                      <a:pt x="6" y="11"/>
                    </a:lnTo>
                    <a:lnTo>
                      <a:pt x="12" y="6"/>
                    </a:lnTo>
                    <a:lnTo>
                      <a:pt x="17" y="2"/>
                    </a:lnTo>
                    <a:lnTo>
                      <a:pt x="21" y="0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31" y="0"/>
                    </a:lnTo>
                    <a:lnTo>
                      <a:pt x="23" y="17"/>
                    </a:lnTo>
                    <a:lnTo>
                      <a:pt x="25" y="32"/>
                    </a:lnTo>
                    <a:lnTo>
                      <a:pt x="36" y="40"/>
                    </a:lnTo>
                    <a:lnTo>
                      <a:pt x="36" y="38"/>
                    </a:lnTo>
                    <a:lnTo>
                      <a:pt x="34" y="32"/>
                    </a:lnTo>
                    <a:lnTo>
                      <a:pt x="34" y="25"/>
                    </a:lnTo>
                    <a:lnTo>
                      <a:pt x="38" y="17"/>
                    </a:lnTo>
                    <a:lnTo>
                      <a:pt x="42" y="13"/>
                    </a:lnTo>
                    <a:lnTo>
                      <a:pt x="44" y="11"/>
                    </a:lnTo>
                    <a:lnTo>
                      <a:pt x="46" y="10"/>
                    </a:lnTo>
                    <a:lnTo>
                      <a:pt x="48" y="13"/>
                    </a:lnTo>
                    <a:lnTo>
                      <a:pt x="48" y="17"/>
                    </a:lnTo>
                    <a:lnTo>
                      <a:pt x="50" y="19"/>
                    </a:lnTo>
                    <a:lnTo>
                      <a:pt x="44" y="51"/>
                    </a:lnTo>
                    <a:lnTo>
                      <a:pt x="21" y="74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203" name="Freeform 56">
                <a:extLst>
                  <a:ext uri="{FF2B5EF4-FFF2-40B4-BE49-F238E27FC236}">
                    <a16:creationId xmlns:a16="http://schemas.microsoft.com/office/drawing/2014/main" id="{73A88C35-5CA8-4886-8DE5-967CBC9D5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9" y="1657"/>
                <a:ext cx="32" cy="39"/>
              </a:xfrm>
              <a:custGeom>
                <a:avLst/>
                <a:gdLst>
                  <a:gd name="T0" fmla="*/ 9 w 109"/>
                  <a:gd name="T1" fmla="*/ 10 h 146"/>
                  <a:gd name="T2" fmla="*/ 7 w 109"/>
                  <a:gd name="T3" fmla="*/ 4 h 146"/>
                  <a:gd name="T4" fmla="*/ 9 w 109"/>
                  <a:gd name="T5" fmla="*/ 3 h 146"/>
                  <a:gd name="T6" fmla="*/ 8 w 109"/>
                  <a:gd name="T7" fmla="*/ 3 h 146"/>
                  <a:gd name="T8" fmla="*/ 8 w 109"/>
                  <a:gd name="T9" fmla="*/ 3 h 146"/>
                  <a:gd name="T10" fmla="*/ 7 w 109"/>
                  <a:gd name="T11" fmla="*/ 3 h 146"/>
                  <a:gd name="T12" fmla="*/ 6 w 109"/>
                  <a:gd name="T13" fmla="*/ 3 h 146"/>
                  <a:gd name="T14" fmla="*/ 9 w 109"/>
                  <a:gd name="T15" fmla="*/ 2 h 146"/>
                  <a:gd name="T16" fmla="*/ 8 w 109"/>
                  <a:gd name="T17" fmla="*/ 2 h 146"/>
                  <a:gd name="T18" fmla="*/ 8 w 109"/>
                  <a:gd name="T19" fmla="*/ 2 h 146"/>
                  <a:gd name="T20" fmla="*/ 8 w 109"/>
                  <a:gd name="T21" fmla="*/ 2 h 146"/>
                  <a:gd name="T22" fmla="*/ 7 w 109"/>
                  <a:gd name="T23" fmla="*/ 2 h 146"/>
                  <a:gd name="T24" fmla="*/ 7 w 109"/>
                  <a:gd name="T25" fmla="*/ 1 h 146"/>
                  <a:gd name="T26" fmla="*/ 6 w 109"/>
                  <a:gd name="T27" fmla="*/ 1 h 146"/>
                  <a:gd name="T28" fmla="*/ 6 w 109"/>
                  <a:gd name="T29" fmla="*/ 1 h 146"/>
                  <a:gd name="T30" fmla="*/ 8 w 109"/>
                  <a:gd name="T31" fmla="*/ 1 h 146"/>
                  <a:gd name="T32" fmla="*/ 8 w 109"/>
                  <a:gd name="T33" fmla="*/ 1 h 146"/>
                  <a:gd name="T34" fmla="*/ 7 w 109"/>
                  <a:gd name="T35" fmla="*/ 0 h 146"/>
                  <a:gd name="T36" fmla="*/ 6 w 109"/>
                  <a:gd name="T37" fmla="*/ 0 h 146"/>
                  <a:gd name="T38" fmla="*/ 6 w 109"/>
                  <a:gd name="T39" fmla="*/ 0 h 146"/>
                  <a:gd name="T40" fmla="*/ 5 w 109"/>
                  <a:gd name="T41" fmla="*/ 0 h 146"/>
                  <a:gd name="T42" fmla="*/ 4 w 109"/>
                  <a:gd name="T43" fmla="*/ 0 h 146"/>
                  <a:gd name="T44" fmla="*/ 4 w 109"/>
                  <a:gd name="T45" fmla="*/ 0 h 146"/>
                  <a:gd name="T46" fmla="*/ 3 w 109"/>
                  <a:gd name="T47" fmla="*/ 0 h 146"/>
                  <a:gd name="T48" fmla="*/ 3 w 109"/>
                  <a:gd name="T49" fmla="*/ 0 h 146"/>
                  <a:gd name="T50" fmla="*/ 2 w 109"/>
                  <a:gd name="T51" fmla="*/ 0 h 146"/>
                  <a:gd name="T52" fmla="*/ 2 w 109"/>
                  <a:gd name="T53" fmla="*/ 0 h 146"/>
                  <a:gd name="T54" fmla="*/ 1 w 109"/>
                  <a:gd name="T55" fmla="*/ 0 h 146"/>
                  <a:gd name="T56" fmla="*/ 1 w 109"/>
                  <a:gd name="T57" fmla="*/ 1 h 146"/>
                  <a:gd name="T58" fmla="*/ 0 w 109"/>
                  <a:gd name="T59" fmla="*/ 1 h 146"/>
                  <a:gd name="T60" fmla="*/ 1 w 109"/>
                  <a:gd name="T61" fmla="*/ 2 h 146"/>
                  <a:gd name="T62" fmla="*/ 2 w 109"/>
                  <a:gd name="T63" fmla="*/ 5 h 146"/>
                  <a:gd name="T64" fmla="*/ 2 w 109"/>
                  <a:gd name="T65" fmla="*/ 5 h 146"/>
                  <a:gd name="T66" fmla="*/ 3 w 109"/>
                  <a:gd name="T67" fmla="*/ 6 h 146"/>
                  <a:gd name="T68" fmla="*/ 4 w 109"/>
                  <a:gd name="T69" fmla="*/ 6 h 146"/>
                  <a:gd name="T70" fmla="*/ 3 w 109"/>
                  <a:gd name="T71" fmla="*/ 10 h 146"/>
                  <a:gd name="T72" fmla="*/ 9 w 109"/>
                  <a:gd name="T73" fmla="*/ 10 h 146"/>
                  <a:gd name="T74" fmla="*/ 9 w 109"/>
                  <a:gd name="T75" fmla="*/ 10 h 14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09"/>
                  <a:gd name="T115" fmla="*/ 0 h 146"/>
                  <a:gd name="T116" fmla="*/ 109 w 109"/>
                  <a:gd name="T117" fmla="*/ 146 h 14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09" h="146">
                    <a:moveTo>
                      <a:pt x="109" y="146"/>
                    </a:moveTo>
                    <a:lnTo>
                      <a:pt x="82" y="55"/>
                    </a:lnTo>
                    <a:lnTo>
                      <a:pt x="103" y="47"/>
                    </a:lnTo>
                    <a:lnTo>
                      <a:pt x="94" y="41"/>
                    </a:lnTo>
                    <a:lnTo>
                      <a:pt x="88" y="38"/>
                    </a:lnTo>
                    <a:lnTo>
                      <a:pt x="82" y="38"/>
                    </a:lnTo>
                    <a:lnTo>
                      <a:pt x="73" y="38"/>
                    </a:lnTo>
                    <a:lnTo>
                      <a:pt x="101" y="32"/>
                    </a:lnTo>
                    <a:lnTo>
                      <a:pt x="97" y="28"/>
                    </a:lnTo>
                    <a:lnTo>
                      <a:pt x="94" y="24"/>
                    </a:lnTo>
                    <a:lnTo>
                      <a:pt x="90" y="22"/>
                    </a:lnTo>
                    <a:lnTo>
                      <a:pt x="86" y="21"/>
                    </a:lnTo>
                    <a:lnTo>
                      <a:pt x="80" y="19"/>
                    </a:lnTo>
                    <a:lnTo>
                      <a:pt x="75" y="19"/>
                    </a:lnTo>
                    <a:lnTo>
                      <a:pt x="69" y="19"/>
                    </a:lnTo>
                    <a:lnTo>
                      <a:pt x="95" y="11"/>
                    </a:lnTo>
                    <a:lnTo>
                      <a:pt x="92" y="7"/>
                    </a:lnTo>
                    <a:lnTo>
                      <a:pt x="84" y="3"/>
                    </a:lnTo>
                    <a:lnTo>
                      <a:pt x="76" y="2"/>
                    </a:lnTo>
                    <a:lnTo>
                      <a:pt x="69" y="0"/>
                    </a:lnTo>
                    <a:lnTo>
                      <a:pt x="61" y="0"/>
                    </a:lnTo>
                    <a:lnTo>
                      <a:pt x="52" y="0"/>
                    </a:lnTo>
                    <a:lnTo>
                      <a:pt x="42" y="2"/>
                    </a:lnTo>
                    <a:lnTo>
                      <a:pt x="35" y="5"/>
                    </a:lnTo>
                    <a:lnTo>
                      <a:pt x="29" y="3"/>
                    </a:lnTo>
                    <a:lnTo>
                      <a:pt x="25" y="2"/>
                    </a:lnTo>
                    <a:lnTo>
                      <a:pt x="19" y="2"/>
                    </a:lnTo>
                    <a:lnTo>
                      <a:pt x="16" y="3"/>
                    </a:lnTo>
                    <a:lnTo>
                      <a:pt x="6" y="7"/>
                    </a:lnTo>
                    <a:lnTo>
                      <a:pt x="0" y="11"/>
                    </a:lnTo>
                    <a:lnTo>
                      <a:pt x="12" y="21"/>
                    </a:lnTo>
                    <a:lnTo>
                      <a:pt x="21" y="62"/>
                    </a:lnTo>
                    <a:lnTo>
                      <a:pt x="25" y="62"/>
                    </a:lnTo>
                    <a:lnTo>
                      <a:pt x="31" y="79"/>
                    </a:lnTo>
                    <a:lnTo>
                      <a:pt x="40" y="79"/>
                    </a:lnTo>
                    <a:lnTo>
                      <a:pt x="35" y="146"/>
                    </a:lnTo>
                    <a:lnTo>
                      <a:pt x="109" y="1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204" name="Freeform 57">
                <a:extLst>
                  <a:ext uri="{FF2B5EF4-FFF2-40B4-BE49-F238E27FC236}">
                    <a16:creationId xmlns:a16="http://schemas.microsoft.com/office/drawing/2014/main" id="{F28761B2-CEFB-473D-B944-97EA8CBC2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6" y="1702"/>
                <a:ext cx="70" cy="62"/>
              </a:xfrm>
              <a:custGeom>
                <a:avLst/>
                <a:gdLst>
                  <a:gd name="T0" fmla="*/ 5 w 235"/>
                  <a:gd name="T1" fmla="*/ 2 h 234"/>
                  <a:gd name="T2" fmla="*/ 0 w 235"/>
                  <a:gd name="T3" fmla="*/ 14 h 234"/>
                  <a:gd name="T4" fmla="*/ 15 w 235"/>
                  <a:gd name="T5" fmla="*/ 16 h 234"/>
                  <a:gd name="T6" fmla="*/ 21 w 235"/>
                  <a:gd name="T7" fmla="*/ 6 h 234"/>
                  <a:gd name="T8" fmla="*/ 9 w 235"/>
                  <a:gd name="T9" fmla="*/ 0 h 234"/>
                  <a:gd name="T10" fmla="*/ 5 w 235"/>
                  <a:gd name="T11" fmla="*/ 2 h 234"/>
                  <a:gd name="T12" fmla="*/ 5 w 235"/>
                  <a:gd name="T13" fmla="*/ 2 h 2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5"/>
                  <a:gd name="T22" fmla="*/ 0 h 234"/>
                  <a:gd name="T23" fmla="*/ 235 w 235"/>
                  <a:gd name="T24" fmla="*/ 234 h 23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5" h="234">
                    <a:moveTo>
                      <a:pt x="61" y="21"/>
                    </a:moveTo>
                    <a:lnTo>
                      <a:pt x="0" y="201"/>
                    </a:lnTo>
                    <a:lnTo>
                      <a:pt x="175" y="234"/>
                    </a:lnTo>
                    <a:lnTo>
                      <a:pt x="235" y="80"/>
                    </a:lnTo>
                    <a:lnTo>
                      <a:pt x="102" y="0"/>
                    </a:lnTo>
                    <a:lnTo>
                      <a:pt x="61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205" name="Freeform 58">
                <a:extLst>
                  <a:ext uri="{FF2B5EF4-FFF2-40B4-BE49-F238E27FC236}">
                    <a16:creationId xmlns:a16="http://schemas.microsoft.com/office/drawing/2014/main" id="{C132F359-EDD8-4E0F-8B00-5D47DC188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" y="1724"/>
                <a:ext cx="10" cy="11"/>
              </a:xfrm>
              <a:custGeom>
                <a:avLst/>
                <a:gdLst>
                  <a:gd name="T0" fmla="*/ 0 w 32"/>
                  <a:gd name="T1" fmla="*/ 1 h 41"/>
                  <a:gd name="T2" fmla="*/ 1 w 32"/>
                  <a:gd name="T3" fmla="*/ 3 h 41"/>
                  <a:gd name="T4" fmla="*/ 3 w 32"/>
                  <a:gd name="T5" fmla="*/ 3 h 41"/>
                  <a:gd name="T6" fmla="*/ 3 w 32"/>
                  <a:gd name="T7" fmla="*/ 0 h 41"/>
                  <a:gd name="T8" fmla="*/ 2 w 32"/>
                  <a:gd name="T9" fmla="*/ 0 h 41"/>
                  <a:gd name="T10" fmla="*/ 0 w 32"/>
                  <a:gd name="T11" fmla="*/ 1 h 41"/>
                  <a:gd name="T12" fmla="*/ 0 w 32"/>
                  <a:gd name="T13" fmla="*/ 1 h 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"/>
                  <a:gd name="T22" fmla="*/ 0 h 41"/>
                  <a:gd name="T23" fmla="*/ 32 w 32"/>
                  <a:gd name="T24" fmla="*/ 41 h 4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" h="41">
                    <a:moveTo>
                      <a:pt x="0" y="11"/>
                    </a:moveTo>
                    <a:lnTo>
                      <a:pt x="6" y="36"/>
                    </a:lnTo>
                    <a:lnTo>
                      <a:pt x="31" y="41"/>
                    </a:lnTo>
                    <a:lnTo>
                      <a:pt x="32" y="2"/>
                    </a:lnTo>
                    <a:lnTo>
                      <a:pt x="15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206" name="Freeform 59">
                <a:extLst>
                  <a:ext uri="{FF2B5EF4-FFF2-40B4-BE49-F238E27FC236}">
                    <a16:creationId xmlns:a16="http://schemas.microsoft.com/office/drawing/2014/main" id="{34026B63-E2C2-44D7-B866-893D88D0B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4" y="1721"/>
                <a:ext cx="8" cy="7"/>
              </a:xfrm>
              <a:custGeom>
                <a:avLst/>
                <a:gdLst>
                  <a:gd name="T0" fmla="*/ 0 w 27"/>
                  <a:gd name="T1" fmla="*/ 0 h 29"/>
                  <a:gd name="T2" fmla="*/ 2 w 27"/>
                  <a:gd name="T3" fmla="*/ 1 h 29"/>
                  <a:gd name="T4" fmla="*/ 2 w 27"/>
                  <a:gd name="T5" fmla="*/ 2 h 29"/>
                  <a:gd name="T6" fmla="*/ 0 w 27"/>
                  <a:gd name="T7" fmla="*/ 1 h 29"/>
                  <a:gd name="T8" fmla="*/ 0 w 27"/>
                  <a:gd name="T9" fmla="*/ 0 h 29"/>
                  <a:gd name="T10" fmla="*/ 0 w 27"/>
                  <a:gd name="T11" fmla="*/ 0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"/>
                  <a:gd name="T19" fmla="*/ 0 h 29"/>
                  <a:gd name="T20" fmla="*/ 27 w 27"/>
                  <a:gd name="T21" fmla="*/ 29 h 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" h="29">
                    <a:moveTo>
                      <a:pt x="4" y="0"/>
                    </a:moveTo>
                    <a:lnTo>
                      <a:pt x="27" y="15"/>
                    </a:lnTo>
                    <a:lnTo>
                      <a:pt x="23" y="29"/>
                    </a:lnTo>
                    <a:lnTo>
                      <a:pt x="0" y="2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207" name="Freeform 60">
                <a:extLst>
                  <a:ext uri="{FF2B5EF4-FFF2-40B4-BE49-F238E27FC236}">
                    <a16:creationId xmlns:a16="http://schemas.microsoft.com/office/drawing/2014/main" id="{EC24CA75-ECDE-4844-B9C1-E5FDDFF31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7" y="1684"/>
                <a:ext cx="20" cy="48"/>
              </a:xfrm>
              <a:custGeom>
                <a:avLst/>
                <a:gdLst>
                  <a:gd name="T0" fmla="*/ 0 w 67"/>
                  <a:gd name="T1" fmla="*/ 1 h 179"/>
                  <a:gd name="T2" fmla="*/ 2 w 67"/>
                  <a:gd name="T3" fmla="*/ 1 h 179"/>
                  <a:gd name="T4" fmla="*/ 6 w 67"/>
                  <a:gd name="T5" fmla="*/ 0 h 179"/>
                  <a:gd name="T6" fmla="*/ 3 w 67"/>
                  <a:gd name="T7" fmla="*/ 10 h 179"/>
                  <a:gd name="T8" fmla="*/ 2 w 67"/>
                  <a:gd name="T9" fmla="*/ 13 h 179"/>
                  <a:gd name="T10" fmla="*/ 1 w 67"/>
                  <a:gd name="T11" fmla="*/ 10 h 179"/>
                  <a:gd name="T12" fmla="*/ 0 w 67"/>
                  <a:gd name="T13" fmla="*/ 1 h 179"/>
                  <a:gd name="T14" fmla="*/ 0 w 67"/>
                  <a:gd name="T15" fmla="*/ 1 h 17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7"/>
                  <a:gd name="T25" fmla="*/ 0 h 179"/>
                  <a:gd name="T26" fmla="*/ 67 w 67"/>
                  <a:gd name="T27" fmla="*/ 179 h 17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7" h="179">
                    <a:moveTo>
                      <a:pt x="0" y="6"/>
                    </a:moveTo>
                    <a:lnTo>
                      <a:pt x="25" y="14"/>
                    </a:lnTo>
                    <a:lnTo>
                      <a:pt x="67" y="0"/>
                    </a:lnTo>
                    <a:lnTo>
                      <a:pt x="38" y="137"/>
                    </a:lnTo>
                    <a:lnTo>
                      <a:pt x="21" y="179"/>
                    </a:lnTo>
                    <a:lnTo>
                      <a:pt x="8" y="14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208" name="Freeform 61">
                <a:extLst>
                  <a:ext uri="{FF2B5EF4-FFF2-40B4-BE49-F238E27FC236}">
                    <a16:creationId xmlns:a16="http://schemas.microsoft.com/office/drawing/2014/main" id="{0C89AD43-65CF-4818-A5CE-93326DF17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9" y="1691"/>
                <a:ext cx="10" cy="45"/>
              </a:xfrm>
              <a:custGeom>
                <a:avLst/>
                <a:gdLst>
                  <a:gd name="T0" fmla="*/ 2 w 32"/>
                  <a:gd name="T1" fmla="*/ 0 h 167"/>
                  <a:gd name="T2" fmla="*/ 1 w 32"/>
                  <a:gd name="T3" fmla="*/ 1 h 167"/>
                  <a:gd name="T4" fmla="*/ 2 w 32"/>
                  <a:gd name="T5" fmla="*/ 2 h 167"/>
                  <a:gd name="T6" fmla="*/ 0 w 32"/>
                  <a:gd name="T7" fmla="*/ 9 h 167"/>
                  <a:gd name="T8" fmla="*/ 1 w 32"/>
                  <a:gd name="T9" fmla="*/ 12 h 167"/>
                  <a:gd name="T10" fmla="*/ 3 w 32"/>
                  <a:gd name="T11" fmla="*/ 8 h 167"/>
                  <a:gd name="T12" fmla="*/ 2 w 32"/>
                  <a:gd name="T13" fmla="*/ 2 h 167"/>
                  <a:gd name="T14" fmla="*/ 3 w 32"/>
                  <a:gd name="T15" fmla="*/ 1 h 167"/>
                  <a:gd name="T16" fmla="*/ 2 w 32"/>
                  <a:gd name="T17" fmla="*/ 0 h 167"/>
                  <a:gd name="T18" fmla="*/ 2 w 32"/>
                  <a:gd name="T19" fmla="*/ 0 h 167"/>
                  <a:gd name="T20" fmla="*/ 2 w 32"/>
                  <a:gd name="T21" fmla="*/ 0 h 1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2"/>
                  <a:gd name="T34" fmla="*/ 0 h 167"/>
                  <a:gd name="T35" fmla="*/ 32 w 32"/>
                  <a:gd name="T36" fmla="*/ 167 h 16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2" h="167">
                    <a:moveTo>
                      <a:pt x="19" y="0"/>
                    </a:moveTo>
                    <a:lnTo>
                      <a:pt x="7" y="15"/>
                    </a:lnTo>
                    <a:lnTo>
                      <a:pt x="15" y="27"/>
                    </a:lnTo>
                    <a:lnTo>
                      <a:pt x="0" y="118"/>
                    </a:lnTo>
                    <a:lnTo>
                      <a:pt x="11" y="167"/>
                    </a:lnTo>
                    <a:lnTo>
                      <a:pt x="32" y="112"/>
                    </a:lnTo>
                    <a:lnTo>
                      <a:pt x="23" y="27"/>
                    </a:lnTo>
                    <a:lnTo>
                      <a:pt x="28" y="19"/>
                    </a:lnTo>
                    <a:lnTo>
                      <a:pt x="23" y="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769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209" name="Freeform 62">
                <a:extLst>
                  <a:ext uri="{FF2B5EF4-FFF2-40B4-BE49-F238E27FC236}">
                    <a16:creationId xmlns:a16="http://schemas.microsoft.com/office/drawing/2014/main" id="{36E51C2A-8D93-42A4-BBF8-D0EB4EAD9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2" y="1753"/>
                <a:ext cx="33" cy="108"/>
              </a:xfrm>
              <a:custGeom>
                <a:avLst/>
                <a:gdLst>
                  <a:gd name="T0" fmla="*/ 10 w 111"/>
                  <a:gd name="T1" fmla="*/ 0 h 403"/>
                  <a:gd name="T2" fmla="*/ 9 w 111"/>
                  <a:gd name="T3" fmla="*/ 1 h 403"/>
                  <a:gd name="T4" fmla="*/ 8 w 111"/>
                  <a:gd name="T5" fmla="*/ 1 h 403"/>
                  <a:gd name="T6" fmla="*/ 8 w 111"/>
                  <a:gd name="T7" fmla="*/ 2 h 403"/>
                  <a:gd name="T8" fmla="*/ 7 w 111"/>
                  <a:gd name="T9" fmla="*/ 3 h 403"/>
                  <a:gd name="T10" fmla="*/ 7 w 111"/>
                  <a:gd name="T11" fmla="*/ 3 h 403"/>
                  <a:gd name="T12" fmla="*/ 6 w 111"/>
                  <a:gd name="T13" fmla="*/ 4 h 403"/>
                  <a:gd name="T14" fmla="*/ 5 w 111"/>
                  <a:gd name="T15" fmla="*/ 5 h 403"/>
                  <a:gd name="T16" fmla="*/ 5 w 111"/>
                  <a:gd name="T17" fmla="*/ 6 h 403"/>
                  <a:gd name="T18" fmla="*/ 4 w 111"/>
                  <a:gd name="T19" fmla="*/ 7 h 403"/>
                  <a:gd name="T20" fmla="*/ 4 w 111"/>
                  <a:gd name="T21" fmla="*/ 8 h 403"/>
                  <a:gd name="T22" fmla="*/ 3 w 111"/>
                  <a:gd name="T23" fmla="*/ 9 h 403"/>
                  <a:gd name="T24" fmla="*/ 2 w 111"/>
                  <a:gd name="T25" fmla="*/ 10 h 403"/>
                  <a:gd name="T26" fmla="*/ 2 w 111"/>
                  <a:gd name="T27" fmla="*/ 12 h 403"/>
                  <a:gd name="T28" fmla="*/ 1 w 111"/>
                  <a:gd name="T29" fmla="*/ 13 h 403"/>
                  <a:gd name="T30" fmla="*/ 1 w 111"/>
                  <a:gd name="T31" fmla="*/ 14 h 403"/>
                  <a:gd name="T32" fmla="*/ 1 w 111"/>
                  <a:gd name="T33" fmla="*/ 15 h 403"/>
                  <a:gd name="T34" fmla="*/ 1 w 111"/>
                  <a:gd name="T35" fmla="*/ 16 h 403"/>
                  <a:gd name="T36" fmla="*/ 1 w 111"/>
                  <a:gd name="T37" fmla="*/ 18 h 403"/>
                  <a:gd name="T38" fmla="*/ 0 w 111"/>
                  <a:gd name="T39" fmla="*/ 19 h 403"/>
                  <a:gd name="T40" fmla="*/ 0 w 111"/>
                  <a:gd name="T41" fmla="*/ 20 h 403"/>
                  <a:gd name="T42" fmla="*/ 0 w 111"/>
                  <a:gd name="T43" fmla="*/ 21 h 403"/>
                  <a:gd name="T44" fmla="*/ 0 w 111"/>
                  <a:gd name="T45" fmla="*/ 22 h 403"/>
                  <a:gd name="T46" fmla="*/ 0 w 111"/>
                  <a:gd name="T47" fmla="*/ 23 h 403"/>
                  <a:gd name="T48" fmla="*/ 0 w 111"/>
                  <a:gd name="T49" fmla="*/ 24 h 403"/>
                  <a:gd name="T50" fmla="*/ 0 w 111"/>
                  <a:gd name="T51" fmla="*/ 25 h 403"/>
                  <a:gd name="T52" fmla="*/ 0 w 111"/>
                  <a:gd name="T53" fmla="*/ 27 h 403"/>
                  <a:gd name="T54" fmla="*/ 0 w 111"/>
                  <a:gd name="T55" fmla="*/ 27 h 403"/>
                  <a:gd name="T56" fmla="*/ 0 w 111"/>
                  <a:gd name="T57" fmla="*/ 28 h 403"/>
                  <a:gd name="T58" fmla="*/ 0 w 111"/>
                  <a:gd name="T59" fmla="*/ 29 h 403"/>
                  <a:gd name="T60" fmla="*/ 0 w 111"/>
                  <a:gd name="T61" fmla="*/ 29 h 403"/>
                  <a:gd name="T62" fmla="*/ 0 w 111"/>
                  <a:gd name="T63" fmla="*/ 28 h 403"/>
                  <a:gd name="T64" fmla="*/ 1 w 111"/>
                  <a:gd name="T65" fmla="*/ 27 h 403"/>
                  <a:gd name="T66" fmla="*/ 1 w 111"/>
                  <a:gd name="T67" fmla="*/ 27 h 403"/>
                  <a:gd name="T68" fmla="*/ 1 w 111"/>
                  <a:gd name="T69" fmla="*/ 26 h 403"/>
                  <a:gd name="T70" fmla="*/ 1 w 111"/>
                  <a:gd name="T71" fmla="*/ 25 h 403"/>
                  <a:gd name="T72" fmla="*/ 1 w 111"/>
                  <a:gd name="T73" fmla="*/ 23 h 403"/>
                  <a:gd name="T74" fmla="*/ 2 w 111"/>
                  <a:gd name="T75" fmla="*/ 22 h 403"/>
                  <a:gd name="T76" fmla="*/ 2 w 111"/>
                  <a:gd name="T77" fmla="*/ 21 h 403"/>
                  <a:gd name="T78" fmla="*/ 2 w 111"/>
                  <a:gd name="T79" fmla="*/ 21 h 403"/>
                  <a:gd name="T80" fmla="*/ 2 w 111"/>
                  <a:gd name="T81" fmla="*/ 20 h 403"/>
                  <a:gd name="T82" fmla="*/ 3 w 111"/>
                  <a:gd name="T83" fmla="*/ 19 h 403"/>
                  <a:gd name="T84" fmla="*/ 3 w 111"/>
                  <a:gd name="T85" fmla="*/ 18 h 403"/>
                  <a:gd name="T86" fmla="*/ 3 w 111"/>
                  <a:gd name="T87" fmla="*/ 18 h 403"/>
                  <a:gd name="T88" fmla="*/ 3 w 111"/>
                  <a:gd name="T89" fmla="*/ 17 h 403"/>
                  <a:gd name="T90" fmla="*/ 3 w 111"/>
                  <a:gd name="T91" fmla="*/ 16 h 403"/>
                  <a:gd name="T92" fmla="*/ 4 w 111"/>
                  <a:gd name="T93" fmla="*/ 15 h 403"/>
                  <a:gd name="T94" fmla="*/ 4 w 111"/>
                  <a:gd name="T95" fmla="*/ 14 h 403"/>
                  <a:gd name="T96" fmla="*/ 4 w 111"/>
                  <a:gd name="T97" fmla="*/ 14 h 403"/>
                  <a:gd name="T98" fmla="*/ 4 w 111"/>
                  <a:gd name="T99" fmla="*/ 13 h 403"/>
                  <a:gd name="T100" fmla="*/ 4 w 111"/>
                  <a:gd name="T101" fmla="*/ 12 h 403"/>
                  <a:gd name="T102" fmla="*/ 5 w 111"/>
                  <a:gd name="T103" fmla="*/ 11 h 403"/>
                  <a:gd name="T104" fmla="*/ 5 w 111"/>
                  <a:gd name="T105" fmla="*/ 10 h 403"/>
                  <a:gd name="T106" fmla="*/ 10 w 111"/>
                  <a:gd name="T107" fmla="*/ 0 h 40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11"/>
                  <a:gd name="T163" fmla="*/ 0 h 403"/>
                  <a:gd name="T164" fmla="*/ 111 w 111"/>
                  <a:gd name="T165" fmla="*/ 403 h 403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11" h="403">
                    <a:moveTo>
                      <a:pt x="111" y="0"/>
                    </a:moveTo>
                    <a:lnTo>
                      <a:pt x="109" y="0"/>
                    </a:lnTo>
                    <a:lnTo>
                      <a:pt x="107" y="4"/>
                    </a:lnTo>
                    <a:lnTo>
                      <a:pt x="103" y="8"/>
                    </a:lnTo>
                    <a:lnTo>
                      <a:pt x="99" y="15"/>
                    </a:lnTo>
                    <a:lnTo>
                      <a:pt x="95" y="17"/>
                    </a:lnTo>
                    <a:lnTo>
                      <a:pt x="92" y="23"/>
                    </a:lnTo>
                    <a:lnTo>
                      <a:pt x="90" y="27"/>
                    </a:lnTo>
                    <a:lnTo>
                      <a:pt x="86" y="32"/>
                    </a:lnTo>
                    <a:lnTo>
                      <a:pt x="82" y="36"/>
                    </a:lnTo>
                    <a:lnTo>
                      <a:pt x="80" y="42"/>
                    </a:lnTo>
                    <a:lnTo>
                      <a:pt x="76" y="48"/>
                    </a:lnTo>
                    <a:lnTo>
                      <a:pt x="73" y="55"/>
                    </a:lnTo>
                    <a:lnTo>
                      <a:pt x="69" y="59"/>
                    </a:lnTo>
                    <a:lnTo>
                      <a:pt x="65" y="67"/>
                    </a:lnTo>
                    <a:lnTo>
                      <a:pt x="61" y="72"/>
                    </a:lnTo>
                    <a:lnTo>
                      <a:pt x="57" y="80"/>
                    </a:lnTo>
                    <a:lnTo>
                      <a:pt x="54" y="87"/>
                    </a:lnTo>
                    <a:lnTo>
                      <a:pt x="50" y="93"/>
                    </a:lnTo>
                    <a:lnTo>
                      <a:pt x="46" y="101"/>
                    </a:lnTo>
                    <a:lnTo>
                      <a:pt x="44" y="110"/>
                    </a:lnTo>
                    <a:lnTo>
                      <a:pt x="40" y="116"/>
                    </a:lnTo>
                    <a:lnTo>
                      <a:pt x="36" y="124"/>
                    </a:lnTo>
                    <a:lnTo>
                      <a:pt x="33" y="131"/>
                    </a:lnTo>
                    <a:lnTo>
                      <a:pt x="31" y="139"/>
                    </a:lnTo>
                    <a:lnTo>
                      <a:pt x="27" y="146"/>
                    </a:lnTo>
                    <a:lnTo>
                      <a:pt x="25" y="154"/>
                    </a:lnTo>
                    <a:lnTo>
                      <a:pt x="23" y="162"/>
                    </a:lnTo>
                    <a:lnTo>
                      <a:pt x="21" y="169"/>
                    </a:lnTo>
                    <a:lnTo>
                      <a:pt x="17" y="177"/>
                    </a:lnTo>
                    <a:lnTo>
                      <a:pt x="16" y="184"/>
                    </a:lnTo>
                    <a:lnTo>
                      <a:pt x="14" y="192"/>
                    </a:lnTo>
                    <a:lnTo>
                      <a:pt x="14" y="202"/>
                    </a:lnTo>
                    <a:lnTo>
                      <a:pt x="10" y="209"/>
                    </a:lnTo>
                    <a:lnTo>
                      <a:pt x="10" y="219"/>
                    </a:lnTo>
                    <a:lnTo>
                      <a:pt x="8" y="228"/>
                    </a:lnTo>
                    <a:lnTo>
                      <a:pt x="8" y="238"/>
                    </a:lnTo>
                    <a:lnTo>
                      <a:pt x="6" y="247"/>
                    </a:lnTo>
                    <a:lnTo>
                      <a:pt x="4" y="257"/>
                    </a:lnTo>
                    <a:lnTo>
                      <a:pt x="2" y="266"/>
                    </a:lnTo>
                    <a:lnTo>
                      <a:pt x="2" y="276"/>
                    </a:lnTo>
                    <a:lnTo>
                      <a:pt x="2" y="285"/>
                    </a:lnTo>
                    <a:lnTo>
                      <a:pt x="2" y="295"/>
                    </a:lnTo>
                    <a:lnTo>
                      <a:pt x="2" y="300"/>
                    </a:lnTo>
                    <a:lnTo>
                      <a:pt x="2" y="304"/>
                    </a:lnTo>
                    <a:lnTo>
                      <a:pt x="2" y="310"/>
                    </a:lnTo>
                    <a:lnTo>
                      <a:pt x="2" y="316"/>
                    </a:lnTo>
                    <a:lnTo>
                      <a:pt x="0" y="323"/>
                    </a:lnTo>
                    <a:lnTo>
                      <a:pt x="0" y="333"/>
                    </a:lnTo>
                    <a:lnTo>
                      <a:pt x="0" y="340"/>
                    </a:lnTo>
                    <a:lnTo>
                      <a:pt x="0" y="348"/>
                    </a:lnTo>
                    <a:lnTo>
                      <a:pt x="0" y="356"/>
                    </a:lnTo>
                    <a:lnTo>
                      <a:pt x="0" y="363"/>
                    </a:lnTo>
                    <a:lnTo>
                      <a:pt x="0" y="369"/>
                    </a:lnTo>
                    <a:lnTo>
                      <a:pt x="2" y="376"/>
                    </a:lnTo>
                    <a:lnTo>
                      <a:pt x="2" y="382"/>
                    </a:lnTo>
                    <a:lnTo>
                      <a:pt x="2" y="388"/>
                    </a:lnTo>
                    <a:lnTo>
                      <a:pt x="2" y="392"/>
                    </a:lnTo>
                    <a:lnTo>
                      <a:pt x="2" y="395"/>
                    </a:lnTo>
                    <a:lnTo>
                      <a:pt x="2" y="401"/>
                    </a:lnTo>
                    <a:lnTo>
                      <a:pt x="2" y="403"/>
                    </a:lnTo>
                    <a:lnTo>
                      <a:pt x="2" y="401"/>
                    </a:lnTo>
                    <a:lnTo>
                      <a:pt x="4" y="395"/>
                    </a:lnTo>
                    <a:lnTo>
                      <a:pt x="4" y="392"/>
                    </a:lnTo>
                    <a:lnTo>
                      <a:pt x="4" y="388"/>
                    </a:lnTo>
                    <a:lnTo>
                      <a:pt x="6" y="382"/>
                    </a:lnTo>
                    <a:lnTo>
                      <a:pt x="8" y="378"/>
                    </a:lnTo>
                    <a:lnTo>
                      <a:pt x="8" y="371"/>
                    </a:lnTo>
                    <a:lnTo>
                      <a:pt x="10" y="365"/>
                    </a:lnTo>
                    <a:lnTo>
                      <a:pt x="10" y="357"/>
                    </a:lnTo>
                    <a:lnTo>
                      <a:pt x="12" y="350"/>
                    </a:lnTo>
                    <a:lnTo>
                      <a:pt x="14" y="342"/>
                    </a:lnTo>
                    <a:lnTo>
                      <a:pt x="16" y="333"/>
                    </a:lnTo>
                    <a:lnTo>
                      <a:pt x="17" y="325"/>
                    </a:lnTo>
                    <a:lnTo>
                      <a:pt x="19" y="316"/>
                    </a:lnTo>
                    <a:lnTo>
                      <a:pt x="19" y="310"/>
                    </a:lnTo>
                    <a:lnTo>
                      <a:pt x="21" y="306"/>
                    </a:lnTo>
                    <a:lnTo>
                      <a:pt x="21" y="300"/>
                    </a:lnTo>
                    <a:lnTo>
                      <a:pt x="23" y="297"/>
                    </a:lnTo>
                    <a:lnTo>
                      <a:pt x="25" y="291"/>
                    </a:lnTo>
                    <a:lnTo>
                      <a:pt x="25" y="285"/>
                    </a:lnTo>
                    <a:lnTo>
                      <a:pt x="27" y="279"/>
                    </a:lnTo>
                    <a:lnTo>
                      <a:pt x="29" y="276"/>
                    </a:lnTo>
                    <a:lnTo>
                      <a:pt x="29" y="268"/>
                    </a:lnTo>
                    <a:lnTo>
                      <a:pt x="31" y="264"/>
                    </a:lnTo>
                    <a:lnTo>
                      <a:pt x="31" y="259"/>
                    </a:lnTo>
                    <a:lnTo>
                      <a:pt x="33" y="253"/>
                    </a:lnTo>
                    <a:lnTo>
                      <a:pt x="33" y="247"/>
                    </a:lnTo>
                    <a:lnTo>
                      <a:pt x="35" y="241"/>
                    </a:lnTo>
                    <a:lnTo>
                      <a:pt x="36" y="236"/>
                    </a:lnTo>
                    <a:lnTo>
                      <a:pt x="38" y="232"/>
                    </a:lnTo>
                    <a:lnTo>
                      <a:pt x="38" y="224"/>
                    </a:lnTo>
                    <a:lnTo>
                      <a:pt x="40" y="219"/>
                    </a:lnTo>
                    <a:lnTo>
                      <a:pt x="42" y="213"/>
                    </a:lnTo>
                    <a:lnTo>
                      <a:pt x="44" y="207"/>
                    </a:lnTo>
                    <a:lnTo>
                      <a:pt x="44" y="202"/>
                    </a:lnTo>
                    <a:lnTo>
                      <a:pt x="46" y="196"/>
                    </a:lnTo>
                    <a:lnTo>
                      <a:pt x="48" y="192"/>
                    </a:lnTo>
                    <a:lnTo>
                      <a:pt x="50" y="186"/>
                    </a:lnTo>
                    <a:lnTo>
                      <a:pt x="50" y="179"/>
                    </a:lnTo>
                    <a:lnTo>
                      <a:pt x="52" y="175"/>
                    </a:lnTo>
                    <a:lnTo>
                      <a:pt x="52" y="169"/>
                    </a:lnTo>
                    <a:lnTo>
                      <a:pt x="54" y="164"/>
                    </a:lnTo>
                    <a:lnTo>
                      <a:pt x="55" y="158"/>
                    </a:lnTo>
                    <a:lnTo>
                      <a:pt x="57" y="152"/>
                    </a:lnTo>
                    <a:lnTo>
                      <a:pt x="57" y="146"/>
                    </a:lnTo>
                    <a:lnTo>
                      <a:pt x="61" y="143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6B94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92197" name="Freeform 63">
              <a:extLst>
                <a:ext uri="{FF2B5EF4-FFF2-40B4-BE49-F238E27FC236}">
                  <a16:creationId xmlns:a16="http://schemas.microsoft.com/office/drawing/2014/main" id="{C6FCF104-0C2C-49AB-849D-F799EC4B58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65" y="3282"/>
              <a:ext cx="64" cy="159"/>
            </a:xfrm>
            <a:custGeom>
              <a:avLst/>
              <a:gdLst>
                <a:gd name="T0" fmla="*/ 3 w 329"/>
                <a:gd name="T1" fmla="*/ 1 h 850"/>
                <a:gd name="T2" fmla="*/ 4 w 329"/>
                <a:gd name="T3" fmla="*/ 2 h 850"/>
                <a:gd name="T4" fmla="*/ 4 w 329"/>
                <a:gd name="T5" fmla="*/ 2 h 850"/>
                <a:gd name="T6" fmla="*/ 4 w 329"/>
                <a:gd name="T7" fmla="*/ 3 h 850"/>
                <a:gd name="T8" fmla="*/ 4 w 329"/>
                <a:gd name="T9" fmla="*/ 3 h 850"/>
                <a:gd name="T10" fmla="*/ 4 w 329"/>
                <a:gd name="T11" fmla="*/ 4 h 850"/>
                <a:gd name="T12" fmla="*/ 4 w 329"/>
                <a:gd name="T13" fmla="*/ 4 h 850"/>
                <a:gd name="T14" fmla="*/ 4 w 329"/>
                <a:gd name="T15" fmla="*/ 4 h 850"/>
                <a:gd name="T16" fmla="*/ 3 w 329"/>
                <a:gd name="T17" fmla="*/ 4 h 850"/>
                <a:gd name="T18" fmla="*/ 3 w 329"/>
                <a:gd name="T19" fmla="*/ 4 h 850"/>
                <a:gd name="T20" fmla="*/ 2 w 329"/>
                <a:gd name="T21" fmla="*/ 4 h 850"/>
                <a:gd name="T22" fmla="*/ 1 w 329"/>
                <a:gd name="T23" fmla="*/ 4 h 850"/>
                <a:gd name="T24" fmla="*/ 1 w 329"/>
                <a:gd name="T25" fmla="*/ 4 h 850"/>
                <a:gd name="T26" fmla="*/ 0 w 329"/>
                <a:gd name="T27" fmla="*/ 5 h 850"/>
                <a:gd name="T28" fmla="*/ 0 w 329"/>
                <a:gd name="T29" fmla="*/ 5 h 850"/>
                <a:gd name="T30" fmla="*/ 0 w 329"/>
                <a:gd name="T31" fmla="*/ 5 h 850"/>
                <a:gd name="T32" fmla="*/ 0 w 329"/>
                <a:gd name="T33" fmla="*/ 6 h 850"/>
                <a:gd name="T34" fmla="*/ 0 w 329"/>
                <a:gd name="T35" fmla="*/ 6 h 850"/>
                <a:gd name="T36" fmla="*/ 0 w 329"/>
                <a:gd name="T37" fmla="*/ 7 h 850"/>
                <a:gd name="T38" fmla="*/ 0 w 329"/>
                <a:gd name="T39" fmla="*/ 7 h 850"/>
                <a:gd name="T40" fmla="*/ 0 w 329"/>
                <a:gd name="T41" fmla="*/ 7 h 850"/>
                <a:gd name="T42" fmla="*/ 0 w 329"/>
                <a:gd name="T43" fmla="*/ 8 h 850"/>
                <a:gd name="T44" fmla="*/ 0 w 329"/>
                <a:gd name="T45" fmla="*/ 8 h 850"/>
                <a:gd name="T46" fmla="*/ 0 w 329"/>
                <a:gd name="T47" fmla="*/ 9 h 850"/>
                <a:gd name="T48" fmla="*/ 0 w 329"/>
                <a:gd name="T49" fmla="*/ 9 h 850"/>
                <a:gd name="T50" fmla="*/ 0 w 329"/>
                <a:gd name="T51" fmla="*/ 10 h 850"/>
                <a:gd name="T52" fmla="*/ 0 w 329"/>
                <a:gd name="T53" fmla="*/ 10 h 850"/>
                <a:gd name="T54" fmla="*/ 1 w 329"/>
                <a:gd name="T55" fmla="*/ 10 h 850"/>
                <a:gd name="T56" fmla="*/ 1 w 329"/>
                <a:gd name="T57" fmla="*/ 11 h 850"/>
                <a:gd name="T58" fmla="*/ 1 w 329"/>
                <a:gd name="T59" fmla="*/ 11 h 850"/>
                <a:gd name="T60" fmla="*/ 1 w 329"/>
                <a:gd name="T61" fmla="*/ 12 h 850"/>
                <a:gd name="T62" fmla="*/ 1 w 329"/>
                <a:gd name="T63" fmla="*/ 12 h 850"/>
                <a:gd name="T64" fmla="*/ 1 w 329"/>
                <a:gd name="T65" fmla="*/ 13 h 850"/>
                <a:gd name="T66" fmla="*/ 1 w 329"/>
                <a:gd name="T67" fmla="*/ 13 h 850"/>
                <a:gd name="T68" fmla="*/ 1 w 329"/>
                <a:gd name="T69" fmla="*/ 13 h 850"/>
                <a:gd name="T70" fmla="*/ 1 w 329"/>
                <a:gd name="T71" fmla="*/ 14 h 850"/>
                <a:gd name="T72" fmla="*/ 1 w 329"/>
                <a:gd name="T73" fmla="*/ 14 h 850"/>
                <a:gd name="T74" fmla="*/ 1 w 329"/>
                <a:gd name="T75" fmla="*/ 15 h 850"/>
                <a:gd name="T76" fmla="*/ 1 w 329"/>
                <a:gd name="T77" fmla="*/ 15 h 850"/>
                <a:gd name="T78" fmla="*/ 3 w 329"/>
                <a:gd name="T79" fmla="*/ 17 h 850"/>
                <a:gd name="T80" fmla="*/ 9 w 329"/>
                <a:gd name="T81" fmla="*/ 30 h 850"/>
                <a:gd name="T82" fmla="*/ 9 w 329"/>
                <a:gd name="T83" fmla="*/ 19 h 850"/>
                <a:gd name="T84" fmla="*/ 12 w 329"/>
                <a:gd name="T85" fmla="*/ 12 h 850"/>
                <a:gd name="T86" fmla="*/ 10 w 329"/>
                <a:gd name="T87" fmla="*/ 4 h 850"/>
                <a:gd name="T88" fmla="*/ 6 w 329"/>
                <a:gd name="T89" fmla="*/ 3 h 850"/>
                <a:gd name="T90" fmla="*/ 6 w 329"/>
                <a:gd name="T91" fmla="*/ 0 h 850"/>
                <a:gd name="T92" fmla="*/ 5 w 329"/>
                <a:gd name="T93" fmla="*/ 0 h 850"/>
                <a:gd name="T94" fmla="*/ 5 w 329"/>
                <a:gd name="T95" fmla="*/ 0 h 850"/>
                <a:gd name="T96" fmla="*/ 4 w 329"/>
                <a:gd name="T97" fmla="*/ 0 h 850"/>
                <a:gd name="T98" fmla="*/ 4 w 329"/>
                <a:gd name="T99" fmla="*/ 0 h 850"/>
                <a:gd name="T100" fmla="*/ 4 w 329"/>
                <a:gd name="T101" fmla="*/ 0 h 850"/>
                <a:gd name="T102" fmla="*/ 4 w 329"/>
                <a:gd name="T103" fmla="*/ 1 h 850"/>
                <a:gd name="T104" fmla="*/ 3 w 329"/>
                <a:gd name="T105" fmla="*/ 1 h 850"/>
                <a:gd name="T106" fmla="*/ 3 w 329"/>
                <a:gd name="T107" fmla="*/ 1 h 85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9"/>
                <a:gd name="T163" fmla="*/ 0 h 850"/>
                <a:gd name="T164" fmla="*/ 329 w 329"/>
                <a:gd name="T165" fmla="*/ 850 h 85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9" h="850">
                  <a:moveTo>
                    <a:pt x="89" y="35"/>
                  </a:moveTo>
                  <a:lnTo>
                    <a:pt x="89" y="40"/>
                  </a:lnTo>
                  <a:lnTo>
                    <a:pt x="91" y="44"/>
                  </a:lnTo>
                  <a:lnTo>
                    <a:pt x="91" y="50"/>
                  </a:lnTo>
                  <a:lnTo>
                    <a:pt x="93" y="57"/>
                  </a:lnTo>
                  <a:lnTo>
                    <a:pt x="93" y="61"/>
                  </a:lnTo>
                  <a:lnTo>
                    <a:pt x="95" y="67"/>
                  </a:lnTo>
                  <a:lnTo>
                    <a:pt x="95" y="73"/>
                  </a:lnTo>
                  <a:lnTo>
                    <a:pt x="97" y="78"/>
                  </a:lnTo>
                  <a:lnTo>
                    <a:pt x="99" y="88"/>
                  </a:lnTo>
                  <a:lnTo>
                    <a:pt x="99" y="94"/>
                  </a:lnTo>
                  <a:lnTo>
                    <a:pt x="101" y="99"/>
                  </a:lnTo>
                  <a:lnTo>
                    <a:pt x="101" y="101"/>
                  </a:lnTo>
                  <a:lnTo>
                    <a:pt x="99" y="101"/>
                  </a:lnTo>
                  <a:lnTo>
                    <a:pt x="93" y="103"/>
                  </a:lnTo>
                  <a:lnTo>
                    <a:pt x="89" y="103"/>
                  </a:lnTo>
                  <a:lnTo>
                    <a:pt x="84" y="105"/>
                  </a:lnTo>
                  <a:lnTo>
                    <a:pt x="76" y="107"/>
                  </a:lnTo>
                  <a:lnTo>
                    <a:pt x="69" y="109"/>
                  </a:lnTo>
                  <a:lnTo>
                    <a:pt x="61" y="111"/>
                  </a:lnTo>
                  <a:lnTo>
                    <a:pt x="51" y="114"/>
                  </a:lnTo>
                  <a:lnTo>
                    <a:pt x="44" y="116"/>
                  </a:lnTo>
                  <a:lnTo>
                    <a:pt x="36" y="120"/>
                  </a:lnTo>
                  <a:lnTo>
                    <a:pt x="29" y="126"/>
                  </a:lnTo>
                  <a:lnTo>
                    <a:pt x="21" y="128"/>
                  </a:lnTo>
                  <a:lnTo>
                    <a:pt x="15" y="133"/>
                  </a:lnTo>
                  <a:lnTo>
                    <a:pt x="10" y="139"/>
                  </a:lnTo>
                  <a:lnTo>
                    <a:pt x="6" y="143"/>
                  </a:lnTo>
                  <a:lnTo>
                    <a:pt x="4" y="145"/>
                  </a:lnTo>
                  <a:lnTo>
                    <a:pt x="2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70"/>
                  </a:lnTo>
                  <a:lnTo>
                    <a:pt x="0" y="179"/>
                  </a:lnTo>
                  <a:lnTo>
                    <a:pt x="0" y="183"/>
                  </a:lnTo>
                  <a:lnTo>
                    <a:pt x="0" y="189"/>
                  </a:lnTo>
                  <a:lnTo>
                    <a:pt x="0" y="194"/>
                  </a:lnTo>
                  <a:lnTo>
                    <a:pt x="2" y="198"/>
                  </a:lnTo>
                  <a:lnTo>
                    <a:pt x="2" y="204"/>
                  </a:lnTo>
                  <a:lnTo>
                    <a:pt x="2" y="210"/>
                  </a:lnTo>
                  <a:lnTo>
                    <a:pt x="2" y="213"/>
                  </a:lnTo>
                  <a:lnTo>
                    <a:pt x="2" y="219"/>
                  </a:lnTo>
                  <a:lnTo>
                    <a:pt x="2" y="225"/>
                  </a:lnTo>
                  <a:lnTo>
                    <a:pt x="4" y="230"/>
                  </a:lnTo>
                  <a:lnTo>
                    <a:pt x="4" y="236"/>
                  </a:lnTo>
                  <a:lnTo>
                    <a:pt x="6" y="244"/>
                  </a:lnTo>
                  <a:lnTo>
                    <a:pt x="6" y="248"/>
                  </a:lnTo>
                  <a:lnTo>
                    <a:pt x="8" y="255"/>
                  </a:lnTo>
                  <a:lnTo>
                    <a:pt x="8" y="261"/>
                  </a:lnTo>
                  <a:lnTo>
                    <a:pt x="10" y="267"/>
                  </a:lnTo>
                  <a:lnTo>
                    <a:pt x="10" y="274"/>
                  </a:lnTo>
                  <a:lnTo>
                    <a:pt x="11" y="280"/>
                  </a:lnTo>
                  <a:lnTo>
                    <a:pt x="11" y="286"/>
                  </a:lnTo>
                  <a:lnTo>
                    <a:pt x="13" y="293"/>
                  </a:lnTo>
                  <a:lnTo>
                    <a:pt x="13" y="299"/>
                  </a:lnTo>
                  <a:lnTo>
                    <a:pt x="15" y="305"/>
                  </a:lnTo>
                  <a:lnTo>
                    <a:pt x="15" y="310"/>
                  </a:lnTo>
                  <a:lnTo>
                    <a:pt x="17" y="316"/>
                  </a:lnTo>
                  <a:lnTo>
                    <a:pt x="17" y="322"/>
                  </a:lnTo>
                  <a:lnTo>
                    <a:pt x="19" y="329"/>
                  </a:lnTo>
                  <a:lnTo>
                    <a:pt x="19" y="335"/>
                  </a:lnTo>
                  <a:lnTo>
                    <a:pt x="21" y="341"/>
                  </a:lnTo>
                  <a:lnTo>
                    <a:pt x="21" y="346"/>
                  </a:lnTo>
                  <a:lnTo>
                    <a:pt x="23" y="352"/>
                  </a:lnTo>
                  <a:lnTo>
                    <a:pt x="23" y="358"/>
                  </a:lnTo>
                  <a:lnTo>
                    <a:pt x="25" y="363"/>
                  </a:lnTo>
                  <a:lnTo>
                    <a:pt x="27" y="367"/>
                  </a:lnTo>
                  <a:lnTo>
                    <a:pt x="27" y="373"/>
                  </a:lnTo>
                  <a:lnTo>
                    <a:pt x="29" y="377"/>
                  </a:lnTo>
                  <a:lnTo>
                    <a:pt x="31" y="383"/>
                  </a:lnTo>
                  <a:lnTo>
                    <a:pt x="31" y="390"/>
                  </a:lnTo>
                  <a:lnTo>
                    <a:pt x="32" y="398"/>
                  </a:lnTo>
                  <a:lnTo>
                    <a:pt x="32" y="405"/>
                  </a:lnTo>
                  <a:lnTo>
                    <a:pt x="34" y="411"/>
                  </a:lnTo>
                  <a:lnTo>
                    <a:pt x="36" y="417"/>
                  </a:lnTo>
                  <a:lnTo>
                    <a:pt x="36" y="419"/>
                  </a:lnTo>
                  <a:lnTo>
                    <a:pt x="36" y="421"/>
                  </a:lnTo>
                  <a:lnTo>
                    <a:pt x="38" y="422"/>
                  </a:lnTo>
                  <a:lnTo>
                    <a:pt x="67" y="483"/>
                  </a:lnTo>
                  <a:lnTo>
                    <a:pt x="120" y="848"/>
                  </a:lnTo>
                  <a:lnTo>
                    <a:pt x="234" y="850"/>
                  </a:lnTo>
                  <a:lnTo>
                    <a:pt x="205" y="827"/>
                  </a:lnTo>
                  <a:lnTo>
                    <a:pt x="240" y="556"/>
                  </a:lnTo>
                  <a:lnTo>
                    <a:pt x="329" y="506"/>
                  </a:lnTo>
                  <a:lnTo>
                    <a:pt x="325" y="354"/>
                  </a:lnTo>
                  <a:lnTo>
                    <a:pt x="280" y="360"/>
                  </a:lnTo>
                  <a:lnTo>
                    <a:pt x="257" y="130"/>
                  </a:lnTo>
                  <a:lnTo>
                    <a:pt x="143" y="105"/>
                  </a:lnTo>
                  <a:lnTo>
                    <a:pt x="156" y="92"/>
                  </a:lnTo>
                  <a:lnTo>
                    <a:pt x="156" y="17"/>
                  </a:lnTo>
                  <a:lnTo>
                    <a:pt x="150" y="12"/>
                  </a:lnTo>
                  <a:lnTo>
                    <a:pt x="146" y="10"/>
                  </a:lnTo>
                  <a:lnTo>
                    <a:pt x="141" y="6"/>
                  </a:lnTo>
                  <a:lnTo>
                    <a:pt x="137" y="4"/>
                  </a:lnTo>
                  <a:lnTo>
                    <a:pt x="131" y="2"/>
                  </a:lnTo>
                  <a:lnTo>
                    <a:pt x="126" y="2"/>
                  </a:lnTo>
                  <a:lnTo>
                    <a:pt x="120" y="0"/>
                  </a:lnTo>
                  <a:lnTo>
                    <a:pt x="114" y="2"/>
                  </a:lnTo>
                  <a:lnTo>
                    <a:pt x="108" y="2"/>
                  </a:lnTo>
                  <a:lnTo>
                    <a:pt x="103" y="4"/>
                  </a:lnTo>
                  <a:lnTo>
                    <a:pt x="99" y="6"/>
                  </a:lnTo>
                  <a:lnTo>
                    <a:pt x="95" y="12"/>
                  </a:lnTo>
                  <a:lnTo>
                    <a:pt x="91" y="16"/>
                  </a:lnTo>
                  <a:lnTo>
                    <a:pt x="89" y="21"/>
                  </a:lnTo>
                  <a:lnTo>
                    <a:pt x="89" y="25"/>
                  </a:lnTo>
                  <a:lnTo>
                    <a:pt x="89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198" name="Freeform 64">
              <a:extLst>
                <a:ext uri="{FF2B5EF4-FFF2-40B4-BE49-F238E27FC236}">
                  <a16:creationId xmlns:a16="http://schemas.microsoft.com/office/drawing/2014/main" id="{65191FBD-882D-45E8-B7B9-260E273F0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" y="3241"/>
              <a:ext cx="64" cy="159"/>
            </a:xfrm>
            <a:custGeom>
              <a:avLst/>
              <a:gdLst>
                <a:gd name="T0" fmla="*/ 3 w 329"/>
                <a:gd name="T1" fmla="*/ 1 h 850"/>
                <a:gd name="T2" fmla="*/ 4 w 329"/>
                <a:gd name="T3" fmla="*/ 2 h 850"/>
                <a:gd name="T4" fmla="*/ 4 w 329"/>
                <a:gd name="T5" fmla="*/ 2 h 850"/>
                <a:gd name="T6" fmla="*/ 4 w 329"/>
                <a:gd name="T7" fmla="*/ 3 h 850"/>
                <a:gd name="T8" fmla="*/ 4 w 329"/>
                <a:gd name="T9" fmla="*/ 3 h 850"/>
                <a:gd name="T10" fmla="*/ 4 w 329"/>
                <a:gd name="T11" fmla="*/ 4 h 850"/>
                <a:gd name="T12" fmla="*/ 4 w 329"/>
                <a:gd name="T13" fmla="*/ 4 h 850"/>
                <a:gd name="T14" fmla="*/ 4 w 329"/>
                <a:gd name="T15" fmla="*/ 4 h 850"/>
                <a:gd name="T16" fmla="*/ 3 w 329"/>
                <a:gd name="T17" fmla="*/ 4 h 850"/>
                <a:gd name="T18" fmla="*/ 3 w 329"/>
                <a:gd name="T19" fmla="*/ 4 h 850"/>
                <a:gd name="T20" fmla="*/ 2 w 329"/>
                <a:gd name="T21" fmla="*/ 4 h 850"/>
                <a:gd name="T22" fmla="*/ 1 w 329"/>
                <a:gd name="T23" fmla="*/ 4 h 850"/>
                <a:gd name="T24" fmla="*/ 1 w 329"/>
                <a:gd name="T25" fmla="*/ 4 h 850"/>
                <a:gd name="T26" fmla="*/ 0 w 329"/>
                <a:gd name="T27" fmla="*/ 5 h 850"/>
                <a:gd name="T28" fmla="*/ 0 w 329"/>
                <a:gd name="T29" fmla="*/ 5 h 850"/>
                <a:gd name="T30" fmla="*/ 0 w 329"/>
                <a:gd name="T31" fmla="*/ 5 h 850"/>
                <a:gd name="T32" fmla="*/ 0 w 329"/>
                <a:gd name="T33" fmla="*/ 6 h 850"/>
                <a:gd name="T34" fmla="*/ 0 w 329"/>
                <a:gd name="T35" fmla="*/ 6 h 850"/>
                <a:gd name="T36" fmla="*/ 0 w 329"/>
                <a:gd name="T37" fmla="*/ 7 h 850"/>
                <a:gd name="T38" fmla="*/ 0 w 329"/>
                <a:gd name="T39" fmla="*/ 7 h 850"/>
                <a:gd name="T40" fmla="*/ 0 w 329"/>
                <a:gd name="T41" fmla="*/ 7 h 850"/>
                <a:gd name="T42" fmla="*/ 0 w 329"/>
                <a:gd name="T43" fmla="*/ 8 h 850"/>
                <a:gd name="T44" fmla="*/ 0 w 329"/>
                <a:gd name="T45" fmla="*/ 8 h 850"/>
                <a:gd name="T46" fmla="*/ 0 w 329"/>
                <a:gd name="T47" fmla="*/ 9 h 850"/>
                <a:gd name="T48" fmla="*/ 0 w 329"/>
                <a:gd name="T49" fmla="*/ 9 h 850"/>
                <a:gd name="T50" fmla="*/ 0 w 329"/>
                <a:gd name="T51" fmla="*/ 10 h 850"/>
                <a:gd name="T52" fmla="*/ 0 w 329"/>
                <a:gd name="T53" fmla="*/ 10 h 850"/>
                <a:gd name="T54" fmla="*/ 1 w 329"/>
                <a:gd name="T55" fmla="*/ 10 h 850"/>
                <a:gd name="T56" fmla="*/ 1 w 329"/>
                <a:gd name="T57" fmla="*/ 11 h 850"/>
                <a:gd name="T58" fmla="*/ 1 w 329"/>
                <a:gd name="T59" fmla="*/ 11 h 850"/>
                <a:gd name="T60" fmla="*/ 1 w 329"/>
                <a:gd name="T61" fmla="*/ 12 h 850"/>
                <a:gd name="T62" fmla="*/ 1 w 329"/>
                <a:gd name="T63" fmla="*/ 12 h 850"/>
                <a:gd name="T64" fmla="*/ 1 w 329"/>
                <a:gd name="T65" fmla="*/ 13 h 850"/>
                <a:gd name="T66" fmla="*/ 1 w 329"/>
                <a:gd name="T67" fmla="*/ 13 h 850"/>
                <a:gd name="T68" fmla="*/ 1 w 329"/>
                <a:gd name="T69" fmla="*/ 13 h 850"/>
                <a:gd name="T70" fmla="*/ 1 w 329"/>
                <a:gd name="T71" fmla="*/ 14 h 850"/>
                <a:gd name="T72" fmla="*/ 1 w 329"/>
                <a:gd name="T73" fmla="*/ 14 h 850"/>
                <a:gd name="T74" fmla="*/ 1 w 329"/>
                <a:gd name="T75" fmla="*/ 15 h 850"/>
                <a:gd name="T76" fmla="*/ 1 w 329"/>
                <a:gd name="T77" fmla="*/ 15 h 850"/>
                <a:gd name="T78" fmla="*/ 3 w 329"/>
                <a:gd name="T79" fmla="*/ 17 h 850"/>
                <a:gd name="T80" fmla="*/ 9 w 329"/>
                <a:gd name="T81" fmla="*/ 30 h 850"/>
                <a:gd name="T82" fmla="*/ 9 w 329"/>
                <a:gd name="T83" fmla="*/ 19 h 850"/>
                <a:gd name="T84" fmla="*/ 12 w 329"/>
                <a:gd name="T85" fmla="*/ 12 h 850"/>
                <a:gd name="T86" fmla="*/ 10 w 329"/>
                <a:gd name="T87" fmla="*/ 4 h 850"/>
                <a:gd name="T88" fmla="*/ 6 w 329"/>
                <a:gd name="T89" fmla="*/ 3 h 850"/>
                <a:gd name="T90" fmla="*/ 6 w 329"/>
                <a:gd name="T91" fmla="*/ 0 h 850"/>
                <a:gd name="T92" fmla="*/ 5 w 329"/>
                <a:gd name="T93" fmla="*/ 0 h 850"/>
                <a:gd name="T94" fmla="*/ 5 w 329"/>
                <a:gd name="T95" fmla="*/ 0 h 850"/>
                <a:gd name="T96" fmla="*/ 4 w 329"/>
                <a:gd name="T97" fmla="*/ 0 h 850"/>
                <a:gd name="T98" fmla="*/ 4 w 329"/>
                <a:gd name="T99" fmla="*/ 0 h 850"/>
                <a:gd name="T100" fmla="*/ 4 w 329"/>
                <a:gd name="T101" fmla="*/ 0 h 850"/>
                <a:gd name="T102" fmla="*/ 4 w 329"/>
                <a:gd name="T103" fmla="*/ 1 h 850"/>
                <a:gd name="T104" fmla="*/ 3 w 329"/>
                <a:gd name="T105" fmla="*/ 1 h 850"/>
                <a:gd name="T106" fmla="*/ 3 w 329"/>
                <a:gd name="T107" fmla="*/ 1 h 85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9"/>
                <a:gd name="T163" fmla="*/ 0 h 850"/>
                <a:gd name="T164" fmla="*/ 329 w 329"/>
                <a:gd name="T165" fmla="*/ 850 h 85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9" h="850">
                  <a:moveTo>
                    <a:pt x="89" y="35"/>
                  </a:moveTo>
                  <a:lnTo>
                    <a:pt x="89" y="40"/>
                  </a:lnTo>
                  <a:lnTo>
                    <a:pt x="91" y="44"/>
                  </a:lnTo>
                  <a:lnTo>
                    <a:pt x="91" y="50"/>
                  </a:lnTo>
                  <a:lnTo>
                    <a:pt x="93" y="57"/>
                  </a:lnTo>
                  <a:lnTo>
                    <a:pt x="93" y="61"/>
                  </a:lnTo>
                  <a:lnTo>
                    <a:pt x="95" y="67"/>
                  </a:lnTo>
                  <a:lnTo>
                    <a:pt x="95" y="73"/>
                  </a:lnTo>
                  <a:lnTo>
                    <a:pt x="97" y="78"/>
                  </a:lnTo>
                  <a:lnTo>
                    <a:pt x="99" y="88"/>
                  </a:lnTo>
                  <a:lnTo>
                    <a:pt x="99" y="94"/>
                  </a:lnTo>
                  <a:lnTo>
                    <a:pt x="101" y="99"/>
                  </a:lnTo>
                  <a:lnTo>
                    <a:pt x="101" y="101"/>
                  </a:lnTo>
                  <a:lnTo>
                    <a:pt x="99" y="101"/>
                  </a:lnTo>
                  <a:lnTo>
                    <a:pt x="93" y="103"/>
                  </a:lnTo>
                  <a:lnTo>
                    <a:pt x="89" y="103"/>
                  </a:lnTo>
                  <a:lnTo>
                    <a:pt x="84" y="105"/>
                  </a:lnTo>
                  <a:lnTo>
                    <a:pt x="76" y="107"/>
                  </a:lnTo>
                  <a:lnTo>
                    <a:pt x="69" y="109"/>
                  </a:lnTo>
                  <a:lnTo>
                    <a:pt x="61" y="111"/>
                  </a:lnTo>
                  <a:lnTo>
                    <a:pt x="51" y="114"/>
                  </a:lnTo>
                  <a:lnTo>
                    <a:pt x="44" y="116"/>
                  </a:lnTo>
                  <a:lnTo>
                    <a:pt x="36" y="120"/>
                  </a:lnTo>
                  <a:lnTo>
                    <a:pt x="29" y="126"/>
                  </a:lnTo>
                  <a:lnTo>
                    <a:pt x="21" y="128"/>
                  </a:lnTo>
                  <a:lnTo>
                    <a:pt x="15" y="133"/>
                  </a:lnTo>
                  <a:lnTo>
                    <a:pt x="10" y="139"/>
                  </a:lnTo>
                  <a:lnTo>
                    <a:pt x="6" y="143"/>
                  </a:lnTo>
                  <a:lnTo>
                    <a:pt x="4" y="145"/>
                  </a:lnTo>
                  <a:lnTo>
                    <a:pt x="2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70"/>
                  </a:lnTo>
                  <a:lnTo>
                    <a:pt x="0" y="179"/>
                  </a:lnTo>
                  <a:lnTo>
                    <a:pt x="0" y="183"/>
                  </a:lnTo>
                  <a:lnTo>
                    <a:pt x="0" y="189"/>
                  </a:lnTo>
                  <a:lnTo>
                    <a:pt x="0" y="194"/>
                  </a:lnTo>
                  <a:lnTo>
                    <a:pt x="2" y="198"/>
                  </a:lnTo>
                  <a:lnTo>
                    <a:pt x="2" y="204"/>
                  </a:lnTo>
                  <a:lnTo>
                    <a:pt x="2" y="210"/>
                  </a:lnTo>
                  <a:lnTo>
                    <a:pt x="2" y="213"/>
                  </a:lnTo>
                  <a:lnTo>
                    <a:pt x="2" y="219"/>
                  </a:lnTo>
                  <a:lnTo>
                    <a:pt x="2" y="225"/>
                  </a:lnTo>
                  <a:lnTo>
                    <a:pt x="4" y="230"/>
                  </a:lnTo>
                  <a:lnTo>
                    <a:pt x="4" y="236"/>
                  </a:lnTo>
                  <a:lnTo>
                    <a:pt x="6" y="244"/>
                  </a:lnTo>
                  <a:lnTo>
                    <a:pt x="6" y="248"/>
                  </a:lnTo>
                  <a:lnTo>
                    <a:pt x="8" y="255"/>
                  </a:lnTo>
                  <a:lnTo>
                    <a:pt x="8" y="261"/>
                  </a:lnTo>
                  <a:lnTo>
                    <a:pt x="10" y="267"/>
                  </a:lnTo>
                  <a:lnTo>
                    <a:pt x="10" y="274"/>
                  </a:lnTo>
                  <a:lnTo>
                    <a:pt x="11" y="280"/>
                  </a:lnTo>
                  <a:lnTo>
                    <a:pt x="11" y="286"/>
                  </a:lnTo>
                  <a:lnTo>
                    <a:pt x="13" y="293"/>
                  </a:lnTo>
                  <a:lnTo>
                    <a:pt x="13" y="299"/>
                  </a:lnTo>
                  <a:lnTo>
                    <a:pt x="15" y="305"/>
                  </a:lnTo>
                  <a:lnTo>
                    <a:pt x="15" y="310"/>
                  </a:lnTo>
                  <a:lnTo>
                    <a:pt x="17" y="316"/>
                  </a:lnTo>
                  <a:lnTo>
                    <a:pt x="17" y="322"/>
                  </a:lnTo>
                  <a:lnTo>
                    <a:pt x="19" y="329"/>
                  </a:lnTo>
                  <a:lnTo>
                    <a:pt x="19" y="335"/>
                  </a:lnTo>
                  <a:lnTo>
                    <a:pt x="21" y="341"/>
                  </a:lnTo>
                  <a:lnTo>
                    <a:pt x="21" y="346"/>
                  </a:lnTo>
                  <a:lnTo>
                    <a:pt x="23" y="352"/>
                  </a:lnTo>
                  <a:lnTo>
                    <a:pt x="23" y="358"/>
                  </a:lnTo>
                  <a:lnTo>
                    <a:pt x="25" y="363"/>
                  </a:lnTo>
                  <a:lnTo>
                    <a:pt x="27" y="367"/>
                  </a:lnTo>
                  <a:lnTo>
                    <a:pt x="27" y="373"/>
                  </a:lnTo>
                  <a:lnTo>
                    <a:pt x="29" y="377"/>
                  </a:lnTo>
                  <a:lnTo>
                    <a:pt x="31" y="383"/>
                  </a:lnTo>
                  <a:lnTo>
                    <a:pt x="31" y="390"/>
                  </a:lnTo>
                  <a:lnTo>
                    <a:pt x="32" y="398"/>
                  </a:lnTo>
                  <a:lnTo>
                    <a:pt x="32" y="405"/>
                  </a:lnTo>
                  <a:lnTo>
                    <a:pt x="34" y="411"/>
                  </a:lnTo>
                  <a:lnTo>
                    <a:pt x="36" y="417"/>
                  </a:lnTo>
                  <a:lnTo>
                    <a:pt x="36" y="419"/>
                  </a:lnTo>
                  <a:lnTo>
                    <a:pt x="36" y="421"/>
                  </a:lnTo>
                  <a:lnTo>
                    <a:pt x="38" y="422"/>
                  </a:lnTo>
                  <a:lnTo>
                    <a:pt x="67" y="483"/>
                  </a:lnTo>
                  <a:lnTo>
                    <a:pt x="120" y="848"/>
                  </a:lnTo>
                  <a:lnTo>
                    <a:pt x="234" y="850"/>
                  </a:lnTo>
                  <a:lnTo>
                    <a:pt x="205" y="827"/>
                  </a:lnTo>
                  <a:lnTo>
                    <a:pt x="240" y="556"/>
                  </a:lnTo>
                  <a:lnTo>
                    <a:pt x="329" y="506"/>
                  </a:lnTo>
                  <a:lnTo>
                    <a:pt x="325" y="354"/>
                  </a:lnTo>
                  <a:lnTo>
                    <a:pt x="280" y="360"/>
                  </a:lnTo>
                  <a:lnTo>
                    <a:pt x="257" y="130"/>
                  </a:lnTo>
                  <a:lnTo>
                    <a:pt x="143" y="105"/>
                  </a:lnTo>
                  <a:lnTo>
                    <a:pt x="156" y="92"/>
                  </a:lnTo>
                  <a:lnTo>
                    <a:pt x="156" y="17"/>
                  </a:lnTo>
                  <a:lnTo>
                    <a:pt x="150" y="12"/>
                  </a:lnTo>
                  <a:lnTo>
                    <a:pt x="146" y="10"/>
                  </a:lnTo>
                  <a:lnTo>
                    <a:pt x="141" y="6"/>
                  </a:lnTo>
                  <a:lnTo>
                    <a:pt x="137" y="4"/>
                  </a:lnTo>
                  <a:lnTo>
                    <a:pt x="131" y="2"/>
                  </a:lnTo>
                  <a:lnTo>
                    <a:pt x="126" y="2"/>
                  </a:lnTo>
                  <a:lnTo>
                    <a:pt x="120" y="0"/>
                  </a:lnTo>
                  <a:lnTo>
                    <a:pt x="114" y="2"/>
                  </a:lnTo>
                  <a:lnTo>
                    <a:pt x="108" y="2"/>
                  </a:lnTo>
                  <a:lnTo>
                    <a:pt x="103" y="4"/>
                  </a:lnTo>
                  <a:lnTo>
                    <a:pt x="99" y="6"/>
                  </a:lnTo>
                  <a:lnTo>
                    <a:pt x="95" y="12"/>
                  </a:lnTo>
                  <a:lnTo>
                    <a:pt x="91" y="16"/>
                  </a:lnTo>
                  <a:lnTo>
                    <a:pt x="89" y="21"/>
                  </a:lnTo>
                  <a:lnTo>
                    <a:pt x="89" y="25"/>
                  </a:lnTo>
                  <a:lnTo>
                    <a:pt x="89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199" name="Line 65">
              <a:extLst>
                <a:ext uri="{FF2B5EF4-FFF2-40B4-BE49-F238E27FC236}">
                  <a16:creationId xmlns:a16="http://schemas.microsoft.com/office/drawing/2014/main" id="{D2699821-E25A-44E6-B1D3-4C08953A7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1404"/>
              <a:ext cx="5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2168" name="Rectangle 66">
            <a:extLst>
              <a:ext uri="{FF2B5EF4-FFF2-40B4-BE49-F238E27FC236}">
                <a16:creationId xmlns:a16="http://schemas.microsoft.com/office/drawing/2014/main" id="{85E07B31-9B7A-419A-A417-332337F4E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268415"/>
            <a:ext cx="25828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30000"/>
              </a:spcAft>
              <a:buFontTx/>
              <a:buNone/>
            </a:pPr>
            <a:r>
              <a:rPr lang="ko-KR" altLang="en-US" sz="16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 환경과 역량모델의 필요성</a:t>
            </a:r>
          </a:p>
        </p:txBody>
      </p:sp>
      <p:sp>
        <p:nvSpPr>
          <p:cNvPr id="92169" name="Rectangle 67">
            <a:extLst>
              <a:ext uri="{FF2B5EF4-FFF2-40B4-BE49-F238E27FC236}">
                <a16:creationId xmlns:a16="http://schemas.microsoft.com/office/drawing/2014/main" id="{8D2CCF2D-11D9-47B8-8D27-BEAC92A28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5" y="1268415"/>
            <a:ext cx="2319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30000"/>
              </a:spcAft>
              <a:buFontTx/>
              <a:buNone/>
            </a:pPr>
            <a:r>
              <a:rPr lang="ko-KR" altLang="en-US" sz="16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전략적 인재관리를 위한 가이드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 descr="template04_2">
            <a:extLst>
              <a:ext uri="{FF2B5EF4-FFF2-40B4-BE49-F238E27FC236}">
                <a16:creationId xmlns:a16="http://schemas.microsoft.com/office/drawing/2014/main" id="{75BA890A-14AA-4A69-BDCF-B58003555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87" name="Group 3">
            <a:extLst>
              <a:ext uri="{FF2B5EF4-FFF2-40B4-BE49-F238E27FC236}">
                <a16:creationId xmlns:a16="http://schemas.microsoft.com/office/drawing/2014/main" id="{041D9696-4094-473C-B742-B0496D0768CE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93222" name="Text Box 4">
              <a:extLst>
                <a:ext uri="{FF2B5EF4-FFF2-40B4-BE49-F238E27FC236}">
                  <a16:creationId xmlns:a16="http://schemas.microsoft.com/office/drawing/2014/main" id="{81A5168F-DD1C-4125-B70D-A0E7330A2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93223" name="Line 5">
              <a:extLst>
                <a:ext uri="{FF2B5EF4-FFF2-40B4-BE49-F238E27FC236}">
                  <a16:creationId xmlns:a16="http://schemas.microsoft.com/office/drawing/2014/main" id="{4189172A-C339-4B87-AB8F-2837E77CE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3188" name="Text Box 6">
            <a:extLst>
              <a:ext uri="{FF2B5EF4-FFF2-40B4-BE49-F238E27FC236}">
                <a16:creationId xmlns:a16="http://schemas.microsoft.com/office/drawing/2014/main" id="{66BC34DA-5271-41D6-919E-85420070D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활용</a:t>
            </a:r>
          </a:p>
        </p:txBody>
      </p:sp>
      <p:grpSp>
        <p:nvGrpSpPr>
          <p:cNvPr id="93189" name="Group 7">
            <a:extLst>
              <a:ext uri="{FF2B5EF4-FFF2-40B4-BE49-F238E27FC236}">
                <a16:creationId xmlns:a16="http://schemas.microsoft.com/office/drawing/2014/main" id="{A39ECA4F-27D9-4D61-AAB7-7F0C3B03B0DA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93217" name="Oval 8">
              <a:extLst>
                <a:ext uri="{FF2B5EF4-FFF2-40B4-BE49-F238E27FC236}">
                  <a16:creationId xmlns:a16="http://schemas.microsoft.com/office/drawing/2014/main" id="{0400EE4E-B788-41CD-AE16-79A7C123BD3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218" name="Oval 9">
              <a:extLst>
                <a:ext uri="{FF2B5EF4-FFF2-40B4-BE49-F238E27FC236}">
                  <a16:creationId xmlns:a16="http://schemas.microsoft.com/office/drawing/2014/main" id="{C3E4193B-9B70-423D-A347-6AC935CFB9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219" name="Oval 10">
              <a:extLst>
                <a:ext uri="{FF2B5EF4-FFF2-40B4-BE49-F238E27FC236}">
                  <a16:creationId xmlns:a16="http://schemas.microsoft.com/office/drawing/2014/main" id="{614FDFD0-5EC5-4329-8B4D-BCBE41F8351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220" name="Oval 11">
              <a:extLst>
                <a:ext uri="{FF2B5EF4-FFF2-40B4-BE49-F238E27FC236}">
                  <a16:creationId xmlns:a16="http://schemas.microsoft.com/office/drawing/2014/main" id="{7A19B95C-90F6-4610-AAED-5AF6B984E09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221" name="Oval 12">
              <a:extLst>
                <a:ext uri="{FF2B5EF4-FFF2-40B4-BE49-F238E27FC236}">
                  <a16:creationId xmlns:a16="http://schemas.microsoft.com/office/drawing/2014/main" id="{14222AF6-96E3-4990-8FD8-13C9C2E9E4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3190" name="Line 13">
            <a:extLst>
              <a:ext uri="{FF2B5EF4-FFF2-40B4-BE49-F238E27FC236}">
                <a16:creationId xmlns:a16="http://schemas.microsoft.com/office/drawing/2014/main" id="{3F5018A5-C94D-4A15-8831-F8494CCDD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3191" name="Group 67">
            <a:extLst>
              <a:ext uri="{FF2B5EF4-FFF2-40B4-BE49-F238E27FC236}">
                <a16:creationId xmlns:a16="http://schemas.microsoft.com/office/drawing/2014/main" id="{481FB131-3FA5-4B09-9ECC-486B8D37DE86}"/>
              </a:ext>
            </a:extLst>
          </p:cNvPr>
          <p:cNvGrpSpPr>
            <a:grpSpLocks/>
          </p:cNvGrpSpPr>
          <p:nvPr/>
        </p:nvGrpSpPr>
        <p:grpSpPr bwMode="auto">
          <a:xfrm>
            <a:off x="179390" y="1484315"/>
            <a:ext cx="8618537" cy="3970337"/>
            <a:chOff x="304" y="1119"/>
            <a:chExt cx="5429" cy="2501"/>
          </a:xfrm>
        </p:grpSpPr>
        <p:sp>
          <p:nvSpPr>
            <p:cNvPr id="93192" name="Text Box 68">
              <a:extLst>
                <a:ext uri="{FF2B5EF4-FFF2-40B4-BE49-F238E27FC236}">
                  <a16:creationId xmlns:a16="http://schemas.microsoft.com/office/drawing/2014/main" id="{92F7EB42-1311-4A11-B2D1-9D476F101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5" y="1119"/>
              <a:ext cx="7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376" tIns="45689" rIns="91376" bIns="45689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 u="sng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HR </a:t>
              </a:r>
              <a:r>
                <a:rPr lang="ko-KR" altLang="en-US" sz="1800" u="sng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</a:t>
              </a:r>
            </a:p>
          </p:txBody>
        </p:sp>
        <p:sp>
          <p:nvSpPr>
            <p:cNvPr id="93193" name="Oval 69">
              <a:extLst>
                <a:ext uri="{FF2B5EF4-FFF2-40B4-BE49-F238E27FC236}">
                  <a16:creationId xmlns:a16="http://schemas.microsoft.com/office/drawing/2014/main" id="{8443CF1E-C696-4D3C-98D0-C79F01070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2323"/>
              <a:ext cx="621" cy="672"/>
            </a:xfrm>
            <a:prstGeom prst="ellipse">
              <a:avLst/>
            </a:prstGeom>
            <a:solidFill>
              <a:srgbClr val="FF6600">
                <a:alpha val="69019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376" tIns="45689" rIns="91376" bIns="45689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Competency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Model</a:t>
              </a:r>
            </a:p>
          </p:txBody>
        </p:sp>
        <p:sp>
          <p:nvSpPr>
            <p:cNvPr id="93194" name="Rectangle 70">
              <a:extLst>
                <a:ext uri="{FF2B5EF4-FFF2-40B4-BE49-F238E27FC236}">
                  <a16:creationId xmlns:a16="http://schemas.microsoft.com/office/drawing/2014/main" id="{6EBE2C6C-ABA3-40DF-BDBA-DA071CD7D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2467"/>
              <a:ext cx="664" cy="3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76" tIns="45689" rIns="91376" bIns="45689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Evaluation &amp;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Assessment</a:t>
              </a:r>
            </a:p>
          </p:txBody>
        </p:sp>
        <p:sp>
          <p:nvSpPr>
            <p:cNvPr id="93195" name="Rectangle 71">
              <a:extLst>
                <a:ext uri="{FF2B5EF4-FFF2-40B4-BE49-F238E27FC236}">
                  <a16:creationId xmlns:a16="http://schemas.microsoft.com/office/drawing/2014/main" id="{846CC8CF-4D2D-4CEE-B88B-5201E05F2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" y="1669"/>
              <a:ext cx="66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376" tIns="45689" rIns="91376" bIns="45689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“Selection”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Side</a:t>
              </a:r>
            </a:p>
          </p:txBody>
        </p:sp>
        <p:sp>
          <p:nvSpPr>
            <p:cNvPr id="93196" name="Rectangle 72">
              <a:extLst>
                <a:ext uri="{FF2B5EF4-FFF2-40B4-BE49-F238E27FC236}">
                  <a16:creationId xmlns:a16="http://schemas.microsoft.com/office/drawing/2014/main" id="{4E6073EF-81D5-4A8B-B18C-B1C814D41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" y="3235"/>
              <a:ext cx="666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76" tIns="45689" rIns="91376" bIns="45689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“Development”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Side</a:t>
              </a:r>
            </a:p>
          </p:txBody>
        </p:sp>
        <p:sp>
          <p:nvSpPr>
            <p:cNvPr id="93197" name="AutoShape 73">
              <a:extLst>
                <a:ext uri="{FF2B5EF4-FFF2-40B4-BE49-F238E27FC236}">
                  <a16:creationId xmlns:a16="http://schemas.microsoft.com/office/drawing/2014/main" id="{DC424379-AF92-424E-A4F0-CF8A9070C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1585"/>
              <a:ext cx="639" cy="240"/>
            </a:xfrm>
            <a:prstGeom prst="roundRect">
              <a:avLst>
                <a:gd name="adj" fmla="val 16667"/>
              </a:avLst>
            </a:prstGeom>
            <a:solidFill>
              <a:srgbClr val="FF6600">
                <a:alpha val="89803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376" tIns="45689" rIns="91376" bIns="45689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채    용</a:t>
              </a:r>
            </a:p>
          </p:txBody>
        </p:sp>
        <p:sp>
          <p:nvSpPr>
            <p:cNvPr id="93198" name="AutoShape 74">
              <a:extLst>
                <a:ext uri="{FF2B5EF4-FFF2-40B4-BE49-F238E27FC236}">
                  <a16:creationId xmlns:a16="http://schemas.microsoft.com/office/drawing/2014/main" id="{E458AF16-0540-4BB4-8A1B-6F912757A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1984"/>
              <a:ext cx="639" cy="240"/>
            </a:xfrm>
            <a:prstGeom prst="roundRect">
              <a:avLst>
                <a:gd name="adj" fmla="val 16667"/>
              </a:avLst>
            </a:prstGeom>
            <a:solidFill>
              <a:srgbClr val="FF6600">
                <a:alpha val="89803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376" tIns="45689" rIns="91376" bIns="45689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    보</a:t>
              </a:r>
            </a:p>
          </p:txBody>
        </p:sp>
        <p:sp>
          <p:nvSpPr>
            <p:cNvPr id="93199" name="AutoShape 75">
              <a:extLst>
                <a:ext uri="{FF2B5EF4-FFF2-40B4-BE49-F238E27FC236}">
                  <a16:creationId xmlns:a16="http://schemas.microsoft.com/office/drawing/2014/main" id="{C81BEEA1-8135-4428-9155-14B4BADE7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3360"/>
              <a:ext cx="639" cy="240"/>
            </a:xfrm>
            <a:prstGeom prst="roundRect">
              <a:avLst>
                <a:gd name="adj" fmla="val 16667"/>
              </a:avLst>
            </a:prstGeom>
            <a:solidFill>
              <a:srgbClr val="FF6600">
                <a:alpha val="89803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376" tIns="45689" rIns="91376" bIns="45689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육    성</a:t>
              </a:r>
            </a:p>
          </p:txBody>
        </p:sp>
        <p:sp>
          <p:nvSpPr>
            <p:cNvPr id="93200" name="Text Box 76">
              <a:extLst>
                <a:ext uri="{FF2B5EF4-FFF2-40B4-BE49-F238E27FC236}">
                  <a16:creationId xmlns:a16="http://schemas.microsoft.com/office/drawing/2014/main" id="{0B6C0F39-A363-468A-96A8-D152C66DE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" y="1542"/>
              <a:ext cx="145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376" tIns="45689" rIns="91376" bIns="45689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Fit to Organization, Fit to Job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Competency </a:t>
              </a:r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검증할 수 있는 </a:t>
              </a:r>
              <a:b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직무능력검증도구 도입 </a:t>
              </a:r>
            </a:p>
          </p:txBody>
        </p:sp>
        <p:sp>
          <p:nvSpPr>
            <p:cNvPr id="93201" name="Text Box 77">
              <a:extLst>
                <a:ext uri="{FF2B5EF4-FFF2-40B4-BE49-F238E27FC236}">
                  <a16:creationId xmlns:a16="http://schemas.microsoft.com/office/drawing/2014/main" id="{1916A3C4-045A-44C0-A05F-7A3E73875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" y="1943"/>
              <a:ext cx="21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376" tIns="45689" rIns="91376" bIns="45689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Career Field </a:t>
              </a:r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개념으로 표준경력경로 설정 </a:t>
              </a:r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</a:t>
              </a:r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제시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Profile Match-up </a:t>
              </a:r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기능을 활용 적임자 배치</a:t>
              </a:r>
            </a:p>
          </p:txBody>
        </p:sp>
        <p:sp>
          <p:nvSpPr>
            <p:cNvPr id="93202" name="Text Box 78">
              <a:extLst>
                <a:ext uri="{FF2B5EF4-FFF2-40B4-BE49-F238E27FC236}">
                  <a16:creationId xmlns:a16="http://schemas.microsoft.com/office/drawing/2014/main" id="{E77EC3C7-FE7D-43F9-AEFE-C3EAC7339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" y="3350"/>
              <a:ext cx="218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376" tIns="45689" rIns="91376" bIns="45689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역량 기반의 육성체계와 개인별 경력개발계획 수립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전보</a:t>
              </a:r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공모</a:t>
              </a:r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승진 등에 활용</a:t>
              </a:r>
            </a:p>
          </p:txBody>
        </p:sp>
        <p:sp>
          <p:nvSpPr>
            <p:cNvPr id="93203" name="Line 79">
              <a:extLst>
                <a:ext uri="{FF2B5EF4-FFF2-40B4-BE49-F238E27FC236}">
                  <a16:creationId xmlns:a16="http://schemas.microsoft.com/office/drawing/2014/main" id="{6B5DC2AD-1838-4985-ABF1-6DA72CF67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" y="2611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204" name="Line 80">
              <a:extLst>
                <a:ext uri="{FF2B5EF4-FFF2-40B4-BE49-F238E27FC236}">
                  <a16:creationId xmlns:a16="http://schemas.microsoft.com/office/drawing/2014/main" id="{66D27534-0FB4-4421-A7A7-B980217C2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0" y="1843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205" name="AutoShape 81">
              <a:extLst>
                <a:ext uri="{FF2B5EF4-FFF2-40B4-BE49-F238E27FC236}">
                  <a16:creationId xmlns:a16="http://schemas.microsoft.com/office/drawing/2014/main" id="{476E7600-39BD-4982-BB00-9F820969D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2439"/>
              <a:ext cx="639" cy="240"/>
            </a:xfrm>
            <a:prstGeom prst="roundRect">
              <a:avLst>
                <a:gd name="adj" fmla="val 16667"/>
              </a:avLst>
            </a:prstGeom>
            <a:solidFill>
              <a:srgbClr val="FF6600">
                <a:alpha val="89803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376" tIns="45689" rIns="91376" bIns="45689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평가</a:t>
              </a:r>
              <a:r>
                <a:rPr lang="en-US" altLang="ko-KR" sz="1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보상</a:t>
              </a:r>
            </a:p>
          </p:txBody>
        </p:sp>
        <p:sp>
          <p:nvSpPr>
            <p:cNvPr id="93206" name="Rectangle 82">
              <a:extLst>
                <a:ext uri="{FF2B5EF4-FFF2-40B4-BE49-F238E27FC236}">
                  <a16:creationId xmlns:a16="http://schemas.microsoft.com/office/drawing/2014/main" id="{E2263010-A339-49AA-AE18-8C1887A98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" y="2446"/>
              <a:ext cx="66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376" tIns="45689" rIns="91376" bIns="45689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“Reward”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Side</a:t>
              </a:r>
            </a:p>
          </p:txBody>
        </p:sp>
        <p:sp>
          <p:nvSpPr>
            <p:cNvPr id="93207" name="Text Box 83">
              <a:extLst>
                <a:ext uri="{FF2B5EF4-FFF2-40B4-BE49-F238E27FC236}">
                  <a16:creationId xmlns:a16="http://schemas.microsoft.com/office/drawing/2014/main" id="{DB441912-A2A2-482C-888F-C3CE0C447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" y="2348"/>
              <a:ext cx="185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376" tIns="45689" rIns="91376" bIns="45689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역량평가 평가요소 반영 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역량평가 결과는 육성 및 전보배치에 활용</a:t>
              </a:r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원칙적으로 보수와 연계하지 않음</a:t>
              </a:r>
            </a:p>
          </p:txBody>
        </p:sp>
        <p:sp>
          <p:nvSpPr>
            <p:cNvPr id="93208" name="AutoShape 84">
              <a:extLst>
                <a:ext uri="{FF2B5EF4-FFF2-40B4-BE49-F238E27FC236}">
                  <a16:creationId xmlns:a16="http://schemas.microsoft.com/office/drawing/2014/main" id="{C462F6A4-FA6E-4A0F-8295-2A90700FE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2864"/>
              <a:ext cx="639" cy="240"/>
            </a:xfrm>
            <a:prstGeom prst="roundRect">
              <a:avLst>
                <a:gd name="adj" fmla="val 16667"/>
              </a:avLst>
            </a:prstGeom>
            <a:solidFill>
              <a:srgbClr val="FF6600">
                <a:alpha val="89803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376" tIns="45689" rIns="91376" bIns="45689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3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승    진</a:t>
              </a:r>
            </a:p>
          </p:txBody>
        </p:sp>
        <p:sp>
          <p:nvSpPr>
            <p:cNvPr id="93209" name="Text Box 85">
              <a:extLst>
                <a:ext uri="{FF2B5EF4-FFF2-40B4-BE49-F238E27FC236}">
                  <a16:creationId xmlns:a16="http://schemas.microsoft.com/office/drawing/2014/main" id="{651DC9CA-2BB8-42FF-B6A6-3FE28A009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" y="2850"/>
              <a:ext cx="2056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76" tIns="45689" rIns="91376" bIns="45689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상위 직무</a:t>
              </a:r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역할 수행에 필요한  </a:t>
              </a:r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Competency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검증 </a:t>
              </a:r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(Screening &amp; Selection </a:t>
              </a:r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개념 적용</a:t>
              </a:r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cxnSp>
          <p:nvCxnSpPr>
            <p:cNvPr id="93210" name="AutoShape 86">
              <a:extLst>
                <a:ext uri="{FF2B5EF4-FFF2-40B4-BE49-F238E27FC236}">
                  <a16:creationId xmlns:a16="http://schemas.microsoft.com/office/drawing/2014/main" id="{39D6961F-B25C-4DCC-A977-A847289458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562" y="1706"/>
              <a:ext cx="327" cy="1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1" name="AutoShape 87">
              <a:extLst>
                <a:ext uri="{FF2B5EF4-FFF2-40B4-BE49-F238E27FC236}">
                  <a16:creationId xmlns:a16="http://schemas.microsoft.com/office/drawing/2014/main" id="{C43C8FBC-DA62-4F19-9449-184F84BE51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62" y="1842"/>
              <a:ext cx="327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2" name="AutoShape 88">
              <a:extLst>
                <a:ext uri="{FF2B5EF4-FFF2-40B4-BE49-F238E27FC236}">
                  <a16:creationId xmlns:a16="http://schemas.microsoft.com/office/drawing/2014/main" id="{EEEA7776-DC6C-46F7-9171-9B5053D4C89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62" y="1842"/>
              <a:ext cx="327" cy="11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3" name="AutoShape 89">
              <a:extLst>
                <a:ext uri="{FF2B5EF4-FFF2-40B4-BE49-F238E27FC236}">
                  <a16:creationId xmlns:a16="http://schemas.microsoft.com/office/drawing/2014/main" id="{9B086892-BFFD-4D6E-9F81-4D03979AA4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562" y="2568"/>
              <a:ext cx="327" cy="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4" name="AutoShape 90">
              <a:extLst>
                <a:ext uri="{FF2B5EF4-FFF2-40B4-BE49-F238E27FC236}">
                  <a16:creationId xmlns:a16="http://schemas.microsoft.com/office/drawing/2014/main" id="{B3EF7008-5A15-4565-99AC-B9D9568B38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62" y="3475"/>
              <a:ext cx="327" cy="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5" name="AutoShape 91">
              <a:extLst>
                <a:ext uri="{FF2B5EF4-FFF2-40B4-BE49-F238E27FC236}">
                  <a16:creationId xmlns:a16="http://schemas.microsoft.com/office/drawing/2014/main" id="{1CA54843-CF89-44A9-8586-CA572478C2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562" y="2160"/>
              <a:ext cx="327" cy="12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216" name="Text Box 92">
              <a:extLst>
                <a:ext uri="{FF2B5EF4-FFF2-40B4-BE49-F238E27FC236}">
                  <a16:creationId xmlns:a16="http://schemas.microsoft.com/office/drawing/2014/main" id="{36627740-E5B9-43D7-ADD2-AF318288E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0" y="1134"/>
              <a:ext cx="1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376" tIns="45689" rIns="91376" bIns="45689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u="sng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Competency  </a:t>
              </a:r>
              <a:r>
                <a:rPr lang="ko-KR" altLang="en-US" sz="1600" u="sng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template04_2">
            <a:extLst>
              <a:ext uri="{FF2B5EF4-FFF2-40B4-BE49-F238E27FC236}">
                <a16:creationId xmlns:a16="http://schemas.microsoft.com/office/drawing/2014/main" id="{72960236-E605-4B67-AB6D-F55477469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4211" name="Group 3">
            <a:extLst>
              <a:ext uri="{FF2B5EF4-FFF2-40B4-BE49-F238E27FC236}">
                <a16:creationId xmlns:a16="http://schemas.microsoft.com/office/drawing/2014/main" id="{DEF3FFD6-E0EB-41FF-A468-3EF4A3A8F53A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94254" name="Text Box 4">
              <a:extLst>
                <a:ext uri="{FF2B5EF4-FFF2-40B4-BE49-F238E27FC236}">
                  <a16:creationId xmlns:a16="http://schemas.microsoft.com/office/drawing/2014/main" id="{28FC5F1A-96D8-42AC-8972-2754CBD16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94255" name="Line 5">
              <a:extLst>
                <a:ext uri="{FF2B5EF4-FFF2-40B4-BE49-F238E27FC236}">
                  <a16:creationId xmlns:a16="http://schemas.microsoft.com/office/drawing/2014/main" id="{24D8A858-87B8-48F9-88D6-51EB14260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4212" name="Text Box 6">
            <a:extLst>
              <a:ext uri="{FF2B5EF4-FFF2-40B4-BE49-F238E27FC236}">
                <a16:creationId xmlns:a16="http://schemas.microsoft.com/office/drawing/2014/main" id="{D7C1011F-AF4E-45F2-A0BF-1CF23F4CB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활용</a:t>
            </a:r>
          </a:p>
        </p:txBody>
      </p:sp>
      <p:grpSp>
        <p:nvGrpSpPr>
          <p:cNvPr id="94213" name="Group 7">
            <a:extLst>
              <a:ext uri="{FF2B5EF4-FFF2-40B4-BE49-F238E27FC236}">
                <a16:creationId xmlns:a16="http://schemas.microsoft.com/office/drawing/2014/main" id="{461974B4-B6D3-4B87-9C52-41DD01FEF10D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94249" name="Oval 8">
              <a:extLst>
                <a:ext uri="{FF2B5EF4-FFF2-40B4-BE49-F238E27FC236}">
                  <a16:creationId xmlns:a16="http://schemas.microsoft.com/office/drawing/2014/main" id="{E5C099D3-3C50-4BB7-99E2-2FE6A93473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250" name="Oval 9">
              <a:extLst>
                <a:ext uri="{FF2B5EF4-FFF2-40B4-BE49-F238E27FC236}">
                  <a16:creationId xmlns:a16="http://schemas.microsoft.com/office/drawing/2014/main" id="{F3E2ABCD-3E05-4C91-A507-940E848AD93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251" name="Oval 10">
              <a:extLst>
                <a:ext uri="{FF2B5EF4-FFF2-40B4-BE49-F238E27FC236}">
                  <a16:creationId xmlns:a16="http://schemas.microsoft.com/office/drawing/2014/main" id="{213F2C4D-4989-4676-94E9-E3CE4D8869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252" name="Oval 11">
              <a:extLst>
                <a:ext uri="{FF2B5EF4-FFF2-40B4-BE49-F238E27FC236}">
                  <a16:creationId xmlns:a16="http://schemas.microsoft.com/office/drawing/2014/main" id="{14D3419E-A0EC-425B-A1F2-E7B45466D69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253" name="Oval 12">
              <a:extLst>
                <a:ext uri="{FF2B5EF4-FFF2-40B4-BE49-F238E27FC236}">
                  <a16:creationId xmlns:a16="http://schemas.microsoft.com/office/drawing/2014/main" id="{E896CA10-80E7-4BB8-8EF5-FE3EE0BF94C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4214" name="Line 13">
            <a:extLst>
              <a:ext uri="{FF2B5EF4-FFF2-40B4-BE49-F238E27FC236}">
                <a16:creationId xmlns:a16="http://schemas.microsoft.com/office/drawing/2014/main" id="{7DC8D17C-3B51-4F60-9CE4-3BACD1A53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404671" name="Group 191">
            <a:extLst>
              <a:ext uri="{FF2B5EF4-FFF2-40B4-BE49-F238E27FC236}">
                <a16:creationId xmlns:a16="http://schemas.microsoft.com/office/drawing/2014/main" id="{70112451-9D4D-4610-AF51-1548D58DE2E2}"/>
              </a:ext>
            </a:extLst>
          </p:cNvPr>
          <p:cNvGraphicFramePr>
            <a:graphicFrameLocks noGrp="1"/>
          </p:cNvGraphicFramePr>
          <p:nvPr/>
        </p:nvGraphicFramePr>
        <p:xfrm>
          <a:off x="395290" y="1268415"/>
          <a:ext cx="8497887" cy="4306887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5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0" marR="0" marT="0" marB="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공통역량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리더역량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직무역량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인재확보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직무능력검사시 인성검사항목 및 직무역량면접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(CBI)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 구체적인 면접질문 항목으로 활용 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보직자 경력채용 직무역량면접시 구체적인 면접질문 항목으로 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활용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경력채용시 응시자의 해당직무 전문지식 및 기술의 보유여부를 파악하기 위한 기초자료로 활용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4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인사운영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88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전보시 전직원의 역량평가 점수를 참고하여 적임여부를 판단하는 참고자료로 활용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전보시 역량평가 점수를 참고하여 적임여부를 판단하는 참고자료로 활용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승진심사시 목표리더 역량의 보유여부 판단하는 참고자료로 활용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중장기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전보시 역량평가점수를 참고하여 적임여부를 판단하는 참고자료로 활용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역량목표수준과 역량보유수준의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gap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파악하여 해당직무의 적임여부를 판단하기 위한 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Profile match up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활용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4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01600" marR="0" lvl="0" indent="-88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승진서열명부 작성시 역량평가 점수 반영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인재개발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1600" marR="0" lvl="0" indent="-88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개인별 역량평가결과 역량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GAP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파악하여 매년 개인개발계획을 수립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맞춤형 교육 실시</a:t>
                      </a:r>
                    </a:p>
                    <a:p>
                      <a:pPr marL="101600" marR="0" lvl="0" indent="-88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공통교육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리더교육</a:t>
                      </a:r>
                    </a:p>
                    <a:p>
                      <a:pPr marL="101600" marR="0" lvl="0" indent="-88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사원  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공통교육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리더교육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직무교육</a:t>
                      </a:r>
                    </a:p>
                    <a:p>
                      <a:pPr marL="101600" marR="0" lvl="0" indent="-88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교육주관부서에서 직급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계층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직무별 역량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GAP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분석을 통한 교육과정 설계 활용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0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보상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88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전직원 공통역량 평가자료로 활용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88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리더역량평가 자료로 활용 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88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직무전문역량평가 자료로 활용</a:t>
                      </a:r>
                    </a:p>
                    <a:p>
                      <a:pPr marL="101600" marR="0" lvl="0" indent="-889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Task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별 평가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4" descr="65132">
            <a:extLst>
              <a:ext uri="{FF2B5EF4-FFF2-40B4-BE49-F238E27FC236}">
                <a16:creationId xmlns:a16="http://schemas.microsoft.com/office/drawing/2014/main" id="{1D0CB21B-2B8F-4756-A8A2-1D265827E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56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5" name="Text Box 25">
            <a:extLst>
              <a:ext uri="{FF2B5EF4-FFF2-40B4-BE49-F238E27FC236}">
                <a16:creationId xmlns:a16="http://schemas.microsoft.com/office/drawing/2014/main" id="{D254E261-A836-4039-989C-210580B28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2565400"/>
            <a:ext cx="5545138" cy="75088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6081CD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tIns="36000" bIns="36000" anchor="ctr"/>
          <a:lstStyle>
            <a:lvl1pPr marL="4508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latinLnBrk="0">
              <a:spcBef>
                <a:spcPts val="600"/>
              </a:spcBef>
            </a:pPr>
            <a:r>
              <a:rPr lang="ko-KR" altLang="en-US">
                <a:solidFill>
                  <a:srgbClr val="000099"/>
                </a:solidFill>
              </a:rPr>
              <a:t>역량모델</a:t>
            </a:r>
            <a:r>
              <a:rPr lang="en-US" altLang="ko-KR">
                <a:solidFill>
                  <a:srgbClr val="000099"/>
                </a:solidFill>
              </a:rPr>
              <a:t>(</a:t>
            </a:r>
            <a:r>
              <a:rPr lang="ko-KR" altLang="en-US">
                <a:solidFill>
                  <a:srgbClr val="000099"/>
                </a:solidFill>
              </a:rPr>
              <a:t>링</a:t>
            </a:r>
            <a:r>
              <a:rPr lang="en-US" altLang="ko-KR">
                <a:solidFill>
                  <a:srgbClr val="000099"/>
                </a:solidFill>
              </a:rPr>
              <a:t>) </a:t>
            </a:r>
            <a:r>
              <a:rPr lang="ko-KR" altLang="en-US">
                <a:solidFill>
                  <a:srgbClr val="000099"/>
                </a:solidFill>
              </a:rPr>
              <a:t>구성 및 도출방법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 descr="template04_2">
            <a:extLst>
              <a:ext uri="{FF2B5EF4-FFF2-40B4-BE49-F238E27FC236}">
                <a16:creationId xmlns:a16="http://schemas.microsoft.com/office/drawing/2014/main" id="{FCB71CC8-F74F-4CEC-99EA-AF32AD205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6259" name="Group 3">
            <a:extLst>
              <a:ext uri="{FF2B5EF4-FFF2-40B4-BE49-F238E27FC236}">
                <a16:creationId xmlns:a16="http://schemas.microsoft.com/office/drawing/2014/main" id="{9CFA236C-5F59-4ED5-9BF3-6CF4F564105D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96310" name="Text Box 4">
              <a:extLst>
                <a:ext uri="{FF2B5EF4-FFF2-40B4-BE49-F238E27FC236}">
                  <a16:creationId xmlns:a16="http://schemas.microsoft.com/office/drawing/2014/main" id="{F07CB6C9-81B6-47C7-B25A-1B016F16F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96311" name="Line 5">
              <a:extLst>
                <a:ext uri="{FF2B5EF4-FFF2-40B4-BE49-F238E27FC236}">
                  <a16:creationId xmlns:a16="http://schemas.microsoft.com/office/drawing/2014/main" id="{DA893549-F227-4919-A134-17F7D1986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6260" name="Text Box 6">
            <a:extLst>
              <a:ext uri="{FF2B5EF4-FFF2-40B4-BE49-F238E27FC236}">
                <a16:creationId xmlns:a16="http://schemas.microsoft.com/office/drawing/2014/main" id="{07E27400-7F67-48E3-9C08-3851E67E5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구성</a:t>
            </a:r>
          </a:p>
        </p:txBody>
      </p:sp>
      <p:grpSp>
        <p:nvGrpSpPr>
          <p:cNvPr id="96261" name="Group 7">
            <a:extLst>
              <a:ext uri="{FF2B5EF4-FFF2-40B4-BE49-F238E27FC236}">
                <a16:creationId xmlns:a16="http://schemas.microsoft.com/office/drawing/2014/main" id="{E7B21A5B-EFE8-4CC6-91C1-3D313F9EDF19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96305" name="Oval 8">
              <a:extLst>
                <a:ext uri="{FF2B5EF4-FFF2-40B4-BE49-F238E27FC236}">
                  <a16:creationId xmlns:a16="http://schemas.microsoft.com/office/drawing/2014/main" id="{70746672-8403-4124-A29D-943E197C6A2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306" name="Oval 9">
              <a:extLst>
                <a:ext uri="{FF2B5EF4-FFF2-40B4-BE49-F238E27FC236}">
                  <a16:creationId xmlns:a16="http://schemas.microsoft.com/office/drawing/2014/main" id="{8CDE08D3-A512-4D6B-97DA-91A96125869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307" name="Oval 10">
              <a:extLst>
                <a:ext uri="{FF2B5EF4-FFF2-40B4-BE49-F238E27FC236}">
                  <a16:creationId xmlns:a16="http://schemas.microsoft.com/office/drawing/2014/main" id="{27636100-01EB-40C1-A068-6664ACCE90E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308" name="Oval 11">
              <a:extLst>
                <a:ext uri="{FF2B5EF4-FFF2-40B4-BE49-F238E27FC236}">
                  <a16:creationId xmlns:a16="http://schemas.microsoft.com/office/drawing/2014/main" id="{43B8B33E-0B60-4957-9756-675B7552CFC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309" name="Oval 12">
              <a:extLst>
                <a:ext uri="{FF2B5EF4-FFF2-40B4-BE49-F238E27FC236}">
                  <a16:creationId xmlns:a16="http://schemas.microsoft.com/office/drawing/2014/main" id="{2C519D84-7B18-457F-B739-264F1226B4A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6262" name="Line 13">
            <a:extLst>
              <a:ext uri="{FF2B5EF4-FFF2-40B4-BE49-F238E27FC236}">
                <a16:creationId xmlns:a16="http://schemas.microsoft.com/office/drawing/2014/main" id="{EBEDAC92-0181-43C4-8080-BA662C857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6263" name="Group 48">
            <a:extLst>
              <a:ext uri="{FF2B5EF4-FFF2-40B4-BE49-F238E27FC236}">
                <a16:creationId xmlns:a16="http://schemas.microsoft.com/office/drawing/2014/main" id="{C3A7158C-8AE0-48A5-8E5B-E3C00383D9BE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557338"/>
            <a:ext cx="3168650" cy="3294062"/>
            <a:chOff x="364" y="1570"/>
            <a:chExt cx="2472" cy="2128"/>
          </a:xfrm>
        </p:grpSpPr>
        <p:sp>
          <p:nvSpPr>
            <p:cNvPr id="96291" name="Freeform 49">
              <a:extLst>
                <a:ext uri="{FF2B5EF4-FFF2-40B4-BE49-F238E27FC236}">
                  <a16:creationId xmlns:a16="http://schemas.microsoft.com/office/drawing/2014/main" id="{70284EB5-9C45-4FB7-9CF9-41F2E64EB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" y="2863"/>
              <a:ext cx="2295" cy="835"/>
            </a:xfrm>
            <a:custGeom>
              <a:avLst/>
              <a:gdLst>
                <a:gd name="T0" fmla="*/ 2513 w 2096"/>
                <a:gd name="T1" fmla="*/ 964 h 723"/>
                <a:gd name="T2" fmla="*/ 2476 w 2096"/>
                <a:gd name="T3" fmla="*/ 880 h 723"/>
                <a:gd name="T4" fmla="*/ 2072 w 2096"/>
                <a:gd name="T5" fmla="*/ 0 h 723"/>
                <a:gd name="T6" fmla="*/ 518 w 2096"/>
                <a:gd name="T7" fmla="*/ 0 h 723"/>
                <a:gd name="T8" fmla="*/ 0 w 2096"/>
                <a:gd name="T9" fmla="*/ 961 h 723"/>
                <a:gd name="T10" fmla="*/ 2513 w 2096"/>
                <a:gd name="T11" fmla="*/ 964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96"/>
                <a:gd name="T19" fmla="*/ 0 h 723"/>
                <a:gd name="T20" fmla="*/ 2096 w 2096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96" h="723">
                  <a:moveTo>
                    <a:pt x="2096" y="723"/>
                  </a:moveTo>
                  <a:cubicBezTo>
                    <a:pt x="2090" y="695"/>
                    <a:pt x="2085" y="680"/>
                    <a:pt x="2065" y="660"/>
                  </a:cubicBezTo>
                  <a:lnTo>
                    <a:pt x="1728" y="0"/>
                  </a:lnTo>
                  <a:lnTo>
                    <a:pt x="432" y="0"/>
                  </a:lnTo>
                  <a:lnTo>
                    <a:pt x="0" y="720"/>
                  </a:lnTo>
                  <a:lnTo>
                    <a:pt x="2096" y="723"/>
                  </a:lnTo>
                  <a:close/>
                </a:path>
              </a:pathLst>
            </a:custGeom>
            <a:solidFill>
              <a:srgbClr val="CCCC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292" name="Freeform 50">
              <a:extLst>
                <a:ext uri="{FF2B5EF4-FFF2-40B4-BE49-F238E27FC236}">
                  <a16:creationId xmlns:a16="http://schemas.microsoft.com/office/drawing/2014/main" id="{A5945A64-FAA5-4C2D-9A40-8B55E8BB7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" y="2421"/>
              <a:ext cx="1335" cy="362"/>
            </a:xfrm>
            <a:custGeom>
              <a:avLst/>
              <a:gdLst>
                <a:gd name="T0" fmla="*/ 0 w 1530"/>
                <a:gd name="T1" fmla="*/ 323 h 404"/>
                <a:gd name="T2" fmla="*/ 1164 w 1530"/>
                <a:gd name="T3" fmla="*/ 323 h 404"/>
                <a:gd name="T4" fmla="*/ 989 w 1530"/>
                <a:gd name="T5" fmla="*/ 0 h 404"/>
                <a:gd name="T6" fmla="*/ 175 w 1530"/>
                <a:gd name="T7" fmla="*/ 0 h 404"/>
                <a:gd name="T8" fmla="*/ 0 w 1530"/>
                <a:gd name="T9" fmla="*/ 323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0"/>
                <a:gd name="T16" fmla="*/ 0 h 404"/>
                <a:gd name="T17" fmla="*/ 1530 w 1530"/>
                <a:gd name="T18" fmla="*/ 404 h 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0" h="404">
                  <a:moveTo>
                    <a:pt x="0" y="403"/>
                  </a:moveTo>
                  <a:lnTo>
                    <a:pt x="1529" y="403"/>
                  </a:lnTo>
                  <a:lnTo>
                    <a:pt x="1298" y="0"/>
                  </a:lnTo>
                  <a:lnTo>
                    <a:pt x="229" y="0"/>
                  </a:lnTo>
                  <a:lnTo>
                    <a:pt x="0" y="403"/>
                  </a:lnTo>
                </a:path>
              </a:pathLst>
            </a:custGeom>
            <a:solidFill>
              <a:srgbClr val="E7E7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293" name="Freeform 51">
              <a:extLst>
                <a:ext uri="{FF2B5EF4-FFF2-40B4-BE49-F238E27FC236}">
                  <a16:creationId xmlns:a16="http://schemas.microsoft.com/office/drawing/2014/main" id="{28198D72-D55A-4423-8E82-F7EBD02DF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" y="1570"/>
              <a:ext cx="862" cy="780"/>
            </a:xfrm>
            <a:custGeom>
              <a:avLst/>
              <a:gdLst>
                <a:gd name="T0" fmla="*/ 0 w 990"/>
                <a:gd name="T1" fmla="*/ 697 h 872"/>
                <a:gd name="T2" fmla="*/ 750 w 990"/>
                <a:gd name="T3" fmla="*/ 697 h 872"/>
                <a:gd name="T4" fmla="*/ 378 w 990"/>
                <a:gd name="T5" fmla="*/ 0 h 872"/>
                <a:gd name="T6" fmla="*/ 0 w 990"/>
                <a:gd name="T7" fmla="*/ 697 h 8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0"/>
                <a:gd name="T13" fmla="*/ 0 h 872"/>
                <a:gd name="T14" fmla="*/ 990 w 990"/>
                <a:gd name="T15" fmla="*/ 872 h 8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0" h="872">
                  <a:moveTo>
                    <a:pt x="0" y="871"/>
                  </a:moveTo>
                  <a:lnTo>
                    <a:pt x="989" y="871"/>
                  </a:lnTo>
                  <a:lnTo>
                    <a:pt x="499" y="0"/>
                  </a:lnTo>
                  <a:lnTo>
                    <a:pt x="0" y="871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96294" name="Group 52">
              <a:extLst>
                <a:ext uri="{FF2B5EF4-FFF2-40B4-BE49-F238E27FC236}">
                  <a16:creationId xmlns:a16="http://schemas.microsoft.com/office/drawing/2014/main" id="{433396B6-BFF0-4DB0-80BA-95F8270AA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4" y="1570"/>
              <a:ext cx="2262" cy="2125"/>
              <a:chOff x="574" y="1570"/>
              <a:chExt cx="2262" cy="2125"/>
            </a:xfrm>
          </p:grpSpPr>
          <p:sp>
            <p:nvSpPr>
              <p:cNvPr id="96297" name="Freeform 53">
                <a:extLst>
                  <a:ext uri="{FF2B5EF4-FFF2-40B4-BE49-F238E27FC236}">
                    <a16:creationId xmlns:a16="http://schemas.microsoft.com/office/drawing/2014/main" id="{ED5C6D66-FB2C-4816-A733-8FCBEF6F9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8" y="2290"/>
                <a:ext cx="342" cy="491"/>
              </a:xfrm>
              <a:custGeom>
                <a:avLst/>
                <a:gdLst>
                  <a:gd name="T0" fmla="*/ 0 w 392"/>
                  <a:gd name="T1" fmla="*/ 119 h 550"/>
                  <a:gd name="T2" fmla="*/ 176 w 392"/>
                  <a:gd name="T3" fmla="*/ 437 h 550"/>
                  <a:gd name="T4" fmla="*/ 298 w 392"/>
                  <a:gd name="T5" fmla="*/ 274 h 550"/>
                  <a:gd name="T6" fmla="*/ 86 w 392"/>
                  <a:gd name="T7" fmla="*/ 0 h 550"/>
                  <a:gd name="T8" fmla="*/ 0 w 392"/>
                  <a:gd name="T9" fmla="*/ 119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2"/>
                  <a:gd name="T16" fmla="*/ 0 h 550"/>
                  <a:gd name="T17" fmla="*/ 392 w 392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2" h="550">
                    <a:moveTo>
                      <a:pt x="0" y="149"/>
                    </a:moveTo>
                    <a:lnTo>
                      <a:pt x="231" y="549"/>
                    </a:lnTo>
                    <a:lnTo>
                      <a:pt x="391" y="344"/>
                    </a:lnTo>
                    <a:lnTo>
                      <a:pt x="112" y="0"/>
                    </a:lnTo>
                    <a:lnTo>
                      <a:pt x="0" y="149"/>
                    </a:lnTo>
                  </a:path>
                </a:pathLst>
              </a:cu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6298" name="Freeform 54">
                <a:extLst>
                  <a:ext uri="{FF2B5EF4-FFF2-40B4-BE49-F238E27FC236}">
                    <a16:creationId xmlns:a16="http://schemas.microsoft.com/office/drawing/2014/main" id="{3083189C-E449-4F9A-AC40-8D225C21A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2" y="1570"/>
                <a:ext cx="523" cy="784"/>
              </a:xfrm>
              <a:custGeom>
                <a:avLst/>
                <a:gdLst>
                  <a:gd name="T0" fmla="*/ 372 w 600"/>
                  <a:gd name="T1" fmla="*/ 701 h 876"/>
                  <a:gd name="T2" fmla="*/ 455 w 600"/>
                  <a:gd name="T3" fmla="*/ 592 h 876"/>
                  <a:gd name="T4" fmla="*/ 0 w 600"/>
                  <a:gd name="T5" fmla="*/ 0 h 876"/>
                  <a:gd name="T6" fmla="*/ 372 w 600"/>
                  <a:gd name="T7" fmla="*/ 701 h 8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0"/>
                  <a:gd name="T13" fmla="*/ 0 h 876"/>
                  <a:gd name="T14" fmla="*/ 600 w 600"/>
                  <a:gd name="T15" fmla="*/ 876 h 8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0" h="876">
                    <a:moveTo>
                      <a:pt x="490" y="875"/>
                    </a:moveTo>
                    <a:lnTo>
                      <a:pt x="599" y="740"/>
                    </a:lnTo>
                    <a:lnTo>
                      <a:pt x="0" y="0"/>
                    </a:lnTo>
                    <a:lnTo>
                      <a:pt x="490" y="875"/>
                    </a:lnTo>
                  </a:path>
                </a:pathLst>
              </a:cu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6299" name="Rectangle 55">
                <a:extLst>
                  <a:ext uri="{FF2B5EF4-FFF2-40B4-BE49-F238E27FC236}">
                    <a16:creationId xmlns:a16="http://schemas.microsoft.com/office/drawing/2014/main" id="{49128300-A68C-40E6-BEA4-236DF115F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1947"/>
                <a:ext cx="385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ko-KR" altLang="en-US" sz="1200">
                    <a:solidFill>
                      <a:srgbClr val="000000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공통</a:t>
                </a:r>
                <a:br>
                  <a:rPr lang="ko-KR" altLang="en-US" sz="1200">
                    <a:solidFill>
                      <a:srgbClr val="000000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</a:br>
                <a:r>
                  <a:rPr lang="ko-KR" altLang="en-US" sz="1200">
                    <a:solidFill>
                      <a:srgbClr val="000000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역량</a:t>
                </a:r>
              </a:p>
            </p:txBody>
          </p:sp>
          <p:sp>
            <p:nvSpPr>
              <p:cNvPr id="96300" name="Rectangle 56">
                <a:extLst>
                  <a:ext uri="{FF2B5EF4-FFF2-40B4-BE49-F238E27FC236}">
                    <a16:creationId xmlns:a16="http://schemas.microsoft.com/office/drawing/2014/main" id="{24DF64FA-0CE2-4F59-895C-019A6FAB5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" y="2508"/>
                <a:ext cx="1201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ko-KR" altLang="en-US" sz="1200">
                    <a:solidFill>
                      <a:srgbClr val="000000"/>
                    </a:solidFill>
                    <a:latin typeface="Arial Narrow" panose="020B060602020203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리더</a:t>
                </a:r>
                <a:r>
                  <a:rPr lang="ko-KR" altLang="en-US" sz="1200">
                    <a:solidFill>
                      <a:srgbClr val="000000"/>
                    </a:solidFill>
                    <a:latin typeface="HY견고딕" panose="02030600000101010101" pitchFamily="18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역량</a:t>
                </a:r>
              </a:p>
            </p:txBody>
          </p:sp>
          <p:sp>
            <p:nvSpPr>
              <p:cNvPr id="96301" name="Rectangle 57">
                <a:extLst>
                  <a:ext uri="{FF2B5EF4-FFF2-40B4-BE49-F238E27FC236}">
                    <a16:creationId xmlns:a16="http://schemas.microsoft.com/office/drawing/2014/main" id="{DE636BB5-4BCC-4E3D-A903-4FB0B109F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3" y="2945"/>
                <a:ext cx="71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ko-KR" altLang="en-US" sz="13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직무 역량</a:t>
                </a:r>
              </a:p>
            </p:txBody>
          </p:sp>
          <p:sp>
            <p:nvSpPr>
              <p:cNvPr id="96302" name="Rectangle 58">
                <a:extLst>
                  <a:ext uri="{FF2B5EF4-FFF2-40B4-BE49-F238E27FC236}">
                    <a16:creationId xmlns:a16="http://schemas.microsoft.com/office/drawing/2014/main" id="{B5EEE23A-DB08-4CD0-B9D5-E1AC02479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" y="3311"/>
                <a:ext cx="950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ko-KR" altLang="en-US"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행동역량</a:t>
                </a:r>
              </a:p>
              <a:p>
                <a:pPr algn="ctr" latinLnBrk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(Behavioral</a:t>
                </a:r>
              </a:p>
              <a:p>
                <a:pPr algn="ctr" latinLnBrk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Competency)</a:t>
                </a:r>
              </a:p>
            </p:txBody>
          </p:sp>
          <p:sp>
            <p:nvSpPr>
              <p:cNvPr id="96303" name="Rectangle 59">
                <a:extLst>
                  <a:ext uri="{FF2B5EF4-FFF2-40B4-BE49-F238E27FC236}">
                    <a16:creationId xmlns:a16="http://schemas.microsoft.com/office/drawing/2014/main" id="{3B49AEF7-611B-445E-A1A0-2A49A2EAB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1" y="3309"/>
                <a:ext cx="889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ko-KR" altLang="en-US"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전문역량</a:t>
                </a:r>
                <a:br>
                  <a:rPr lang="ko-KR" altLang="en-US"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</a:br>
                <a:r>
                  <a:rPr lang="en-US" altLang="ko-KR"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(Technical</a:t>
                </a:r>
              </a:p>
              <a:p>
                <a:pPr algn="ctr" latinLnBrk="0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ko-KR"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anose="020B0604020202020204" pitchFamily="34" charset="0"/>
                  </a:rPr>
                  <a:t>Competency)</a:t>
                </a:r>
              </a:p>
            </p:txBody>
          </p:sp>
          <p:sp>
            <p:nvSpPr>
              <p:cNvPr id="96304" name="Freeform 60">
                <a:extLst>
                  <a:ext uri="{FF2B5EF4-FFF2-40B4-BE49-F238E27FC236}">
                    <a16:creationId xmlns:a16="http://schemas.microsoft.com/office/drawing/2014/main" id="{E7E9EA76-D8D4-4E35-A93E-0AF173499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0" y="2655"/>
                <a:ext cx="586" cy="1040"/>
              </a:xfrm>
              <a:custGeom>
                <a:avLst/>
                <a:gdLst>
                  <a:gd name="T0" fmla="*/ 0 w 624"/>
                  <a:gd name="T1" fmla="*/ 225 h 960"/>
                  <a:gd name="T2" fmla="*/ 127 w 624"/>
                  <a:gd name="T3" fmla="*/ 0 h 960"/>
                  <a:gd name="T4" fmla="*/ 550 w 624"/>
                  <a:gd name="T5" fmla="*/ 676 h 960"/>
                  <a:gd name="T6" fmla="*/ 381 w 624"/>
                  <a:gd name="T7" fmla="*/ 1127 h 960"/>
                  <a:gd name="T8" fmla="*/ 0 w 624"/>
                  <a:gd name="T9" fmla="*/ 225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4"/>
                  <a:gd name="T16" fmla="*/ 0 h 960"/>
                  <a:gd name="T17" fmla="*/ 624 w 624"/>
                  <a:gd name="T18" fmla="*/ 960 h 9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4" h="960">
                    <a:moveTo>
                      <a:pt x="0" y="192"/>
                    </a:moveTo>
                    <a:lnTo>
                      <a:pt x="144" y="0"/>
                    </a:lnTo>
                    <a:lnTo>
                      <a:pt x="624" y="576"/>
                    </a:lnTo>
                    <a:lnTo>
                      <a:pt x="432" y="960"/>
                    </a:lnTo>
                    <a:cubicBezTo>
                      <a:pt x="288" y="704"/>
                      <a:pt x="0" y="192"/>
                      <a:pt x="0" y="192"/>
                    </a:cubicBezTo>
                    <a:close/>
                  </a:path>
                </a:pathLst>
              </a:cu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96295" name="Rectangle 61">
              <a:extLst>
                <a:ext uri="{FF2B5EF4-FFF2-40B4-BE49-F238E27FC236}">
                  <a16:creationId xmlns:a16="http://schemas.microsoft.com/office/drawing/2014/main" id="{7231E0DC-57C1-42BB-9B69-02ED31372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3256"/>
              <a:ext cx="50" cy="361"/>
            </a:xfrm>
            <a:prstGeom prst="rect">
              <a:avLst/>
            </a:prstGeom>
            <a:gradFill rotWithShape="0">
              <a:gsLst>
                <a:gs pos="0">
                  <a:srgbClr val="F7F2D0"/>
                </a:gs>
                <a:gs pos="50000">
                  <a:srgbClr val="727060"/>
                </a:gs>
                <a:gs pos="100000">
                  <a:srgbClr val="F7F2D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296" name="Rectangle 62">
              <a:extLst>
                <a:ext uri="{FF2B5EF4-FFF2-40B4-BE49-F238E27FC236}">
                  <a16:creationId xmlns:a16="http://schemas.microsoft.com/office/drawing/2014/main" id="{76FA0614-65CC-4D89-8F7F-7CB4A0F076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512" y="2985"/>
              <a:ext cx="44" cy="436"/>
            </a:xfrm>
            <a:prstGeom prst="rect">
              <a:avLst/>
            </a:prstGeom>
            <a:gradFill rotWithShape="0">
              <a:gsLst>
                <a:gs pos="0">
                  <a:srgbClr val="F7F2D0"/>
                </a:gs>
                <a:gs pos="50000">
                  <a:srgbClr val="727060"/>
                </a:gs>
                <a:gs pos="100000">
                  <a:srgbClr val="F7F2D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6264" name="Rectangle 63">
            <a:extLst>
              <a:ext uri="{FF2B5EF4-FFF2-40B4-BE49-F238E27FC236}">
                <a16:creationId xmlns:a16="http://schemas.microsoft.com/office/drawing/2014/main" id="{4F6DAD0B-7A1F-4A8E-9A7C-7A1AF4252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6694" name="Group 166">
            <a:extLst>
              <a:ext uri="{FF2B5EF4-FFF2-40B4-BE49-F238E27FC236}">
                <a16:creationId xmlns:a16="http://schemas.microsoft.com/office/drawing/2014/main" id="{F48B987B-C8A2-4F5D-B183-3F33593106A5}"/>
              </a:ext>
            </a:extLst>
          </p:cNvPr>
          <p:cNvGraphicFramePr>
            <a:graphicFrameLocks noGrp="1"/>
          </p:cNvGraphicFramePr>
          <p:nvPr/>
        </p:nvGraphicFramePr>
        <p:xfrm>
          <a:off x="3419477" y="1844677"/>
          <a:ext cx="5472113" cy="2879725"/>
        </p:xfrm>
        <a:graphic>
          <a:graphicData uri="http://schemas.openxmlformats.org/drawingml/2006/table">
            <a:tbl>
              <a:tblPr/>
              <a:tblGrid>
                <a:gridCol w="1049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1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역량구성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 의미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공통역량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혁신추구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주인의식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고객중심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신뢰형성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조직의 구성원이라면 누구나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공유하고 지켜야 할 일련의 가치관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과 행동지침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리더역량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인재관리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변화주도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성과창출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조직관리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자기관리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관리자가 반드시 갖추어야 할 역량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직무기본역량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프리젠테이션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커뮤니케이션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협상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갈등관리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문제해결 등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해당분야 과업수행에 필요한 기초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역량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직무전문역량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경영관리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수자원사업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수도사업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단지사업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연구개발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해당분야 과업수행에 필요한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직무별로 규정한 역량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template75_3">
            <a:extLst>
              <a:ext uri="{FF2B5EF4-FFF2-40B4-BE49-F238E27FC236}">
                <a16:creationId xmlns:a16="http://schemas.microsoft.com/office/drawing/2014/main" id="{4F009B8E-9CA4-4FE0-991E-A71BD780E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1" name="Picture 3" descr="man_over_worked_hg_clr">
            <a:extLst>
              <a:ext uri="{FF2B5EF4-FFF2-40B4-BE49-F238E27FC236}">
                <a16:creationId xmlns:a16="http://schemas.microsoft.com/office/drawing/2014/main" id="{4526B758-9E63-4303-917B-24771BF1AA0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5" y="2060577"/>
            <a:ext cx="201453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2" name="Picture 4">
            <a:extLst>
              <a:ext uri="{FF2B5EF4-FFF2-40B4-BE49-F238E27FC236}">
                <a16:creationId xmlns:a16="http://schemas.microsoft.com/office/drawing/2014/main" id="{F1C0F519-1149-4D40-B76B-4CE26D876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700213"/>
            <a:ext cx="5942012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8853" name="Group 5">
            <a:extLst>
              <a:ext uri="{FF2B5EF4-FFF2-40B4-BE49-F238E27FC236}">
                <a16:creationId xmlns:a16="http://schemas.microsoft.com/office/drawing/2014/main" id="{16D9ACCD-EF96-475D-A3A7-32D39E4955C0}"/>
              </a:ext>
            </a:extLst>
          </p:cNvPr>
          <p:cNvGrpSpPr>
            <a:grpSpLocks/>
          </p:cNvGrpSpPr>
          <p:nvPr/>
        </p:nvGrpSpPr>
        <p:grpSpPr bwMode="auto">
          <a:xfrm>
            <a:off x="2916240" y="908050"/>
            <a:ext cx="2160587" cy="503238"/>
            <a:chOff x="1837" y="709"/>
            <a:chExt cx="1361" cy="317"/>
          </a:xfrm>
        </p:grpSpPr>
        <p:sp>
          <p:nvSpPr>
            <p:cNvPr id="78855" name="Rectangle 6">
              <a:extLst>
                <a:ext uri="{FF2B5EF4-FFF2-40B4-BE49-F238E27FC236}">
                  <a16:creationId xmlns:a16="http://schemas.microsoft.com/office/drawing/2014/main" id="{206E8A07-D3CF-4190-AF90-4BD5804FA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709"/>
              <a:ext cx="1361" cy="317"/>
            </a:xfrm>
            <a:prstGeom prst="rect">
              <a:avLst/>
            </a:prstGeom>
            <a:gradFill rotWithShape="0">
              <a:gsLst>
                <a:gs pos="0">
                  <a:srgbClr val="990000"/>
                </a:gs>
                <a:gs pos="100000">
                  <a:srgbClr val="470000"/>
                </a:gs>
              </a:gsLst>
              <a:path path="rect">
                <a:fillToRect r="100000" b="100000"/>
              </a:path>
            </a:gradFill>
            <a:ln w="9525">
              <a:miter lim="800000"/>
              <a:headEnd/>
              <a:tailEnd/>
            </a:ln>
            <a:scene3d>
              <a:camera prst="legacyObliqueBottom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90000"/>
              </a:extrusionClr>
              <a:contourClr>
                <a:srgbClr val="990000"/>
              </a:contourClr>
            </a:sp3d>
          </p:spPr>
          <p:txBody>
            <a:bodyPr wrap="none" anchor="ctr">
              <a:flatTx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8856" name="Text Box 7">
              <a:extLst>
                <a:ext uri="{FF2B5EF4-FFF2-40B4-BE49-F238E27FC236}">
                  <a16:creationId xmlns:a16="http://schemas.microsoft.com/office/drawing/2014/main" id="{95B6A2CE-4E21-497A-AC24-AC22789E0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754"/>
              <a:ext cx="9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학습목표</a:t>
              </a:r>
            </a:p>
          </p:txBody>
        </p:sp>
      </p:grpSp>
      <p:sp>
        <p:nvSpPr>
          <p:cNvPr id="78854" name="Text Box 8">
            <a:extLst>
              <a:ext uri="{FF2B5EF4-FFF2-40B4-BE49-F238E27FC236}">
                <a16:creationId xmlns:a16="http://schemas.microsoft.com/office/drawing/2014/main" id="{9B8392DA-2288-416F-8D1D-C4F3C2C4C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636840"/>
            <a:ext cx="547211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전략적 인적자원개발의 개념 이해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전략적 인적자원개발 성숙도 진단을 통한 자사의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강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약점 분석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 descr="template04_2">
            <a:extLst>
              <a:ext uri="{FF2B5EF4-FFF2-40B4-BE49-F238E27FC236}">
                <a16:creationId xmlns:a16="http://schemas.microsoft.com/office/drawing/2014/main" id="{E5EA6ED4-65A7-4CD2-ACD8-12EFB3287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283" name="Group 3">
            <a:extLst>
              <a:ext uri="{FF2B5EF4-FFF2-40B4-BE49-F238E27FC236}">
                <a16:creationId xmlns:a16="http://schemas.microsoft.com/office/drawing/2014/main" id="{3F751A31-11A8-4599-BC56-F2AE9F9316F5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97341" name="Text Box 4">
              <a:extLst>
                <a:ext uri="{FF2B5EF4-FFF2-40B4-BE49-F238E27FC236}">
                  <a16:creationId xmlns:a16="http://schemas.microsoft.com/office/drawing/2014/main" id="{0A4641E1-17C7-47D7-AFBE-54818EE1A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97342" name="Line 5">
              <a:extLst>
                <a:ext uri="{FF2B5EF4-FFF2-40B4-BE49-F238E27FC236}">
                  <a16:creationId xmlns:a16="http://schemas.microsoft.com/office/drawing/2014/main" id="{16E3307C-BC4A-4032-9355-7E771864C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7284" name="Text Box 6">
            <a:extLst>
              <a:ext uri="{FF2B5EF4-FFF2-40B4-BE49-F238E27FC236}">
                <a16:creationId xmlns:a16="http://schemas.microsoft.com/office/drawing/2014/main" id="{AE33EB90-E06B-4D07-816E-647CE2D0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97285" name="Group 7">
            <a:extLst>
              <a:ext uri="{FF2B5EF4-FFF2-40B4-BE49-F238E27FC236}">
                <a16:creationId xmlns:a16="http://schemas.microsoft.com/office/drawing/2014/main" id="{6DFC2313-7CD4-4429-9435-D1F5CB09D2AA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97336" name="Oval 8">
              <a:extLst>
                <a:ext uri="{FF2B5EF4-FFF2-40B4-BE49-F238E27FC236}">
                  <a16:creationId xmlns:a16="http://schemas.microsoft.com/office/drawing/2014/main" id="{8DC692F5-5BA3-4BBE-9432-FDCE27CC52D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337" name="Oval 9">
              <a:extLst>
                <a:ext uri="{FF2B5EF4-FFF2-40B4-BE49-F238E27FC236}">
                  <a16:creationId xmlns:a16="http://schemas.microsoft.com/office/drawing/2014/main" id="{7AEF021E-BF1D-46C6-9DC3-2E5502EB2DC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338" name="Oval 10">
              <a:extLst>
                <a:ext uri="{FF2B5EF4-FFF2-40B4-BE49-F238E27FC236}">
                  <a16:creationId xmlns:a16="http://schemas.microsoft.com/office/drawing/2014/main" id="{9A17994E-8950-42E9-A7C4-65CC22B0E97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339" name="Oval 11">
              <a:extLst>
                <a:ext uri="{FF2B5EF4-FFF2-40B4-BE49-F238E27FC236}">
                  <a16:creationId xmlns:a16="http://schemas.microsoft.com/office/drawing/2014/main" id="{7045D4A3-C433-454C-BF5F-529BB2C9ED5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340" name="Oval 12">
              <a:extLst>
                <a:ext uri="{FF2B5EF4-FFF2-40B4-BE49-F238E27FC236}">
                  <a16:creationId xmlns:a16="http://schemas.microsoft.com/office/drawing/2014/main" id="{46EBE3AD-0C60-4493-8111-D95043C7EDF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7286" name="Line 13">
            <a:extLst>
              <a:ext uri="{FF2B5EF4-FFF2-40B4-BE49-F238E27FC236}">
                <a16:creationId xmlns:a16="http://schemas.microsoft.com/office/drawing/2014/main" id="{37D03BDE-0EF0-430B-AB1A-0CE5C46E1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7287" name="Rectangle 29">
            <a:extLst>
              <a:ext uri="{FF2B5EF4-FFF2-40B4-BE49-F238E27FC236}">
                <a16:creationId xmlns:a16="http://schemas.microsoft.com/office/drawing/2014/main" id="{5040714A-61DD-4880-9A42-EA14C266D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7288" name="Group 102">
            <a:extLst>
              <a:ext uri="{FF2B5EF4-FFF2-40B4-BE49-F238E27FC236}">
                <a16:creationId xmlns:a16="http://schemas.microsoft.com/office/drawing/2014/main" id="{3F627204-D984-4998-9ACD-900BF8A3B7DA}"/>
              </a:ext>
            </a:extLst>
          </p:cNvPr>
          <p:cNvGrpSpPr>
            <a:grpSpLocks/>
          </p:cNvGrpSpPr>
          <p:nvPr/>
        </p:nvGrpSpPr>
        <p:grpSpPr bwMode="auto">
          <a:xfrm>
            <a:off x="7092952" y="188915"/>
            <a:ext cx="1584325" cy="439737"/>
            <a:chOff x="1020" y="618"/>
            <a:chExt cx="1542" cy="277"/>
          </a:xfrm>
        </p:grpSpPr>
        <p:sp>
          <p:nvSpPr>
            <p:cNvPr id="97334" name="Rectangle 100">
              <a:extLst>
                <a:ext uri="{FF2B5EF4-FFF2-40B4-BE49-F238E27FC236}">
                  <a16:creationId xmlns:a16="http://schemas.microsoft.com/office/drawing/2014/main" id="{3DCC2B99-007A-498E-BEEF-238D27E72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335" name="Text Box 101">
              <a:extLst>
                <a:ext uri="{FF2B5EF4-FFF2-40B4-BE49-F238E27FC236}">
                  <a16:creationId xmlns:a16="http://schemas.microsoft.com/office/drawing/2014/main" id="{4D599462-6C1F-4D81-835D-CB4CE4EBE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공통역량</a:t>
              </a:r>
            </a:p>
          </p:txBody>
        </p:sp>
      </p:grpSp>
      <p:sp>
        <p:nvSpPr>
          <p:cNvPr id="97289" name="Rectangle 103">
            <a:extLst>
              <a:ext uri="{FF2B5EF4-FFF2-40B4-BE49-F238E27FC236}">
                <a16:creationId xmlns:a16="http://schemas.microsoft.com/office/drawing/2014/main" id="{3825D1CC-2D41-4FF6-813E-92300C520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8894" name="Group 318">
            <a:extLst>
              <a:ext uri="{FF2B5EF4-FFF2-40B4-BE49-F238E27FC236}">
                <a16:creationId xmlns:a16="http://schemas.microsoft.com/office/drawing/2014/main" id="{B927F764-F98C-4921-86E8-EFA9B8FACAAC}"/>
              </a:ext>
            </a:extLst>
          </p:cNvPr>
          <p:cNvGraphicFramePr>
            <a:graphicFrameLocks noGrp="1"/>
          </p:cNvGraphicFramePr>
          <p:nvPr/>
        </p:nvGraphicFramePr>
        <p:xfrm>
          <a:off x="395290" y="2205040"/>
          <a:ext cx="8353425" cy="3240087"/>
        </p:xfrm>
        <a:graphic>
          <a:graphicData uri="http://schemas.openxmlformats.org/drawingml/2006/table">
            <a:tbl>
              <a:tblPr/>
              <a:tblGrid>
                <a:gridCol w="1065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Inputs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문헌자료 분석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워크샵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인터뷰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설문조사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자료수집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➡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워크샵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➡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타당화 설문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➡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최종안 도출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4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경영비전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전략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⋅조직문화특성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⋅의견수렴을 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위한 설문조사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역량항목 선정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⋅역량정의 및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행동지표 도출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⋅역량모델링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전사원대상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모델링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타당화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조사 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 선정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⋅역량별 정의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⋅평가지표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</a:t>
                      </a: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공통역량 항목</a:t>
                      </a: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역량별 정의 및 평가지표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7324" name="Freeform 298">
            <a:extLst>
              <a:ext uri="{FF2B5EF4-FFF2-40B4-BE49-F238E27FC236}">
                <a16:creationId xmlns:a16="http://schemas.microsoft.com/office/drawing/2014/main" id="{E28D87E1-A431-4D2E-96A8-2B1688A5E1A7}"/>
              </a:ext>
            </a:extLst>
          </p:cNvPr>
          <p:cNvSpPr>
            <a:spLocks/>
          </p:cNvSpPr>
          <p:nvPr/>
        </p:nvSpPr>
        <p:spPr bwMode="auto">
          <a:xfrm>
            <a:off x="900115" y="1052515"/>
            <a:ext cx="3240087" cy="504825"/>
          </a:xfrm>
          <a:custGeom>
            <a:avLst/>
            <a:gdLst>
              <a:gd name="T0" fmla="*/ 0 w 1840"/>
              <a:gd name="T1" fmla="*/ 0 h 699"/>
              <a:gd name="T2" fmla="*/ 1602 w 1840"/>
              <a:gd name="T3" fmla="*/ 0 h 699"/>
              <a:gd name="T4" fmla="*/ 1840 w 1840"/>
              <a:gd name="T5" fmla="*/ 350 h 699"/>
              <a:gd name="T6" fmla="*/ 1603 w 1840"/>
              <a:gd name="T7" fmla="*/ 695 h 699"/>
              <a:gd name="T8" fmla="*/ 4 w 1840"/>
              <a:gd name="T9" fmla="*/ 699 h 699"/>
              <a:gd name="T10" fmla="*/ 244 w 1840"/>
              <a:gd name="T11" fmla="*/ 347 h 699"/>
              <a:gd name="T12" fmla="*/ 0 w 1840"/>
              <a:gd name="T13" fmla="*/ 0 h 6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40" h="699">
                <a:moveTo>
                  <a:pt x="0" y="0"/>
                </a:moveTo>
                <a:lnTo>
                  <a:pt x="1602" y="0"/>
                </a:lnTo>
                <a:lnTo>
                  <a:pt x="1840" y="350"/>
                </a:lnTo>
                <a:lnTo>
                  <a:pt x="1603" y="695"/>
                </a:lnTo>
                <a:lnTo>
                  <a:pt x="4" y="699"/>
                </a:lnTo>
                <a:lnTo>
                  <a:pt x="244" y="3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AF5E2"/>
              </a:gs>
              <a:gs pos="100000">
                <a:srgbClr val="EADCA8"/>
              </a:gs>
            </a:gsLst>
            <a:lin ang="0" scaled="1"/>
          </a:gradFill>
          <a:ln w="12700" cap="flat" cmpd="sng">
            <a:solidFill>
              <a:srgbClr val="4D4D4D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grpSp>
        <p:nvGrpSpPr>
          <p:cNvPr id="97325" name="Group 299">
            <a:extLst>
              <a:ext uri="{FF2B5EF4-FFF2-40B4-BE49-F238E27FC236}">
                <a16:creationId xmlns:a16="http://schemas.microsoft.com/office/drawing/2014/main" id="{52F077D9-DC94-4CDC-BB04-480D88142DAA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052515"/>
            <a:ext cx="679450" cy="598487"/>
            <a:chOff x="191" y="521"/>
            <a:chExt cx="428" cy="377"/>
          </a:xfrm>
        </p:grpSpPr>
        <p:grpSp>
          <p:nvGrpSpPr>
            <p:cNvPr id="97327" name="Group 300">
              <a:extLst>
                <a:ext uri="{FF2B5EF4-FFF2-40B4-BE49-F238E27FC236}">
                  <a16:creationId xmlns:a16="http://schemas.microsoft.com/office/drawing/2014/main" id="{52798587-0085-4E99-BB16-73923B6CCF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" y="521"/>
              <a:ext cx="428" cy="377"/>
              <a:chOff x="164" y="3980"/>
              <a:chExt cx="572" cy="504"/>
            </a:xfrm>
          </p:grpSpPr>
          <p:sp>
            <p:nvSpPr>
              <p:cNvPr id="408877" name="Oval 301">
                <a:extLst>
                  <a:ext uri="{FF2B5EF4-FFF2-40B4-BE49-F238E27FC236}">
                    <a16:creationId xmlns:a16="http://schemas.microsoft.com/office/drawing/2014/main" id="{2C0692ED-3487-40FD-9E49-BA292FEDF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123121">
                <a:off x="164" y="4001"/>
                <a:ext cx="572" cy="43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15294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tint val="15294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latinLnBrk="1" hangingPunct="1">
                  <a:lnSpc>
                    <a:spcPct val="120000"/>
                  </a:lnSpc>
                  <a:defRPr/>
                </a:pPr>
                <a:endParaRPr lang="ko-KR" altLang="en-US"/>
              </a:p>
            </p:txBody>
          </p:sp>
          <p:sp>
            <p:nvSpPr>
              <p:cNvPr id="408878" name="Oval 302">
                <a:extLst>
                  <a:ext uri="{FF2B5EF4-FFF2-40B4-BE49-F238E27FC236}">
                    <a16:creationId xmlns:a16="http://schemas.microsoft.com/office/drawing/2014/main" id="{AF91BB13-92EF-4C03-B866-FA04F54E6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3909388">
                <a:off x="238" y="3980"/>
                <a:ext cx="430" cy="504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50000">
                    <a:schemeClr val="bg2">
                      <a:gamma/>
                      <a:tint val="15294"/>
                      <a:invGamma/>
                    </a:schemeClr>
                  </a:gs>
                  <a:gs pos="100000">
                    <a:schemeClr val="bg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latinLnBrk="1" hangingPunct="1">
                  <a:lnSpc>
                    <a:spcPct val="120000"/>
                  </a:lnSpc>
                  <a:defRPr/>
                </a:pPr>
                <a:endParaRPr lang="ko-KR" altLang="en-US"/>
              </a:p>
            </p:txBody>
          </p:sp>
          <p:sp>
            <p:nvSpPr>
              <p:cNvPr id="97331" name="Oval 303">
                <a:extLst>
                  <a:ext uri="{FF2B5EF4-FFF2-40B4-BE49-F238E27FC236}">
                    <a16:creationId xmlns:a16="http://schemas.microsoft.com/office/drawing/2014/main" id="{1B1ED14B-A2FF-48D2-B873-6550ABC30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123121">
                <a:off x="221" y="4036"/>
                <a:ext cx="462" cy="399"/>
              </a:xfrm>
              <a:prstGeom prst="ellipse">
                <a:avLst/>
              </a:prstGeom>
              <a:gradFill rotWithShape="1">
                <a:gsLst>
                  <a:gs pos="0">
                    <a:srgbClr val="174454"/>
                  </a:gs>
                  <a:gs pos="50000">
                    <a:srgbClr val="3293B5"/>
                  </a:gs>
                  <a:gs pos="100000">
                    <a:srgbClr val="17445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8880" name="Oval 304">
                <a:extLst>
                  <a:ext uri="{FF2B5EF4-FFF2-40B4-BE49-F238E27FC236}">
                    <a16:creationId xmlns:a16="http://schemas.microsoft.com/office/drawing/2014/main" id="{95FE62A7-6433-4A6E-86BD-FFED9A3AB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94424">
                <a:off x="267" y="4035"/>
                <a:ext cx="370" cy="245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1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latinLnBrk="1" hangingPunct="1">
                  <a:lnSpc>
                    <a:spcPct val="120000"/>
                  </a:lnSpc>
                  <a:defRPr/>
                </a:pPr>
                <a:endParaRPr lang="ko-KR" altLang="en-US"/>
              </a:p>
            </p:txBody>
          </p:sp>
          <p:sp>
            <p:nvSpPr>
              <p:cNvPr id="97333" name="Oval 305">
                <a:extLst>
                  <a:ext uri="{FF2B5EF4-FFF2-40B4-BE49-F238E27FC236}">
                    <a16:creationId xmlns:a16="http://schemas.microsoft.com/office/drawing/2014/main" id="{506648E0-46AC-43C8-987F-97C2237CD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533241" flipV="1">
                <a:off x="318" y="4267"/>
                <a:ext cx="304" cy="168"/>
              </a:xfrm>
              <a:prstGeom prst="ellipse">
                <a:avLst/>
              </a:prstGeom>
              <a:gradFill rotWithShape="1">
                <a:gsLst>
                  <a:gs pos="0">
                    <a:srgbClr val="114489">
                      <a:alpha val="24001"/>
                    </a:srgbClr>
                  </a:gs>
                  <a:gs pos="100000">
                    <a:srgbClr val="081F3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7328" name="Text Box 306">
              <a:extLst>
                <a:ext uri="{FF2B5EF4-FFF2-40B4-BE49-F238E27FC236}">
                  <a16:creationId xmlns:a16="http://schemas.microsoft.com/office/drawing/2014/main" id="{B72E31B7-2F24-4874-8D68-6C1E5AEF1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" y="552"/>
              <a:ext cx="25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500" i="1">
                  <a:solidFill>
                    <a:schemeClr val="bg1"/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1</a:t>
              </a:r>
            </a:p>
          </p:txBody>
        </p:sp>
      </p:grpSp>
      <p:sp>
        <p:nvSpPr>
          <p:cNvPr id="97326" name="Text Box 307">
            <a:extLst>
              <a:ext uri="{FF2B5EF4-FFF2-40B4-BE49-F238E27FC236}">
                <a16:creationId xmlns:a16="http://schemas.microsoft.com/office/drawing/2014/main" id="{20B642E8-7A51-46D4-9907-72CE5FBED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125538"/>
            <a:ext cx="2735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공통역량 모델링 절차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 descr="template04_2">
            <a:extLst>
              <a:ext uri="{FF2B5EF4-FFF2-40B4-BE49-F238E27FC236}">
                <a16:creationId xmlns:a16="http://schemas.microsoft.com/office/drawing/2014/main" id="{A8316CD3-91BA-4971-B96F-82C2C0EF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8307" name="Group 3">
            <a:extLst>
              <a:ext uri="{FF2B5EF4-FFF2-40B4-BE49-F238E27FC236}">
                <a16:creationId xmlns:a16="http://schemas.microsoft.com/office/drawing/2014/main" id="{15D3FC88-10F5-4915-9B58-B6CB695B7E15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98344" name="Text Box 4">
              <a:extLst>
                <a:ext uri="{FF2B5EF4-FFF2-40B4-BE49-F238E27FC236}">
                  <a16:creationId xmlns:a16="http://schemas.microsoft.com/office/drawing/2014/main" id="{B7C7F606-A888-47D9-84E1-26AD18519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98345" name="Line 5">
              <a:extLst>
                <a:ext uri="{FF2B5EF4-FFF2-40B4-BE49-F238E27FC236}">
                  <a16:creationId xmlns:a16="http://schemas.microsoft.com/office/drawing/2014/main" id="{48319C1C-900B-47A7-AACD-DDDFFCCA9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8308" name="Text Box 6">
            <a:extLst>
              <a:ext uri="{FF2B5EF4-FFF2-40B4-BE49-F238E27FC236}">
                <a16:creationId xmlns:a16="http://schemas.microsoft.com/office/drawing/2014/main" id="{60DD6046-53CF-4B02-9E5D-122257A45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98309" name="Group 7">
            <a:extLst>
              <a:ext uri="{FF2B5EF4-FFF2-40B4-BE49-F238E27FC236}">
                <a16:creationId xmlns:a16="http://schemas.microsoft.com/office/drawing/2014/main" id="{62EDC5A2-906B-46DF-98A6-653C6D36D8C3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98339" name="Oval 8">
              <a:extLst>
                <a:ext uri="{FF2B5EF4-FFF2-40B4-BE49-F238E27FC236}">
                  <a16:creationId xmlns:a16="http://schemas.microsoft.com/office/drawing/2014/main" id="{4E967869-68CE-4A8A-B79E-3685F16492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340" name="Oval 9">
              <a:extLst>
                <a:ext uri="{FF2B5EF4-FFF2-40B4-BE49-F238E27FC236}">
                  <a16:creationId xmlns:a16="http://schemas.microsoft.com/office/drawing/2014/main" id="{4B5F092C-8AE2-4A30-AC3C-B457D6C9349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341" name="Oval 10">
              <a:extLst>
                <a:ext uri="{FF2B5EF4-FFF2-40B4-BE49-F238E27FC236}">
                  <a16:creationId xmlns:a16="http://schemas.microsoft.com/office/drawing/2014/main" id="{A7C11EFB-6B12-402B-A2D8-3102D953B3E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342" name="Oval 11">
              <a:extLst>
                <a:ext uri="{FF2B5EF4-FFF2-40B4-BE49-F238E27FC236}">
                  <a16:creationId xmlns:a16="http://schemas.microsoft.com/office/drawing/2014/main" id="{C7C44881-3CA4-488A-B397-7861E7538A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343" name="Oval 12">
              <a:extLst>
                <a:ext uri="{FF2B5EF4-FFF2-40B4-BE49-F238E27FC236}">
                  <a16:creationId xmlns:a16="http://schemas.microsoft.com/office/drawing/2014/main" id="{55E0E1EE-A099-4F5A-8BD3-77BA275AEE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8310" name="Line 13">
            <a:extLst>
              <a:ext uri="{FF2B5EF4-FFF2-40B4-BE49-F238E27FC236}">
                <a16:creationId xmlns:a16="http://schemas.microsoft.com/office/drawing/2014/main" id="{B67F215A-168D-4365-808E-A31B7A1497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8311" name="Rectangle 14">
            <a:extLst>
              <a:ext uri="{FF2B5EF4-FFF2-40B4-BE49-F238E27FC236}">
                <a16:creationId xmlns:a16="http://schemas.microsoft.com/office/drawing/2014/main" id="{04F01124-8E2C-4D5F-89FC-CF65607C0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8312" name="Group 15">
            <a:extLst>
              <a:ext uri="{FF2B5EF4-FFF2-40B4-BE49-F238E27FC236}">
                <a16:creationId xmlns:a16="http://schemas.microsoft.com/office/drawing/2014/main" id="{D1015D30-32F1-46DF-A7F1-113DFF671156}"/>
              </a:ext>
            </a:extLst>
          </p:cNvPr>
          <p:cNvGrpSpPr>
            <a:grpSpLocks/>
          </p:cNvGrpSpPr>
          <p:nvPr/>
        </p:nvGrpSpPr>
        <p:grpSpPr bwMode="auto">
          <a:xfrm>
            <a:off x="7092952" y="188915"/>
            <a:ext cx="1584325" cy="439737"/>
            <a:chOff x="1020" y="618"/>
            <a:chExt cx="1542" cy="277"/>
          </a:xfrm>
        </p:grpSpPr>
        <p:sp>
          <p:nvSpPr>
            <p:cNvPr id="98337" name="Rectangle 16">
              <a:extLst>
                <a:ext uri="{FF2B5EF4-FFF2-40B4-BE49-F238E27FC236}">
                  <a16:creationId xmlns:a16="http://schemas.microsoft.com/office/drawing/2014/main" id="{DEFD8B4C-C8BE-4353-9B14-6ED4BBE5A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338" name="Text Box 17">
              <a:extLst>
                <a:ext uri="{FF2B5EF4-FFF2-40B4-BE49-F238E27FC236}">
                  <a16:creationId xmlns:a16="http://schemas.microsoft.com/office/drawing/2014/main" id="{2B127CE3-4362-4C9B-9FAA-0D3437E94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공통역량</a:t>
              </a:r>
            </a:p>
          </p:txBody>
        </p:sp>
      </p:grpSp>
      <p:grpSp>
        <p:nvGrpSpPr>
          <p:cNvPr id="98313" name="Group 86">
            <a:extLst>
              <a:ext uri="{FF2B5EF4-FFF2-40B4-BE49-F238E27FC236}">
                <a16:creationId xmlns:a16="http://schemas.microsoft.com/office/drawing/2014/main" id="{F486658A-72F5-485C-B33D-130CC8289FD5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908050"/>
            <a:ext cx="3816350" cy="598488"/>
            <a:chOff x="204" y="663"/>
            <a:chExt cx="2404" cy="377"/>
          </a:xfrm>
        </p:grpSpPr>
        <p:grpSp>
          <p:nvGrpSpPr>
            <p:cNvPr id="98326" name="Group 85">
              <a:extLst>
                <a:ext uri="{FF2B5EF4-FFF2-40B4-BE49-F238E27FC236}">
                  <a16:creationId xmlns:a16="http://schemas.microsoft.com/office/drawing/2014/main" id="{BB2D46A7-A14B-476A-B62B-115B625883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663"/>
              <a:ext cx="2041" cy="318"/>
              <a:chOff x="567" y="663"/>
              <a:chExt cx="2041" cy="318"/>
            </a:xfrm>
          </p:grpSpPr>
          <p:sp>
            <p:nvSpPr>
              <p:cNvPr id="98335" name="Freeform 53">
                <a:extLst>
                  <a:ext uri="{FF2B5EF4-FFF2-40B4-BE49-F238E27FC236}">
                    <a16:creationId xmlns:a16="http://schemas.microsoft.com/office/drawing/2014/main" id="{B5EBB1E0-E711-421B-95C4-CE0684F88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" y="663"/>
                <a:ext cx="2041" cy="318"/>
              </a:xfrm>
              <a:custGeom>
                <a:avLst/>
                <a:gdLst>
                  <a:gd name="T0" fmla="*/ 0 w 1840"/>
                  <a:gd name="T1" fmla="*/ 0 h 699"/>
                  <a:gd name="T2" fmla="*/ 1602 w 1840"/>
                  <a:gd name="T3" fmla="*/ 0 h 699"/>
                  <a:gd name="T4" fmla="*/ 1840 w 1840"/>
                  <a:gd name="T5" fmla="*/ 350 h 699"/>
                  <a:gd name="T6" fmla="*/ 1603 w 1840"/>
                  <a:gd name="T7" fmla="*/ 695 h 699"/>
                  <a:gd name="T8" fmla="*/ 4 w 1840"/>
                  <a:gd name="T9" fmla="*/ 699 h 699"/>
                  <a:gd name="T10" fmla="*/ 244 w 1840"/>
                  <a:gd name="T11" fmla="*/ 347 h 699"/>
                  <a:gd name="T12" fmla="*/ 0 w 1840"/>
                  <a:gd name="T13" fmla="*/ 0 h 6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0" h="699">
                    <a:moveTo>
                      <a:pt x="0" y="0"/>
                    </a:moveTo>
                    <a:lnTo>
                      <a:pt x="1602" y="0"/>
                    </a:lnTo>
                    <a:lnTo>
                      <a:pt x="1840" y="350"/>
                    </a:lnTo>
                    <a:lnTo>
                      <a:pt x="1603" y="695"/>
                    </a:lnTo>
                    <a:lnTo>
                      <a:pt x="4" y="699"/>
                    </a:lnTo>
                    <a:lnTo>
                      <a:pt x="244" y="347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AF5E2"/>
                  </a:gs>
                  <a:gs pos="100000">
                    <a:srgbClr val="EADCA8"/>
                  </a:gs>
                </a:gsLst>
                <a:lin ang="0" scaled="1"/>
              </a:gradFill>
              <a:ln w="12700" cap="flat" cmpd="sng">
                <a:solidFill>
                  <a:srgbClr val="4D4D4D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8336" name="Text Box 62">
                <a:extLst>
                  <a:ext uri="{FF2B5EF4-FFF2-40B4-BE49-F238E27FC236}">
                    <a16:creationId xmlns:a16="http://schemas.microsoft.com/office/drawing/2014/main" id="{A3862D7C-3EAD-4000-90F2-B05349A3C0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3" y="709"/>
                <a:ext cx="17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ko-KR" altLang="en-US" sz="18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공통역량 항목 선정</a:t>
                </a:r>
              </a:p>
            </p:txBody>
          </p:sp>
        </p:grpSp>
        <p:grpSp>
          <p:nvGrpSpPr>
            <p:cNvPr id="98327" name="Group 63">
              <a:extLst>
                <a:ext uri="{FF2B5EF4-FFF2-40B4-BE49-F238E27FC236}">
                  <a16:creationId xmlns:a16="http://schemas.microsoft.com/office/drawing/2014/main" id="{43F4E954-2B87-4B36-BEDD-813E171C2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663"/>
              <a:ext cx="428" cy="377"/>
              <a:chOff x="203" y="1648"/>
              <a:chExt cx="428" cy="377"/>
            </a:xfrm>
          </p:grpSpPr>
          <p:grpSp>
            <p:nvGrpSpPr>
              <p:cNvPr id="98328" name="Group 64">
                <a:extLst>
                  <a:ext uri="{FF2B5EF4-FFF2-40B4-BE49-F238E27FC236}">
                    <a16:creationId xmlns:a16="http://schemas.microsoft.com/office/drawing/2014/main" id="{4B5AD468-F9A2-4FD7-9230-36B72E0803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" y="1648"/>
                <a:ext cx="428" cy="377"/>
                <a:chOff x="164" y="3980"/>
                <a:chExt cx="572" cy="504"/>
              </a:xfrm>
            </p:grpSpPr>
            <p:sp>
              <p:nvSpPr>
                <p:cNvPr id="413761" name="Oval 65">
                  <a:extLst>
                    <a:ext uri="{FF2B5EF4-FFF2-40B4-BE49-F238E27FC236}">
                      <a16:creationId xmlns:a16="http://schemas.microsoft.com/office/drawing/2014/main" id="{6DF7F64C-0273-4A06-8016-9C6E57C07A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123121">
                  <a:off x="164" y="4001"/>
                  <a:ext cx="572" cy="43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gamma/>
                        <a:tint val="15294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tint val="15294"/>
                        <a:invGamma/>
                      </a:schemeClr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latinLnBrk="1" hangingPunct="1">
                    <a:lnSpc>
                      <a:spcPct val="120000"/>
                    </a:lnSpc>
                    <a:defRPr/>
                  </a:pPr>
                  <a:endParaRPr lang="ko-KR" altLang="en-US"/>
                </a:p>
              </p:txBody>
            </p:sp>
            <p:sp>
              <p:nvSpPr>
                <p:cNvPr id="413762" name="Oval 66">
                  <a:extLst>
                    <a:ext uri="{FF2B5EF4-FFF2-40B4-BE49-F238E27FC236}">
                      <a16:creationId xmlns:a16="http://schemas.microsoft.com/office/drawing/2014/main" id="{2BD5A010-88FF-45CF-8AD1-EF8CCAF25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3909388">
                  <a:off x="238" y="3980"/>
                  <a:ext cx="430" cy="50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50000">
                      <a:schemeClr val="bg2">
                        <a:gamma/>
                        <a:tint val="1529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latinLnBrk="1" hangingPunct="1">
                    <a:lnSpc>
                      <a:spcPct val="120000"/>
                    </a:lnSpc>
                    <a:defRPr/>
                  </a:pPr>
                  <a:endParaRPr lang="ko-KR" altLang="en-US"/>
                </a:p>
              </p:txBody>
            </p:sp>
            <p:sp>
              <p:nvSpPr>
                <p:cNvPr id="98332" name="Oval 67">
                  <a:extLst>
                    <a:ext uri="{FF2B5EF4-FFF2-40B4-BE49-F238E27FC236}">
                      <a16:creationId xmlns:a16="http://schemas.microsoft.com/office/drawing/2014/main" id="{F2705263-F031-4B82-BBBF-084910DD6B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123121">
                  <a:off x="221" y="4036"/>
                  <a:ext cx="462" cy="39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174454"/>
                    </a:gs>
                    <a:gs pos="50000">
                      <a:srgbClr val="3293B5"/>
                    </a:gs>
                    <a:gs pos="100000">
                      <a:srgbClr val="174454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spcBef>
                      <a:spcPct val="0"/>
                    </a:spcBef>
                    <a:buFontTx/>
                    <a:buNone/>
                  </a:pPr>
                  <a:endParaRPr lang="ko-KR" altLang="en-US" sz="280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13764" name="Oval 68">
                  <a:extLst>
                    <a:ext uri="{FF2B5EF4-FFF2-40B4-BE49-F238E27FC236}">
                      <a16:creationId xmlns:a16="http://schemas.microsoft.com/office/drawing/2014/main" id="{A36BA80D-D8BE-437F-859E-E4AA6A1F74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94424">
                  <a:off x="267" y="4035"/>
                  <a:ext cx="370" cy="24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>
                        <a:alpha val="71001"/>
                      </a:schemeClr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latinLnBrk="1" hangingPunct="1">
                    <a:lnSpc>
                      <a:spcPct val="120000"/>
                    </a:lnSpc>
                    <a:defRPr/>
                  </a:pPr>
                  <a:endParaRPr lang="ko-KR" altLang="en-US"/>
                </a:p>
              </p:txBody>
            </p:sp>
            <p:sp>
              <p:nvSpPr>
                <p:cNvPr id="98334" name="Oval 69">
                  <a:extLst>
                    <a:ext uri="{FF2B5EF4-FFF2-40B4-BE49-F238E27FC236}">
                      <a16:creationId xmlns:a16="http://schemas.microsoft.com/office/drawing/2014/main" id="{6D4C8965-78C7-48F5-9B4D-18AC5924CD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0533241" flipV="1">
                  <a:off x="318" y="4267"/>
                  <a:ext cx="304" cy="16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114489">
                        <a:alpha val="24001"/>
                      </a:srgbClr>
                    </a:gs>
                    <a:gs pos="100000">
                      <a:srgbClr val="081F3F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spcBef>
                      <a:spcPct val="0"/>
                    </a:spcBef>
                    <a:buFontTx/>
                    <a:buNone/>
                  </a:pPr>
                  <a:endParaRPr lang="ko-KR" altLang="en-US" sz="280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98329" name="Text Box 70">
                <a:extLst>
                  <a:ext uri="{FF2B5EF4-FFF2-40B4-BE49-F238E27FC236}">
                    <a16:creationId xmlns:a16="http://schemas.microsoft.com/office/drawing/2014/main" id="{87C87113-C141-4F5A-8861-2B95929CB5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" y="1679"/>
                <a:ext cx="318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2500" i="1">
                    <a:solidFill>
                      <a:schemeClr val="bg1"/>
                    </a:solidFill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2 </a:t>
                </a:r>
              </a:p>
            </p:txBody>
          </p:sp>
        </p:grpSp>
      </p:grpSp>
      <p:sp>
        <p:nvSpPr>
          <p:cNvPr id="98314" name="Rectangle 71">
            <a:extLst>
              <a:ext uri="{FF2B5EF4-FFF2-40B4-BE49-F238E27FC236}">
                <a16:creationId xmlns:a16="http://schemas.microsoft.com/office/drawing/2014/main" id="{CBA1A5AA-7C56-4501-97A8-1EF0EB0A8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700213"/>
            <a:ext cx="2952750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역량항목 선정의 관점</a:t>
            </a:r>
          </a:p>
        </p:txBody>
      </p:sp>
      <p:sp>
        <p:nvSpPr>
          <p:cNvPr id="98315" name="Rectangle 72">
            <a:extLst>
              <a:ext uri="{FF2B5EF4-FFF2-40B4-BE49-F238E27FC236}">
                <a16:creationId xmlns:a16="http://schemas.microsoft.com/office/drawing/2014/main" id="{50CAD57D-9B7B-42FE-ACEF-60E8C7032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037" y="2146280"/>
            <a:ext cx="7212231" cy="6540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조직의 시장환경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조직특성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구성원의 의식 등이 균형적으로 반영되었는지를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고려하여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조직의 공통역량을 선정</a:t>
            </a:r>
          </a:p>
        </p:txBody>
      </p:sp>
      <p:grpSp>
        <p:nvGrpSpPr>
          <p:cNvPr id="98316" name="Group 75">
            <a:extLst>
              <a:ext uri="{FF2B5EF4-FFF2-40B4-BE49-F238E27FC236}">
                <a16:creationId xmlns:a16="http://schemas.microsoft.com/office/drawing/2014/main" id="{A5CCC981-8A92-44A2-87D1-0F7BF5075560}"/>
              </a:ext>
            </a:extLst>
          </p:cNvPr>
          <p:cNvGrpSpPr>
            <a:grpSpLocks/>
          </p:cNvGrpSpPr>
          <p:nvPr/>
        </p:nvGrpSpPr>
        <p:grpSpPr bwMode="auto">
          <a:xfrm>
            <a:off x="900115" y="2832996"/>
            <a:ext cx="7437437" cy="3619301"/>
            <a:chOff x="573" y="1272"/>
            <a:chExt cx="4958" cy="2383"/>
          </a:xfrm>
        </p:grpSpPr>
        <p:sp>
          <p:nvSpPr>
            <p:cNvPr id="98317" name="AutoShape 76">
              <a:extLst>
                <a:ext uri="{FF2B5EF4-FFF2-40B4-BE49-F238E27FC236}">
                  <a16:creationId xmlns:a16="http://schemas.microsoft.com/office/drawing/2014/main" id="{E7D084C7-B544-427F-ADCA-3BA30A5B7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2004"/>
              <a:ext cx="135" cy="816"/>
            </a:xfrm>
            <a:prstGeom prst="rightArrow">
              <a:avLst>
                <a:gd name="adj1" fmla="val 100000"/>
                <a:gd name="adj2" fmla="val 100000"/>
              </a:avLst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318" name="Text Box 77">
              <a:extLst>
                <a:ext uri="{FF2B5EF4-FFF2-40B4-BE49-F238E27FC236}">
                  <a16:creationId xmlns:a16="http://schemas.microsoft.com/office/drawing/2014/main" id="{C1763596-AC9C-4E80-BF80-5F7C966C1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" y="1272"/>
              <a:ext cx="1785" cy="2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101600" indent="-1016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225425" indent="-112713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10000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시장환경</a:t>
              </a:r>
            </a:p>
            <a:p>
              <a:pPr lvl="1" eaLnBrk="1" latinLnBrk="0" hangingPunct="1">
                <a:spcBef>
                  <a:spcPct val="10000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조직이 속해 있는 </a:t>
              </a: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Industry</a:t>
              </a: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환경적 특성 반영</a:t>
              </a:r>
            </a:p>
            <a:p>
              <a:pPr eaLnBrk="1" latinLnBrk="0" hangingPunct="1">
                <a:spcBef>
                  <a:spcPct val="10000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조직특성</a:t>
              </a:r>
            </a:p>
            <a:p>
              <a:pPr lvl="1" eaLnBrk="1" latinLnBrk="0" hangingPunct="1">
                <a:spcBef>
                  <a:spcPct val="10000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조직의 비전</a:t>
              </a: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미션 및 전략을 달성하기 위한 경영이념</a:t>
              </a: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경영방침 반영</a:t>
              </a:r>
            </a:p>
            <a:p>
              <a:pPr lvl="1" eaLnBrk="1" latinLnBrk="0" hangingPunct="1">
                <a:spcBef>
                  <a:spcPct val="10000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조직의 구성원들이 반드시 가져야 할 핵심가치 등의 반영</a:t>
              </a:r>
            </a:p>
            <a:p>
              <a:pPr eaLnBrk="1" latinLnBrk="0" hangingPunct="1">
                <a:lnSpc>
                  <a:spcPct val="110000"/>
                </a:lnSpc>
                <a:spcBef>
                  <a:spcPct val="10000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구성원의 의식</a:t>
              </a:r>
            </a:p>
            <a:p>
              <a:pPr lvl="1" eaLnBrk="1" latinLnBrk="0" hangingPunct="1">
                <a:spcBef>
                  <a:spcPct val="10000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조직 구성원들의 의견 반영을 통한 공통역량에 대한 수용도 제고 </a:t>
              </a:r>
            </a:p>
          </p:txBody>
        </p:sp>
        <p:sp>
          <p:nvSpPr>
            <p:cNvPr id="98319" name="Oval 78">
              <a:extLst>
                <a:ext uri="{FF2B5EF4-FFF2-40B4-BE49-F238E27FC236}">
                  <a16:creationId xmlns:a16="http://schemas.microsoft.com/office/drawing/2014/main" id="{35AC5440-C647-4C00-ADC0-8874A421A0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8" y="1597"/>
              <a:ext cx="1892" cy="187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ko-KR" altLang="ko-KR" sz="11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320" name="Line 79">
              <a:extLst>
                <a:ext uri="{FF2B5EF4-FFF2-40B4-BE49-F238E27FC236}">
                  <a16:creationId xmlns:a16="http://schemas.microsoft.com/office/drawing/2014/main" id="{E85EDF56-9A29-4BE2-9AC1-9F1E8D14BF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54" y="2524"/>
              <a:ext cx="889" cy="2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21" name="Line 80">
              <a:extLst>
                <a:ext uri="{FF2B5EF4-FFF2-40B4-BE49-F238E27FC236}">
                  <a16:creationId xmlns:a16="http://schemas.microsoft.com/office/drawing/2014/main" id="{7D22F9B4-2125-42C6-A811-E1FC46CBD45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55" y="1649"/>
              <a:ext cx="0" cy="88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22" name="Line 81">
              <a:extLst>
                <a:ext uri="{FF2B5EF4-FFF2-40B4-BE49-F238E27FC236}">
                  <a16:creationId xmlns:a16="http://schemas.microsoft.com/office/drawing/2014/main" id="{F467AA6B-59E6-47E1-8E9A-C1C1626244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43" y="2543"/>
              <a:ext cx="935" cy="22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323" name="Oval 82">
              <a:extLst>
                <a:ext uri="{FF2B5EF4-FFF2-40B4-BE49-F238E27FC236}">
                  <a16:creationId xmlns:a16="http://schemas.microsoft.com/office/drawing/2014/main" id="{D30223F4-6739-4D3F-A374-AB25E59222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1" y="1391"/>
              <a:ext cx="567" cy="567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  <a:buFontTx/>
                <a:buNone/>
              </a:pPr>
              <a:r>
                <a:rPr kumimoji="0"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시장</a:t>
              </a:r>
              <a:br>
                <a:rPr kumimoji="0"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환경</a:t>
              </a:r>
            </a:p>
          </p:txBody>
        </p:sp>
        <p:sp>
          <p:nvSpPr>
            <p:cNvPr id="98324" name="Oval 83">
              <a:extLst>
                <a:ext uri="{FF2B5EF4-FFF2-40B4-BE49-F238E27FC236}">
                  <a16:creationId xmlns:a16="http://schemas.microsoft.com/office/drawing/2014/main" id="{309437A4-39EE-47E8-8C27-147FB691AE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22" y="2545"/>
              <a:ext cx="567" cy="568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  <a:buFontTx/>
                <a:buNone/>
              </a:pPr>
              <a:r>
                <a:rPr kumimoji="0"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구성원</a:t>
              </a:r>
              <a:br>
                <a:rPr kumimoji="0"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의식</a:t>
              </a:r>
            </a:p>
            <a:p>
              <a:pPr algn="ctr" latinLnBrk="0">
                <a:lnSpc>
                  <a:spcPct val="30000"/>
                </a:lnSpc>
                <a:spcBef>
                  <a:spcPct val="50000"/>
                </a:spcBef>
                <a:buFontTx/>
                <a:buNone/>
              </a:pPr>
              <a:r>
                <a:rPr kumimoji="0"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조사</a:t>
              </a:r>
            </a:p>
          </p:txBody>
        </p:sp>
        <p:sp>
          <p:nvSpPr>
            <p:cNvPr id="98325" name="Oval 84">
              <a:extLst>
                <a:ext uri="{FF2B5EF4-FFF2-40B4-BE49-F238E27FC236}">
                  <a16:creationId xmlns:a16="http://schemas.microsoft.com/office/drawing/2014/main" id="{AD782F59-B4AF-4692-9B39-BE7719385C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3" y="2545"/>
              <a:ext cx="567" cy="568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50000"/>
                </a:spcBef>
                <a:buFontTx/>
                <a:buNone/>
              </a:pPr>
              <a:r>
                <a:rPr kumimoji="0"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조직</a:t>
              </a:r>
            </a:p>
            <a:p>
              <a:pPr algn="ctr" latinLnBrk="0">
                <a:spcBef>
                  <a:spcPct val="50000"/>
                </a:spcBef>
                <a:buFontTx/>
                <a:buNone/>
              </a:pPr>
              <a:r>
                <a:rPr kumimoji="0"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특성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 descr="template04_2">
            <a:extLst>
              <a:ext uri="{FF2B5EF4-FFF2-40B4-BE49-F238E27FC236}">
                <a16:creationId xmlns:a16="http://schemas.microsoft.com/office/drawing/2014/main" id="{B31C2BD6-4471-4C85-932D-39822BE3B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9331" name="Group 3">
            <a:extLst>
              <a:ext uri="{FF2B5EF4-FFF2-40B4-BE49-F238E27FC236}">
                <a16:creationId xmlns:a16="http://schemas.microsoft.com/office/drawing/2014/main" id="{ABD75B09-EA88-4A0B-9CBB-C71D5DA8ECCB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99355" name="Text Box 4">
              <a:extLst>
                <a:ext uri="{FF2B5EF4-FFF2-40B4-BE49-F238E27FC236}">
                  <a16:creationId xmlns:a16="http://schemas.microsoft.com/office/drawing/2014/main" id="{A220A2CC-B7DA-40ED-9458-E9A665F05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99356" name="Line 5">
              <a:extLst>
                <a:ext uri="{FF2B5EF4-FFF2-40B4-BE49-F238E27FC236}">
                  <a16:creationId xmlns:a16="http://schemas.microsoft.com/office/drawing/2014/main" id="{7F77556F-D8D5-4005-8E5E-A9C29726E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9332" name="Text Box 6">
            <a:extLst>
              <a:ext uri="{FF2B5EF4-FFF2-40B4-BE49-F238E27FC236}">
                <a16:creationId xmlns:a16="http://schemas.microsoft.com/office/drawing/2014/main" id="{84CAFD2F-B1F9-45D9-A4D7-695C3F6C7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99333" name="Group 7">
            <a:extLst>
              <a:ext uri="{FF2B5EF4-FFF2-40B4-BE49-F238E27FC236}">
                <a16:creationId xmlns:a16="http://schemas.microsoft.com/office/drawing/2014/main" id="{CC70BCC2-806F-417D-B73B-3B0FC7CA5D79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99350" name="Oval 8">
              <a:extLst>
                <a:ext uri="{FF2B5EF4-FFF2-40B4-BE49-F238E27FC236}">
                  <a16:creationId xmlns:a16="http://schemas.microsoft.com/office/drawing/2014/main" id="{C9380279-20CC-43F3-8CEC-FB943744B13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351" name="Oval 9">
              <a:extLst>
                <a:ext uri="{FF2B5EF4-FFF2-40B4-BE49-F238E27FC236}">
                  <a16:creationId xmlns:a16="http://schemas.microsoft.com/office/drawing/2014/main" id="{28E497A1-0A84-4888-904F-B48303640B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352" name="Oval 10">
              <a:extLst>
                <a:ext uri="{FF2B5EF4-FFF2-40B4-BE49-F238E27FC236}">
                  <a16:creationId xmlns:a16="http://schemas.microsoft.com/office/drawing/2014/main" id="{792A2200-25DA-41D3-966C-D95330A8BF0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353" name="Oval 11">
              <a:extLst>
                <a:ext uri="{FF2B5EF4-FFF2-40B4-BE49-F238E27FC236}">
                  <a16:creationId xmlns:a16="http://schemas.microsoft.com/office/drawing/2014/main" id="{4BDA01A7-D594-4013-BAE3-DC83920A8A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354" name="Oval 12">
              <a:extLst>
                <a:ext uri="{FF2B5EF4-FFF2-40B4-BE49-F238E27FC236}">
                  <a16:creationId xmlns:a16="http://schemas.microsoft.com/office/drawing/2014/main" id="{AF04ED02-14DA-4A46-BC54-CE703F2F46C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9334" name="Line 13">
            <a:extLst>
              <a:ext uri="{FF2B5EF4-FFF2-40B4-BE49-F238E27FC236}">
                <a16:creationId xmlns:a16="http://schemas.microsoft.com/office/drawing/2014/main" id="{950F5D1D-6853-4933-86BD-52D649BB9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9335" name="Rectangle 14">
            <a:extLst>
              <a:ext uri="{FF2B5EF4-FFF2-40B4-BE49-F238E27FC236}">
                <a16:creationId xmlns:a16="http://schemas.microsoft.com/office/drawing/2014/main" id="{9B9B451A-932C-449E-B866-AA4E93878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9336" name="Group 15">
            <a:extLst>
              <a:ext uri="{FF2B5EF4-FFF2-40B4-BE49-F238E27FC236}">
                <a16:creationId xmlns:a16="http://schemas.microsoft.com/office/drawing/2014/main" id="{352604D9-C2D8-467E-B8E5-521EB1B5BBF0}"/>
              </a:ext>
            </a:extLst>
          </p:cNvPr>
          <p:cNvGrpSpPr>
            <a:grpSpLocks/>
          </p:cNvGrpSpPr>
          <p:nvPr/>
        </p:nvGrpSpPr>
        <p:grpSpPr bwMode="auto">
          <a:xfrm>
            <a:off x="7092952" y="188915"/>
            <a:ext cx="1584325" cy="439737"/>
            <a:chOff x="1020" y="618"/>
            <a:chExt cx="1542" cy="277"/>
          </a:xfrm>
        </p:grpSpPr>
        <p:sp>
          <p:nvSpPr>
            <p:cNvPr id="99348" name="Rectangle 16">
              <a:extLst>
                <a:ext uri="{FF2B5EF4-FFF2-40B4-BE49-F238E27FC236}">
                  <a16:creationId xmlns:a16="http://schemas.microsoft.com/office/drawing/2014/main" id="{7AC37484-0DDF-428E-A016-E292A0346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349" name="Text Box 17">
              <a:extLst>
                <a:ext uri="{FF2B5EF4-FFF2-40B4-BE49-F238E27FC236}">
                  <a16:creationId xmlns:a16="http://schemas.microsoft.com/office/drawing/2014/main" id="{24D4B878-58AF-4A9F-9CB4-0DDA16062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공통역량</a:t>
              </a:r>
            </a:p>
          </p:txBody>
        </p:sp>
      </p:grpSp>
      <p:sp>
        <p:nvSpPr>
          <p:cNvPr id="99337" name="Rectangle 18">
            <a:extLst>
              <a:ext uri="{FF2B5EF4-FFF2-40B4-BE49-F238E27FC236}">
                <a16:creationId xmlns:a16="http://schemas.microsoft.com/office/drawing/2014/main" id="{BF071E3A-2C16-4066-8E7E-AA076182C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338" name="Rectangle 43">
            <a:extLst>
              <a:ext uri="{FF2B5EF4-FFF2-40B4-BE49-F238E27FC236}">
                <a16:creationId xmlns:a16="http://schemas.microsoft.com/office/drawing/2014/main" id="{AA0B689A-A82F-449B-9FAD-C42424CC6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981077"/>
            <a:ext cx="25209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대내외 환경 분석</a:t>
            </a:r>
          </a:p>
        </p:txBody>
      </p:sp>
      <p:grpSp>
        <p:nvGrpSpPr>
          <p:cNvPr id="99339" name="Group 46">
            <a:extLst>
              <a:ext uri="{FF2B5EF4-FFF2-40B4-BE49-F238E27FC236}">
                <a16:creationId xmlns:a16="http://schemas.microsoft.com/office/drawing/2014/main" id="{057124A8-DD63-48BE-B9D2-673C0B55DCE5}"/>
              </a:ext>
            </a:extLst>
          </p:cNvPr>
          <p:cNvGrpSpPr>
            <a:grpSpLocks/>
          </p:cNvGrpSpPr>
          <p:nvPr/>
        </p:nvGrpSpPr>
        <p:grpSpPr bwMode="auto">
          <a:xfrm>
            <a:off x="446090" y="1674813"/>
            <a:ext cx="8447087" cy="4432300"/>
            <a:chOff x="281" y="1055"/>
            <a:chExt cx="5772" cy="2792"/>
          </a:xfrm>
        </p:grpSpPr>
        <p:sp>
          <p:nvSpPr>
            <p:cNvPr id="99340" name="Rectangle 47">
              <a:extLst>
                <a:ext uri="{FF2B5EF4-FFF2-40B4-BE49-F238E27FC236}">
                  <a16:creationId xmlns:a16="http://schemas.microsoft.com/office/drawing/2014/main" id="{267460F8-C0C0-4CFC-9549-4F54BC56D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" y="1331"/>
              <a:ext cx="273" cy="1237"/>
            </a:xfrm>
            <a:prstGeom prst="rect">
              <a:avLst/>
            </a:prstGeom>
            <a:solidFill>
              <a:srgbClr val="D9FFD9"/>
            </a:solidFill>
            <a:ln w="19050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</a:t>
              </a:r>
            </a:p>
          </p:txBody>
        </p:sp>
        <p:sp>
          <p:nvSpPr>
            <p:cNvPr id="99341" name="Rectangle 48">
              <a:extLst>
                <a:ext uri="{FF2B5EF4-FFF2-40B4-BE49-F238E27FC236}">
                  <a16:creationId xmlns:a16="http://schemas.microsoft.com/office/drawing/2014/main" id="{0E000482-DE0C-4B4B-AE9A-9C512FD9C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" y="2589"/>
              <a:ext cx="274" cy="1258"/>
            </a:xfrm>
            <a:prstGeom prst="rect">
              <a:avLst/>
            </a:prstGeom>
            <a:solidFill>
              <a:srgbClr val="D9FFD9"/>
            </a:solidFill>
            <a:ln w="19050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협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</a:t>
              </a:r>
            </a:p>
          </p:txBody>
        </p:sp>
        <p:sp>
          <p:nvSpPr>
            <p:cNvPr id="99342" name="Rectangle 49">
              <a:extLst>
                <a:ext uri="{FF2B5EF4-FFF2-40B4-BE49-F238E27FC236}">
                  <a16:creationId xmlns:a16="http://schemas.microsoft.com/office/drawing/2014/main" id="{326D38BE-C443-4438-8C04-85BC27EA1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1331"/>
              <a:ext cx="2652" cy="1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99343" name="Rectangle 50">
              <a:extLst>
                <a:ext uri="{FF2B5EF4-FFF2-40B4-BE49-F238E27FC236}">
                  <a16:creationId xmlns:a16="http://schemas.microsoft.com/office/drawing/2014/main" id="{E06BE78F-3B94-43C6-A3AA-43BE320F6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" y="2590"/>
              <a:ext cx="2647" cy="12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99344" name="Rectangle 51">
              <a:extLst>
                <a:ext uri="{FF2B5EF4-FFF2-40B4-BE49-F238E27FC236}">
                  <a16:creationId xmlns:a16="http://schemas.microsoft.com/office/drawing/2014/main" id="{0B19F5E2-F4D5-4D5A-A619-55412A23B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1055"/>
              <a:ext cx="2908" cy="254"/>
            </a:xfrm>
            <a:prstGeom prst="rect">
              <a:avLst/>
            </a:prstGeom>
            <a:solidFill>
              <a:srgbClr val="D9FFD9"/>
            </a:solidFill>
            <a:ln w="19050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20000"/>
                </a:lnSpc>
                <a:spcBef>
                  <a:spcPct val="0"/>
                </a:spcBef>
                <a:buClr>
                  <a:schemeClr val="accent2"/>
                </a:buClr>
                <a:buFontTx/>
                <a:buNone/>
              </a:pPr>
              <a:r>
                <a:rPr kumimoji="0"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사내 요인</a:t>
              </a:r>
            </a:p>
          </p:txBody>
        </p:sp>
        <p:sp>
          <p:nvSpPr>
            <p:cNvPr id="99345" name="Rectangle 52">
              <a:extLst>
                <a:ext uri="{FF2B5EF4-FFF2-40B4-BE49-F238E27FC236}">
                  <a16:creationId xmlns:a16="http://schemas.microsoft.com/office/drawing/2014/main" id="{57D05840-D8EC-4B37-BA57-C089A4E57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1055"/>
              <a:ext cx="2805" cy="254"/>
            </a:xfrm>
            <a:prstGeom prst="rect">
              <a:avLst/>
            </a:prstGeom>
            <a:solidFill>
              <a:srgbClr val="D9FFD9"/>
            </a:solidFill>
            <a:ln w="19050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20000"/>
                </a:lnSpc>
                <a:spcBef>
                  <a:spcPct val="0"/>
                </a:spcBef>
                <a:buClr>
                  <a:schemeClr val="accent2"/>
                </a:buClr>
                <a:buFontTx/>
                <a:buNone/>
              </a:pPr>
              <a:r>
                <a:rPr kumimoji="0"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사외 요인</a:t>
              </a:r>
            </a:p>
          </p:txBody>
        </p:sp>
        <p:sp>
          <p:nvSpPr>
            <p:cNvPr id="99346" name="Rectangle 53">
              <a:extLst>
                <a:ext uri="{FF2B5EF4-FFF2-40B4-BE49-F238E27FC236}">
                  <a16:creationId xmlns:a16="http://schemas.microsoft.com/office/drawing/2014/main" id="{841629D9-095C-4DE3-B175-6AE43B875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" y="1332"/>
              <a:ext cx="2791" cy="1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347" name="Rectangle 54">
              <a:extLst>
                <a:ext uri="{FF2B5EF4-FFF2-40B4-BE49-F238E27FC236}">
                  <a16:creationId xmlns:a16="http://schemas.microsoft.com/office/drawing/2014/main" id="{5583CEAF-4836-4923-832E-4C9098CED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" y="2593"/>
              <a:ext cx="2791" cy="12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template04_2">
            <a:extLst>
              <a:ext uri="{FF2B5EF4-FFF2-40B4-BE49-F238E27FC236}">
                <a16:creationId xmlns:a16="http://schemas.microsoft.com/office/drawing/2014/main" id="{5620DDEA-3760-41B4-8FF6-67D7C36A3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355" name="Group 3">
            <a:extLst>
              <a:ext uri="{FF2B5EF4-FFF2-40B4-BE49-F238E27FC236}">
                <a16:creationId xmlns:a16="http://schemas.microsoft.com/office/drawing/2014/main" id="{11BFC639-2ADB-4482-96B6-6EB4B7DB82FB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00387" name="Text Box 4">
              <a:extLst>
                <a:ext uri="{FF2B5EF4-FFF2-40B4-BE49-F238E27FC236}">
                  <a16:creationId xmlns:a16="http://schemas.microsoft.com/office/drawing/2014/main" id="{40868166-CDA3-4CAD-91DB-DBBCBD479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00388" name="Line 5">
              <a:extLst>
                <a:ext uri="{FF2B5EF4-FFF2-40B4-BE49-F238E27FC236}">
                  <a16:creationId xmlns:a16="http://schemas.microsoft.com/office/drawing/2014/main" id="{13F374D5-3116-4424-9ED9-AE1AC2BF8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0356" name="Text Box 6">
            <a:extLst>
              <a:ext uri="{FF2B5EF4-FFF2-40B4-BE49-F238E27FC236}">
                <a16:creationId xmlns:a16="http://schemas.microsoft.com/office/drawing/2014/main" id="{B2FE621D-C7A4-49E9-BB9C-84AD978A6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00357" name="Group 7">
            <a:extLst>
              <a:ext uri="{FF2B5EF4-FFF2-40B4-BE49-F238E27FC236}">
                <a16:creationId xmlns:a16="http://schemas.microsoft.com/office/drawing/2014/main" id="{5B7085BC-A3D7-4BA9-B4A0-1679D57FD9D5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00382" name="Oval 8">
              <a:extLst>
                <a:ext uri="{FF2B5EF4-FFF2-40B4-BE49-F238E27FC236}">
                  <a16:creationId xmlns:a16="http://schemas.microsoft.com/office/drawing/2014/main" id="{D01AD140-95F6-4F53-B16E-F193B6D74B8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383" name="Oval 9">
              <a:extLst>
                <a:ext uri="{FF2B5EF4-FFF2-40B4-BE49-F238E27FC236}">
                  <a16:creationId xmlns:a16="http://schemas.microsoft.com/office/drawing/2014/main" id="{7942782A-F720-419D-AA60-25D709B2F8A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384" name="Oval 10">
              <a:extLst>
                <a:ext uri="{FF2B5EF4-FFF2-40B4-BE49-F238E27FC236}">
                  <a16:creationId xmlns:a16="http://schemas.microsoft.com/office/drawing/2014/main" id="{64996039-05C4-40CB-A1C1-196960DA13F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385" name="Oval 11">
              <a:extLst>
                <a:ext uri="{FF2B5EF4-FFF2-40B4-BE49-F238E27FC236}">
                  <a16:creationId xmlns:a16="http://schemas.microsoft.com/office/drawing/2014/main" id="{CD193BEC-4541-456C-AE3D-2F5AA6D0AFF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386" name="Oval 12">
              <a:extLst>
                <a:ext uri="{FF2B5EF4-FFF2-40B4-BE49-F238E27FC236}">
                  <a16:creationId xmlns:a16="http://schemas.microsoft.com/office/drawing/2014/main" id="{F9E345F0-C97D-44BA-9CA6-BD9C750E392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0358" name="Line 13">
            <a:extLst>
              <a:ext uri="{FF2B5EF4-FFF2-40B4-BE49-F238E27FC236}">
                <a16:creationId xmlns:a16="http://schemas.microsoft.com/office/drawing/2014/main" id="{C89937D2-B919-4BF5-8241-3093696C4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0359" name="Rectangle 14">
            <a:extLst>
              <a:ext uri="{FF2B5EF4-FFF2-40B4-BE49-F238E27FC236}">
                <a16:creationId xmlns:a16="http://schemas.microsoft.com/office/drawing/2014/main" id="{796CF015-EC1F-431A-A7A3-5626E15B4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60" name="Group 15">
            <a:extLst>
              <a:ext uri="{FF2B5EF4-FFF2-40B4-BE49-F238E27FC236}">
                <a16:creationId xmlns:a16="http://schemas.microsoft.com/office/drawing/2014/main" id="{0E740A11-8BF0-4957-AF04-F45642A99B6B}"/>
              </a:ext>
            </a:extLst>
          </p:cNvPr>
          <p:cNvGrpSpPr>
            <a:grpSpLocks/>
          </p:cNvGrpSpPr>
          <p:nvPr/>
        </p:nvGrpSpPr>
        <p:grpSpPr bwMode="auto">
          <a:xfrm>
            <a:off x="7092952" y="188915"/>
            <a:ext cx="1584325" cy="439737"/>
            <a:chOff x="1020" y="618"/>
            <a:chExt cx="1542" cy="277"/>
          </a:xfrm>
        </p:grpSpPr>
        <p:sp>
          <p:nvSpPr>
            <p:cNvPr id="100380" name="Rectangle 16">
              <a:extLst>
                <a:ext uri="{FF2B5EF4-FFF2-40B4-BE49-F238E27FC236}">
                  <a16:creationId xmlns:a16="http://schemas.microsoft.com/office/drawing/2014/main" id="{4E82309B-3B5B-4467-AC18-B372A7CA9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381" name="Text Box 17">
              <a:extLst>
                <a:ext uri="{FF2B5EF4-FFF2-40B4-BE49-F238E27FC236}">
                  <a16:creationId xmlns:a16="http://schemas.microsoft.com/office/drawing/2014/main" id="{2DE82048-E8A1-456B-9F9E-201B69A5A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공통역량</a:t>
              </a:r>
            </a:p>
          </p:txBody>
        </p:sp>
      </p:grpSp>
      <p:sp>
        <p:nvSpPr>
          <p:cNvPr id="100361" name="Rectangle 18">
            <a:extLst>
              <a:ext uri="{FF2B5EF4-FFF2-40B4-BE49-F238E27FC236}">
                <a16:creationId xmlns:a16="http://schemas.microsoft.com/office/drawing/2014/main" id="{3B2B06AE-2ECD-4234-937E-6A75996EB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362" name="Rectangle 19">
            <a:extLst>
              <a:ext uri="{FF2B5EF4-FFF2-40B4-BE49-F238E27FC236}">
                <a16:creationId xmlns:a16="http://schemas.microsoft.com/office/drawing/2014/main" id="{19CF5FAD-6094-492F-8235-559BE78F9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981077"/>
            <a:ext cx="25209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조직특성 분석</a:t>
            </a:r>
          </a:p>
        </p:txBody>
      </p:sp>
      <p:grpSp>
        <p:nvGrpSpPr>
          <p:cNvPr id="100363" name="Group 29">
            <a:extLst>
              <a:ext uri="{FF2B5EF4-FFF2-40B4-BE49-F238E27FC236}">
                <a16:creationId xmlns:a16="http://schemas.microsoft.com/office/drawing/2014/main" id="{955AEE33-C8A4-44A7-B3EF-94034AA138E2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628775"/>
            <a:ext cx="8650288" cy="4681538"/>
            <a:chOff x="414" y="813"/>
            <a:chExt cx="5449" cy="2949"/>
          </a:xfrm>
        </p:grpSpPr>
        <p:sp>
          <p:nvSpPr>
            <p:cNvPr id="100364" name="Arc 30">
              <a:extLst>
                <a:ext uri="{FF2B5EF4-FFF2-40B4-BE49-F238E27FC236}">
                  <a16:creationId xmlns:a16="http://schemas.microsoft.com/office/drawing/2014/main" id="{C41A541F-7E37-467F-81A2-C5470699623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50" y="1183"/>
              <a:ext cx="5012" cy="2345"/>
            </a:xfrm>
            <a:custGeom>
              <a:avLst/>
              <a:gdLst>
                <a:gd name="T0" fmla="*/ 12 w 43200"/>
                <a:gd name="T1" fmla="*/ 7 h 41906"/>
                <a:gd name="T2" fmla="*/ 45 w 43200"/>
                <a:gd name="T3" fmla="*/ 7 h 41906"/>
                <a:gd name="T4" fmla="*/ 34 w 43200"/>
                <a:gd name="T5" fmla="*/ 4 h 41906"/>
                <a:gd name="T6" fmla="*/ 0 60000 65536"/>
                <a:gd name="T7" fmla="*/ 0 60000 65536"/>
                <a:gd name="T8" fmla="*/ 0 60000 65536"/>
                <a:gd name="T9" fmla="*/ 0 w 43200"/>
                <a:gd name="T10" fmla="*/ 0 h 41906"/>
                <a:gd name="T11" fmla="*/ 43200 w 43200"/>
                <a:gd name="T12" fmla="*/ 41906 h 419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1906" fill="none" extrusionOk="0">
                  <a:moveTo>
                    <a:pt x="7824" y="38236"/>
                  </a:moveTo>
                  <a:cubicBezTo>
                    <a:pt x="2868" y="34133"/>
                    <a:pt x="0" y="2803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0689"/>
                    <a:pt x="37509" y="38807"/>
                    <a:pt x="28963" y="41905"/>
                  </a:cubicBezTo>
                </a:path>
                <a:path w="43200" h="41906" stroke="0" extrusionOk="0">
                  <a:moveTo>
                    <a:pt x="7824" y="38236"/>
                  </a:moveTo>
                  <a:cubicBezTo>
                    <a:pt x="2868" y="34133"/>
                    <a:pt x="0" y="2803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0689"/>
                    <a:pt x="37509" y="38807"/>
                    <a:pt x="28963" y="41905"/>
                  </a:cubicBezTo>
                  <a:lnTo>
                    <a:pt x="21600" y="21600"/>
                  </a:lnTo>
                  <a:lnTo>
                    <a:pt x="7824" y="38236"/>
                  </a:lnTo>
                  <a:close/>
                </a:path>
              </a:pathLst>
            </a:custGeom>
            <a:noFill/>
            <a:ln w="19050">
              <a:solidFill>
                <a:srgbClr val="CC9900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365" name="Oval 31">
              <a:extLst>
                <a:ext uri="{FF2B5EF4-FFF2-40B4-BE49-F238E27FC236}">
                  <a16:creationId xmlns:a16="http://schemas.microsoft.com/office/drawing/2014/main" id="{DA251777-BF09-4FB0-80CC-B9DF562A6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" y="1354"/>
              <a:ext cx="3937" cy="1868"/>
            </a:xfrm>
            <a:prstGeom prst="ellipse">
              <a:avLst/>
            </a:prstGeom>
            <a:gradFill rotWithShape="0">
              <a:gsLst>
                <a:gs pos="0">
                  <a:srgbClr val="E9EDDF"/>
                </a:gs>
                <a:gs pos="100000">
                  <a:srgbClr val="C9CCC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366" name="Rectangle 32">
              <a:extLst>
                <a:ext uri="{FF2B5EF4-FFF2-40B4-BE49-F238E27FC236}">
                  <a16:creationId xmlns:a16="http://schemas.microsoft.com/office/drawing/2014/main" id="{DF5E1E68-5504-4E2F-AB3B-FCEE48086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3522"/>
              <a:ext cx="1456" cy="240"/>
            </a:xfrm>
            <a:prstGeom prst="rect">
              <a:avLst/>
            </a:prstGeom>
            <a:gradFill rotWithShape="0">
              <a:gsLst>
                <a:gs pos="0">
                  <a:srgbClr val="669900"/>
                </a:gs>
                <a:gs pos="100000">
                  <a:srgbClr val="2F4700"/>
                </a:gs>
              </a:gsLst>
              <a:path path="rect">
                <a:fillToRect r="100000" b="100000"/>
              </a:path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669900"/>
              </a:extrusionClr>
              <a:contourClr>
                <a:srgbClr val="669900"/>
              </a:contourClr>
            </a:sp3d>
          </p:spPr>
          <p:txBody>
            <a:bodyPr wrap="none" anchor="ctr">
              <a:flatTx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인재상</a:t>
              </a:r>
            </a:p>
          </p:txBody>
        </p:sp>
        <p:sp>
          <p:nvSpPr>
            <p:cNvPr id="100367" name="AutoShape 33">
              <a:extLst>
                <a:ext uri="{FF2B5EF4-FFF2-40B4-BE49-F238E27FC236}">
                  <a16:creationId xmlns:a16="http://schemas.microsoft.com/office/drawing/2014/main" id="{02D2A15A-06A1-4EC0-918C-1BEB85AB0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" y="1782"/>
              <a:ext cx="1807" cy="1152"/>
            </a:xfrm>
            <a:prstGeom prst="rightArrowCallout">
              <a:avLst>
                <a:gd name="adj1" fmla="val 22565"/>
                <a:gd name="adj2" fmla="val 25000"/>
                <a:gd name="adj3" fmla="val 22505"/>
                <a:gd name="adj4" fmla="val 77796"/>
              </a:avLst>
            </a:prstGeom>
            <a:solidFill>
              <a:srgbClr val="FF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</p:spPr>
          <p:txBody>
            <a:bodyPr wrap="none" anchor="ctr">
              <a:flatTx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1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368" name="AutoShape 34">
              <a:extLst>
                <a:ext uri="{FF2B5EF4-FFF2-40B4-BE49-F238E27FC236}">
                  <a16:creationId xmlns:a16="http://schemas.microsoft.com/office/drawing/2014/main" id="{5EC55BC0-8346-4D2C-842C-3E7DF79E5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" y="1782"/>
              <a:ext cx="1924" cy="1152"/>
            </a:xfrm>
            <a:prstGeom prst="leftArrowCallout">
              <a:avLst>
                <a:gd name="adj1" fmla="val 21315"/>
                <a:gd name="adj2" fmla="val 25000"/>
                <a:gd name="adj3" fmla="val 33008"/>
                <a:gd name="adj4" fmla="val 74741"/>
              </a:avLst>
            </a:prstGeom>
            <a:solidFill>
              <a:srgbClr val="FF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</p:spPr>
          <p:txBody>
            <a:bodyPr wrap="none" anchor="ctr">
              <a:flatTx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ko-KR" sz="11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ko-KR" sz="11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ko-KR" sz="11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endParaRPr lang="en-US" altLang="ko-KR" sz="11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369" name="AutoShape 35">
              <a:extLst>
                <a:ext uri="{FF2B5EF4-FFF2-40B4-BE49-F238E27FC236}">
                  <a16:creationId xmlns:a16="http://schemas.microsoft.com/office/drawing/2014/main" id="{FAA558B5-2731-4AE0-B3FA-9E3F82B0E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" y="918"/>
              <a:ext cx="1456" cy="1104"/>
            </a:xfrm>
            <a:prstGeom prst="downArrowCallout">
              <a:avLst>
                <a:gd name="adj1" fmla="val 36231"/>
                <a:gd name="adj2" fmla="val 33783"/>
                <a:gd name="adj3" fmla="val 19384"/>
                <a:gd name="adj4" fmla="val 72102"/>
              </a:avLst>
            </a:prstGeom>
            <a:solidFill>
              <a:srgbClr val="FF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</p:spPr>
          <p:txBody>
            <a:bodyPr wrap="none" anchor="ctr">
              <a:flatTx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11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370" name="AutoShape 36">
              <a:extLst>
                <a:ext uri="{FF2B5EF4-FFF2-40B4-BE49-F238E27FC236}">
                  <a16:creationId xmlns:a16="http://schemas.microsoft.com/office/drawing/2014/main" id="{B2A9E061-1B25-46D6-A157-5E180B302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694"/>
              <a:ext cx="1456" cy="816"/>
            </a:xfrm>
            <a:prstGeom prst="upArrowCallout">
              <a:avLst>
                <a:gd name="adj1" fmla="val 55892"/>
                <a:gd name="adj2" fmla="val 44608"/>
                <a:gd name="adj3" fmla="val 13856"/>
                <a:gd name="adj4" fmla="val 76903"/>
              </a:avLst>
            </a:prstGeom>
            <a:solidFill>
              <a:srgbClr val="FF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</p:spPr>
          <p:txBody>
            <a:bodyPr wrap="none" anchor="ctr">
              <a:flatTx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ko-KR" sz="11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371" name="Rectangle 37">
              <a:extLst>
                <a:ext uri="{FF2B5EF4-FFF2-40B4-BE49-F238E27FC236}">
                  <a16:creationId xmlns:a16="http://schemas.microsoft.com/office/drawing/2014/main" id="{771BA653-AB9C-4151-98A4-32B689D30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" y="813"/>
              <a:ext cx="1456" cy="258"/>
            </a:xfrm>
            <a:prstGeom prst="rect">
              <a:avLst/>
            </a:prstGeom>
            <a:gradFill rotWithShape="0">
              <a:gsLst>
                <a:gs pos="0">
                  <a:srgbClr val="669900"/>
                </a:gs>
                <a:gs pos="100000">
                  <a:srgbClr val="2F4700"/>
                </a:gs>
              </a:gsLst>
              <a:path path="rect">
                <a:fillToRect r="100000" b="100000"/>
              </a:path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669900"/>
              </a:extrusionClr>
              <a:contourClr>
                <a:srgbClr val="669900"/>
              </a:contourClr>
            </a:sp3d>
          </p:spPr>
          <p:txBody>
            <a:bodyPr wrap="none" anchor="ctr">
              <a:flatTx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기업 사명 및 비전</a:t>
              </a:r>
            </a:p>
          </p:txBody>
        </p:sp>
        <p:sp>
          <p:nvSpPr>
            <p:cNvPr id="100372" name="Rectangle 38">
              <a:extLst>
                <a:ext uri="{FF2B5EF4-FFF2-40B4-BE49-F238E27FC236}">
                  <a16:creationId xmlns:a16="http://schemas.microsoft.com/office/drawing/2014/main" id="{A5C31FA7-9CC0-426A-AD24-448084CA2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" y="1782"/>
              <a:ext cx="1404" cy="240"/>
            </a:xfrm>
            <a:prstGeom prst="rect">
              <a:avLst/>
            </a:prstGeom>
            <a:gradFill rotWithShape="0">
              <a:gsLst>
                <a:gs pos="0">
                  <a:srgbClr val="669900"/>
                </a:gs>
                <a:gs pos="100000">
                  <a:srgbClr val="2F4700"/>
                </a:gs>
              </a:gsLst>
              <a:path path="rect">
                <a:fillToRect r="100000" b="100000"/>
              </a:path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669900"/>
              </a:extrusionClr>
              <a:contourClr>
                <a:srgbClr val="669900"/>
              </a:contourClr>
            </a:sp3d>
          </p:spPr>
          <p:txBody>
            <a:bodyPr wrap="none" anchor="ctr">
              <a:flatTx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조직문화</a:t>
              </a:r>
            </a:p>
          </p:txBody>
        </p:sp>
        <p:sp>
          <p:nvSpPr>
            <p:cNvPr id="100373" name="Rectangle 39">
              <a:extLst>
                <a:ext uri="{FF2B5EF4-FFF2-40B4-BE49-F238E27FC236}">
                  <a16:creationId xmlns:a16="http://schemas.microsoft.com/office/drawing/2014/main" id="{F9C52F5C-7236-426B-9EFA-1B42B881E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1770"/>
              <a:ext cx="1443" cy="270"/>
            </a:xfrm>
            <a:prstGeom prst="rect">
              <a:avLst/>
            </a:prstGeom>
            <a:gradFill rotWithShape="0">
              <a:gsLst>
                <a:gs pos="0">
                  <a:srgbClr val="669900"/>
                </a:gs>
                <a:gs pos="100000">
                  <a:srgbClr val="2F4700"/>
                </a:gs>
              </a:gsLst>
              <a:path path="rect">
                <a:fillToRect r="100000" b="100000"/>
              </a:path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669900"/>
              </a:extrusionClr>
              <a:contourClr>
                <a:srgbClr val="669900"/>
              </a:contourClr>
            </a:sp3d>
          </p:spPr>
          <p:txBody>
            <a:bodyPr wrap="none" anchor="ctr">
              <a:flatTx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비전 달성을 위한 경영방침</a:t>
              </a:r>
            </a:p>
          </p:txBody>
        </p:sp>
        <p:sp>
          <p:nvSpPr>
            <p:cNvPr id="100374" name="Text Box 40">
              <a:extLst>
                <a:ext uri="{FF2B5EF4-FFF2-40B4-BE49-F238E27FC236}">
                  <a16:creationId xmlns:a16="http://schemas.microsoft.com/office/drawing/2014/main" id="{2969F5F2-3AED-468A-A931-EEA3E71B9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1071"/>
              <a:ext cx="1421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180975" indent="-180975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Char char="q"/>
              </a:pPr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수자원에 관한 최고의 서비스를 제공함으로써 고객들의 삶의 질 향상과 국가발전에 기여</a:t>
              </a: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Char char="q"/>
              </a:pPr>
              <a:endPara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Char char="q"/>
              </a:pPr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세계 </a:t>
              </a:r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물 서비스 기업</a:t>
              </a:r>
            </a:p>
          </p:txBody>
        </p:sp>
        <p:sp>
          <p:nvSpPr>
            <p:cNvPr id="100375" name="Text Box 41">
              <a:extLst>
                <a:ext uri="{FF2B5EF4-FFF2-40B4-BE49-F238E27FC236}">
                  <a16:creationId xmlns:a16="http://schemas.microsoft.com/office/drawing/2014/main" id="{0FEA18A1-AAAB-4036-96FB-27D9BC4A7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2147"/>
              <a:ext cx="608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Char char="q"/>
              </a:pPr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 중심</a:t>
              </a: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Char char="q"/>
              </a:pPr>
              <a:endPara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Char char="q"/>
              </a:pPr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혁신 지속</a:t>
              </a: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Char char="q"/>
              </a:pPr>
              <a:endPara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Char char="q"/>
              </a:pPr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세계 지향</a:t>
              </a:r>
            </a:p>
          </p:txBody>
        </p:sp>
        <p:sp>
          <p:nvSpPr>
            <p:cNvPr id="100376" name="Text Box 42">
              <a:extLst>
                <a:ext uri="{FF2B5EF4-FFF2-40B4-BE49-F238E27FC236}">
                  <a16:creationId xmlns:a16="http://schemas.microsoft.com/office/drawing/2014/main" id="{40D7B146-911A-49D7-B84B-A182A0FCE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2891"/>
              <a:ext cx="1255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Char char="q"/>
              </a:pPr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최고를 추구하는 수공인</a:t>
              </a: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Char char="q"/>
              </a:pPr>
              <a:endPara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Char char="q"/>
              </a:pPr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미래를 창조하는 수공인</a:t>
              </a: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Char char="q"/>
              </a:pPr>
              <a:endPara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Char char="q"/>
              </a:pPr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봉사하고 신뢰받는 수공인</a:t>
              </a:r>
            </a:p>
          </p:txBody>
        </p:sp>
        <p:sp>
          <p:nvSpPr>
            <p:cNvPr id="100377" name="Text Box 43">
              <a:extLst>
                <a:ext uri="{FF2B5EF4-FFF2-40B4-BE49-F238E27FC236}">
                  <a16:creationId xmlns:a16="http://schemas.microsoft.com/office/drawing/2014/main" id="{D0BE19F4-D2F2-4BE7-A5F2-F075E15D8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" y="2179"/>
              <a:ext cx="107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Char char="q"/>
              </a:pPr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고객지향 마인드 부족</a:t>
              </a:r>
            </a:p>
          </p:txBody>
        </p:sp>
        <p:sp>
          <p:nvSpPr>
            <p:cNvPr id="100378" name="Text Box 44">
              <a:extLst>
                <a:ext uri="{FF2B5EF4-FFF2-40B4-BE49-F238E27FC236}">
                  <a16:creationId xmlns:a16="http://schemas.microsoft.com/office/drawing/2014/main" id="{09D86652-4626-4561-87E6-7493D610E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" y="2516"/>
              <a:ext cx="1462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Char char="q"/>
              </a:pPr>
              <a:r>
                <a:rPr lang="en-US" altLang="ko-KR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1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구성원들간 상호신뢰 문화 미흡</a:t>
              </a:r>
            </a:p>
          </p:txBody>
        </p:sp>
        <p:sp>
          <p:nvSpPr>
            <p:cNvPr id="100379" name="Rectangle 45">
              <a:extLst>
                <a:ext uri="{FF2B5EF4-FFF2-40B4-BE49-F238E27FC236}">
                  <a16:creationId xmlns:a16="http://schemas.microsoft.com/office/drawing/2014/main" id="{A258E932-088F-4A93-AA86-6BBFF8F0B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2178"/>
              <a:ext cx="1451" cy="393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rect">
                <a:fillToRect r="100000" b="100000"/>
              </a:path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354000" prstMaterial="legacyMatte">
              <a:bevelT w="13500" h="13500" prst="angle"/>
              <a:bevelB w="13500" h="13500" prst="angle"/>
              <a:extrusionClr>
                <a:srgbClr val="FF3300"/>
              </a:extrusionClr>
              <a:contourClr>
                <a:srgbClr val="FF3300"/>
              </a:contourClr>
            </a:sp3d>
          </p:spPr>
          <p:txBody>
            <a:bodyPr wrap="none" anchor="ctr">
              <a:flatTx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공통 역량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 descr="template04_2">
            <a:extLst>
              <a:ext uri="{FF2B5EF4-FFF2-40B4-BE49-F238E27FC236}">
                <a16:creationId xmlns:a16="http://schemas.microsoft.com/office/drawing/2014/main" id="{10813A5A-0C1B-4D38-A75E-41294201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1379" name="Group 3">
            <a:extLst>
              <a:ext uri="{FF2B5EF4-FFF2-40B4-BE49-F238E27FC236}">
                <a16:creationId xmlns:a16="http://schemas.microsoft.com/office/drawing/2014/main" id="{A4103DC7-DEE5-45C9-B222-DB503585ADA9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01495" name="Text Box 4">
              <a:extLst>
                <a:ext uri="{FF2B5EF4-FFF2-40B4-BE49-F238E27FC236}">
                  <a16:creationId xmlns:a16="http://schemas.microsoft.com/office/drawing/2014/main" id="{3068AF3C-4E32-4B8B-8C73-A1DB2685E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01496" name="Line 5">
              <a:extLst>
                <a:ext uri="{FF2B5EF4-FFF2-40B4-BE49-F238E27FC236}">
                  <a16:creationId xmlns:a16="http://schemas.microsoft.com/office/drawing/2014/main" id="{3162B383-A896-46BD-B6AA-4510DED7F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1380" name="Text Box 6">
            <a:extLst>
              <a:ext uri="{FF2B5EF4-FFF2-40B4-BE49-F238E27FC236}">
                <a16:creationId xmlns:a16="http://schemas.microsoft.com/office/drawing/2014/main" id="{8F6CFAB2-4CAC-4704-8EED-FB4B51F7F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01381" name="Group 7">
            <a:extLst>
              <a:ext uri="{FF2B5EF4-FFF2-40B4-BE49-F238E27FC236}">
                <a16:creationId xmlns:a16="http://schemas.microsoft.com/office/drawing/2014/main" id="{AB9232B6-8789-41CC-90E4-81E8E77F21C5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01490" name="Oval 8">
              <a:extLst>
                <a:ext uri="{FF2B5EF4-FFF2-40B4-BE49-F238E27FC236}">
                  <a16:creationId xmlns:a16="http://schemas.microsoft.com/office/drawing/2014/main" id="{866C3C54-3912-4038-B46B-5024DDE7AB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491" name="Oval 9">
              <a:extLst>
                <a:ext uri="{FF2B5EF4-FFF2-40B4-BE49-F238E27FC236}">
                  <a16:creationId xmlns:a16="http://schemas.microsoft.com/office/drawing/2014/main" id="{A552236A-84A9-435D-9A17-3D2E9C8EDF0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492" name="Oval 10">
              <a:extLst>
                <a:ext uri="{FF2B5EF4-FFF2-40B4-BE49-F238E27FC236}">
                  <a16:creationId xmlns:a16="http://schemas.microsoft.com/office/drawing/2014/main" id="{58F80344-BFC2-4F0F-A3EC-E4016BC413F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493" name="Oval 11">
              <a:extLst>
                <a:ext uri="{FF2B5EF4-FFF2-40B4-BE49-F238E27FC236}">
                  <a16:creationId xmlns:a16="http://schemas.microsoft.com/office/drawing/2014/main" id="{53DA994E-30F2-4217-948F-3379411019B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494" name="Oval 12">
              <a:extLst>
                <a:ext uri="{FF2B5EF4-FFF2-40B4-BE49-F238E27FC236}">
                  <a16:creationId xmlns:a16="http://schemas.microsoft.com/office/drawing/2014/main" id="{5FF79E2A-D972-4397-B3F5-10EA087D590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1382" name="Line 13">
            <a:extLst>
              <a:ext uri="{FF2B5EF4-FFF2-40B4-BE49-F238E27FC236}">
                <a16:creationId xmlns:a16="http://schemas.microsoft.com/office/drawing/2014/main" id="{BE3A7151-7BC8-4052-96CC-F2F769E52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383" name="Rectangle 14">
            <a:extLst>
              <a:ext uri="{FF2B5EF4-FFF2-40B4-BE49-F238E27FC236}">
                <a16:creationId xmlns:a16="http://schemas.microsoft.com/office/drawing/2014/main" id="{12E0F66A-2936-41FA-A84D-A8597500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1384" name="Group 15">
            <a:extLst>
              <a:ext uri="{FF2B5EF4-FFF2-40B4-BE49-F238E27FC236}">
                <a16:creationId xmlns:a16="http://schemas.microsoft.com/office/drawing/2014/main" id="{B08555E5-6537-4E2A-AB34-18EDBAB749B5}"/>
              </a:ext>
            </a:extLst>
          </p:cNvPr>
          <p:cNvGrpSpPr>
            <a:grpSpLocks/>
          </p:cNvGrpSpPr>
          <p:nvPr/>
        </p:nvGrpSpPr>
        <p:grpSpPr bwMode="auto">
          <a:xfrm>
            <a:off x="7092952" y="188915"/>
            <a:ext cx="1584325" cy="439737"/>
            <a:chOff x="1020" y="618"/>
            <a:chExt cx="1542" cy="277"/>
          </a:xfrm>
        </p:grpSpPr>
        <p:sp>
          <p:nvSpPr>
            <p:cNvPr id="101488" name="Rectangle 16">
              <a:extLst>
                <a:ext uri="{FF2B5EF4-FFF2-40B4-BE49-F238E27FC236}">
                  <a16:creationId xmlns:a16="http://schemas.microsoft.com/office/drawing/2014/main" id="{EF086568-6589-4EC7-941A-25959ECC1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489" name="Text Box 17">
              <a:extLst>
                <a:ext uri="{FF2B5EF4-FFF2-40B4-BE49-F238E27FC236}">
                  <a16:creationId xmlns:a16="http://schemas.microsoft.com/office/drawing/2014/main" id="{0BD43697-5A2F-4635-B7DA-6E2D429E1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공통역량</a:t>
              </a:r>
            </a:p>
          </p:txBody>
        </p:sp>
      </p:grpSp>
      <p:sp>
        <p:nvSpPr>
          <p:cNvPr id="101385" name="Rectangle 18">
            <a:extLst>
              <a:ext uri="{FF2B5EF4-FFF2-40B4-BE49-F238E27FC236}">
                <a16:creationId xmlns:a16="http://schemas.microsoft.com/office/drawing/2014/main" id="{1839396A-82CD-4435-B1DC-7ED026958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386" name="Rectangle 19">
            <a:extLst>
              <a:ext uri="{FF2B5EF4-FFF2-40B4-BE49-F238E27FC236}">
                <a16:creationId xmlns:a16="http://schemas.microsoft.com/office/drawing/2014/main" id="{14FAD9D0-1451-41DB-85B7-DE3EE2558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5" y="908052"/>
            <a:ext cx="3743325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공통역량 후보항목 도출</a:t>
            </a:r>
          </a:p>
        </p:txBody>
      </p:sp>
      <p:graphicFrame>
        <p:nvGraphicFramePr>
          <p:cNvPr id="419986" name="Group 146">
            <a:extLst>
              <a:ext uri="{FF2B5EF4-FFF2-40B4-BE49-F238E27FC236}">
                <a16:creationId xmlns:a16="http://schemas.microsoft.com/office/drawing/2014/main" id="{60288D02-2FDC-4410-BB76-2CE0BE56547C}"/>
              </a:ext>
            </a:extLst>
          </p:cNvPr>
          <p:cNvGraphicFramePr>
            <a:graphicFrameLocks noGrp="1"/>
          </p:cNvGraphicFramePr>
          <p:nvPr/>
        </p:nvGraphicFramePr>
        <p:xfrm>
          <a:off x="446088" y="1824040"/>
          <a:ext cx="4413250" cy="4238625"/>
        </p:xfrm>
        <a:graphic>
          <a:graphicData uri="http://schemas.openxmlformats.org/drawingml/2006/table">
            <a:tbl>
              <a:tblPr/>
              <a:tblGrid>
                <a:gridCol w="92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5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0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Components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Resources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Contents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8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기업 사명</a:t>
                      </a:r>
                      <a:b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비전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사명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최고의 서비스를 제공함</a:t>
                      </a:r>
                      <a:b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</a:b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으로써 고객들의 삶의 질 향상과 국가발전에 기여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비전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세계 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3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대 물 서비스 기업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6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비전달성을 위한 </a:t>
                      </a:r>
                      <a:b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경영방침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 </a:t>
                      </a:r>
                      <a:b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경영방침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고객중심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혁신지속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세계지향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6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인재상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인재상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개인으로서 최고를 추구하는 수공인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조직인으로서 미래를 창조하는 수공인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사회인으로서 봉사하고 신뢰받는 수공인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62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조직문화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조직문화 </a:t>
                      </a:r>
                      <a:b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진단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고객지향 마인드 부족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구성원들간 상호신뢰 문화 미흡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 Values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서비스정신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미래에의 도전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주인의식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정직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존중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pSp>
        <p:nvGrpSpPr>
          <p:cNvPr id="101442" name="Group 100">
            <a:extLst>
              <a:ext uri="{FF2B5EF4-FFF2-40B4-BE49-F238E27FC236}">
                <a16:creationId xmlns:a16="http://schemas.microsoft.com/office/drawing/2014/main" id="{2E880520-A03A-436A-B023-72A2D4D07561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1989138"/>
            <a:ext cx="1797050" cy="4089400"/>
            <a:chOff x="4128" y="1279"/>
            <a:chExt cx="1132" cy="2576"/>
          </a:xfrm>
        </p:grpSpPr>
        <p:grpSp>
          <p:nvGrpSpPr>
            <p:cNvPr id="101464" name="Group 101">
              <a:extLst>
                <a:ext uri="{FF2B5EF4-FFF2-40B4-BE49-F238E27FC236}">
                  <a16:creationId xmlns:a16="http://schemas.microsoft.com/office/drawing/2014/main" id="{90D0655E-FBDA-4B1E-B09B-FC30F97491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0" y="1279"/>
              <a:ext cx="1117" cy="272"/>
              <a:chOff x="4435" y="602"/>
              <a:chExt cx="1210" cy="333"/>
            </a:xfrm>
          </p:grpSpPr>
          <p:pic>
            <p:nvPicPr>
              <p:cNvPr id="101486" name="Picture 102" descr="rectangle_sandstone">
                <a:extLst>
                  <a:ext uri="{FF2B5EF4-FFF2-40B4-BE49-F238E27FC236}">
                    <a16:creationId xmlns:a16="http://schemas.microsoft.com/office/drawing/2014/main" id="{CD83E008-6DB9-4129-8071-4DC0595110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5" y="602"/>
                <a:ext cx="1210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1487" name="Text Box 103">
                <a:extLst>
                  <a:ext uri="{FF2B5EF4-FFF2-40B4-BE49-F238E27FC236}">
                    <a16:creationId xmlns:a16="http://schemas.microsoft.com/office/drawing/2014/main" id="{8E142D9B-FC48-45EA-B8E5-293DFFA2CD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6" y="663"/>
                <a:ext cx="104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50000"/>
                  </a:spcBef>
                  <a:buFontTx/>
                  <a:buNone/>
                </a:pPr>
                <a:r>
                  <a:rPr kumimoji="0"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고객중심</a:t>
                </a:r>
              </a:p>
            </p:txBody>
          </p:sp>
        </p:grpSp>
        <p:grpSp>
          <p:nvGrpSpPr>
            <p:cNvPr id="101465" name="Group 104">
              <a:extLst>
                <a:ext uri="{FF2B5EF4-FFF2-40B4-BE49-F238E27FC236}">
                  <a16:creationId xmlns:a16="http://schemas.microsoft.com/office/drawing/2014/main" id="{837EBBF5-3512-428E-9238-3422726F52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612"/>
              <a:ext cx="1117" cy="272"/>
              <a:chOff x="4435" y="602"/>
              <a:chExt cx="1210" cy="333"/>
            </a:xfrm>
          </p:grpSpPr>
          <p:pic>
            <p:nvPicPr>
              <p:cNvPr id="101484" name="Picture 105" descr="rectangle_sandstone">
                <a:extLst>
                  <a:ext uri="{FF2B5EF4-FFF2-40B4-BE49-F238E27FC236}">
                    <a16:creationId xmlns:a16="http://schemas.microsoft.com/office/drawing/2014/main" id="{0AB86C27-402B-4CCF-BA93-B2C1625034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5" y="602"/>
                <a:ext cx="1210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1485" name="Text Box 106">
                <a:extLst>
                  <a:ext uri="{FF2B5EF4-FFF2-40B4-BE49-F238E27FC236}">
                    <a16:creationId xmlns:a16="http://schemas.microsoft.com/office/drawing/2014/main" id="{B85C0800-4FAB-42F9-868E-660B81B84E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6" y="663"/>
                <a:ext cx="104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50000"/>
                  </a:spcBef>
                  <a:buFontTx/>
                  <a:buNone/>
                </a:pPr>
                <a:r>
                  <a:rPr kumimoji="0"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혁신추구</a:t>
                </a:r>
              </a:p>
            </p:txBody>
          </p:sp>
        </p:grpSp>
        <p:grpSp>
          <p:nvGrpSpPr>
            <p:cNvPr id="101466" name="Group 107">
              <a:extLst>
                <a:ext uri="{FF2B5EF4-FFF2-40B4-BE49-F238E27FC236}">
                  <a16:creationId xmlns:a16="http://schemas.microsoft.com/office/drawing/2014/main" id="{74CBF9C3-C902-4578-9AC0-8BB9663FC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929"/>
              <a:ext cx="1117" cy="272"/>
              <a:chOff x="4435" y="602"/>
              <a:chExt cx="1210" cy="333"/>
            </a:xfrm>
          </p:grpSpPr>
          <p:pic>
            <p:nvPicPr>
              <p:cNvPr id="101482" name="Picture 108" descr="rectangle_sandstone">
                <a:extLst>
                  <a:ext uri="{FF2B5EF4-FFF2-40B4-BE49-F238E27FC236}">
                    <a16:creationId xmlns:a16="http://schemas.microsoft.com/office/drawing/2014/main" id="{B33CCBF6-9890-40D9-8B63-118E9B9EB3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5" y="602"/>
                <a:ext cx="1210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1483" name="Text Box 109">
                <a:extLst>
                  <a:ext uri="{FF2B5EF4-FFF2-40B4-BE49-F238E27FC236}">
                    <a16:creationId xmlns:a16="http://schemas.microsoft.com/office/drawing/2014/main" id="{955F0CC2-D7E6-4E50-8954-6B4AFFC463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6" y="663"/>
                <a:ext cx="104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50000"/>
                  </a:spcBef>
                  <a:buFontTx/>
                  <a:buNone/>
                </a:pPr>
                <a:r>
                  <a:rPr kumimoji="0"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주인의식</a:t>
                </a:r>
              </a:p>
            </p:txBody>
          </p:sp>
        </p:grpSp>
        <p:grpSp>
          <p:nvGrpSpPr>
            <p:cNvPr id="101467" name="Group 110">
              <a:extLst>
                <a:ext uri="{FF2B5EF4-FFF2-40B4-BE49-F238E27FC236}">
                  <a16:creationId xmlns:a16="http://schemas.microsoft.com/office/drawing/2014/main" id="{268AAAEC-CF87-4CFA-9D23-6C50C45017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2247"/>
              <a:ext cx="1117" cy="272"/>
              <a:chOff x="4435" y="602"/>
              <a:chExt cx="1210" cy="333"/>
            </a:xfrm>
          </p:grpSpPr>
          <p:pic>
            <p:nvPicPr>
              <p:cNvPr id="101480" name="Picture 111" descr="rectangle_sandstone">
                <a:extLst>
                  <a:ext uri="{FF2B5EF4-FFF2-40B4-BE49-F238E27FC236}">
                    <a16:creationId xmlns:a16="http://schemas.microsoft.com/office/drawing/2014/main" id="{42227B36-7B39-47FB-95FA-AF5DF2D09E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5" y="602"/>
                <a:ext cx="1210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1481" name="Text Box 112">
                <a:extLst>
                  <a:ext uri="{FF2B5EF4-FFF2-40B4-BE49-F238E27FC236}">
                    <a16:creationId xmlns:a16="http://schemas.microsoft.com/office/drawing/2014/main" id="{7319FB7F-182E-452B-BF9B-BC02C9267F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6" y="663"/>
                <a:ext cx="104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50000"/>
                  </a:spcBef>
                  <a:buFontTx/>
                  <a:buNone/>
                </a:pPr>
                <a:r>
                  <a:rPr kumimoji="0"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정직 및 윤리</a:t>
                </a:r>
              </a:p>
            </p:txBody>
          </p:sp>
        </p:grpSp>
        <p:grpSp>
          <p:nvGrpSpPr>
            <p:cNvPr id="101468" name="Group 113">
              <a:extLst>
                <a:ext uri="{FF2B5EF4-FFF2-40B4-BE49-F238E27FC236}">
                  <a16:creationId xmlns:a16="http://schemas.microsoft.com/office/drawing/2014/main" id="{26C0416F-E4AB-49C9-AD9A-FFD89F0635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2564"/>
              <a:ext cx="1117" cy="272"/>
              <a:chOff x="4435" y="602"/>
              <a:chExt cx="1210" cy="333"/>
            </a:xfrm>
          </p:grpSpPr>
          <p:pic>
            <p:nvPicPr>
              <p:cNvPr id="101478" name="Picture 114" descr="rectangle_sandstone">
                <a:extLst>
                  <a:ext uri="{FF2B5EF4-FFF2-40B4-BE49-F238E27FC236}">
                    <a16:creationId xmlns:a16="http://schemas.microsoft.com/office/drawing/2014/main" id="{A2C23DA6-A20A-41D5-A9E1-794610AF12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5" y="602"/>
                <a:ext cx="1210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1479" name="Text Box 115">
                <a:extLst>
                  <a:ext uri="{FF2B5EF4-FFF2-40B4-BE49-F238E27FC236}">
                    <a16:creationId xmlns:a16="http://schemas.microsoft.com/office/drawing/2014/main" id="{491DD64C-0063-45F0-8A66-81400CAF45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6" y="663"/>
                <a:ext cx="104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50000"/>
                  </a:spcBef>
                  <a:buFontTx/>
                  <a:buNone/>
                </a:pPr>
                <a:r>
                  <a:rPr kumimoji="0"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신뢰형성</a:t>
                </a:r>
              </a:p>
            </p:txBody>
          </p:sp>
        </p:grpSp>
        <p:grpSp>
          <p:nvGrpSpPr>
            <p:cNvPr id="101469" name="Group 116">
              <a:extLst>
                <a:ext uri="{FF2B5EF4-FFF2-40B4-BE49-F238E27FC236}">
                  <a16:creationId xmlns:a16="http://schemas.microsoft.com/office/drawing/2014/main" id="{66EA00EE-578E-4DCB-A9BE-509B6899C1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3" y="2926"/>
              <a:ext cx="1117" cy="272"/>
              <a:chOff x="4435" y="602"/>
              <a:chExt cx="1210" cy="333"/>
            </a:xfrm>
          </p:grpSpPr>
          <p:pic>
            <p:nvPicPr>
              <p:cNvPr id="101476" name="Picture 117" descr="rectangle_sandstone">
                <a:extLst>
                  <a:ext uri="{FF2B5EF4-FFF2-40B4-BE49-F238E27FC236}">
                    <a16:creationId xmlns:a16="http://schemas.microsoft.com/office/drawing/2014/main" id="{C772AF1B-8CF1-4096-83F1-E1AB98F72E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5" y="602"/>
                <a:ext cx="1210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1477" name="Text Box 118">
                <a:extLst>
                  <a:ext uri="{FF2B5EF4-FFF2-40B4-BE49-F238E27FC236}">
                    <a16:creationId xmlns:a16="http://schemas.microsoft.com/office/drawing/2014/main" id="{0A391022-C246-43F0-88D8-79613C7B10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6" y="663"/>
                <a:ext cx="104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50000"/>
                  </a:spcBef>
                  <a:buFontTx/>
                  <a:buNone/>
                </a:pPr>
                <a:r>
                  <a:rPr kumimoji="0"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세계지향</a:t>
                </a:r>
              </a:p>
            </p:txBody>
          </p:sp>
        </p:grpSp>
        <p:grpSp>
          <p:nvGrpSpPr>
            <p:cNvPr id="101470" name="Group 119">
              <a:extLst>
                <a:ext uri="{FF2B5EF4-FFF2-40B4-BE49-F238E27FC236}">
                  <a16:creationId xmlns:a16="http://schemas.microsoft.com/office/drawing/2014/main" id="{AD10E144-E3C2-4CCB-97BB-BD16DBCEFF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3245"/>
              <a:ext cx="1117" cy="272"/>
              <a:chOff x="4435" y="602"/>
              <a:chExt cx="1210" cy="333"/>
            </a:xfrm>
          </p:grpSpPr>
          <p:pic>
            <p:nvPicPr>
              <p:cNvPr id="101474" name="Picture 120" descr="rectangle_sandstone">
                <a:extLst>
                  <a:ext uri="{FF2B5EF4-FFF2-40B4-BE49-F238E27FC236}">
                    <a16:creationId xmlns:a16="http://schemas.microsoft.com/office/drawing/2014/main" id="{A3FA5AB8-DF33-4811-83E4-4C05AF23AA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5" y="602"/>
                <a:ext cx="1210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1475" name="Text Box 121">
                <a:extLst>
                  <a:ext uri="{FF2B5EF4-FFF2-40B4-BE49-F238E27FC236}">
                    <a16:creationId xmlns:a16="http://schemas.microsoft.com/office/drawing/2014/main" id="{7EF502BB-9633-46B6-A54E-691956DB70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6" y="663"/>
                <a:ext cx="104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50000"/>
                  </a:spcBef>
                  <a:buFontTx/>
                  <a:buNone/>
                </a:pPr>
                <a:r>
                  <a:rPr kumimoji="0"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성과 중심</a:t>
                </a:r>
              </a:p>
            </p:txBody>
          </p:sp>
        </p:grpSp>
        <p:grpSp>
          <p:nvGrpSpPr>
            <p:cNvPr id="101471" name="Group 122">
              <a:extLst>
                <a:ext uri="{FF2B5EF4-FFF2-40B4-BE49-F238E27FC236}">
                  <a16:creationId xmlns:a16="http://schemas.microsoft.com/office/drawing/2014/main" id="{C188643D-A4F1-49EE-B20D-40230E45E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3583"/>
              <a:ext cx="1117" cy="272"/>
              <a:chOff x="4435" y="602"/>
              <a:chExt cx="1210" cy="333"/>
            </a:xfrm>
          </p:grpSpPr>
          <p:pic>
            <p:nvPicPr>
              <p:cNvPr id="101472" name="Picture 123" descr="rectangle_sandstone">
                <a:extLst>
                  <a:ext uri="{FF2B5EF4-FFF2-40B4-BE49-F238E27FC236}">
                    <a16:creationId xmlns:a16="http://schemas.microsoft.com/office/drawing/2014/main" id="{32AE707F-EF1A-4524-8D1F-6671FCE7D9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5" y="602"/>
                <a:ext cx="1210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1473" name="Text Box 124">
                <a:extLst>
                  <a:ext uri="{FF2B5EF4-FFF2-40B4-BE49-F238E27FC236}">
                    <a16:creationId xmlns:a16="http://schemas.microsoft.com/office/drawing/2014/main" id="{7A49BD5B-21D6-471B-8260-3CD40944CE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6" y="663"/>
                <a:ext cx="104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0" hangingPunct="1">
                  <a:spcBef>
                    <a:spcPct val="50000"/>
                  </a:spcBef>
                  <a:buFontTx/>
                  <a:buNone/>
                </a:pPr>
                <a:r>
                  <a:rPr kumimoji="0"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도전정신</a:t>
                </a:r>
              </a:p>
            </p:txBody>
          </p:sp>
        </p:grpSp>
      </p:grpSp>
      <p:grpSp>
        <p:nvGrpSpPr>
          <p:cNvPr id="101443" name="Group 145">
            <a:extLst>
              <a:ext uri="{FF2B5EF4-FFF2-40B4-BE49-F238E27FC236}">
                <a16:creationId xmlns:a16="http://schemas.microsoft.com/office/drawing/2014/main" id="{CBB3D6F9-3B6A-45F5-8CCA-D7CA1633E253}"/>
              </a:ext>
            </a:extLst>
          </p:cNvPr>
          <p:cNvGrpSpPr>
            <a:grpSpLocks/>
          </p:cNvGrpSpPr>
          <p:nvPr/>
        </p:nvGrpSpPr>
        <p:grpSpPr bwMode="auto">
          <a:xfrm>
            <a:off x="4859340" y="2205038"/>
            <a:ext cx="1728787" cy="3816350"/>
            <a:chOff x="3061" y="1389"/>
            <a:chExt cx="1089" cy="2404"/>
          </a:xfrm>
        </p:grpSpPr>
        <p:sp>
          <p:nvSpPr>
            <p:cNvPr id="101444" name="Line 125">
              <a:extLst>
                <a:ext uri="{FF2B5EF4-FFF2-40B4-BE49-F238E27FC236}">
                  <a16:creationId xmlns:a16="http://schemas.microsoft.com/office/drawing/2014/main" id="{88FDFF50-B7E2-4E60-9C58-13B2C293D1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1389"/>
              <a:ext cx="1089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445" name="Line 126">
              <a:extLst>
                <a:ext uri="{FF2B5EF4-FFF2-40B4-BE49-F238E27FC236}">
                  <a16:creationId xmlns:a16="http://schemas.microsoft.com/office/drawing/2014/main" id="{B4CDFE21-32BB-49BB-B052-0831C433A2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1434"/>
              <a:ext cx="1044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446" name="Line 127">
              <a:extLst>
                <a:ext uri="{FF2B5EF4-FFF2-40B4-BE49-F238E27FC236}">
                  <a16:creationId xmlns:a16="http://schemas.microsoft.com/office/drawing/2014/main" id="{E7E67CDD-EC81-4D4B-948F-1639DB9643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1752"/>
              <a:ext cx="108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447" name="Line 128">
              <a:extLst>
                <a:ext uri="{FF2B5EF4-FFF2-40B4-BE49-F238E27FC236}">
                  <a16:creationId xmlns:a16="http://schemas.microsoft.com/office/drawing/2014/main" id="{D24F28E0-7A15-4A2F-AA41-9E0C47661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1752"/>
              <a:ext cx="1089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448" name="Line 129">
              <a:extLst>
                <a:ext uri="{FF2B5EF4-FFF2-40B4-BE49-F238E27FC236}">
                  <a16:creationId xmlns:a16="http://schemas.microsoft.com/office/drawing/2014/main" id="{E3D28164-EA1A-4F36-99D7-CF7E46087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205"/>
              <a:ext cx="1089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449" name="Line 130">
              <a:extLst>
                <a:ext uri="{FF2B5EF4-FFF2-40B4-BE49-F238E27FC236}">
                  <a16:creationId xmlns:a16="http://schemas.microsoft.com/office/drawing/2014/main" id="{33AFAF69-513F-45FC-AD27-4EF45695A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87"/>
              <a:ext cx="1089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450" name="Line 131">
              <a:extLst>
                <a:ext uri="{FF2B5EF4-FFF2-40B4-BE49-F238E27FC236}">
                  <a16:creationId xmlns:a16="http://schemas.microsoft.com/office/drawing/2014/main" id="{3D6EEC0D-5660-4059-A514-72B8E7F08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41"/>
              <a:ext cx="1089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451" name="Line 132">
              <a:extLst>
                <a:ext uri="{FF2B5EF4-FFF2-40B4-BE49-F238E27FC236}">
                  <a16:creationId xmlns:a16="http://schemas.microsoft.com/office/drawing/2014/main" id="{0CE711DD-C6D5-4857-BB49-84B9EFCF7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87"/>
              <a:ext cx="1089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452" name="Line 133">
              <a:extLst>
                <a:ext uri="{FF2B5EF4-FFF2-40B4-BE49-F238E27FC236}">
                  <a16:creationId xmlns:a16="http://schemas.microsoft.com/office/drawing/2014/main" id="{8C64B219-BC2A-49EC-991D-CCFCEAEDAF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1706"/>
              <a:ext cx="1089" cy="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453" name="Line 134">
              <a:extLst>
                <a:ext uri="{FF2B5EF4-FFF2-40B4-BE49-F238E27FC236}">
                  <a16:creationId xmlns:a16="http://schemas.microsoft.com/office/drawing/2014/main" id="{B6ADEE4C-6C4E-47B1-8D0A-5E7F565D9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523"/>
              <a:ext cx="1089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454" name="Line 135">
              <a:extLst>
                <a:ext uri="{FF2B5EF4-FFF2-40B4-BE49-F238E27FC236}">
                  <a16:creationId xmlns:a16="http://schemas.microsoft.com/office/drawing/2014/main" id="{C0419B0E-2B7D-49EA-916D-AF5D7987D7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2387"/>
              <a:ext cx="108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455" name="Line 136">
              <a:extLst>
                <a:ext uri="{FF2B5EF4-FFF2-40B4-BE49-F238E27FC236}">
                  <a16:creationId xmlns:a16="http://schemas.microsoft.com/office/drawing/2014/main" id="{EC1EF80A-6918-4299-9410-2B76A860E2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1434"/>
              <a:ext cx="1089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456" name="Line 137">
              <a:extLst>
                <a:ext uri="{FF2B5EF4-FFF2-40B4-BE49-F238E27FC236}">
                  <a16:creationId xmlns:a16="http://schemas.microsoft.com/office/drawing/2014/main" id="{80097633-5580-45CD-8897-59076CB61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2704"/>
              <a:ext cx="108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457" name="Line 138">
              <a:extLst>
                <a:ext uri="{FF2B5EF4-FFF2-40B4-BE49-F238E27FC236}">
                  <a16:creationId xmlns:a16="http://schemas.microsoft.com/office/drawing/2014/main" id="{703EFF25-6E3F-4D2B-9DA0-95452BDD6F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2069"/>
              <a:ext cx="1089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458" name="Line 139">
              <a:extLst>
                <a:ext uri="{FF2B5EF4-FFF2-40B4-BE49-F238E27FC236}">
                  <a16:creationId xmlns:a16="http://schemas.microsoft.com/office/drawing/2014/main" id="{1A0186FE-5DCE-4E84-9D3E-BC97F8F77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3294"/>
              <a:ext cx="1089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459" name="Line 140">
              <a:extLst>
                <a:ext uri="{FF2B5EF4-FFF2-40B4-BE49-F238E27FC236}">
                  <a16:creationId xmlns:a16="http://schemas.microsoft.com/office/drawing/2014/main" id="{71B2FCB0-6748-4628-929C-9226545C1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3067"/>
              <a:ext cx="1089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460" name="Line 141">
              <a:extLst>
                <a:ext uri="{FF2B5EF4-FFF2-40B4-BE49-F238E27FC236}">
                  <a16:creationId xmlns:a16="http://schemas.microsoft.com/office/drawing/2014/main" id="{24106CC7-EA34-4E19-9E8B-74168A5E54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2387"/>
              <a:ext cx="1089" cy="1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461" name="Line 142">
              <a:extLst>
                <a:ext uri="{FF2B5EF4-FFF2-40B4-BE49-F238E27FC236}">
                  <a16:creationId xmlns:a16="http://schemas.microsoft.com/office/drawing/2014/main" id="{59281394-B094-4705-A9C6-1465CB510E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2659"/>
              <a:ext cx="1089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462" name="Line 143">
              <a:extLst>
                <a:ext uri="{FF2B5EF4-FFF2-40B4-BE49-F238E27FC236}">
                  <a16:creationId xmlns:a16="http://schemas.microsoft.com/office/drawing/2014/main" id="{A4658B4C-50FF-4D29-977A-326649D70B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2750"/>
              <a:ext cx="1089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463" name="Line 144">
              <a:extLst>
                <a:ext uri="{FF2B5EF4-FFF2-40B4-BE49-F238E27FC236}">
                  <a16:creationId xmlns:a16="http://schemas.microsoft.com/office/drawing/2014/main" id="{41067090-5C12-4A52-BE9A-086AA307C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1389"/>
              <a:ext cx="1089" cy="1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 descr="template04_2">
            <a:extLst>
              <a:ext uri="{FF2B5EF4-FFF2-40B4-BE49-F238E27FC236}">
                <a16:creationId xmlns:a16="http://schemas.microsoft.com/office/drawing/2014/main" id="{A1CB6993-E9E1-4175-AA6F-29D1946A6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03" name="Group 3">
            <a:extLst>
              <a:ext uri="{FF2B5EF4-FFF2-40B4-BE49-F238E27FC236}">
                <a16:creationId xmlns:a16="http://schemas.microsoft.com/office/drawing/2014/main" id="{FDDD6069-0C33-4CB3-B7E9-3854BB577428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02478" name="Text Box 4">
              <a:extLst>
                <a:ext uri="{FF2B5EF4-FFF2-40B4-BE49-F238E27FC236}">
                  <a16:creationId xmlns:a16="http://schemas.microsoft.com/office/drawing/2014/main" id="{66ED734D-DB49-4568-8ACE-DC49BAEB8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02479" name="Line 5">
              <a:extLst>
                <a:ext uri="{FF2B5EF4-FFF2-40B4-BE49-F238E27FC236}">
                  <a16:creationId xmlns:a16="http://schemas.microsoft.com/office/drawing/2014/main" id="{D5E4A4DC-9B8D-433C-86E4-ADBAACEB6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2404" name="Text Box 6">
            <a:extLst>
              <a:ext uri="{FF2B5EF4-FFF2-40B4-BE49-F238E27FC236}">
                <a16:creationId xmlns:a16="http://schemas.microsoft.com/office/drawing/2014/main" id="{22892E12-435C-4F64-9C8E-782D0C322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02405" name="Group 7">
            <a:extLst>
              <a:ext uri="{FF2B5EF4-FFF2-40B4-BE49-F238E27FC236}">
                <a16:creationId xmlns:a16="http://schemas.microsoft.com/office/drawing/2014/main" id="{556F90CB-85B1-4E29-83BE-4086A014B880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02473" name="Oval 8">
              <a:extLst>
                <a:ext uri="{FF2B5EF4-FFF2-40B4-BE49-F238E27FC236}">
                  <a16:creationId xmlns:a16="http://schemas.microsoft.com/office/drawing/2014/main" id="{D9F991D2-97A3-48CC-A92E-734C40B98E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474" name="Oval 9">
              <a:extLst>
                <a:ext uri="{FF2B5EF4-FFF2-40B4-BE49-F238E27FC236}">
                  <a16:creationId xmlns:a16="http://schemas.microsoft.com/office/drawing/2014/main" id="{9AA77CD8-9BF7-4E05-AEC0-4CB87AE3BF6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475" name="Oval 10">
              <a:extLst>
                <a:ext uri="{FF2B5EF4-FFF2-40B4-BE49-F238E27FC236}">
                  <a16:creationId xmlns:a16="http://schemas.microsoft.com/office/drawing/2014/main" id="{9C3B42FA-4907-4344-9844-03953A4B66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476" name="Oval 11">
              <a:extLst>
                <a:ext uri="{FF2B5EF4-FFF2-40B4-BE49-F238E27FC236}">
                  <a16:creationId xmlns:a16="http://schemas.microsoft.com/office/drawing/2014/main" id="{11B6ED92-DA6B-4071-88ED-D4755FEEE8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477" name="Oval 12">
              <a:extLst>
                <a:ext uri="{FF2B5EF4-FFF2-40B4-BE49-F238E27FC236}">
                  <a16:creationId xmlns:a16="http://schemas.microsoft.com/office/drawing/2014/main" id="{D0B9D2FA-FCBB-4F1A-8B02-5A1384C23F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2406" name="Line 13">
            <a:extLst>
              <a:ext uri="{FF2B5EF4-FFF2-40B4-BE49-F238E27FC236}">
                <a16:creationId xmlns:a16="http://schemas.microsoft.com/office/drawing/2014/main" id="{D679AE5F-E0E8-4BD8-8353-D0E4A7317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07" name="Rectangle 14">
            <a:extLst>
              <a:ext uri="{FF2B5EF4-FFF2-40B4-BE49-F238E27FC236}">
                <a16:creationId xmlns:a16="http://schemas.microsoft.com/office/drawing/2014/main" id="{993FF334-5FCD-4D5C-B018-7F4A43B10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2408" name="Group 15">
            <a:extLst>
              <a:ext uri="{FF2B5EF4-FFF2-40B4-BE49-F238E27FC236}">
                <a16:creationId xmlns:a16="http://schemas.microsoft.com/office/drawing/2014/main" id="{09369CE7-2A34-42EC-BF6D-06416AAFAFEB}"/>
              </a:ext>
            </a:extLst>
          </p:cNvPr>
          <p:cNvGrpSpPr>
            <a:grpSpLocks/>
          </p:cNvGrpSpPr>
          <p:nvPr/>
        </p:nvGrpSpPr>
        <p:grpSpPr bwMode="auto">
          <a:xfrm>
            <a:off x="7092952" y="188915"/>
            <a:ext cx="1584325" cy="439737"/>
            <a:chOff x="1020" y="618"/>
            <a:chExt cx="1542" cy="277"/>
          </a:xfrm>
        </p:grpSpPr>
        <p:sp>
          <p:nvSpPr>
            <p:cNvPr id="102471" name="Rectangle 16">
              <a:extLst>
                <a:ext uri="{FF2B5EF4-FFF2-40B4-BE49-F238E27FC236}">
                  <a16:creationId xmlns:a16="http://schemas.microsoft.com/office/drawing/2014/main" id="{69286DB8-68A0-420C-A4BD-7F178A6D5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472" name="Text Box 17">
              <a:extLst>
                <a:ext uri="{FF2B5EF4-FFF2-40B4-BE49-F238E27FC236}">
                  <a16:creationId xmlns:a16="http://schemas.microsoft.com/office/drawing/2014/main" id="{EFBDF4B7-76AC-4ADC-AC94-E747E49CF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공통역량</a:t>
              </a:r>
            </a:p>
          </p:txBody>
        </p:sp>
      </p:grpSp>
      <p:sp>
        <p:nvSpPr>
          <p:cNvPr id="102409" name="Rectangle 18">
            <a:extLst>
              <a:ext uri="{FF2B5EF4-FFF2-40B4-BE49-F238E27FC236}">
                <a16:creationId xmlns:a16="http://schemas.microsoft.com/office/drawing/2014/main" id="{2CC7363F-5301-4DF9-B93A-5294C5E90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410" name="Rectangle 19">
            <a:extLst>
              <a:ext uri="{FF2B5EF4-FFF2-40B4-BE49-F238E27FC236}">
                <a16:creationId xmlns:a16="http://schemas.microsoft.com/office/drawing/2014/main" id="{3BD634DB-8473-4539-A126-57BCB292B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5" y="908052"/>
            <a:ext cx="3743325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공통역량 정의 및 평가지표 도출</a:t>
            </a:r>
          </a:p>
        </p:txBody>
      </p:sp>
      <p:graphicFrame>
        <p:nvGraphicFramePr>
          <p:cNvPr id="427056" name="Group 48">
            <a:extLst>
              <a:ext uri="{FF2B5EF4-FFF2-40B4-BE49-F238E27FC236}">
                <a16:creationId xmlns:a16="http://schemas.microsoft.com/office/drawing/2014/main" id="{8F9549FC-05E7-4390-BAE0-A12A015B9D8F}"/>
              </a:ext>
            </a:extLst>
          </p:cNvPr>
          <p:cNvGraphicFramePr>
            <a:graphicFrameLocks noGrp="1"/>
          </p:cNvGraphicFramePr>
          <p:nvPr/>
        </p:nvGraphicFramePr>
        <p:xfrm>
          <a:off x="468315" y="1484315"/>
          <a:ext cx="7958137" cy="2943225"/>
        </p:xfrm>
        <a:graphic>
          <a:graphicData uri="http://schemas.openxmlformats.org/drawingml/2006/table">
            <a:tbl>
              <a:tblPr/>
              <a:tblGrid>
                <a:gridCol w="1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 명</a:t>
                      </a:r>
                    </a:p>
                  </a:txBody>
                  <a:tcPr marL="90000" marR="90000" marT="47215" marB="472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신뢰형성</a:t>
                      </a:r>
                    </a:p>
                  </a:txBody>
                  <a:tcPr marL="90000" marR="90000" marT="47215" marB="472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 정의</a:t>
                      </a:r>
                    </a:p>
                  </a:txBody>
                  <a:tcPr marL="90000" marR="90000" marT="47215" marB="472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구성원 및 이해관계자를 동반자로 여기고 존중하고 서로를 신뢰한다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marL="90000" marR="90000" marT="47215" marB="472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40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평가지표</a:t>
                      </a:r>
                    </a:p>
                  </a:txBody>
                  <a:tcPr marL="90000" marR="90000" marT="47215" marB="472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09550" marR="0" lvl="0" indent="-2095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부서 내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외 관련자들과 필요한 정보를 공유한다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</a:p>
                    <a:p>
                      <a:pPr marL="209550" marR="0" lvl="0" indent="-2095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공표된 가치와 부합하게 행동한다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언행일치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). </a:t>
                      </a:r>
                    </a:p>
                    <a:p>
                      <a:pPr marL="209550" marR="0" lvl="0" indent="-2095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말이나 행동을 하기 전에 다른 사람의 감정과 상황을 고려한다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</a:p>
                    <a:p>
                      <a:pPr marL="209550" marR="0" lvl="0" indent="-2095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타인의 배경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직종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학력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경력 등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에 관계없이 존중을 보인다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</a:p>
                    <a:p>
                      <a:pPr marL="209550" marR="0" lvl="0" indent="-2095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다른 사람의 생각이 자신과 다르더라도 개방적인 태도를 보인다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</a:p>
                  </a:txBody>
                  <a:tcPr marL="90000" marR="90000" marT="47215" marB="472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5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역량수준 평가</a:t>
                      </a:r>
                    </a:p>
                  </a:txBody>
                  <a:tcPr marL="90000" marR="90000" marT="47215" marB="472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09550" marR="0" lvl="0" indent="-2095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09550" marR="0" lvl="0" indent="-2095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09550" marR="0" lvl="0" indent="-2095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7215" marB="472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2428" name="Group 49">
            <a:extLst>
              <a:ext uri="{FF2B5EF4-FFF2-40B4-BE49-F238E27FC236}">
                <a16:creationId xmlns:a16="http://schemas.microsoft.com/office/drawing/2014/main" id="{E08CA966-8A4E-42D3-9EB8-0B7619C1A1BF}"/>
              </a:ext>
            </a:extLst>
          </p:cNvPr>
          <p:cNvGrpSpPr>
            <a:grpSpLocks/>
          </p:cNvGrpSpPr>
          <p:nvPr/>
        </p:nvGrpSpPr>
        <p:grpSpPr bwMode="auto">
          <a:xfrm>
            <a:off x="1835152" y="3716338"/>
            <a:ext cx="6513513" cy="690562"/>
            <a:chOff x="1167" y="2310"/>
            <a:chExt cx="4103" cy="435"/>
          </a:xfrm>
        </p:grpSpPr>
        <p:sp>
          <p:nvSpPr>
            <p:cNvPr id="102460" name="Line 50">
              <a:extLst>
                <a:ext uri="{FF2B5EF4-FFF2-40B4-BE49-F238E27FC236}">
                  <a16:creationId xmlns:a16="http://schemas.microsoft.com/office/drawing/2014/main" id="{9C5495DA-6F09-4952-B6FE-CD1544EA3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497"/>
              <a:ext cx="3697" cy="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rIns="90000"/>
            <a:lstStyle/>
            <a:p>
              <a:endParaRPr lang="ko-KR" altLang="en-US"/>
            </a:p>
          </p:txBody>
        </p:sp>
        <p:sp>
          <p:nvSpPr>
            <p:cNvPr id="102461" name="Rectangle 51">
              <a:extLst>
                <a:ext uri="{FF2B5EF4-FFF2-40B4-BE49-F238E27FC236}">
                  <a16:creationId xmlns:a16="http://schemas.microsoft.com/office/drawing/2014/main" id="{59DB95C5-48B7-4108-BCF8-90E866564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423"/>
              <a:ext cx="136" cy="1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11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2462" name="Rectangle 52">
              <a:extLst>
                <a:ext uri="{FF2B5EF4-FFF2-40B4-BE49-F238E27FC236}">
                  <a16:creationId xmlns:a16="http://schemas.microsoft.com/office/drawing/2014/main" id="{00E8950F-AA9E-4DB9-8FB7-98A14BAD7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2423"/>
              <a:ext cx="136" cy="1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11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2463" name="Rectangle 53">
              <a:extLst>
                <a:ext uri="{FF2B5EF4-FFF2-40B4-BE49-F238E27FC236}">
                  <a16:creationId xmlns:a16="http://schemas.microsoft.com/office/drawing/2014/main" id="{A014F353-AD1F-407E-A234-D29DF3C41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2419"/>
              <a:ext cx="136" cy="1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11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2464" name="Rectangle 54">
              <a:extLst>
                <a:ext uri="{FF2B5EF4-FFF2-40B4-BE49-F238E27FC236}">
                  <a16:creationId xmlns:a16="http://schemas.microsoft.com/office/drawing/2014/main" id="{503D6314-DE53-4951-B8CB-CDC0B8835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415"/>
              <a:ext cx="136" cy="1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11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2465" name="Rectangle 55">
              <a:extLst>
                <a:ext uri="{FF2B5EF4-FFF2-40B4-BE49-F238E27FC236}">
                  <a16:creationId xmlns:a16="http://schemas.microsoft.com/office/drawing/2014/main" id="{60C49A04-5607-4A48-946F-BF71AC6C7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2559"/>
              <a:ext cx="482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11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1. </a:t>
              </a:r>
              <a:r>
                <a:rPr lang="ko-KR" altLang="en-US" sz="11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기초</a:t>
              </a:r>
              <a:r>
                <a:rPr lang="en-US" altLang="ko-KR" sz="11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11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부족</a:t>
              </a:r>
            </a:p>
          </p:txBody>
        </p:sp>
        <p:sp>
          <p:nvSpPr>
            <p:cNvPr id="102466" name="Rectangle 56">
              <a:extLst>
                <a:ext uri="{FF2B5EF4-FFF2-40B4-BE49-F238E27FC236}">
                  <a16:creationId xmlns:a16="http://schemas.microsoft.com/office/drawing/2014/main" id="{85948B96-4ACD-4247-A051-E7467E877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2566"/>
              <a:ext cx="51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11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2. </a:t>
              </a:r>
              <a:r>
                <a:rPr lang="ko-KR" altLang="en-US" sz="11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실습</a:t>
              </a:r>
              <a:r>
                <a:rPr lang="en-US" altLang="ko-KR" sz="11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11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미흡</a:t>
              </a:r>
            </a:p>
          </p:txBody>
        </p:sp>
        <p:sp>
          <p:nvSpPr>
            <p:cNvPr id="102467" name="Rectangle 57">
              <a:extLst>
                <a:ext uri="{FF2B5EF4-FFF2-40B4-BE49-F238E27FC236}">
                  <a16:creationId xmlns:a16="http://schemas.microsoft.com/office/drawing/2014/main" id="{5282E97F-FC51-481C-90E6-196EDE0C4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558"/>
              <a:ext cx="512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11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3. </a:t>
              </a:r>
              <a:r>
                <a:rPr lang="ko-KR" altLang="en-US" sz="11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적용</a:t>
              </a:r>
              <a:r>
                <a:rPr lang="en-US" altLang="ko-KR" sz="11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11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보통</a:t>
              </a:r>
            </a:p>
          </p:txBody>
        </p:sp>
        <p:sp>
          <p:nvSpPr>
            <p:cNvPr id="102468" name="Rectangle 58">
              <a:extLst>
                <a:ext uri="{FF2B5EF4-FFF2-40B4-BE49-F238E27FC236}">
                  <a16:creationId xmlns:a16="http://schemas.microsoft.com/office/drawing/2014/main" id="{F38C606F-A226-4130-952F-866F04ACA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" y="2558"/>
              <a:ext cx="60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11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4. </a:t>
              </a:r>
              <a:r>
                <a:rPr lang="ko-KR" altLang="en-US" sz="11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숙달</a:t>
              </a:r>
              <a:r>
                <a:rPr lang="en-US" altLang="ko-KR" sz="11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11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우수</a:t>
              </a:r>
            </a:p>
          </p:txBody>
        </p:sp>
        <p:sp>
          <p:nvSpPr>
            <p:cNvPr id="102469" name="Rectangle 59">
              <a:extLst>
                <a:ext uri="{FF2B5EF4-FFF2-40B4-BE49-F238E27FC236}">
                  <a16:creationId xmlns:a16="http://schemas.microsoft.com/office/drawing/2014/main" id="{8E985CDA-6628-4066-B345-15C362E35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2551"/>
              <a:ext cx="534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11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5. </a:t>
              </a:r>
              <a:r>
                <a:rPr lang="ko-KR" altLang="en-US" sz="11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지도</a:t>
              </a:r>
              <a:r>
                <a:rPr lang="en-US" altLang="ko-KR" sz="11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11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탁월</a:t>
              </a:r>
            </a:p>
          </p:txBody>
        </p:sp>
        <p:sp>
          <p:nvSpPr>
            <p:cNvPr id="102470" name="WordArt 60">
              <a:extLst>
                <a:ext uri="{FF2B5EF4-FFF2-40B4-BE49-F238E27FC236}">
                  <a16:creationId xmlns:a16="http://schemas.microsoft.com/office/drawing/2014/main" id="{1A337E03-8628-4D02-BEC6-19EDD2143370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 rot="5400000">
              <a:off x="4037" y="2310"/>
              <a:ext cx="192" cy="191"/>
            </a:xfrm>
            <a:prstGeom prst="rect">
              <a:avLst/>
            </a:prstGeom>
          </p:spPr>
          <p:txBody>
            <a:bodyPr vert="eaVert" wrap="none" fromWordArt="1">
              <a:prstTxWarp prst="textPlain">
                <a:avLst>
                  <a:gd name="adj" fmla="val 50000"/>
                </a:avLst>
              </a:prstTxWarp>
              <a:scene3d>
                <a:camera prst="legacyPerspectiveFront">
                  <a:rot lat="20639995" lon="20699994" rev="0"/>
                </a:camera>
                <a:lightRig rig="legacyNormal3" dir="l"/>
              </a:scene3d>
              <a:sp3d extrusionH="201600" prstMaterial="legacyPlastic">
                <a:extrusionClr>
                  <a:srgbClr val="FF9966"/>
                </a:extrusionClr>
                <a:contourClr>
                  <a:srgbClr val="CC0000"/>
                </a:contourClr>
              </a:sp3d>
            </a:bodyPr>
            <a:lstStyle/>
            <a:p>
              <a:pPr algn="ctr" fontAlgn="auto"/>
              <a:r>
                <a:rPr lang="ko-KR" altLang="en-US" sz="2400" kern="10">
                  <a:ln w="9525">
                    <a:round/>
                    <a:headEnd/>
                    <a:tailEnd/>
                  </a:ln>
                  <a:solidFill>
                    <a:srgbClr val="CC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∨</a:t>
              </a:r>
            </a:p>
          </p:txBody>
        </p:sp>
      </p:grpSp>
      <p:sp>
        <p:nvSpPr>
          <p:cNvPr id="102429" name="Rectangle 61">
            <a:extLst>
              <a:ext uri="{FF2B5EF4-FFF2-40B4-BE49-F238E27FC236}">
                <a16:creationId xmlns:a16="http://schemas.microsoft.com/office/drawing/2014/main" id="{263B3A0E-C1E3-4A5D-A478-5743C2131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5" y="4508500"/>
            <a:ext cx="30241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역량 수준</a:t>
            </a: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(Competency Level) </a:t>
            </a:r>
            <a:r>
              <a:rPr kumimoji="0"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</a:p>
        </p:txBody>
      </p:sp>
      <p:graphicFrame>
        <p:nvGraphicFramePr>
          <p:cNvPr id="427110" name="Group 102">
            <a:extLst>
              <a:ext uri="{FF2B5EF4-FFF2-40B4-BE49-F238E27FC236}">
                <a16:creationId xmlns:a16="http://schemas.microsoft.com/office/drawing/2014/main" id="{AD7A7EE4-5BF8-4F13-9B28-A49FD7266E66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4868865"/>
          <a:ext cx="7923212" cy="1476375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162427971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51485539"/>
                    </a:ext>
                  </a:extLst>
                </a:gridCol>
                <a:gridCol w="5402262">
                  <a:extLst>
                    <a:ext uri="{9D8B030D-6E8A-4147-A177-3AD203B41FA5}">
                      <a16:colId xmlns:a16="http://schemas.microsoft.com/office/drawing/2014/main" val="4262583271"/>
                    </a:ext>
                  </a:extLst>
                </a:gridCol>
              </a:tblGrid>
              <a:tr h="246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역량점수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 수준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수준 정의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683820"/>
                  </a:ext>
                </a:extLst>
              </a:tr>
              <a:tr h="246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탁월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매우 우수해 타인을 지도하는 수준으로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매우 익숙하며 항상 나타남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71179"/>
                  </a:ext>
                </a:extLst>
              </a:tr>
              <a:tr h="246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숙달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우수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상당히 숙련되고 광범위하게 응용하며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관련행동이 자주 나타나며 일관적임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983402"/>
                  </a:ext>
                </a:extLst>
              </a:tr>
              <a:tr h="246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업무에 적용해 활용하며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관련행동이 평소에 자주 나타남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480547"/>
                  </a:ext>
                </a:extLst>
              </a:tr>
              <a:tr h="246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미흡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업무에 제한적으로 적용하며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관련행동이 나타나나 일관적이지 않음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088505"/>
                  </a:ext>
                </a:extLst>
              </a:tr>
              <a:tr h="246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기초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부족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습득 및 학습을 하는 수준으로 관련행동이 약간 나타남 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4244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template04_2">
            <a:extLst>
              <a:ext uri="{FF2B5EF4-FFF2-40B4-BE49-F238E27FC236}">
                <a16:creationId xmlns:a16="http://schemas.microsoft.com/office/drawing/2014/main" id="{1BC51EEC-51DE-40EF-B36F-C98320ACF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427" name="Group 24">
            <a:extLst>
              <a:ext uri="{FF2B5EF4-FFF2-40B4-BE49-F238E27FC236}">
                <a16:creationId xmlns:a16="http://schemas.microsoft.com/office/drawing/2014/main" id="{016D3CC1-9887-440A-9A14-367D409E6B77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sp>
          <p:nvSpPr>
            <p:cNvPr id="103447" name="Text Box 3">
              <a:extLst>
                <a:ext uri="{FF2B5EF4-FFF2-40B4-BE49-F238E27FC236}">
                  <a16:creationId xmlns:a16="http://schemas.microsoft.com/office/drawing/2014/main" id="{8D049182-BEAD-4BEC-A08E-764D32C93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635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자체개발 사례</a:t>
              </a:r>
              <a:endParaRPr lang="ko-KR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103448" name="Group 4">
              <a:extLst>
                <a:ext uri="{FF2B5EF4-FFF2-40B4-BE49-F238E27FC236}">
                  <a16:creationId xmlns:a16="http://schemas.microsoft.com/office/drawing/2014/main" id="{5A8FD526-DA4B-4A18-92B9-49D690D8D9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1" cy="172"/>
              <a:chOff x="385" y="845"/>
              <a:chExt cx="1094" cy="1044"/>
            </a:xfrm>
          </p:grpSpPr>
          <p:sp>
            <p:nvSpPr>
              <p:cNvPr id="103450" name="Oval 5">
                <a:extLst>
                  <a:ext uri="{FF2B5EF4-FFF2-40B4-BE49-F238E27FC236}">
                    <a16:creationId xmlns:a16="http://schemas.microsoft.com/office/drawing/2014/main" id="{4F4F67AE-61F8-4760-B32F-47D023B190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451" name="Oval 6">
                <a:extLst>
                  <a:ext uri="{FF2B5EF4-FFF2-40B4-BE49-F238E27FC236}">
                    <a16:creationId xmlns:a16="http://schemas.microsoft.com/office/drawing/2014/main" id="{A010D327-7FE9-4692-95AE-EDF7063D8C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452" name="Oval 7">
                <a:extLst>
                  <a:ext uri="{FF2B5EF4-FFF2-40B4-BE49-F238E27FC236}">
                    <a16:creationId xmlns:a16="http://schemas.microsoft.com/office/drawing/2014/main" id="{572D8C7E-BDD9-4E26-B4EB-C7539C450D9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453" name="Oval 8">
                <a:extLst>
                  <a:ext uri="{FF2B5EF4-FFF2-40B4-BE49-F238E27FC236}">
                    <a16:creationId xmlns:a16="http://schemas.microsoft.com/office/drawing/2014/main" id="{640CB56D-1AF8-4A75-84F1-C6DC2E5C47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454" name="Oval 9">
                <a:extLst>
                  <a:ext uri="{FF2B5EF4-FFF2-40B4-BE49-F238E27FC236}">
                    <a16:creationId xmlns:a16="http://schemas.microsoft.com/office/drawing/2014/main" id="{F0174BBD-B0DE-4BED-9085-31B78B6CF6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3449" name="Line 10">
              <a:extLst>
                <a:ext uri="{FF2B5EF4-FFF2-40B4-BE49-F238E27FC236}">
                  <a16:creationId xmlns:a16="http://schemas.microsoft.com/office/drawing/2014/main" id="{CBD89546-153C-4C84-BB52-B6394322E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3428" name="TextBox 15">
            <a:extLst>
              <a:ext uri="{FF2B5EF4-FFF2-40B4-BE49-F238E27FC236}">
                <a16:creationId xmlns:a16="http://schemas.microsoft.com/office/drawing/2014/main" id="{096D0CCA-7342-48F0-B83E-81216565A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90" y="1412877"/>
            <a:ext cx="6249987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3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K water</a:t>
            </a:r>
            <a:r>
              <a:rPr lang="ko-KR" altLang="en-US" sz="13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 핵심가치역량은 순수</a:t>
            </a:r>
            <a:r>
              <a:rPr lang="en-US" altLang="ko-KR" sz="13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3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열정</a:t>
            </a:r>
            <a:r>
              <a:rPr lang="en-US" altLang="ko-KR" sz="13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3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창조로 그 정의 및 핵심요소는 다음과 같음</a:t>
            </a:r>
          </a:p>
        </p:txBody>
      </p:sp>
      <p:sp>
        <p:nvSpPr>
          <p:cNvPr id="103429" name="Rectangle 20">
            <a:extLst>
              <a:ext uri="{FF2B5EF4-FFF2-40B4-BE49-F238E27FC236}">
                <a16:creationId xmlns:a16="http://schemas.microsoft.com/office/drawing/2014/main" id="{5FB0C654-9B2D-4082-93FF-ADA39BD7C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350" y="2698752"/>
            <a:ext cx="947738" cy="574675"/>
          </a:xfrm>
          <a:prstGeom prst="rect">
            <a:avLst/>
          </a:prstGeom>
          <a:solidFill>
            <a:srgbClr val="FFFF00"/>
          </a:solidFill>
          <a:ln w="12700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>
                <a:srgbClr val="993300"/>
              </a:buClr>
              <a:buFont typeface="Wingdings" panose="05000000000000000000" pitchFamily="2" charset="2"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순수</a:t>
            </a:r>
          </a:p>
        </p:txBody>
      </p:sp>
      <p:sp>
        <p:nvSpPr>
          <p:cNvPr id="103430" name="TextBox 17">
            <a:extLst>
              <a:ext uri="{FF2B5EF4-FFF2-40B4-BE49-F238E27FC236}">
                <a16:creationId xmlns:a16="http://schemas.microsoft.com/office/drawing/2014/main" id="{4DEAAB4F-B134-4A04-B601-F3A41CAB2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850" y="2700340"/>
            <a:ext cx="445928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3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깨끗한 물과 같이 </a:t>
            </a:r>
            <a:r>
              <a:rPr lang="ko-KR" altLang="en-US" sz="1300" u="sng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공적 가치를 실현</a:t>
            </a:r>
            <a:r>
              <a:rPr lang="ko-KR" altLang="en-US" sz="13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하고 </a:t>
            </a:r>
            <a:r>
              <a:rPr lang="ko-KR" altLang="en-US" sz="1300" u="sng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정직한 삶을 추구</a:t>
            </a:r>
            <a:r>
              <a:rPr lang="ko-KR" altLang="en-US" sz="13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하는 역량</a:t>
            </a:r>
          </a:p>
        </p:txBody>
      </p:sp>
      <p:sp>
        <p:nvSpPr>
          <p:cNvPr id="103431" name="Rectangle 20">
            <a:extLst>
              <a:ext uri="{FF2B5EF4-FFF2-40B4-BE49-F238E27FC236}">
                <a16:creationId xmlns:a16="http://schemas.microsoft.com/office/drawing/2014/main" id="{8747B32E-EFA9-4F4E-9C12-DDBA29556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350" y="3714752"/>
            <a:ext cx="947738" cy="574675"/>
          </a:xfrm>
          <a:prstGeom prst="rect">
            <a:avLst/>
          </a:prstGeom>
          <a:solidFill>
            <a:srgbClr val="FF0000"/>
          </a:solidFill>
          <a:ln w="12700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>
                <a:srgbClr val="993300"/>
              </a:buClr>
              <a:buFont typeface="Wingdings" panose="05000000000000000000" pitchFamily="2" charset="2"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열정</a:t>
            </a:r>
          </a:p>
        </p:txBody>
      </p:sp>
      <p:sp>
        <p:nvSpPr>
          <p:cNvPr id="103432" name="TextBox 6">
            <a:extLst>
              <a:ext uri="{FF2B5EF4-FFF2-40B4-BE49-F238E27FC236}">
                <a16:creationId xmlns:a16="http://schemas.microsoft.com/office/drawing/2014/main" id="{3E99CC17-F78F-4D8B-9572-C0B1D965E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850" y="3716340"/>
            <a:ext cx="445928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3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역동적인 물과 같이 </a:t>
            </a:r>
            <a:r>
              <a:rPr lang="ko-KR" altLang="en-US" sz="1300" u="sng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주인의식</a:t>
            </a:r>
            <a:r>
              <a:rPr lang="ko-KR" altLang="en-US" sz="13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을 바탕으로 </a:t>
            </a:r>
            <a:r>
              <a:rPr lang="ko-KR" altLang="en-US" sz="1300" u="sng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진취적으로 미래를 개척</a:t>
            </a:r>
            <a:r>
              <a:rPr lang="ko-KR" altLang="en-US" sz="13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하고자 하는 역량</a:t>
            </a:r>
          </a:p>
        </p:txBody>
      </p:sp>
      <p:sp>
        <p:nvSpPr>
          <p:cNvPr id="103433" name="Rectangle 20">
            <a:extLst>
              <a:ext uri="{FF2B5EF4-FFF2-40B4-BE49-F238E27FC236}">
                <a16:creationId xmlns:a16="http://schemas.microsoft.com/office/drawing/2014/main" id="{90B84737-6778-490A-83D6-768299C96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350" y="4714877"/>
            <a:ext cx="947738" cy="574675"/>
          </a:xfrm>
          <a:prstGeom prst="rect">
            <a:avLst/>
          </a:prstGeom>
          <a:solidFill>
            <a:srgbClr val="0000CC"/>
          </a:solidFill>
          <a:ln w="12700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>
                <a:srgbClr val="993300"/>
              </a:buClr>
              <a:buFont typeface="Wingdings" panose="05000000000000000000" pitchFamily="2" charset="2"/>
              <a:buNone/>
            </a:pPr>
            <a:r>
              <a:rPr lang="ko-KR" altLang="en-US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창조</a:t>
            </a:r>
          </a:p>
        </p:txBody>
      </p:sp>
      <p:sp>
        <p:nvSpPr>
          <p:cNvPr id="103434" name="TextBox 8">
            <a:extLst>
              <a:ext uri="{FF2B5EF4-FFF2-40B4-BE49-F238E27FC236}">
                <a16:creationId xmlns:a16="http://schemas.microsoft.com/office/drawing/2014/main" id="{2AC166EE-BC46-4B53-9820-A9D7EEDDB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850" y="4716465"/>
            <a:ext cx="445928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3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생명의 원천인 물과 같이 </a:t>
            </a:r>
            <a:r>
              <a:rPr lang="ko-KR" altLang="en-US" sz="1300" u="sng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창의적 사고</a:t>
            </a:r>
            <a:r>
              <a:rPr lang="ko-KR" altLang="en-US" sz="13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와 열린 자세로 새로운</a:t>
            </a:r>
            <a:r>
              <a:rPr lang="ko-KR" altLang="en-US" sz="1300" u="sng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가치를 창출</a:t>
            </a:r>
            <a:r>
              <a:rPr lang="ko-KR" altLang="en-US" sz="13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하는 역량</a:t>
            </a:r>
          </a:p>
        </p:txBody>
      </p:sp>
      <p:sp>
        <p:nvSpPr>
          <p:cNvPr id="103435" name="Rectangle 20">
            <a:extLst>
              <a:ext uri="{FF2B5EF4-FFF2-40B4-BE49-F238E27FC236}">
                <a16:creationId xmlns:a16="http://schemas.microsoft.com/office/drawing/2014/main" id="{F4B58A8B-9ED5-44CA-8F9C-28118DC0F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40" y="2698752"/>
            <a:ext cx="1582737" cy="574675"/>
          </a:xfrm>
          <a:prstGeom prst="rect">
            <a:avLst/>
          </a:prstGeom>
          <a:solidFill>
            <a:schemeClr val="bg1"/>
          </a:solidFill>
          <a:ln w="12700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anchor="ctr"/>
          <a:lstStyle>
            <a:lvl1pPr marL="88900" indent="-88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993300"/>
              </a:buClr>
            </a:pPr>
            <a:r>
              <a:rPr lang="ko-KR" altLang="en-US" sz="13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공적 가치 실현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993300"/>
              </a:buClr>
            </a:pPr>
            <a:r>
              <a:rPr lang="ko-KR" altLang="en-US" sz="13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정직한 삶</a:t>
            </a:r>
          </a:p>
        </p:txBody>
      </p:sp>
      <p:sp>
        <p:nvSpPr>
          <p:cNvPr id="103436" name="Rectangle 20">
            <a:extLst>
              <a:ext uri="{FF2B5EF4-FFF2-40B4-BE49-F238E27FC236}">
                <a16:creationId xmlns:a16="http://schemas.microsoft.com/office/drawing/2014/main" id="{9F49A2F6-72ED-4D34-882A-CF9C6DE99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40" y="3714752"/>
            <a:ext cx="1582737" cy="574675"/>
          </a:xfrm>
          <a:prstGeom prst="rect">
            <a:avLst/>
          </a:prstGeom>
          <a:solidFill>
            <a:schemeClr val="bg1"/>
          </a:solidFill>
          <a:ln w="12700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anchor="ctr"/>
          <a:lstStyle>
            <a:lvl1pPr marL="88900" indent="-88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993300"/>
              </a:buClr>
            </a:pPr>
            <a:r>
              <a:rPr lang="ko-KR" altLang="en-US" sz="13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주인의식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993300"/>
              </a:buClr>
            </a:pPr>
            <a:r>
              <a:rPr lang="ko-KR" altLang="en-US" sz="13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진취적 의지</a:t>
            </a:r>
          </a:p>
        </p:txBody>
      </p:sp>
      <p:sp>
        <p:nvSpPr>
          <p:cNvPr id="103437" name="Rectangle 20">
            <a:extLst>
              <a:ext uri="{FF2B5EF4-FFF2-40B4-BE49-F238E27FC236}">
                <a16:creationId xmlns:a16="http://schemas.microsoft.com/office/drawing/2014/main" id="{64957C81-4E5E-4A6E-BD20-B871ACBF9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40" y="4714877"/>
            <a:ext cx="1582737" cy="574675"/>
          </a:xfrm>
          <a:prstGeom prst="rect">
            <a:avLst/>
          </a:prstGeom>
          <a:solidFill>
            <a:schemeClr val="bg1"/>
          </a:solidFill>
          <a:ln w="12700" cap="rnd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anchor="ctr"/>
          <a:lstStyle>
            <a:lvl1pPr marL="88900" indent="-88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993300"/>
              </a:buClr>
            </a:pPr>
            <a:r>
              <a:rPr lang="ko-KR" altLang="en-US" sz="13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창의적 사고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993300"/>
              </a:buClr>
            </a:pPr>
            <a:r>
              <a:rPr lang="ko-KR" altLang="en-US" sz="13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가치 창출</a:t>
            </a:r>
          </a:p>
        </p:txBody>
      </p:sp>
      <p:sp>
        <p:nvSpPr>
          <p:cNvPr id="103438" name="TextBox 12">
            <a:extLst>
              <a:ext uri="{FF2B5EF4-FFF2-40B4-BE49-F238E27FC236}">
                <a16:creationId xmlns:a16="http://schemas.microsoft.com/office/drawing/2014/main" id="{316320D9-A1A9-41D4-A2BD-7251DEB09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788" y="2286000"/>
            <a:ext cx="641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 u="sng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역량명</a:t>
            </a:r>
          </a:p>
        </p:txBody>
      </p:sp>
      <p:sp>
        <p:nvSpPr>
          <p:cNvPr id="103439" name="TextBox 14">
            <a:extLst>
              <a:ext uri="{FF2B5EF4-FFF2-40B4-BE49-F238E27FC236}">
                <a16:creationId xmlns:a16="http://schemas.microsoft.com/office/drawing/2014/main" id="{86916B64-FE4E-48A9-9309-4F21AC20C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2286000"/>
            <a:ext cx="488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 u="sng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정의</a:t>
            </a:r>
          </a:p>
        </p:txBody>
      </p:sp>
      <p:sp>
        <p:nvSpPr>
          <p:cNvPr id="103440" name="TextBox 18">
            <a:extLst>
              <a:ext uri="{FF2B5EF4-FFF2-40B4-BE49-F238E27FC236}">
                <a16:creationId xmlns:a16="http://schemas.microsoft.com/office/drawing/2014/main" id="{F0601170-101A-4C73-B93F-29FC4B0A9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2286000"/>
            <a:ext cx="793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200" u="sng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핵심요소</a:t>
            </a:r>
          </a:p>
        </p:txBody>
      </p:sp>
      <p:grpSp>
        <p:nvGrpSpPr>
          <p:cNvPr id="103441" name="Group 25">
            <a:extLst>
              <a:ext uri="{FF2B5EF4-FFF2-40B4-BE49-F238E27FC236}">
                <a16:creationId xmlns:a16="http://schemas.microsoft.com/office/drawing/2014/main" id="{AB33F692-CE19-4281-A7B1-2F2914DF6C5F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03445" name="Text Box 26">
              <a:extLst>
                <a:ext uri="{FF2B5EF4-FFF2-40B4-BE49-F238E27FC236}">
                  <a16:creationId xmlns:a16="http://schemas.microsoft.com/office/drawing/2014/main" id="{190FCCED-505E-4641-92C1-81CD25A7C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03446" name="Line 27">
              <a:extLst>
                <a:ext uri="{FF2B5EF4-FFF2-40B4-BE49-F238E27FC236}">
                  <a16:creationId xmlns:a16="http://schemas.microsoft.com/office/drawing/2014/main" id="{CBAA0CD6-32FE-4CB9-BA4B-6E078B032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3442" name="Group 28">
            <a:extLst>
              <a:ext uri="{FF2B5EF4-FFF2-40B4-BE49-F238E27FC236}">
                <a16:creationId xmlns:a16="http://schemas.microsoft.com/office/drawing/2014/main" id="{62341062-3B24-4EC3-A6C8-350296B76AD9}"/>
              </a:ext>
            </a:extLst>
          </p:cNvPr>
          <p:cNvGrpSpPr>
            <a:grpSpLocks/>
          </p:cNvGrpSpPr>
          <p:nvPr/>
        </p:nvGrpSpPr>
        <p:grpSpPr bwMode="auto">
          <a:xfrm>
            <a:off x="7092952" y="188915"/>
            <a:ext cx="1584325" cy="439737"/>
            <a:chOff x="1020" y="618"/>
            <a:chExt cx="1542" cy="277"/>
          </a:xfrm>
        </p:grpSpPr>
        <p:sp>
          <p:nvSpPr>
            <p:cNvPr id="103443" name="Rectangle 29">
              <a:extLst>
                <a:ext uri="{FF2B5EF4-FFF2-40B4-BE49-F238E27FC236}">
                  <a16:creationId xmlns:a16="http://schemas.microsoft.com/office/drawing/2014/main" id="{5280FC6D-4A49-48D1-8ECE-2139AD753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444" name="Text Box 30">
              <a:extLst>
                <a:ext uri="{FF2B5EF4-FFF2-40B4-BE49-F238E27FC236}">
                  <a16:creationId xmlns:a16="http://schemas.microsoft.com/office/drawing/2014/main" id="{54968A4C-D430-4609-B09C-1FCF1498A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공통역량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 descr="template04_2">
            <a:extLst>
              <a:ext uri="{FF2B5EF4-FFF2-40B4-BE49-F238E27FC236}">
                <a16:creationId xmlns:a16="http://schemas.microsoft.com/office/drawing/2014/main" id="{AFFD0D90-7338-4D22-BC42-068A3CA61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1" name="Line 10">
            <a:extLst>
              <a:ext uri="{FF2B5EF4-FFF2-40B4-BE49-F238E27FC236}">
                <a16:creationId xmlns:a16="http://schemas.microsoft.com/office/drawing/2014/main" id="{6EDAE902-9511-4BC2-974E-5A6A43CBB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4452" name="Group 11">
            <a:extLst>
              <a:ext uri="{FF2B5EF4-FFF2-40B4-BE49-F238E27FC236}">
                <a16:creationId xmlns:a16="http://schemas.microsoft.com/office/drawing/2014/main" id="{4F7DC8F3-F475-4B0A-9A37-00715499C115}"/>
              </a:ext>
            </a:extLst>
          </p:cNvPr>
          <p:cNvGrpSpPr>
            <a:grpSpLocks/>
          </p:cNvGrpSpPr>
          <p:nvPr/>
        </p:nvGrpSpPr>
        <p:grpSpPr bwMode="auto">
          <a:xfrm>
            <a:off x="179390" y="765177"/>
            <a:ext cx="8796337" cy="5737225"/>
            <a:chOff x="262" y="463"/>
            <a:chExt cx="5541" cy="3614"/>
          </a:xfrm>
        </p:grpSpPr>
        <p:pic>
          <p:nvPicPr>
            <p:cNvPr id="104468" name="Picture 2">
              <a:extLst>
                <a:ext uri="{FF2B5EF4-FFF2-40B4-BE49-F238E27FC236}">
                  <a16:creationId xmlns:a16="http://schemas.microsoft.com/office/drawing/2014/main" id="{AF6C3FB4-35F8-42C7-AAE1-DA9F7EAC20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775" t="28320" r="24365" b="63867"/>
            <a:stretch>
              <a:fillRect/>
            </a:stretch>
          </p:blipFill>
          <p:spPr bwMode="auto">
            <a:xfrm>
              <a:off x="465" y="990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469" name="Picture 2">
              <a:extLst>
                <a:ext uri="{FF2B5EF4-FFF2-40B4-BE49-F238E27FC236}">
                  <a16:creationId xmlns:a16="http://schemas.microsoft.com/office/drawing/2014/main" id="{536C78B4-330D-4BC2-BA9C-BACBC682D1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39" t="28320" r="18604" b="63867"/>
            <a:stretch>
              <a:fillRect/>
            </a:stretch>
          </p:blipFill>
          <p:spPr bwMode="auto">
            <a:xfrm>
              <a:off x="465" y="2070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470" name="Picture 2">
              <a:extLst>
                <a:ext uri="{FF2B5EF4-FFF2-40B4-BE49-F238E27FC236}">
                  <a16:creationId xmlns:a16="http://schemas.microsoft.com/office/drawing/2014/main" id="{CE5D5104-9B2D-4229-8669-69F1DC651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99" t="28320" r="12646" b="63867"/>
            <a:stretch>
              <a:fillRect/>
            </a:stretch>
          </p:blipFill>
          <p:spPr bwMode="auto">
            <a:xfrm>
              <a:off x="470" y="3150"/>
              <a:ext cx="744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471" name="TextBox 18">
              <a:extLst>
                <a:ext uri="{FF2B5EF4-FFF2-40B4-BE49-F238E27FC236}">
                  <a16:creationId xmlns:a16="http://schemas.microsoft.com/office/drawing/2014/main" id="{E384D90B-D840-4B64-BF63-87308C8BE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" y="463"/>
              <a:ext cx="133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30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1) </a:t>
              </a:r>
              <a:r>
                <a:rPr lang="ko-KR" altLang="en-US" sz="130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역량별 </a:t>
              </a:r>
              <a:r>
                <a:rPr lang="en-US" altLang="ko-KR" sz="130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Key Word </a:t>
              </a:r>
              <a:r>
                <a:rPr lang="ko-KR" altLang="en-US" sz="130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도출</a:t>
              </a:r>
            </a:p>
          </p:txBody>
        </p:sp>
        <p:sp>
          <p:nvSpPr>
            <p:cNvPr id="104472" name="TextBox 19">
              <a:extLst>
                <a:ext uri="{FF2B5EF4-FFF2-40B4-BE49-F238E27FC236}">
                  <a16:creationId xmlns:a16="http://schemas.microsoft.com/office/drawing/2014/main" id="{AF2A118D-5CDE-45BB-B85B-BA067CDD5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647"/>
              <a:ext cx="84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3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(1) </a:t>
              </a:r>
              <a:r>
                <a:rPr lang="ko-KR" altLang="en-US" sz="13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사전적 의미</a:t>
              </a:r>
            </a:p>
          </p:txBody>
        </p:sp>
        <p:sp>
          <p:nvSpPr>
            <p:cNvPr id="104473" name="TextBox 20">
              <a:extLst>
                <a:ext uri="{FF2B5EF4-FFF2-40B4-BE49-F238E27FC236}">
                  <a16:creationId xmlns:a16="http://schemas.microsoft.com/office/drawing/2014/main" id="{042B2EEE-5557-4F0F-834B-CC5B9DC4C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" y="993"/>
              <a:ext cx="3132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전혀 다른 것이 섞이지 아니함</a:t>
              </a:r>
            </a:p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사사로운 욕심이나 못된 생각이 없음</a:t>
              </a:r>
            </a:p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거짓이나 숨김없이 바르고 곧음</a:t>
              </a:r>
            </a:p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자신의 욕망대로 현상이나 사물을 왜곡시켜 인식하지 않게 하는 마음</a:t>
              </a:r>
            </a:p>
          </p:txBody>
        </p:sp>
        <p:sp>
          <p:nvSpPr>
            <p:cNvPr id="104474" name="TextBox 21">
              <a:extLst>
                <a:ext uri="{FF2B5EF4-FFF2-40B4-BE49-F238E27FC236}">
                  <a16:creationId xmlns:a16="http://schemas.microsoft.com/office/drawing/2014/main" id="{BD567B01-01D3-4873-9F36-2AD47DDF2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" y="2074"/>
              <a:ext cx="3105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어떤 일에 열렬한 애정을 가지고 열중하는 마음</a:t>
              </a:r>
            </a:p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인간의 정신에 강하게 영향을 주거나 움직이는 정서의 일종</a:t>
              </a:r>
            </a:p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강한 정서에서 나오는 동기화된 힘</a:t>
              </a: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. </a:t>
              </a: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즉</a:t>
              </a: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추진력</a:t>
              </a:r>
            </a:p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열정적이 되는 것은 인간에게서 에너지</a:t>
              </a: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결의</a:t>
              </a: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신념</a:t>
              </a: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헌신</a:t>
              </a: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심지어 강박관념을 생기게 함</a:t>
              </a:r>
            </a:p>
          </p:txBody>
        </p:sp>
        <p:sp>
          <p:nvSpPr>
            <p:cNvPr id="104475" name="TextBox 22">
              <a:extLst>
                <a:ext uri="{FF2B5EF4-FFF2-40B4-BE49-F238E27FC236}">
                  <a16:creationId xmlns:a16="http://schemas.microsoft.com/office/drawing/2014/main" id="{A45D0C14-C624-438B-80AD-CE7FCF4F2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" y="3154"/>
              <a:ext cx="3105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전에 없던 것을 처음으로 만듦</a:t>
              </a:r>
            </a:p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새로운 성과나 업적</a:t>
              </a: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가치 따위를 이룩함</a:t>
              </a:r>
            </a:p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새로운 것을 자기 생각이나 기술 등으로 처음으로 만듦</a:t>
              </a:r>
            </a:p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창조란 새롭고 유용한 그 무엇</a:t>
              </a: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제품</a:t>
              </a: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서비스</a:t>
              </a: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일하는 방식</a:t>
              </a: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의사결정 등</a:t>
              </a:r>
              <a:r>
                <a:rPr lang="en-US" altLang="ko-KR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을 만들어내는 활동이나 행위를 말하는 것</a:t>
              </a:r>
            </a:p>
          </p:txBody>
        </p:sp>
        <p:sp>
          <p:nvSpPr>
            <p:cNvPr id="104476" name="이등변 삼각형 23">
              <a:extLst>
                <a:ext uri="{FF2B5EF4-FFF2-40B4-BE49-F238E27FC236}">
                  <a16:creationId xmlns:a16="http://schemas.microsoft.com/office/drawing/2014/main" id="{2D0DDE00-F2BC-45A5-9E1F-A5054E2910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125" y="1272"/>
              <a:ext cx="702" cy="192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4477" name="TextBox 24">
              <a:extLst>
                <a:ext uri="{FF2B5EF4-FFF2-40B4-BE49-F238E27FC236}">
                  <a16:creationId xmlns:a16="http://schemas.microsoft.com/office/drawing/2014/main" id="{224FA9E7-D5ED-4A59-A430-D9E0AB050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7" y="993"/>
              <a:ext cx="460" cy="7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솔직함</a:t>
              </a:r>
            </a:p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정직</a:t>
              </a:r>
            </a:p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신뢰</a:t>
              </a:r>
            </a:p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투명성</a:t>
              </a:r>
            </a:p>
          </p:txBody>
        </p:sp>
        <p:sp>
          <p:nvSpPr>
            <p:cNvPr id="104478" name="TextBox 28">
              <a:extLst>
                <a:ext uri="{FF2B5EF4-FFF2-40B4-BE49-F238E27FC236}">
                  <a16:creationId xmlns:a16="http://schemas.microsoft.com/office/drawing/2014/main" id="{973D9C23-2119-4382-9AB2-61A4296DC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7" y="2073"/>
              <a:ext cx="460" cy="7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애정</a:t>
              </a:r>
            </a:p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열중</a:t>
              </a:r>
            </a:p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추진력</a:t>
              </a:r>
            </a:p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몰입</a:t>
              </a:r>
            </a:p>
          </p:txBody>
        </p:sp>
        <p:sp>
          <p:nvSpPr>
            <p:cNvPr id="104479" name="TextBox 29">
              <a:extLst>
                <a:ext uri="{FF2B5EF4-FFF2-40B4-BE49-F238E27FC236}">
                  <a16:creationId xmlns:a16="http://schemas.microsoft.com/office/drawing/2014/main" id="{7F85D965-75D7-4C3E-A65C-F68E305E6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1" y="2072"/>
              <a:ext cx="652" cy="5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자발성</a:t>
              </a:r>
            </a:p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가치수용</a:t>
              </a:r>
            </a:p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조직일체감</a:t>
              </a:r>
            </a:p>
          </p:txBody>
        </p:sp>
        <p:sp>
          <p:nvSpPr>
            <p:cNvPr id="104480" name="TextBox 30">
              <a:extLst>
                <a:ext uri="{FF2B5EF4-FFF2-40B4-BE49-F238E27FC236}">
                  <a16:creationId xmlns:a16="http://schemas.microsoft.com/office/drawing/2014/main" id="{31AB51F5-9271-4A64-B8CC-266F08803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7" y="3153"/>
              <a:ext cx="590" cy="7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처음</a:t>
              </a:r>
            </a:p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새로움</a:t>
              </a:r>
            </a:p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가치 창출</a:t>
              </a:r>
            </a:p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개선</a:t>
              </a:r>
            </a:p>
          </p:txBody>
        </p:sp>
        <p:sp>
          <p:nvSpPr>
            <p:cNvPr id="104481" name="이등변 삼각형 34">
              <a:extLst>
                <a:ext uri="{FF2B5EF4-FFF2-40B4-BE49-F238E27FC236}">
                  <a16:creationId xmlns:a16="http://schemas.microsoft.com/office/drawing/2014/main" id="{9EEE13D1-5D6E-4C7A-A686-17027CF913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125" y="2343"/>
              <a:ext cx="702" cy="192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4482" name="이등변 삼각형 35">
              <a:extLst>
                <a:ext uri="{FF2B5EF4-FFF2-40B4-BE49-F238E27FC236}">
                  <a16:creationId xmlns:a16="http://schemas.microsoft.com/office/drawing/2014/main" id="{49F643F6-7E04-4443-9ECA-53FD018404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125" y="3459"/>
              <a:ext cx="702" cy="192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endParaRPr lang="ko-KR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04453" name="Group 27">
            <a:extLst>
              <a:ext uri="{FF2B5EF4-FFF2-40B4-BE49-F238E27FC236}">
                <a16:creationId xmlns:a16="http://schemas.microsoft.com/office/drawing/2014/main" id="{EAD83E88-D4DA-4364-B6EB-B3335AB475F5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sp>
          <p:nvSpPr>
            <p:cNvPr id="104460" name="Text Box 28">
              <a:extLst>
                <a:ext uri="{FF2B5EF4-FFF2-40B4-BE49-F238E27FC236}">
                  <a16:creationId xmlns:a16="http://schemas.microsoft.com/office/drawing/2014/main" id="{0722A9FA-4575-47F8-B675-0722C9CE6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635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자체개발 사례</a:t>
              </a:r>
              <a:endParaRPr lang="ko-KR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104461" name="Group 29">
              <a:extLst>
                <a:ext uri="{FF2B5EF4-FFF2-40B4-BE49-F238E27FC236}">
                  <a16:creationId xmlns:a16="http://schemas.microsoft.com/office/drawing/2014/main" id="{32EF95EE-360A-4DD4-A6B0-DA99E76FAA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1" cy="172"/>
              <a:chOff x="385" y="845"/>
              <a:chExt cx="1094" cy="1044"/>
            </a:xfrm>
          </p:grpSpPr>
          <p:sp>
            <p:nvSpPr>
              <p:cNvPr id="104463" name="Oval 30">
                <a:extLst>
                  <a:ext uri="{FF2B5EF4-FFF2-40B4-BE49-F238E27FC236}">
                    <a16:creationId xmlns:a16="http://schemas.microsoft.com/office/drawing/2014/main" id="{2518A629-CE59-4FC2-A036-3E1364C2AC7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464" name="Oval 31">
                <a:extLst>
                  <a:ext uri="{FF2B5EF4-FFF2-40B4-BE49-F238E27FC236}">
                    <a16:creationId xmlns:a16="http://schemas.microsoft.com/office/drawing/2014/main" id="{F14F3E4C-7B35-4FC5-B901-E2A153C42EE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465" name="Oval 32">
                <a:extLst>
                  <a:ext uri="{FF2B5EF4-FFF2-40B4-BE49-F238E27FC236}">
                    <a16:creationId xmlns:a16="http://schemas.microsoft.com/office/drawing/2014/main" id="{C1B5B62D-278A-49AF-896F-F0DA55E881B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466" name="Oval 33">
                <a:extLst>
                  <a:ext uri="{FF2B5EF4-FFF2-40B4-BE49-F238E27FC236}">
                    <a16:creationId xmlns:a16="http://schemas.microsoft.com/office/drawing/2014/main" id="{A7A0F607-7C66-4121-862C-DB0C1BE84CC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467" name="Oval 34">
                <a:extLst>
                  <a:ext uri="{FF2B5EF4-FFF2-40B4-BE49-F238E27FC236}">
                    <a16:creationId xmlns:a16="http://schemas.microsoft.com/office/drawing/2014/main" id="{165DC0AE-C20B-498F-9B1B-40DB358DAA5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4462" name="Line 35">
              <a:extLst>
                <a:ext uri="{FF2B5EF4-FFF2-40B4-BE49-F238E27FC236}">
                  <a16:creationId xmlns:a16="http://schemas.microsoft.com/office/drawing/2014/main" id="{CDB43433-C5A8-4E11-8FC9-DE6E6DAEE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4454" name="Group 36">
            <a:extLst>
              <a:ext uri="{FF2B5EF4-FFF2-40B4-BE49-F238E27FC236}">
                <a16:creationId xmlns:a16="http://schemas.microsoft.com/office/drawing/2014/main" id="{64A7CA8D-B6B0-4110-90B1-0A4CE6F67D47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04458" name="Text Box 37">
              <a:extLst>
                <a:ext uri="{FF2B5EF4-FFF2-40B4-BE49-F238E27FC236}">
                  <a16:creationId xmlns:a16="http://schemas.microsoft.com/office/drawing/2014/main" id="{F1FD5BF2-E13D-43A0-91D7-3A98C4824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04459" name="Line 38">
              <a:extLst>
                <a:ext uri="{FF2B5EF4-FFF2-40B4-BE49-F238E27FC236}">
                  <a16:creationId xmlns:a16="http://schemas.microsoft.com/office/drawing/2014/main" id="{AF137365-126E-4669-A0E0-6AF188654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4455" name="Group 39">
            <a:extLst>
              <a:ext uri="{FF2B5EF4-FFF2-40B4-BE49-F238E27FC236}">
                <a16:creationId xmlns:a16="http://schemas.microsoft.com/office/drawing/2014/main" id="{5931CF97-EB2A-4FEE-A8A5-2474D7DA20EB}"/>
              </a:ext>
            </a:extLst>
          </p:cNvPr>
          <p:cNvGrpSpPr>
            <a:grpSpLocks/>
          </p:cNvGrpSpPr>
          <p:nvPr/>
        </p:nvGrpSpPr>
        <p:grpSpPr bwMode="auto">
          <a:xfrm>
            <a:off x="7092952" y="188915"/>
            <a:ext cx="1584325" cy="439737"/>
            <a:chOff x="1020" y="618"/>
            <a:chExt cx="1542" cy="277"/>
          </a:xfrm>
        </p:grpSpPr>
        <p:sp>
          <p:nvSpPr>
            <p:cNvPr id="104456" name="Rectangle 40">
              <a:extLst>
                <a:ext uri="{FF2B5EF4-FFF2-40B4-BE49-F238E27FC236}">
                  <a16:creationId xmlns:a16="http://schemas.microsoft.com/office/drawing/2014/main" id="{C7AD8EC0-719D-49D9-8D66-67FFBCF2C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457" name="Text Box 41">
              <a:extLst>
                <a:ext uri="{FF2B5EF4-FFF2-40B4-BE49-F238E27FC236}">
                  <a16:creationId xmlns:a16="http://schemas.microsoft.com/office/drawing/2014/main" id="{C8805A6E-9C91-4812-9C2C-C6843A0A0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공통역량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template04_2">
            <a:extLst>
              <a:ext uri="{FF2B5EF4-FFF2-40B4-BE49-F238E27FC236}">
                <a16:creationId xmlns:a16="http://schemas.microsoft.com/office/drawing/2014/main" id="{BD5A4CE6-7C65-484F-8728-032ECC8A0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5" name="Picture 2">
            <a:extLst>
              <a:ext uri="{FF2B5EF4-FFF2-40B4-BE49-F238E27FC236}">
                <a16:creationId xmlns:a16="http://schemas.microsoft.com/office/drawing/2014/main" id="{1B82FBE7-F2AB-46B0-B7DD-FCAA8D2F9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75" t="28320" r="24365" b="63867"/>
          <a:stretch>
            <a:fillRect/>
          </a:stretch>
        </p:blipFill>
        <p:spPr bwMode="auto">
          <a:xfrm>
            <a:off x="971552" y="836613"/>
            <a:ext cx="9890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6" name="Picture 2">
            <a:extLst>
              <a:ext uri="{FF2B5EF4-FFF2-40B4-BE49-F238E27FC236}">
                <a16:creationId xmlns:a16="http://schemas.microsoft.com/office/drawing/2014/main" id="{AE58DC74-8199-4375-A9C9-FE4DEF5F7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39" t="28320" r="18604" b="63867"/>
          <a:stretch>
            <a:fillRect/>
          </a:stretch>
        </p:blipFill>
        <p:spPr bwMode="auto">
          <a:xfrm>
            <a:off x="3635377" y="836613"/>
            <a:ext cx="9890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7" name="Picture 2">
            <a:extLst>
              <a:ext uri="{FF2B5EF4-FFF2-40B4-BE49-F238E27FC236}">
                <a16:creationId xmlns:a16="http://schemas.microsoft.com/office/drawing/2014/main" id="{892CA08F-8C91-4782-94E1-D73C1ED54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99" t="28320" r="12646" b="63867"/>
          <a:stretch>
            <a:fillRect/>
          </a:stretch>
        </p:blipFill>
        <p:spPr bwMode="auto">
          <a:xfrm>
            <a:off x="6588125" y="836613"/>
            <a:ext cx="102235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8" name="TextBox 32">
            <a:extLst>
              <a:ext uri="{FF2B5EF4-FFF2-40B4-BE49-F238E27FC236}">
                <a16:creationId xmlns:a16="http://schemas.microsoft.com/office/drawing/2014/main" id="{0C4B3059-2C6D-44C1-8BA4-A16298F1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2054227"/>
            <a:ext cx="117475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88900" indent="-88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K water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정체성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깨끗한 물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청정자원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공공성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공적 역할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청결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재무건전성</a:t>
            </a:r>
          </a:p>
        </p:txBody>
      </p:sp>
      <p:sp>
        <p:nvSpPr>
          <p:cNvPr id="105479" name="TextBox 33">
            <a:extLst>
              <a:ext uri="{FF2B5EF4-FFF2-40B4-BE49-F238E27FC236}">
                <a16:creationId xmlns:a16="http://schemas.microsoft.com/office/drawing/2014/main" id="{2B1B7A6B-5BAB-49A5-B57C-EB987151A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440" y="1995488"/>
            <a:ext cx="1692275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88900" indent="-88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해외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자연환경으로의 서비스 대상 확대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세계 기업으로 도약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무한한 성장가능성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세계기업으로 경쟁대상 설정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성장성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무한한 도전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지속 가능한 성장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완벽</a:t>
            </a:r>
          </a:p>
        </p:txBody>
      </p:sp>
      <p:sp>
        <p:nvSpPr>
          <p:cNvPr id="105480" name="TextBox 47">
            <a:extLst>
              <a:ext uri="{FF2B5EF4-FFF2-40B4-BE49-F238E27FC236}">
                <a16:creationId xmlns:a16="http://schemas.microsoft.com/office/drawing/2014/main" id="{4EBD8467-4F8C-4566-BCA5-4E17614E1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438" y="2144715"/>
            <a:ext cx="17526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88900" indent="-88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자원의 형태로 존재하는 모든 물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경쟁기업보다 더 나은 고객가치 실현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Blue Ocean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새로운 가치 창출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R&amp;D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및 인재개발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Global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경쟁력</a:t>
            </a:r>
          </a:p>
        </p:txBody>
      </p:sp>
      <p:sp>
        <p:nvSpPr>
          <p:cNvPr id="105481" name="TextBox 54">
            <a:extLst>
              <a:ext uri="{FF2B5EF4-FFF2-40B4-BE49-F238E27FC236}">
                <a16:creationId xmlns:a16="http://schemas.microsoft.com/office/drawing/2014/main" id="{1A19413D-0925-4217-B85C-EF5326E21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373690"/>
            <a:ext cx="16700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88900" indent="-88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책임의식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자기희생</a:t>
            </a:r>
          </a:p>
        </p:txBody>
      </p:sp>
      <p:sp>
        <p:nvSpPr>
          <p:cNvPr id="105482" name="TextBox 58">
            <a:extLst>
              <a:ext uri="{FF2B5EF4-FFF2-40B4-BE49-F238E27FC236}">
                <a16:creationId xmlns:a16="http://schemas.microsoft.com/office/drawing/2014/main" id="{61C351AE-3F05-4CD0-A199-FA75A714F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7" y="5373688"/>
            <a:ext cx="94456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88900" indent="-88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소명의식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전문가 의식</a:t>
            </a:r>
          </a:p>
        </p:txBody>
      </p:sp>
      <p:sp>
        <p:nvSpPr>
          <p:cNvPr id="105483" name="TextBox 60">
            <a:extLst>
              <a:ext uri="{FF2B5EF4-FFF2-40B4-BE49-F238E27FC236}">
                <a16:creationId xmlns:a16="http://schemas.microsoft.com/office/drawing/2014/main" id="{897FF13E-EBE9-4952-81DC-2BFACB52C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90" y="5274342"/>
            <a:ext cx="1112837" cy="735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88900" indent="-88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열린 자세</a:t>
            </a:r>
            <a:br>
              <a:rPr lang="ko-KR" altLang="en-US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(Open Mind)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변화의지</a:t>
            </a:r>
          </a:p>
        </p:txBody>
      </p:sp>
      <p:cxnSp>
        <p:nvCxnSpPr>
          <p:cNvPr id="105484" name="직선 연결선 62">
            <a:extLst>
              <a:ext uri="{FF2B5EF4-FFF2-40B4-BE49-F238E27FC236}">
                <a16:creationId xmlns:a16="http://schemas.microsoft.com/office/drawing/2014/main" id="{BB6A9C7A-5428-4F25-AF4F-C7A36BC2637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94533" y="3699669"/>
            <a:ext cx="3940175" cy="1588"/>
          </a:xfrm>
          <a:prstGeom prst="line">
            <a:avLst/>
          </a:prstGeom>
          <a:noFill/>
          <a:ln w="9525" algn="ctr">
            <a:solidFill>
              <a:srgbClr val="0000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5" name="직선 연결선 63">
            <a:extLst>
              <a:ext uri="{FF2B5EF4-FFF2-40B4-BE49-F238E27FC236}">
                <a16:creationId xmlns:a16="http://schemas.microsoft.com/office/drawing/2014/main" id="{57262783-A4A2-4952-87E0-8613121A123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600452" y="3700463"/>
            <a:ext cx="3940175" cy="0"/>
          </a:xfrm>
          <a:prstGeom prst="line">
            <a:avLst/>
          </a:prstGeom>
          <a:noFill/>
          <a:ln w="9525" algn="ctr">
            <a:solidFill>
              <a:srgbClr val="0000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486" name="TextBox 25">
            <a:extLst>
              <a:ext uri="{FF2B5EF4-FFF2-40B4-BE49-F238E27FC236}">
                <a16:creationId xmlns:a16="http://schemas.microsoft.com/office/drawing/2014/main" id="{DBABF51B-7D2D-4DF0-83FA-CFD5C7802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095502"/>
            <a:ext cx="12954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88900" indent="-88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솔직함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정직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신뢰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투명성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Clean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저탄소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환경경영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기업이미지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안정적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그린비즈니스</a:t>
            </a:r>
          </a:p>
        </p:txBody>
      </p:sp>
      <p:sp>
        <p:nvSpPr>
          <p:cNvPr id="105487" name="TextBox 26">
            <a:extLst>
              <a:ext uri="{FF2B5EF4-FFF2-40B4-BE49-F238E27FC236}">
                <a16:creationId xmlns:a16="http://schemas.microsoft.com/office/drawing/2014/main" id="{49C7A37B-EA43-437E-BD46-5D72B8308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060575"/>
            <a:ext cx="2030412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88900" indent="-88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애정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열중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추진력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몰입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자발성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가치수용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조직일체감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역할완수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완공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리스크관리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수익성증대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성과중심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학습</a:t>
            </a:r>
          </a:p>
        </p:txBody>
      </p:sp>
      <p:sp>
        <p:nvSpPr>
          <p:cNvPr id="105488" name="TextBox 27">
            <a:extLst>
              <a:ext uri="{FF2B5EF4-FFF2-40B4-BE49-F238E27FC236}">
                <a16:creationId xmlns:a16="http://schemas.microsoft.com/office/drawing/2014/main" id="{2CDC1486-B6B7-4B76-B0CE-6F4F7B182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363" y="2095502"/>
            <a:ext cx="18542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88900" indent="-88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처음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새로움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가치 창출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개선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기술개발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고객 가치 창출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차세대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선진화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프로세스 혁신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혁신</a:t>
            </a:r>
          </a:p>
        </p:txBody>
      </p:sp>
      <p:sp>
        <p:nvSpPr>
          <p:cNvPr id="105489" name="TextBox 22">
            <a:extLst>
              <a:ext uri="{FF2B5EF4-FFF2-40B4-BE49-F238E27FC236}">
                <a16:creationId xmlns:a16="http://schemas.microsoft.com/office/drawing/2014/main" id="{3FC137FA-E2CC-4D1F-A1F2-59FA14B9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5373688"/>
            <a:ext cx="16700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88900" indent="-88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도전의식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장애극복 및 업무완수</a:t>
            </a:r>
          </a:p>
        </p:txBody>
      </p:sp>
      <p:sp>
        <p:nvSpPr>
          <p:cNvPr id="105490" name="TextBox 23">
            <a:extLst>
              <a:ext uri="{FF2B5EF4-FFF2-40B4-BE49-F238E27FC236}">
                <a16:creationId xmlns:a16="http://schemas.microsoft.com/office/drawing/2014/main" id="{04C62BC4-6BF7-4CC7-B5BF-FBB14B201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5157788"/>
            <a:ext cx="133191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88900" indent="-88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아이디어 제시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창조적 성과창출</a:t>
            </a:r>
          </a:p>
        </p:txBody>
      </p:sp>
      <p:sp>
        <p:nvSpPr>
          <p:cNvPr id="105491" name="TextBox 21">
            <a:extLst>
              <a:ext uri="{FF2B5EF4-FFF2-40B4-BE49-F238E27FC236}">
                <a16:creationId xmlns:a16="http://schemas.microsoft.com/office/drawing/2014/main" id="{69090AD2-7ED9-437E-8C56-4D7889014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373688"/>
            <a:ext cx="143351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88900" indent="-88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무사공평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규범준수</a:t>
            </a: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20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신뢰</a:t>
            </a:r>
          </a:p>
        </p:txBody>
      </p:sp>
      <p:grpSp>
        <p:nvGrpSpPr>
          <p:cNvPr id="105492" name="Group 28">
            <a:extLst>
              <a:ext uri="{FF2B5EF4-FFF2-40B4-BE49-F238E27FC236}">
                <a16:creationId xmlns:a16="http://schemas.microsoft.com/office/drawing/2014/main" id="{562BDE9E-F3D7-4D15-927C-9F7EF7E4FB01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sp>
          <p:nvSpPr>
            <p:cNvPr id="105499" name="Text Box 29">
              <a:extLst>
                <a:ext uri="{FF2B5EF4-FFF2-40B4-BE49-F238E27FC236}">
                  <a16:creationId xmlns:a16="http://schemas.microsoft.com/office/drawing/2014/main" id="{F3337026-E25D-4F1D-B042-4CBDBBC47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635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자체개발 사례</a:t>
              </a:r>
              <a:endParaRPr lang="ko-KR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105500" name="Group 30">
              <a:extLst>
                <a:ext uri="{FF2B5EF4-FFF2-40B4-BE49-F238E27FC236}">
                  <a16:creationId xmlns:a16="http://schemas.microsoft.com/office/drawing/2014/main" id="{93C8FD4A-C5B2-47DD-A152-AB4852A6BB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1" cy="172"/>
              <a:chOff x="385" y="845"/>
              <a:chExt cx="1094" cy="1044"/>
            </a:xfrm>
          </p:grpSpPr>
          <p:sp>
            <p:nvSpPr>
              <p:cNvPr id="105502" name="Oval 31">
                <a:extLst>
                  <a:ext uri="{FF2B5EF4-FFF2-40B4-BE49-F238E27FC236}">
                    <a16:creationId xmlns:a16="http://schemas.microsoft.com/office/drawing/2014/main" id="{B3588B73-B3DD-43D4-A4A1-A150348B371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503" name="Oval 32">
                <a:extLst>
                  <a:ext uri="{FF2B5EF4-FFF2-40B4-BE49-F238E27FC236}">
                    <a16:creationId xmlns:a16="http://schemas.microsoft.com/office/drawing/2014/main" id="{CD60A5F3-6E34-4924-9C52-E0D644723D3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504" name="Oval 33">
                <a:extLst>
                  <a:ext uri="{FF2B5EF4-FFF2-40B4-BE49-F238E27FC236}">
                    <a16:creationId xmlns:a16="http://schemas.microsoft.com/office/drawing/2014/main" id="{8965DA6C-3035-4B55-99AA-4847367321D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505" name="Oval 34">
                <a:extLst>
                  <a:ext uri="{FF2B5EF4-FFF2-40B4-BE49-F238E27FC236}">
                    <a16:creationId xmlns:a16="http://schemas.microsoft.com/office/drawing/2014/main" id="{D5CD9D84-477D-4B91-AC8A-BB57F7A94FE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506" name="Oval 35">
                <a:extLst>
                  <a:ext uri="{FF2B5EF4-FFF2-40B4-BE49-F238E27FC236}">
                    <a16:creationId xmlns:a16="http://schemas.microsoft.com/office/drawing/2014/main" id="{488324B7-A7C1-4A8A-B4BD-A527A85963E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5501" name="Line 36">
              <a:extLst>
                <a:ext uri="{FF2B5EF4-FFF2-40B4-BE49-F238E27FC236}">
                  <a16:creationId xmlns:a16="http://schemas.microsoft.com/office/drawing/2014/main" id="{77C84508-09AB-4274-9E6D-1BA7D1EE4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493" name="Group 37">
            <a:extLst>
              <a:ext uri="{FF2B5EF4-FFF2-40B4-BE49-F238E27FC236}">
                <a16:creationId xmlns:a16="http://schemas.microsoft.com/office/drawing/2014/main" id="{298D56A0-B376-4210-9790-484E186D3F25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05497" name="Text Box 38">
              <a:extLst>
                <a:ext uri="{FF2B5EF4-FFF2-40B4-BE49-F238E27FC236}">
                  <a16:creationId xmlns:a16="http://schemas.microsoft.com/office/drawing/2014/main" id="{8FDE8BD2-05D4-4265-9937-D2FB73D23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05498" name="Line 39">
              <a:extLst>
                <a:ext uri="{FF2B5EF4-FFF2-40B4-BE49-F238E27FC236}">
                  <a16:creationId xmlns:a16="http://schemas.microsoft.com/office/drawing/2014/main" id="{8C1DBCB9-70AA-49ED-A27E-438623CA2C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5494" name="Group 40">
            <a:extLst>
              <a:ext uri="{FF2B5EF4-FFF2-40B4-BE49-F238E27FC236}">
                <a16:creationId xmlns:a16="http://schemas.microsoft.com/office/drawing/2014/main" id="{83421F09-546E-4564-BCD3-52236C759C71}"/>
              </a:ext>
            </a:extLst>
          </p:cNvPr>
          <p:cNvGrpSpPr>
            <a:grpSpLocks/>
          </p:cNvGrpSpPr>
          <p:nvPr/>
        </p:nvGrpSpPr>
        <p:grpSpPr bwMode="auto">
          <a:xfrm>
            <a:off x="7092952" y="188915"/>
            <a:ext cx="1584325" cy="439737"/>
            <a:chOff x="1020" y="618"/>
            <a:chExt cx="1542" cy="277"/>
          </a:xfrm>
        </p:grpSpPr>
        <p:sp>
          <p:nvSpPr>
            <p:cNvPr id="105495" name="Rectangle 41">
              <a:extLst>
                <a:ext uri="{FF2B5EF4-FFF2-40B4-BE49-F238E27FC236}">
                  <a16:creationId xmlns:a16="http://schemas.microsoft.com/office/drawing/2014/main" id="{40540FC2-3561-44B6-BDF4-E77EFF9E5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496" name="Text Box 42">
              <a:extLst>
                <a:ext uri="{FF2B5EF4-FFF2-40B4-BE49-F238E27FC236}">
                  <a16:creationId xmlns:a16="http://schemas.microsoft.com/office/drawing/2014/main" id="{70A9694D-2CB9-44EC-AE3D-996E2DE9E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공통역량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 descr="template04_2">
            <a:extLst>
              <a:ext uri="{FF2B5EF4-FFF2-40B4-BE49-F238E27FC236}">
                <a16:creationId xmlns:a16="http://schemas.microsoft.com/office/drawing/2014/main" id="{EAF4A993-D100-4FF2-9A4C-F153513D9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499" name="Group 11">
            <a:extLst>
              <a:ext uri="{FF2B5EF4-FFF2-40B4-BE49-F238E27FC236}">
                <a16:creationId xmlns:a16="http://schemas.microsoft.com/office/drawing/2014/main" id="{2DD9C35F-529A-4ED6-B646-D8648CFC24BF}"/>
              </a:ext>
            </a:extLst>
          </p:cNvPr>
          <p:cNvGrpSpPr>
            <a:grpSpLocks/>
          </p:cNvGrpSpPr>
          <p:nvPr/>
        </p:nvGrpSpPr>
        <p:grpSpPr bwMode="auto">
          <a:xfrm>
            <a:off x="250827" y="1412875"/>
            <a:ext cx="8416925" cy="304800"/>
            <a:chOff x="118" y="573"/>
            <a:chExt cx="5972" cy="192"/>
          </a:xfrm>
        </p:grpSpPr>
        <p:grpSp>
          <p:nvGrpSpPr>
            <p:cNvPr id="106595" name="Group 7">
              <a:extLst>
                <a:ext uri="{FF2B5EF4-FFF2-40B4-BE49-F238E27FC236}">
                  <a16:creationId xmlns:a16="http://schemas.microsoft.com/office/drawing/2014/main" id="{C1863C74-0E13-410D-9F2F-E4D6FD6B21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" y="573"/>
              <a:ext cx="1517" cy="192"/>
              <a:chOff x="253" y="795"/>
              <a:chExt cx="1966" cy="192"/>
            </a:xfrm>
          </p:grpSpPr>
          <p:sp>
            <p:nvSpPr>
              <p:cNvPr id="106599" name="Rectangle 8">
                <a:extLst>
                  <a:ext uri="{FF2B5EF4-FFF2-40B4-BE49-F238E27FC236}">
                    <a16:creationId xmlns:a16="http://schemas.microsoft.com/office/drawing/2014/main" id="{F6BB8384-1B7E-48A9-9028-13E2A73ED90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53" y="795"/>
                <a:ext cx="1006" cy="192"/>
              </a:xfrm>
              <a:prstGeom prst="rect">
                <a:avLst/>
              </a:prstGeom>
              <a:solidFill>
                <a:srgbClr val="DDDDDD"/>
              </a:solidFill>
              <a:ln w="9525" algn="ctr">
                <a:solidFill>
                  <a:srgbClr val="80808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</a:pPr>
                <a:r>
                  <a:rPr kumimoji="0" lang="en-US" altLang="ko-KR" sz="1200">
                    <a:solidFill>
                      <a:srgbClr val="000000"/>
                    </a:solidFill>
                    <a:cs typeface="Arial" panose="020B0604020202020204" pitchFamily="34" charset="0"/>
                  </a:rPr>
                  <a:t>Competency</a:t>
                </a:r>
              </a:p>
            </p:txBody>
          </p:sp>
          <p:sp>
            <p:nvSpPr>
              <p:cNvPr id="106600" name="Rectangle 9">
                <a:extLst>
                  <a:ext uri="{FF2B5EF4-FFF2-40B4-BE49-F238E27FC236}">
                    <a16:creationId xmlns:a16="http://schemas.microsoft.com/office/drawing/2014/main" id="{D73701FF-07A6-4581-82C5-76A00D22D0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59" y="795"/>
                <a:ext cx="962" cy="192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80808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</a:pPr>
                <a:r>
                  <a:rPr kumimoji="0" lang="ko-KR" altLang="en-US" sz="1200">
                    <a:solidFill>
                      <a:srgbClr val="0033CC"/>
                    </a:solidFill>
                    <a:cs typeface="Arial" panose="020B0604020202020204" pitchFamily="34" charset="0"/>
                  </a:rPr>
                  <a:t>순수</a:t>
                </a:r>
              </a:p>
            </p:txBody>
          </p:sp>
        </p:grpSp>
        <p:grpSp>
          <p:nvGrpSpPr>
            <p:cNvPr id="106596" name="그룹 12">
              <a:extLst>
                <a:ext uri="{FF2B5EF4-FFF2-40B4-BE49-F238E27FC236}">
                  <a16:creationId xmlns:a16="http://schemas.microsoft.com/office/drawing/2014/main" id="{05D93311-17A0-4620-9750-03782E64A7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4" y="573"/>
              <a:ext cx="4376" cy="192"/>
              <a:chOff x="2721761" y="909622"/>
              <a:chExt cx="6946148" cy="304800"/>
            </a:xfrm>
          </p:grpSpPr>
          <p:sp>
            <p:nvSpPr>
              <p:cNvPr id="106597" name="Rectangle 8">
                <a:extLst>
                  <a:ext uri="{FF2B5EF4-FFF2-40B4-BE49-F238E27FC236}">
                    <a16:creationId xmlns:a16="http://schemas.microsoft.com/office/drawing/2014/main" id="{E95644D1-D465-4259-8420-B9FFEFC691A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721861" y="909622"/>
                <a:ext cx="1231873" cy="304800"/>
              </a:xfrm>
              <a:prstGeom prst="rect">
                <a:avLst/>
              </a:prstGeom>
              <a:solidFill>
                <a:srgbClr val="DDDDDD"/>
              </a:solidFill>
              <a:ln w="9525" algn="ctr">
                <a:solidFill>
                  <a:srgbClr val="80808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</a:pPr>
                <a:r>
                  <a:rPr kumimoji="0" lang="en-US" altLang="ko-KR" sz="1200">
                    <a:solidFill>
                      <a:srgbClr val="000000"/>
                    </a:solidFill>
                    <a:cs typeface="Arial" panose="020B0604020202020204" pitchFamily="34" charset="0"/>
                  </a:rPr>
                  <a:t>Definition</a:t>
                </a:r>
              </a:p>
            </p:txBody>
          </p:sp>
          <p:sp>
            <p:nvSpPr>
              <p:cNvPr id="106598" name="Rectangle 9">
                <a:extLst>
                  <a:ext uri="{FF2B5EF4-FFF2-40B4-BE49-F238E27FC236}">
                    <a16:creationId xmlns:a16="http://schemas.microsoft.com/office/drawing/2014/main" id="{C831225B-8554-45CB-BD79-1E9A051F100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953734" y="909622"/>
                <a:ext cx="5714175" cy="3048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80808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ctr" latinLnBrk="1">
                  <a:lnSpc>
                    <a:spcPct val="120000"/>
                  </a:lnSpc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</a:pPr>
                <a:r>
                  <a:rPr kumimoji="0" lang="ko-KR" altLang="en-US" sz="1200">
                    <a:solidFill>
                      <a:srgbClr val="0033CC"/>
                    </a:solidFill>
                    <a:cs typeface="Arial" panose="020B0604020202020204" pitchFamily="34" charset="0"/>
                  </a:rPr>
                  <a:t>깨끗한 물과 같이 공적 가치를 실현하고 정직한 삶을 추구하는 역량</a:t>
                </a:r>
              </a:p>
            </p:txBody>
          </p:sp>
        </p:grpSp>
      </p:grpSp>
      <p:graphicFrame>
        <p:nvGraphicFramePr>
          <p:cNvPr id="436340" name="Group 116">
            <a:extLst>
              <a:ext uri="{FF2B5EF4-FFF2-40B4-BE49-F238E27FC236}">
                <a16:creationId xmlns:a16="http://schemas.microsoft.com/office/drawing/2014/main" id="{E223A1A0-4D61-4F75-9C25-2607DB1AF157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1916113"/>
          <a:ext cx="8712200" cy="4418012"/>
        </p:xfrm>
        <a:graphic>
          <a:graphicData uri="http://schemas.openxmlformats.org/drawingml/2006/table">
            <a:tbl>
              <a:tblPr/>
              <a:tblGrid>
                <a:gridCol w="592137">
                  <a:extLst>
                    <a:ext uri="{9D8B030D-6E8A-4147-A177-3AD203B41FA5}">
                      <a16:colId xmlns:a16="http://schemas.microsoft.com/office/drawing/2014/main" val="3120863752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46362769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3547043183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377979675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3487349221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853409194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4002663294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98216210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1434116872"/>
                    </a:ext>
                  </a:extLst>
                </a:gridCol>
              </a:tblGrid>
              <a:tr h="201613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핵심요소</a:t>
                      </a:r>
                    </a:p>
                  </a:txBody>
                  <a:tcPr marL="25200" marR="25200" marT="25200" marB="252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Key words</a:t>
                      </a:r>
                    </a:p>
                  </a:txBody>
                  <a:tcPr marL="25200" marR="25200" marT="25200" marB="252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대표행동지표</a:t>
                      </a:r>
                    </a:p>
                  </a:txBody>
                  <a:tcPr marL="25200" marR="25200" marT="25200" marB="252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25200" marB="252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Behavior Indicator</a:t>
                      </a:r>
                    </a:p>
                  </a:txBody>
                  <a:tcPr marL="25200" marR="25200" marT="25200" marB="252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432907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25200" marR="25200" marT="25200" marB="252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25200" marR="25200" marT="25200" marB="252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25200" marR="25200" marT="25200" marB="252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25200" marR="25200" marT="25200" marB="252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25200" marR="25200" marT="25200" marB="252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594745"/>
                  </a:ext>
                </a:extLst>
              </a:tr>
              <a:tr h="779462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공적 가치 </a:t>
                      </a:r>
                      <a:b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</a:b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실현</a:t>
                      </a:r>
                    </a:p>
                  </a:txBody>
                  <a:tcPr marL="25200" marR="25200" marT="25200" marB="252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책임의식 </a:t>
                      </a:r>
                    </a:p>
                  </a:txBody>
                  <a:tcPr marL="25200" marR="25200" marT="25200" marB="252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공공서비스 제공에 대한 사회적 책임감이 높다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공공서비스업무 수행 과정에서 자신의 잘못으로 문제가 발생하더라도 이를 숨기지 않는다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공공서비스업무 수행에 따라 발생되는 문제에 대해 스스로 책임을 지고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이를 통해 학습함으로써 성장의 계기로 삼는다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공공서비스업무 수행에 대한 책임감이 높아 업무를 완결하고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발생 가능한 문제를 파악하여 예방하며 구성원과 공유함으로써 구성원의 책임의식을 고취한다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728676"/>
                  </a:ext>
                </a:extLst>
              </a:tr>
              <a:tr h="635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자기희생</a:t>
                      </a:r>
                      <a:b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참여와 모범</a:t>
                      </a: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25200" marR="25200" marT="25200" marB="252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개인의 희생을 감수하고 조직에 참여하여 구성원에 모범을 보인다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조직 구성원의 업무상 도움 요청에 일상적으로 대응한다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개인의 희생이 요구되는 업무에 다른 구성원들이 감수하는 수준 이상으로 개인의 희생을 감수하고 적극적으로 협조한다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희생을 감수하고 회사의 목표를 위해 적극적으로 협조하며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구성원들의 지원을 촉진한다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964940"/>
                  </a:ext>
                </a:extLst>
              </a:tr>
              <a:tr h="896937">
                <a:tc rowSpan="3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정직한 삶</a:t>
                      </a:r>
                    </a:p>
                  </a:txBody>
                  <a:tcPr marL="25200" marR="25200" marT="25200" marB="252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무사공평</a:t>
                      </a:r>
                      <a:b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(Fairness)</a:t>
                      </a:r>
                    </a:p>
                  </a:txBody>
                  <a:tcPr marL="25200" marR="25200" marT="25200" marB="252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사적인 이해에 기초하지 않고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의사결정에 있어 공정하고 공평하다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개인의 이해에 따라 의사결정을 내리는 등 행동의 일관성이 부족해 상사의 지속적인 지도와 조언이 필요하다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일상적인 상황에서는 구체적 조언이 없더라도 근무시간에 개인 사무를 자제하고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무사공평의 원칙에 따라 일관된 행동패턴을 보여준다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전사적 사안에 대해서도 이해관계나 외압에 흔들리지 않고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원칙에 입각한 투철한 윤리의식에 따라 의사결정을 수행한다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0630"/>
                  </a:ext>
                </a:extLst>
              </a:tr>
              <a:tr h="922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규범준수 </a:t>
                      </a:r>
                    </a:p>
                  </a:txBody>
                  <a:tcPr marL="25200" marR="25200" marT="25200" marB="252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언제나 규범과 규칙을 준수하려고 노력한다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조직의 규범 및 규칙 준수를 위한 최소한의 노력을 보인다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일상적인 수준의 규범 및 규칙 준수 노력과 함께 윤리적 원칙에 일관된 행동패턴을 보여준다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규범 및 규칙의 제정 취지를 이해하고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규범적으로 정해진 강제 사항이 아니더라도 필요한 행동을 취하며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조직 구성원들에게 올바른 행동을 강조하고 행동의 교정을 지적한다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49324"/>
                  </a:ext>
                </a:extLst>
              </a:tr>
              <a:tr h="779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신뢰</a:t>
                      </a:r>
                    </a:p>
                  </a:txBody>
                  <a:tcPr marL="25200" marR="25200" marT="25200" marB="252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동료 및 이해관계자와의 신뢰 형성을 위해 노력한다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동료 및 이해관계자에게 신뢰감을 주기 위해 별다른 행동을 취하지 않는다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일상적인 상황에서 자신의 행동 및 업무처리 결과가 동료 및 이해관계자에게 어떤 영향을 미치는지를 이해하고 신뢰도 향상을 위해 노력한다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조직 구성원 및 이해관계자와 상호신뢰관계를 구축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유지할 수 있도록 행동하고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구성원간 상호 존중하고 신뢰할 수 있는 조직 분위기를 촉진한다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25200" marR="25200" marT="25200" marB="252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613712"/>
                  </a:ext>
                </a:extLst>
              </a:tr>
            </a:tbl>
          </a:graphicData>
        </a:graphic>
      </p:graphicFrame>
      <p:sp>
        <p:nvSpPr>
          <p:cNvPr id="106578" name="Rectangle 96">
            <a:extLst>
              <a:ext uri="{FF2B5EF4-FFF2-40B4-BE49-F238E27FC236}">
                <a16:creationId xmlns:a16="http://schemas.microsoft.com/office/drawing/2014/main" id="{866CA263-7507-4D79-83E3-1171DF0FF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36613"/>
            <a:ext cx="2305050" cy="360362"/>
          </a:xfrm>
          <a:prstGeom prst="rect">
            <a:avLst/>
          </a:prstGeom>
          <a:gradFill rotWithShape="0">
            <a:gsLst>
              <a:gs pos="0">
                <a:srgbClr val="990000"/>
              </a:gs>
              <a:gs pos="100000">
                <a:srgbClr val="470000"/>
              </a:gs>
            </a:gsLst>
            <a:path path="rect">
              <a:fillToRect r="100000" b="100000"/>
            </a:path>
          </a:gradFill>
          <a:ln w="9525">
            <a:miter lim="800000"/>
            <a:headEnd/>
            <a:tailEnd/>
          </a:ln>
          <a:scene3d>
            <a:camera prst="legacyObliqueBottomLef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0000"/>
            </a:extrusionClr>
            <a:contourClr>
              <a:srgbClr val="990000"/>
            </a:contourClr>
          </a:sp3d>
        </p:spPr>
        <p:txBody>
          <a:bodyPr wrap="none" anchor="ctr">
            <a:flatTx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80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6579" name="Text Box 97">
            <a:extLst>
              <a:ext uri="{FF2B5EF4-FFF2-40B4-BE49-F238E27FC236}">
                <a16:creationId xmlns:a16="http://schemas.microsoft.com/office/drawing/2014/main" id="{790BB45B-A40D-468D-8B5F-68B78CD4E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65175"/>
            <a:ext cx="2362200" cy="41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역량정의서 개발</a:t>
            </a:r>
          </a:p>
        </p:txBody>
      </p:sp>
      <p:grpSp>
        <p:nvGrpSpPr>
          <p:cNvPr id="106580" name="Group 101">
            <a:extLst>
              <a:ext uri="{FF2B5EF4-FFF2-40B4-BE49-F238E27FC236}">
                <a16:creationId xmlns:a16="http://schemas.microsoft.com/office/drawing/2014/main" id="{3B145A41-CF64-46DE-AE28-450540E08F51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sp>
          <p:nvSpPr>
            <p:cNvPr id="106587" name="Text Box 102">
              <a:extLst>
                <a:ext uri="{FF2B5EF4-FFF2-40B4-BE49-F238E27FC236}">
                  <a16:creationId xmlns:a16="http://schemas.microsoft.com/office/drawing/2014/main" id="{C48F2347-0BD4-46B4-82DA-3BABAE67B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635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자체개발 사례</a:t>
              </a:r>
              <a:endParaRPr lang="ko-KR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106588" name="Group 103">
              <a:extLst>
                <a:ext uri="{FF2B5EF4-FFF2-40B4-BE49-F238E27FC236}">
                  <a16:creationId xmlns:a16="http://schemas.microsoft.com/office/drawing/2014/main" id="{1CDB4FC7-ECEC-4A3F-89BF-570DC30F4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1" cy="172"/>
              <a:chOff x="385" y="845"/>
              <a:chExt cx="1094" cy="1044"/>
            </a:xfrm>
          </p:grpSpPr>
          <p:sp>
            <p:nvSpPr>
              <p:cNvPr id="106590" name="Oval 104">
                <a:extLst>
                  <a:ext uri="{FF2B5EF4-FFF2-40B4-BE49-F238E27FC236}">
                    <a16:creationId xmlns:a16="http://schemas.microsoft.com/office/drawing/2014/main" id="{634A1F81-866B-4CBD-87D1-43D3518DE0A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591" name="Oval 105">
                <a:extLst>
                  <a:ext uri="{FF2B5EF4-FFF2-40B4-BE49-F238E27FC236}">
                    <a16:creationId xmlns:a16="http://schemas.microsoft.com/office/drawing/2014/main" id="{66F76FC5-9737-4AE1-9ECF-B052C5F0B4C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592" name="Oval 106">
                <a:extLst>
                  <a:ext uri="{FF2B5EF4-FFF2-40B4-BE49-F238E27FC236}">
                    <a16:creationId xmlns:a16="http://schemas.microsoft.com/office/drawing/2014/main" id="{E2DDA2D5-9719-48C8-B73F-4F3E5140EDF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593" name="Oval 107">
                <a:extLst>
                  <a:ext uri="{FF2B5EF4-FFF2-40B4-BE49-F238E27FC236}">
                    <a16:creationId xmlns:a16="http://schemas.microsoft.com/office/drawing/2014/main" id="{0CD3BAF8-4301-46A9-8D60-7E26AC6C19B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594" name="Oval 108">
                <a:extLst>
                  <a:ext uri="{FF2B5EF4-FFF2-40B4-BE49-F238E27FC236}">
                    <a16:creationId xmlns:a16="http://schemas.microsoft.com/office/drawing/2014/main" id="{DF629550-F837-4697-9F8C-CE0D7975852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6589" name="Line 109">
              <a:extLst>
                <a:ext uri="{FF2B5EF4-FFF2-40B4-BE49-F238E27FC236}">
                  <a16:creationId xmlns:a16="http://schemas.microsoft.com/office/drawing/2014/main" id="{CA80D7C5-FCA8-413A-91CB-4FE1B87D8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6581" name="Group 110">
            <a:extLst>
              <a:ext uri="{FF2B5EF4-FFF2-40B4-BE49-F238E27FC236}">
                <a16:creationId xmlns:a16="http://schemas.microsoft.com/office/drawing/2014/main" id="{FF28291F-C246-4FAC-BA2C-2598DC7A73DD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06585" name="Text Box 111">
              <a:extLst>
                <a:ext uri="{FF2B5EF4-FFF2-40B4-BE49-F238E27FC236}">
                  <a16:creationId xmlns:a16="http://schemas.microsoft.com/office/drawing/2014/main" id="{2D01F4B0-88C6-4983-8011-570164BBF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06586" name="Line 112">
              <a:extLst>
                <a:ext uri="{FF2B5EF4-FFF2-40B4-BE49-F238E27FC236}">
                  <a16:creationId xmlns:a16="http://schemas.microsoft.com/office/drawing/2014/main" id="{E253D6B9-93A8-4109-9890-CFB17B20C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6582" name="Group 113">
            <a:extLst>
              <a:ext uri="{FF2B5EF4-FFF2-40B4-BE49-F238E27FC236}">
                <a16:creationId xmlns:a16="http://schemas.microsoft.com/office/drawing/2014/main" id="{5E0392CB-13BB-4902-AC75-648256F29839}"/>
              </a:ext>
            </a:extLst>
          </p:cNvPr>
          <p:cNvGrpSpPr>
            <a:grpSpLocks/>
          </p:cNvGrpSpPr>
          <p:nvPr/>
        </p:nvGrpSpPr>
        <p:grpSpPr bwMode="auto">
          <a:xfrm>
            <a:off x="7092952" y="188915"/>
            <a:ext cx="1584325" cy="439737"/>
            <a:chOff x="1020" y="618"/>
            <a:chExt cx="1542" cy="277"/>
          </a:xfrm>
        </p:grpSpPr>
        <p:sp>
          <p:nvSpPr>
            <p:cNvPr id="106583" name="Rectangle 114">
              <a:extLst>
                <a:ext uri="{FF2B5EF4-FFF2-40B4-BE49-F238E27FC236}">
                  <a16:creationId xmlns:a16="http://schemas.microsoft.com/office/drawing/2014/main" id="{C4EFE1B5-8E0D-4282-88A9-2F13FDAFD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584" name="Text Box 115">
              <a:extLst>
                <a:ext uri="{FF2B5EF4-FFF2-40B4-BE49-F238E27FC236}">
                  <a16:creationId xmlns:a16="http://schemas.microsoft.com/office/drawing/2014/main" id="{1F7DC1C2-6484-4A93-A870-BF33DA777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공통역량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5" descr="EV028">
            <a:extLst>
              <a:ext uri="{FF2B5EF4-FFF2-40B4-BE49-F238E27FC236}">
                <a16:creationId xmlns:a16="http://schemas.microsoft.com/office/drawing/2014/main" id="{075CA58E-81F8-4B7F-B30E-1D5FE302E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59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5" name="Text Box 25">
            <a:extLst>
              <a:ext uri="{FF2B5EF4-FFF2-40B4-BE49-F238E27FC236}">
                <a16:creationId xmlns:a16="http://schemas.microsoft.com/office/drawing/2014/main" id="{94E3BD75-EACB-4F6E-A296-5DCAE4654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2205038"/>
            <a:ext cx="4464050" cy="11112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6081CD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tIns="36000" bIns="36000" anchor="ctr"/>
          <a:lstStyle>
            <a:lvl1pPr marL="4508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latinLnBrk="0">
              <a:spcBef>
                <a:spcPts val="600"/>
              </a:spcBef>
            </a:pPr>
            <a:r>
              <a:rPr lang="ko-KR" altLang="en-US">
                <a:solidFill>
                  <a:srgbClr val="0000FF"/>
                </a:solidFill>
              </a:rPr>
              <a:t>전략적 인적자원개발은 생각보다 단순하다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 descr="template04_2">
            <a:extLst>
              <a:ext uri="{FF2B5EF4-FFF2-40B4-BE49-F238E27FC236}">
                <a16:creationId xmlns:a16="http://schemas.microsoft.com/office/drawing/2014/main" id="{199562B4-C03A-4F1C-BF94-1728D8350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7523" name="Group 90">
            <a:extLst>
              <a:ext uri="{FF2B5EF4-FFF2-40B4-BE49-F238E27FC236}">
                <a16:creationId xmlns:a16="http://schemas.microsoft.com/office/drawing/2014/main" id="{9668725B-E738-40F1-97A5-0F26269731C6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sp>
          <p:nvSpPr>
            <p:cNvPr id="107604" name="Text Box 91">
              <a:extLst>
                <a:ext uri="{FF2B5EF4-FFF2-40B4-BE49-F238E27FC236}">
                  <a16:creationId xmlns:a16="http://schemas.microsoft.com/office/drawing/2014/main" id="{6AF363C8-04E4-4B27-9D31-0D3ED3655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635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자체개발 사례</a:t>
              </a:r>
              <a:endParaRPr lang="ko-KR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107605" name="Group 92">
              <a:extLst>
                <a:ext uri="{FF2B5EF4-FFF2-40B4-BE49-F238E27FC236}">
                  <a16:creationId xmlns:a16="http://schemas.microsoft.com/office/drawing/2014/main" id="{C28FAE8F-5005-4BFC-ABFC-9923E3CFE9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1" cy="172"/>
              <a:chOff x="385" y="845"/>
              <a:chExt cx="1094" cy="1044"/>
            </a:xfrm>
          </p:grpSpPr>
          <p:sp>
            <p:nvSpPr>
              <p:cNvPr id="107607" name="Oval 93">
                <a:extLst>
                  <a:ext uri="{FF2B5EF4-FFF2-40B4-BE49-F238E27FC236}">
                    <a16:creationId xmlns:a16="http://schemas.microsoft.com/office/drawing/2014/main" id="{7C647994-D263-410A-949B-6CB498ADAB7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7608" name="Oval 94">
                <a:extLst>
                  <a:ext uri="{FF2B5EF4-FFF2-40B4-BE49-F238E27FC236}">
                    <a16:creationId xmlns:a16="http://schemas.microsoft.com/office/drawing/2014/main" id="{2654BCE1-6546-4B5E-BDA1-C1ED0F5056E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7609" name="Oval 95">
                <a:extLst>
                  <a:ext uri="{FF2B5EF4-FFF2-40B4-BE49-F238E27FC236}">
                    <a16:creationId xmlns:a16="http://schemas.microsoft.com/office/drawing/2014/main" id="{2EEDB1D4-03D5-4428-992E-2D630ACD76E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7610" name="Oval 96">
                <a:extLst>
                  <a:ext uri="{FF2B5EF4-FFF2-40B4-BE49-F238E27FC236}">
                    <a16:creationId xmlns:a16="http://schemas.microsoft.com/office/drawing/2014/main" id="{8383509A-C0C2-433A-9944-E19502188C9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7611" name="Oval 97">
                <a:extLst>
                  <a:ext uri="{FF2B5EF4-FFF2-40B4-BE49-F238E27FC236}">
                    <a16:creationId xmlns:a16="http://schemas.microsoft.com/office/drawing/2014/main" id="{FF58B4BA-A17A-401B-A031-74797080CF4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7606" name="Line 98">
              <a:extLst>
                <a:ext uri="{FF2B5EF4-FFF2-40B4-BE49-F238E27FC236}">
                  <a16:creationId xmlns:a16="http://schemas.microsoft.com/office/drawing/2014/main" id="{26575E91-CEF8-4D73-B9EA-5E22C8D8C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7524" name="Group 99">
            <a:extLst>
              <a:ext uri="{FF2B5EF4-FFF2-40B4-BE49-F238E27FC236}">
                <a16:creationId xmlns:a16="http://schemas.microsoft.com/office/drawing/2014/main" id="{05FF810F-CBAD-41F7-BA79-11403FFE7C0B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07602" name="Text Box 100">
              <a:extLst>
                <a:ext uri="{FF2B5EF4-FFF2-40B4-BE49-F238E27FC236}">
                  <a16:creationId xmlns:a16="http://schemas.microsoft.com/office/drawing/2014/main" id="{F2D1C9DC-0718-4108-9A5D-CBE7B1A28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07603" name="Line 101">
              <a:extLst>
                <a:ext uri="{FF2B5EF4-FFF2-40B4-BE49-F238E27FC236}">
                  <a16:creationId xmlns:a16="http://schemas.microsoft.com/office/drawing/2014/main" id="{9AC293C0-D71B-4105-B7E9-D6C445A7E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7525" name="Group 102">
            <a:extLst>
              <a:ext uri="{FF2B5EF4-FFF2-40B4-BE49-F238E27FC236}">
                <a16:creationId xmlns:a16="http://schemas.microsoft.com/office/drawing/2014/main" id="{91CC1E0E-7F27-4A5B-9DF4-2552C72CDF2C}"/>
              </a:ext>
            </a:extLst>
          </p:cNvPr>
          <p:cNvGrpSpPr>
            <a:grpSpLocks/>
          </p:cNvGrpSpPr>
          <p:nvPr/>
        </p:nvGrpSpPr>
        <p:grpSpPr bwMode="auto">
          <a:xfrm>
            <a:off x="7092952" y="188915"/>
            <a:ext cx="1584325" cy="439737"/>
            <a:chOff x="1020" y="618"/>
            <a:chExt cx="1542" cy="277"/>
          </a:xfrm>
        </p:grpSpPr>
        <p:sp>
          <p:nvSpPr>
            <p:cNvPr id="107600" name="Rectangle 103">
              <a:extLst>
                <a:ext uri="{FF2B5EF4-FFF2-40B4-BE49-F238E27FC236}">
                  <a16:creationId xmlns:a16="http://schemas.microsoft.com/office/drawing/2014/main" id="{AA5410E9-4B6E-4320-A9FD-575DBAA04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601" name="Text Box 104">
              <a:extLst>
                <a:ext uri="{FF2B5EF4-FFF2-40B4-BE49-F238E27FC236}">
                  <a16:creationId xmlns:a16="http://schemas.microsoft.com/office/drawing/2014/main" id="{B094D74F-3884-4DE6-9C1A-342315EC4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공통역량</a:t>
              </a:r>
            </a:p>
          </p:txBody>
        </p:sp>
      </p:grpSp>
      <p:grpSp>
        <p:nvGrpSpPr>
          <p:cNvPr id="107526" name="Group 7">
            <a:extLst>
              <a:ext uri="{FF2B5EF4-FFF2-40B4-BE49-F238E27FC236}">
                <a16:creationId xmlns:a16="http://schemas.microsoft.com/office/drawing/2014/main" id="{252F9E9D-4978-4ADF-813C-05B9CB9051FE}"/>
              </a:ext>
            </a:extLst>
          </p:cNvPr>
          <p:cNvGrpSpPr>
            <a:grpSpLocks/>
          </p:cNvGrpSpPr>
          <p:nvPr/>
        </p:nvGrpSpPr>
        <p:grpSpPr bwMode="auto">
          <a:xfrm>
            <a:off x="187327" y="909638"/>
            <a:ext cx="1863725" cy="304800"/>
            <a:chOff x="253" y="795"/>
            <a:chExt cx="1966" cy="192"/>
          </a:xfrm>
        </p:grpSpPr>
        <p:sp>
          <p:nvSpPr>
            <p:cNvPr id="107598" name="Rectangle 8">
              <a:extLst>
                <a:ext uri="{FF2B5EF4-FFF2-40B4-BE49-F238E27FC236}">
                  <a16:creationId xmlns:a16="http://schemas.microsoft.com/office/drawing/2014/main" id="{5F513DB6-502C-49BF-9F88-34680C5F0B0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3" y="795"/>
              <a:ext cx="1006" cy="192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lnSpc>
                  <a:spcPct val="100000"/>
                </a:lnSpc>
              </a:pPr>
              <a:r>
                <a:rPr kumimoji="0" lang="en-US" altLang="ko-KR" sz="1200">
                  <a:solidFill>
                    <a:srgbClr val="000000"/>
                  </a:solidFill>
                  <a:latin typeface="Arial" panose="020B0604020202020204" pitchFamily="34" charset="0"/>
                  <a:ea typeface="바탕" panose="02030600000101010101" pitchFamily="18" charset="-127"/>
                  <a:cs typeface="Arial" panose="020B0604020202020204" pitchFamily="34" charset="0"/>
                </a:rPr>
                <a:t>Competency</a:t>
              </a:r>
            </a:p>
          </p:txBody>
        </p:sp>
        <p:sp>
          <p:nvSpPr>
            <p:cNvPr id="107599" name="Rectangle 9">
              <a:extLst>
                <a:ext uri="{FF2B5EF4-FFF2-40B4-BE49-F238E27FC236}">
                  <a16:creationId xmlns:a16="http://schemas.microsoft.com/office/drawing/2014/main" id="{BF64F782-2982-4EBD-A2AD-68048538952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59" y="795"/>
              <a:ext cx="960" cy="19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lnSpc>
                  <a:spcPct val="100000"/>
                </a:lnSpc>
              </a:pPr>
              <a:r>
                <a:rPr kumimoji="0" lang="ko-KR" altLang="en-US" sz="120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열정</a:t>
              </a:r>
            </a:p>
          </p:txBody>
        </p:sp>
      </p:grpSp>
      <p:grpSp>
        <p:nvGrpSpPr>
          <p:cNvPr id="107527" name="그룹 12">
            <a:extLst>
              <a:ext uri="{FF2B5EF4-FFF2-40B4-BE49-F238E27FC236}">
                <a16:creationId xmlns:a16="http://schemas.microsoft.com/office/drawing/2014/main" id="{342CD1D6-A944-4EB9-98DB-AFE0837A5293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908050"/>
            <a:ext cx="6946900" cy="304800"/>
            <a:chOff x="2721761" y="909622"/>
            <a:chExt cx="6946148" cy="304800"/>
          </a:xfrm>
        </p:grpSpPr>
        <p:sp>
          <p:nvSpPr>
            <p:cNvPr id="107596" name="Rectangle 8">
              <a:extLst>
                <a:ext uri="{FF2B5EF4-FFF2-40B4-BE49-F238E27FC236}">
                  <a16:creationId xmlns:a16="http://schemas.microsoft.com/office/drawing/2014/main" id="{9B7EDD4A-6710-458D-A099-9B4D9B5B2B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21761" y="909622"/>
              <a:ext cx="1231767" cy="30480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lnSpc>
                  <a:spcPct val="100000"/>
                </a:lnSpc>
              </a:pPr>
              <a:r>
                <a:rPr kumimoji="0" lang="en-US" altLang="ko-KR" sz="1200">
                  <a:solidFill>
                    <a:srgbClr val="000000"/>
                  </a:solidFill>
                  <a:latin typeface="Arial" panose="020B0604020202020204" pitchFamily="34" charset="0"/>
                  <a:ea typeface="바탕" panose="02030600000101010101" pitchFamily="18" charset="-127"/>
                  <a:cs typeface="Arial" panose="020B0604020202020204" pitchFamily="34" charset="0"/>
                </a:rPr>
                <a:t>Definition</a:t>
              </a:r>
            </a:p>
          </p:txBody>
        </p:sp>
        <p:sp>
          <p:nvSpPr>
            <p:cNvPr id="107597" name="Rectangle 9">
              <a:extLst>
                <a:ext uri="{FF2B5EF4-FFF2-40B4-BE49-F238E27FC236}">
                  <a16:creationId xmlns:a16="http://schemas.microsoft.com/office/drawing/2014/main" id="{85E06891-154E-4504-BB74-7A89D41028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953528" y="909622"/>
              <a:ext cx="5714381" cy="3048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lnSpc>
                  <a:spcPct val="100000"/>
                </a:lnSpc>
              </a:pPr>
              <a:r>
                <a:rPr kumimoji="0" lang="ko-KR" altLang="en-US" sz="1200">
                  <a:solidFill>
                    <a:srgbClr val="0033CC"/>
                  </a:solidFill>
                  <a:cs typeface="Arial" panose="020B0604020202020204" pitchFamily="34" charset="0"/>
                </a:rPr>
                <a:t>역동적인 물과 같이 주인의식을 바탕으로 진취적으로 미래를 개척하고자 하는 역량</a:t>
              </a:r>
            </a:p>
          </p:txBody>
        </p:sp>
      </p:grpSp>
      <p:graphicFrame>
        <p:nvGraphicFramePr>
          <p:cNvPr id="448704" name="Group 192">
            <a:extLst>
              <a:ext uri="{FF2B5EF4-FFF2-40B4-BE49-F238E27FC236}">
                <a16:creationId xmlns:a16="http://schemas.microsoft.com/office/drawing/2014/main" id="{FCC23DD7-6D4E-4755-9102-C06B29854805}"/>
              </a:ext>
            </a:extLst>
          </p:cNvPr>
          <p:cNvGraphicFramePr>
            <a:graphicFrameLocks noGrp="1"/>
          </p:cNvGraphicFramePr>
          <p:nvPr/>
        </p:nvGraphicFramePr>
        <p:xfrm>
          <a:off x="187325" y="1316038"/>
          <a:ext cx="8872538" cy="4633912"/>
        </p:xfrm>
        <a:graphic>
          <a:graphicData uri="http://schemas.openxmlformats.org/drawingml/2006/table">
            <a:tbl>
              <a:tblPr/>
              <a:tblGrid>
                <a:gridCol w="496856">
                  <a:extLst>
                    <a:ext uri="{9D8B030D-6E8A-4147-A177-3AD203B41FA5}">
                      <a16:colId xmlns:a16="http://schemas.microsoft.com/office/drawing/2014/main" val="2073338463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3227710710"/>
                    </a:ext>
                  </a:extLst>
                </a:gridCol>
                <a:gridCol w="1223885">
                  <a:extLst>
                    <a:ext uri="{9D8B030D-6E8A-4147-A177-3AD203B41FA5}">
                      <a16:colId xmlns:a16="http://schemas.microsoft.com/office/drawing/2014/main" val="1626697871"/>
                    </a:ext>
                  </a:extLst>
                </a:gridCol>
                <a:gridCol w="97396">
                  <a:extLst>
                    <a:ext uri="{9D8B030D-6E8A-4147-A177-3AD203B41FA5}">
                      <a16:colId xmlns:a16="http://schemas.microsoft.com/office/drawing/2014/main" val="991880004"/>
                    </a:ext>
                  </a:extLst>
                </a:gridCol>
                <a:gridCol w="1727090">
                  <a:extLst>
                    <a:ext uri="{9D8B030D-6E8A-4147-A177-3AD203B41FA5}">
                      <a16:colId xmlns:a16="http://schemas.microsoft.com/office/drawing/2014/main" val="2945961813"/>
                    </a:ext>
                  </a:extLst>
                </a:gridCol>
                <a:gridCol w="144454">
                  <a:extLst>
                    <a:ext uri="{9D8B030D-6E8A-4147-A177-3AD203B41FA5}">
                      <a16:colId xmlns:a16="http://schemas.microsoft.com/office/drawing/2014/main" val="2812422041"/>
                    </a:ext>
                  </a:extLst>
                </a:gridCol>
                <a:gridCol w="1944564">
                  <a:extLst>
                    <a:ext uri="{9D8B030D-6E8A-4147-A177-3AD203B41FA5}">
                      <a16:colId xmlns:a16="http://schemas.microsoft.com/office/drawing/2014/main" val="3500650636"/>
                    </a:ext>
                  </a:extLst>
                </a:gridCol>
                <a:gridCol w="142866">
                  <a:extLst>
                    <a:ext uri="{9D8B030D-6E8A-4147-A177-3AD203B41FA5}">
                      <a16:colId xmlns:a16="http://schemas.microsoft.com/office/drawing/2014/main" val="1074089800"/>
                    </a:ext>
                  </a:extLst>
                </a:gridCol>
                <a:gridCol w="2376337">
                  <a:extLst>
                    <a:ext uri="{9D8B030D-6E8A-4147-A177-3AD203B41FA5}">
                      <a16:colId xmlns:a16="http://schemas.microsoft.com/office/drawing/2014/main" val="2638186074"/>
                    </a:ext>
                  </a:extLst>
                </a:gridCol>
              </a:tblGrid>
              <a:tr h="3175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핵심요소</a:t>
                      </a: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Key words</a:t>
                      </a: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대표행동지표</a:t>
                      </a: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Behavior Indicator</a:t>
                      </a: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661066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975633"/>
                  </a:ext>
                </a:extLst>
              </a:tr>
              <a:tr h="917575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주인의식</a:t>
                      </a: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소명의식 </a:t>
                      </a: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자신의 일에 대한 소명의식을 갖고 업무에 임한다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스스로의 의지에 의해 업무를 수행하기 보다 타인의 지시에 따라 수동적으로 업무에 임한다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공공서비스 업무 수행에 대한 자긍심을 갖고 ‘나 아니면 안된다’는 소명의식으로 해당 업무를 수행한다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공공서비스 제공에 대한 긍지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자부심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사명감이 투철하고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공공서비스와 관련된 어떤 이슈에 대해서도 대응할 수 있으며 대부분 대안까지 제시할 수 있다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644645"/>
                  </a:ext>
                </a:extLst>
              </a:tr>
              <a:tr h="917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전문가 의식</a:t>
                      </a: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수행업무의 성과 및 질을 높이기 위해 최선을 다한다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자신의 업무에 대해서는 납기를 지키면서 최선을 다한다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b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</a:b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업무수행과정의 문제점 해결을 위하여 주위의 모든 자원을 동원하여 솔루션을 찾으려고 노력한다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b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</a:b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구성원들의 수행업무에 대하여 관심을 갖고 어려운 일이 있을 경우에는 전문가적 식견으로 기준을 만들고 격려하는 등 지원활동에 노력한다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833634"/>
                  </a:ext>
                </a:extLst>
              </a:tr>
              <a:tr h="1246188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진취적</a:t>
                      </a:r>
                      <a:b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</a:b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의지</a:t>
                      </a: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도전의식</a:t>
                      </a: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현재의 위치에 만족하지 않고 새롭고 어려운 목표에 끊임없이 도전한다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도전적인 상황이 주어졌을 때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'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할 수 없는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'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이유를 찾는다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스스로 도전적인 목표를 설정하여 적극적으로 수행하는 에너지가 있다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최상의 수준을 위해 늘 솔선수범하고 몰입하여 자신뿐만 아니라 구성원들의 도전에 대한 열정까지도 불러일으킨다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283379"/>
                  </a:ext>
                </a:extLst>
              </a:tr>
              <a:tr h="917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장애극복 및 업무완수</a:t>
                      </a: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장애가 발생하더라도 이에 굴하지 않고 극복하여 업무를 완수한다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업무에 진행이 막히거나 어려움에 부딪치면 해결방안을 탐구한다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 </a:t>
                      </a: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합의된 목표를 달성하기 위해 이해관계자들을 설득하여 예상치 못한 난관을 극복하고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장벽을 오히려 도전적인 기회로 이용하려고 노력한다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 </a:t>
                      </a: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장벽 혹은 제한된 자원과는 무관하게 계획의 일관성을 유지하여 어려운 상황에서도 침착성을 잃지 않고 기대이상의 성과를 창출한다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 </a:t>
                      </a: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061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 descr="template04_2">
            <a:extLst>
              <a:ext uri="{FF2B5EF4-FFF2-40B4-BE49-F238E27FC236}">
                <a16:creationId xmlns:a16="http://schemas.microsoft.com/office/drawing/2014/main" id="{794A9965-93E1-4362-BE65-05495348B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8547" name="Group 3">
            <a:extLst>
              <a:ext uri="{FF2B5EF4-FFF2-40B4-BE49-F238E27FC236}">
                <a16:creationId xmlns:a16="http://schemas.microsoft.com/office/drawing/2014/main" id="{251DCEF0-EC15-4FB9-9D9E-AF69F0197434}"/>
              </a:ext>
            </a:extLst>
          </p:cNvPr>
          <p:cNvGrpSpPr>
            <a:grpSpLocks/>
          </p:cNvGrpSpPr>
          <p:nvPr/>
        </p:nvGrpSpPr>
        <p:grpSpPr bwMode="auto">
          <a:xfrm>
            <a:off x="0" y="144463"/>
            <a:ext cx="9144000" cy="550862"/>
            <a:chOff x="0" y="91"/>
            <a:chExt cx="5760" cy="347"/>
          </a:xfrm>
        </p:grpSpPr>
        <p:sp>
          <p:nvSpPr>
            <p:cNvPr id="108628" name="Text Box 4">
              <a:extLst>
                <a:ext uri="{FF2B5EF4-FFF2-40B4-BE49-F238E27FC236}">
                  <a16:creationId xmlns:a16="http://schemas.microsoft.com/office/drawing/2014/main" id="{E74FF280-E4D7-426C-BEBD-5998B8FD4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91"/>
              <a:ext cx="3635" cy="28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2400">
                  <a:latin typeface="Verdana" panose="020B0604030504040204" pitchFamily="34" charset="0"/>
                </a:rPr>
                <a:t>자체개발 사례</a:t>
              </a:r>
              <a:endParaRPr lang="ko-KR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108629" name="Group 5">
              <a:extLst>
                <a:ext uri="{FF2B5EF4-FFF2-40B4-BE49-F238E27FC236}">
                  <a16:creationId xmlns:a16="http://schemas.microsoft.com/office/drawing/2014/main" id="{27BE6043-A61F-416E-82FA-D577F9532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63"/>
              <a:ext cx="181" cy="172"/>
              <a:chOff x="385" y="845"/>
              <a:chExt cx="1094" cy="1044"/>
            </a:xfrm>
          </p:grpSpPr>
          <p:sp>
            <p:nvSpPr>
              <p:cNvPr id="108631" name="Oval 6">
                <a:extLst>
                  <a:ext uri="{FF2B5EF4-FFF2-40B4-BE49-F238E27FC236}">
                    <a16:creationId xmlns:a16="http://schemas.microsoft.com/office/drawing/2014/main" id="{7AF4958B-626F-4C67-9478-C8911CD8F5D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85" y="1594"/>
                <a:ext cx="907" cy="295"/>
              </a:xfrm>
              <a:prstGeom prst="ellipse">
                <a:avLst/>
              </a:prstGeom>
              <a:solidFill>
                <a:srgbClr val="B2B2B2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632" name="Oval 7">
                <a:extLst>
                  <a:ext uri="{FF2B5EF4-FFF2-40B4-BE49-F238E27FC236}">
                    <a16:creationId xmlns:a16="http://schemas.microsoft.com/office/drawing/2014/main" id="{EB2B720C-D84D-4A81-8AFF-AD556D68733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845"/>
                <a:ext cx="999" cy="1001"/>
              </a:xfrm>
              <a:prstGeom prst="ellipse">
                <a:avLst/>
              </a:prstGeom>
              <a:gradFill rotWithShape="1">
                <a:gsLst>
                  <a:gs pos="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633" name="Oval 8">
                <a:extLst>
                  <a:ext uri="{FF2B5EF4-FFF2-40B4-BE49-F238E27FC236}">
                    <a16:creationId xmlns:a16="http://schemas.microsoft.com/office/drawing/2014/main" id="{91DC5E46-4781-47CE-898A-525E9D49772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92" y="851"/>
                <a:ext cx="976" cy="975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634" name="Oval 9">
                <a:extLst>
                  <a:ext uri="{FF2B5EF4-FFF2-40B4-BE49-F238E27FC236}">
                    <a16:creationId xmlns:a16="http://schemas.microsoft.com/office/drawing/2014/main" id="{1A175A95-886F-4A67-A767-B6A0308DF9E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6" y="860"/>
                <a:ext cx="928" cy="912"/>
              </a:xfrm>
              <a:prstGeom prst="ellipse">
                <a:avLst/>
              </a:prstGeom>
              <a:gradFill rotWithShape="1">
                <a:gsLst>
                  <a:gs pos="0">
                    <a:srgbClr val="CACA00"/>
                  </a:gs>
                  <a:gs pos="100000">
                    <a:srgbClr val="FFFF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635" name="Oval 10">
                <a:extLst>
                  <a:ext uri="{FF2B5EF4-FFF2-40B4-BE49-F238E27FC236}">
                    <a16:creationId xmlns:a16="http://schemas.microsoft.com/office/drawing/2014/main" id="{A9123A4F-FF85-4B92-BADC-0B3E7FB5EE7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67" y="886"/>
                <a:ext cx="826" cy="74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8630" name="Line 11">
              <a:extLst>
                <a:ext uri="{FF2B5EF4-FFF2-40B4-BE49-F238E27FC236}">
                  <a16:creationId xmlns:a16="http://schemas.microsoft.com/office/drawing/2014/main" id="{244336BB-7ACB-4467-8507-B0913E360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8"/>
              <a:ext cx="5760" cy="0"/>
            </a:xfrm>
            <a:prstGeom prst="line">
              <a:avLst/>
            </a:prstGeom>
            <a:noFill/>
            <a:ln w="3175" cap="rnd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8548" name="Group 12">
            <a:extLst>
              <a:ext uri="{FF2B5EF4-FFF2-40B4-BE49-F238E27FC236}">
                <a16:creationId xmlns:a16="http://schemas.microsoft.com/office/drawing/2014/main" id="{BCE0C350-B7C0-422D-B34D-BB92D476436F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08626" name="Text Box 13">
              <a:extLst>
                <a:ext uri="{FF2B5EF4-FFF2-40B4-BE49-F238E27FC236}">
                  <a16:creationId xmlns:a16="http://schemas.microsoft.com/office/drawing/2014/main" id="{98A498C0-90FE-464F-BAA5-5138A9D6A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08627" name="Line 14">
              <a:extLst>
                <a:ext uri="{FF2B5EF4-FFF2-40B4-BE49-F238E27FC236}">
                  <a16:creationId xmlns:a16="http://schemas.microsoft.com/office/drawing/2014/main" id="{C290B5E4-77F0-4E7F-8DC3-610021289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8549" name="Group 15">
            <a:extLst>
              <a:ext uri="{FF2B5EF4-FFF2-40B4-BE49-F238E27FC236}">
                <a16:creationId xmlns:a16="http://schemas.microsoft.com/office/drawing/2014/main" id="{89D5439D-DFB5-4B0B-9C03-53D4B9D298EF}"/>
              </a:ext>
            </a:extLst>
          </p:cNvPr>
          <p:cNvGrpSpPr>
            <a:grpSpLocks/>
          </p:cNvGrpSpPr>
          <p:nvPr/>
        </p:nvGrpSpPr>
        <p:grpSpPr bwMode="auto">
          <a:xfrm>
            <a:off x="7092952" y="188915"/>
            <a:ext cx="1584325" cy="439737"/>
            <a:chOff x="1020" y="618"/>
            <a:chExt cx="1542" cy="277"/>
          </a:xfrm>
        </p:grpSpPr>
        <p:sp>
          <p:nvSpPr>
            <p:cNvPr id="108624" name="Rectangle 16">
              <a:extLst>
                <a:ext uri="{FF2B5EF4-FFF2-40B4-BE49-F238E27FC236}">
                  <a16:creationId xmlns:a16="http://schemas.microsoft.com/office/drawing/2014/main" id="{DC867754-365F-4407-8E7B-E69BEC640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625" name="Text Box 17">
              <a:extLst>
                <a:ext uri="{FF2B5EF4-FFF2-40B4-BE49-F238E27FC236}">
                  <a16:creationId xmlns:a16="http://schemas.microsoft.com/office/drawing/2014/main" id="{6843B617-06BA-4093-BF2F-0B481BF48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공통역량</a:t>
              </a:r>
            </a:p>
          </p:txBody>
        </p:sp>
      </p:grpSp>
      <p:grpSp>
        <p:nvGrpSpPr>
          <p:cNvPr id="108550" name="Group 7">
            <a:extLst>
              <a:ext uri="{FF2B5EF4-FFF2-40B4-BE49-F238E27FC236}">
                <a16:creationId xmlns:a16="http://schemas.microsoft.com/office/drawing/2014/main" id="{9BB4B546-58C1-4FE0-B015-23CDBD0D2603}"/>
              </a:ext>
            </a:extLst>
          </p:cNvPr>
          <p:cNvGrpSpPr>
            <a:grpSpLocks/>
          </p:cNvGrpSpPr>
          <p:nvPr/>
        </p:nvGrpSpPr>
        <p:grpSpPr bwMode="auto">
          <a:xfrm>
            <a:off x="187325" y="909638"/>
            <a:ext cx="1936750" cy="304800"/>
            <a:chOff x="253" y="795"/>
            <a:chExt cx="1966" cy="192"/>
          </a:xfrm>
        </p:grpSpPr>
        <p:sp>
          <p:nvSpPr>
            <p:cNvPr id="108622" name="Rectangle 8">
              <a:extLst>
                <a:ext uri="{FF2B5EF4-FFF2-40B4-BE49-F238E27FC236}">
                  <a16:creationId xmlns:a16="http://schemas.microsoft.com/office/drawing/2014/main" id="{7E3615E6-4420-4117-86B7-6F3D3DA595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3" y="795"/>
              <a:ext cx="1006" cy="192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lnSpc>
                  <a:spcPct val="100000"/>
                </a:lnSpc>
              </a:pPr>
              <a:r>
                <a:rPr kumimoji="0" lang="en-US" altLang="ko-KR" sz="1200">
                  <a:solidFill>
                    <a:srgbClr val="000000"/>
                  </a:solidFill>
                  <a:cs typeface="Arial" panose="020B0604020202020204" pitchFamily="34" charset="0"/>
                </a:rPr>
                <a:t>Competency</a:t>
              </a:r>
            </a:p>
          </p:txBody>
        </p:sp>
        <p:sp>
          <p:nvSpPr>
            <p:cNvPr id="108623" name="Rectangle 9">
              <a:extLst>
                <a:ext uri="{FF2B5EF4-FFF2-40B4-BE49-F238E27FC236}">
                  <a16:creationId xmlns:a16="http://schemas.microsoft.com/office/drawing/2014/main" id="{9DB8BB9F-DFAC-4EAA-99C9-ECF3312C40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59" y="795"/>
              <a:ext cx="960" cy="19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lnSpc>
                  <a:spcPct val="100000"/>
                </a:lnSpc>
              </a:pPr>
              <a:r>
                <a:rPr kumimoji="0" lang="ko-KR" altLang="en-US" sz="1200">
                  <a:solidFill>
                    <a:srgbClr val="0033CC"/>
                  </a:solidFill>
                  <a:cs typeface="Arial" panose="020B0604020202020204" pitchFamily="34" charset="0"/>
                </a:rPr>
                <a:t>창조</a:t>
              </a:r>
            </a:p>
          </p:txBody>
        </p:sp>
      </p:grpSp>
      <p:grpSp>
        <p:nvGrpSpPr>
          <p:cNvPr id="108551" name="그룹 12">
            <a:extLst>
              <a:ext uri="{FF2B5EF4-FFF2-40B4-BE49-F238E27FC236}">
                <a16:creationId xmlns:a16="http://schemas.microsoft.com/office/drawing/2014/main" id="{0AFE546A-8EB7-491B-874A-DE82367A437E}"/>
              </a:ext>
            </a:extLst>
          </p:cNvPr>
          <p:cNvGrpSpPr>
            <a:grpSpLocks/>
          </p:cNvGrpSpPr>
          <p:nvPr/>
        </p:nvGrpSpPr>
        <p:grpSpPr bwMode="auto">
          <a:xfrm>
            <a:off x="2124077" y="909638"/>
            <a:ext cx="6911975" cy="304800"/>
            <a:chOff x="2721761" y="909622"/>
            <a:chExt cx="6946148" cy="304800"/>
          </a:xfrm>
        </p:grpSpPr>
        <p:sp>
          <p:nvSpPr>
            <p:cNvPr id="108620" name="Rectangle 8">
              <a:extLst>
                <a:ext uri="{FF2B5EF4-FFF2-40B4-BE49-F238E27FC236}">
                  <a16:creationId xmlns:a16="http://schemas.microsoft.com/office/drawing/2014/main" id="{85388B13-BF20-464E-AB47-1AA7CC8E550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21761" y="909622"/>
              <a:ext cx="1231609" cy="304800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lnSpc>
                  <a:spcPct val="100000"/>
                </a:lnSpc>
              </a:pPr>
              <a:r>
                <a:rPr kumimoji="0" lang="en-US" altLang="ko-KR" sz="1200">
                  <a:solidFill>
                    <a:srgbClr val="000000"/>
                  </a:solidFill>
                  <a:cs typeface="Arial" panose="020B0604020202020204" pitchFamily="34" charset="0"/>
                </a:rPr>
                <a:t>Definition</a:t>
              </a:r>
            </a:p>
          </p:txBody>
        </p:sp>
        <p:sp>
          <p:nvSpPr>
            <p:cNvPr id="108621" name="Rectangle 9">
              <a:extLst>
                <a:ext uri="{FF2B5EF4-FFF2-40B4-BE49-F238E27FC236}">
                  <a16:creationId xmlns:a16="http://schemas.microsoft.com/office/drawing/2014/main" id="{9E468FEF-3B07-47F2-9A7C-C1BA48B72B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953370" y="909622"/>
              <a:ext cx="5714539" cy="3048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lnSpc>
                  <a:spcPct val="100000"/>
                </a:lnSpc>
              </a:pPr>
              <a:r>
                <a:rPr kumimoji="0" lang="ko-KR" altLang="en-US" sz="1200">
                  <a:solidFill>
                    <a:srgbClr val="0033CC"/>
                  </a:solidFill>
                  <a:cs typeface="Arial" panose="020B0604020202020204" pitchFamily="34" charset="0"/>
                </a:rPr>
                <a:t>생명의 원천인 물과 같이 창의적 사고와 열린 자세로 새로운 가치를 창출하는 역량</a:t>
              </a:r>
            </a:p>
          </p:txBody>
        </p:sp>
      </p:grpSp>
      <p:graphicFrame>
        <p:nvGraphicFramePr>
          <p:cNvPr id="450729" name="Group 169">
            <a:extLst>
              <a:ext uri="{FF2B5EF4-FFF2-40B4-BE49-F238E27FC236}">
                <a16:creationId xmlns:a16="http://schemas.microsoft.com/office/drawing/2014/main" id="{43303AC8-B714-4918-9BA0-0EAAB2E28A80}"/>
              </a:ext>
            </a:extLst>
          </p:cNvPr>
          <p:cNvGraphicFramePr>
            <a:graphicFrameLocks noGrp="1"/>
          </p:cNvGraphicFramePr>
          <p:nvPr/>
        </p:nvGraphicFramePr>
        <p:xfrm>
          <a:off x="187327" y="1316038"/>
          <a:ext cx="8785225" cy="4921250"/>
        </p:xfrm>
        <a:graphic>
          <a:graphicData uri="http://schemas.openxmlformats.org/drawingml/2006/table">
            <a:tbl>
              <a:tblPr/>
              <a:tblGrid>
                <a:gridCol w="596862">
                  <a:extLst>
                    <a:ext uri="{9D8B030D-6E8A-4147-A177-3AD203B41FA5}">
                      <a16:colId xmlns:a16="http://schemas.microsoft.com/office/drawing/2014/main" val="2271133455"/>
                    </a:ext>
                  </a:extLst>
                </a:gridCol>
                <a:gridCol w="839734">
                  <a:extLst>
                    <a:ext uri="{9D8B030D-6E8A-4147-A177-3AD203B41FA5}">
                      <a16:colId xmlns:a16="http://schemas.microsoft.com/office/drawing/2014/main" val="709354178"/>
                    </a:ext>
                  </a:extLst>
                </a:gridCol>
                <a:gridCol w="1298492">
                  <a:extLst>
                    <a:ext uri="{9D8B030D-6E8A-4147-A177-3AD203B41FA5}">
                      <a16:colId xmlns:a16="http://schemas.microsoft.com/office/drawing/2014/main" val="1235468881"/>
                    </a:ext>
                  </a:extLst>
                </a:gridCol>
                <a:gridCol w="97396">
                  <a:extLst>
                    <a:ext uri="{9D8B030D-6E8A-4147-A177-3AD203B41FA5}">
                      <a16:colId xmlns:a16="http://schemas.microsoft.com/office/drawing/2014/main" val="3509898296"/>
                    </a:ext>
                  </a:extLst>
                </a:gridCol>
                <a:gridCol w="1720740">
                  <a:extLst>
                    <a:ext uri="{9D8B030D-6E8A-4147-A177-3AD203B41FA5}">
                      <a16:colId xmlns:a16="http://schemas.microsoft.com/office/drawing/2014/main" val="1229431"/>
                    </a:ext>
                  </a:extLst>
                </a:gridCol>
                <a:gridCol w="330179">
                  <a:extLst>
                    <a:ext uri="{9D8B030D-6E8A-4147-A177-3AD203B41FA5}">
                      <a16:colId xmlns:a16="http://schemas.microsoft.com/office/drawing/2014/main" val="1267501520"/>
                    </a:ext>
                  </a:extLst>
                </a:gridCol>
                <a:gridCol w="1785824">
                  <a:extLst>
                    <a:ext uri="{9D8B030D-6E8A-4147-A177-3AD203B41FA5}">
                      <a16:colId xmlns:a16="http://schemas.microsoft.com/office/drawing/2014/main" val="2385069367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633783515"/>
                    </a:ext>
                  </a:extLst>
                </a:gridCol>
                <a:gridCol w="1719152">
                  <a:extLst>
                    <a:ext uri="{9D8B030D-6E8A-4147-A177-3AD203B41FA5}">
                      <a16:colId xmlns:a16="http://schemas.microsoft.com/office/drawing/2014/main" val="3133912578"/>
                    </a:ext>
                  </a:extLst>
                </a:gridCol>
              </a:tblGrid>
              <a:tr h="339725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핵심요소</a:t>
                      </a: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Key words</a:t>
                      </a: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대표행동지표</a:t>
                      </a: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Behavior Indicator</a:t>
                      </a: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656560"/>
                  </a:ext>
                </a:extLst>
              </a:tr>
              <a:tr h="339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415952"/>
                  </a:ext>
                </a:extLst>
              </a:tr>
              <a:tr h="981075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창의적</a:t>
                      </a:r>
                      <a:b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</a:b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사고</a:t>
                      </a: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열린 자세</a:t>
                      </a:r>
                      <a:b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</a:b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(Open mind)</a:t>
                      </a: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새로운 것을 받아들이려는 열린 마음을 가지고 항상 배우려는 자세로 사람과 일을 대한다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새로운 것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타인의 사고 및 의견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타조직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문화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방식 등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을 자기방식 및 기준대로만 받아들인다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새로운 것을 열린 마음으로 인정하고 받아들이려고 노력한다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영역의 경계를 허물고 넓은 시야와 열린 마음으로 다양한 지식과 아이디어를 흡수하고 전파하여 조직에 긍정적인 변화를 가져온다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67424"/>
                  </a:ext>
                </a:extLst>
              </a:tr>
              <a:tr h="779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변화의지</a:t>
                      </a: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기존의 업무방식에 만족하지 않고 새로운 방식을 추구한다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관행만 따르고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새로운 방식을 적용하는 것에 대한 거부감이 있다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기존의 업무방식에 만족하지 않고 지속적으로 의문을 제기한다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구성원들이 창의적인 비즈니스 방식을 추구할 수 있도록 장려하며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이를 촉진하는 분위기를 조성한다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725975"/>
                  </a:ext>
                </a:extLst>
              </a:tr>
              <a:tr h="1331913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가치 창출</a:t>
                      </a: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아이디어 제시</a:t>
                      </a: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오래된 관행 또는 관습적인 사고를 벗어나 새로운 아이디어를 창출한다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새로움을 위한 아이디어가 부재할 뿐만 아니라 아이디어를 제시해야 할 필요성도 크게 느끼지 못한다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자신의 업무영역에 가장 적합하게 업무과정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업무스타일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새로운 행동방식을 개발한다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전사적으로 영향을 미칠 수 있는 프로세스와 시스템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업무방법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새로운 사고나 행동방식에 관한 새로운 아이디어를 창출해 낸다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 </a:t>
                      </a: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041072"/>
                  </a:ext>
                </a:extLst>
              </a:tr>
              <a:tr h="1149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창조적</a:t>
                      </a:r>
                      <a:b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</a:b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성과창출 </a:t>
                      </a:r>
                    </a:p>
                  </a:txBody>
                  <a:tcPr marL="35998" marR="35998" marT="36000" marB="36000" anchor="ctr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새로운 아이디어나 기회를 지속적으로 적용하여 성과를 크게 차별화 시킨다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업무수행의 전통적인 방식과 절차 내에서 일상적인 성과를 창출해 낸다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  <a:b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</a:b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기존의 프로세스를 변경하거나 새로운 방식을 실행하여 과거의 성과를 뛰어 넘는 결과를 창출해 낸다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잠재성이 있는 새로운 사업영역이나 서비스를 개발하여 기존에는 없던 획기적인 성과를 창출해 내 이에 따르는 파급효과가 크다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35998" marR="35998" marT="36000" marB="36000" horzOverflow="overflow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59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 descr="template04_2">
            <a:extLst>
              <a:ext uri="{FF2B5EF4-FFF2-40B4-BE49-F238E27FC236}">
                <a16:creationId xmlns:a16="http://schemas.microsoft.com/office/drawing/2014/main" id="{75F0535A-354E-48FD-9CF6-652EA071F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9571" name="Group 3">
            <a:extLst>
              <a:ext uri="{FF2B5EF4-FFF2-40B4-BE49-F238E27FC236}">
                <a16:creationId xmlns:a16="http://schemas.microsoft.com/office/drawing/2014/main" id="{205B8EC2-5D99-4668-9B92-8E2B687DBDA1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09630" name="Text Box 4">
              <a:extLst>
                <a:ext uri="{FF2B5EF4-FFF2-40B4-BE49-F238E27FC236}">
                  <a16:creationId xmlns:a16="http://schemas.microsoft.com/office/drawing/2014/main" id="{6B1D597B-5B15-4491-BBE7-39363A5E6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09631" name="Line 5">
              <a:extLst>
                <a:ext uri="{FF2B5EF4-FFF2-40B4-BE49-F238E27FC236}">
                  <a16:creationId xmlns:a16="http://schemas.microsoft.com/office/drawing/2014/main" id="{50F97BB3-5337-46ED-B0A5-534A79A83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9572" name="Text Box 6">
            <a:extLst>
              <a:ext uri="{FF2B5EF4-FFF2-40B4-BE49-F238E27FC236}">
                <a16:creationId xmlns:a16="http://schemas.microsoft.com/office/drawing/2014/main" id="{A47D0CF9-64C8-40CB-BADC-7A1CD9E83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09573" name="Group 7">
            <a:extLst>
              <a:ext uri="{FF2B5EF4-FFF2-40B4-BE49-F238E27FC236}">
                <a16:creationId xmlns:a16="http://schemas.microsoft.com/office/drawing/2014/main" id="{F39EE00F-9B4C-45C0-AD89-F539BE9DCC68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09625" name="Oval 8">
              <a:extLst>
                <a:ext uri="{FF2B5EF4-FFF2-40B4-BE49-F238E27FC236}">
                  <a16:creationId xmlns:a16="http://schemas.microsoft.com/office/drawing/2014/main" id="{A6F6BD75-F9DF-44F7-8489-89F322F6A30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626" name="Oval 9">
              <a:extLst>
                <a:ext uri="{FF2B5EF4-FFF2-40B4-BE49-F238E27FC236}">
                  <a16:creationId xmlns:a16="http://schemas.microsoft.com/office/drawing/2014/main" id="{6AD55689-3A87-4952-BDE1-F9DD72F7227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627" name="Oval 10">
              <a:extLst>
                <a:ext uri="{FF2B5EF4-FFF2-40B4-BE49-F238E27FC236}">
                  <a16:creationId xmlns:a16="http://schemas.microsoft.com/office/drawing/2014/main" id="{299B2642-81AE-4683-9740-050406A061F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628" name="Oval 11">
              <a:extLst>
                <a:ext uri="{FF2B5EF4-FFF2-40B4-BE49-F238E27FC236}">
                  <a16:creationId xmlns:a16="http://schemas.microsoft.com/office/drawing/2014/main" id="{8C8E9828-1ADA-4A7A-9AE7-60B22A7126C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629" name="Oval 12">
              <a:extLst>
                <a:ext uri="{FF2B5EF4-FFF2-40B4-BE49-F238E27FC236}">
                  <a16:creationId xmlns:a16="http://schemas.microsoft.com/office/drawing/2014/main" id="{94D4BA64-82FB-4979-AB35-4C8D48EBAD2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9574" name="Line 13">
            <a:extLst>
              <a:ext uri="{FF2B5EF4-FFF2-40B4-BE49-F238E27FC236}">
                <a16:creationId xmlns:a16="http://schemas.microsoft.com/office/drawing/2014/main" id="{AA6883CF-CA00-4245-8E06-340C82F78E6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9575" name="Rectangle 14">
            <a:extLst>
              <a:ext uri="{FF2B5EF4-FFF2-40B4-BE49-F238E27FC236}">
                <a16:creationId xmlns:a16="http://schemas.microsoft.com/office/drawing/2014/main" id="{B1E4A5DB-2712-4173-A025-2D6D29466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9576" name="Group 15">
            <a:extLst>
              <a:ext uri="{FF2B5EF4-FFF2-40B4-BE49-F238E27FC236}">
                <a16:creationId xmlns:a16="http://schemas.microsoft.com/office/drawing/2014/main" id="{9CFFA568-8CE3-4F06-A3DB-606B873014BD}"/>
              </a:ext>
            </a:extLst>
          </p:cNvPr>
          <p:cNvGrpSpPr>
            <a:grpSpLocks/>
          </p:cNvGrpSpPr>
          <p:nvPr/>
        </p:nvGrpSpPr>
        <p:grpSpPr bwMode="auto">
          <a:xfrm>
            <a:off x="6948490" y="188915"/>
            <a:ext cx="1944687" cy="439737"/>
            <a:chOff x="1020" y="618"/>
            <a:chExt cx="1542" cy="277"/>
          </a:xfrm>
        </p:grpSpPr>
        <p:sp>
          <p:nvSpPr>
            <p:cNvPr id="109623" name="Rectangle 16">
              <a:extLst>
                <a:ext uri="{FF2B5EF4-FFF2-40B4-BE49-F238E27FC236}">
                  <a16:creationId xmlns:a16="http://schemas.microsoft.com/office/drawing/2014/main" id="{92D890C9-7320-4BBD-98DF-A30CCD9E8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624" name="Text Box 17">
              <a:extLst>
                <a:ext uri="{FF2B5EF4-FFF2-40B4-BE49-F238E27FC236}">
                  <a16:creationId xmlns:a16="http://schemas.microsoft.com/office/drawing/2014/main" id="{601F3A6E-6501-420D-86EB-145F50342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리더십 역량</a:t>
              </a:r>
            </a:p>
          </p:txBody>
        </p:sp>
      </p:grpSp>
      <p:sp>
        <p:nvSpPr>
          <p:cNvPr id="109577" name="Rectangle 18">
            <a:extLst>
              <a:ext uri="{FF2B5EF4-FFF2-40B4-BE49-F238E27FC236}">
                <a16:creationId xmlns:a16="http://schemas.microsoft.com/office/drawing/2014/main" id="{A3D3DC64-CE4A-4309-9589-6984B7A02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578" name="Freeform 53">
            <a:extLst>
              <a:ext uri="{FF2B5EF4-FFF2-40B4-BE49-F238E27FC236}">
                <a16:creationId xmlns:a16="http://schemas.microsoft.com/office/drawing/2014/main" id="{6785D472-14D6-4498-9689-36EBB86E1467}"/>
              </a:ext>
            </a:extLst>
          </p:cNvPr>
          <p:cNvSpPr>
            <a:spLocks/>
          </p:cNvSpPr>
          <p:nvPr/>
        </p:nvSpPr>
        <p:spPr bwMode="auto">
          <a:xfrm>
            <a:off x="900115" y="1052515"/>
            <a:ext cx="3671887" cy="504825"/>
          </a:xfrm>
          <a:custGeom>
            <a:avLst/>
            <a:gdLst>
              <a:gd name="T0" fmla="*/ 0 w 1840"/>
              <a:gd name="T1" fmla="*/ 0 h 699"/>
              <a:gd name="T2" fmla="*/ 1602 w 1840"/>
              <a:gd name="T3" fmla="*/ 0 h 699"/>
              <a:gd name="T4" fmla="*/ 1840 w 1840"/>
              <a:gd name="T5" fmla="*/ 350 h 699"/>
              <a:gd name="T6" fmla="*/ 1603 w 1840"/>
              <a:gd name="T7" fmla="*/ 695 h 699"/>
              <a:gd name="T8" fmla="*/ 4 w 1840"/>
              <a:gd name="T9" fmla="*/ 699 h 699"/>
              <a:gd name="T10" fmla="*/ 244 w 1840"/>
              <a:gd name="T11" fmla="*/ 347 h 699"/>
              <a:gd name="T12" fmla="*/ 0 w 1840"/>
              <a:gd name="T13" fmla="*/ 0 h 6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40" h="699">
                <a:moveTo>
                  <a:pt x="0" y="0"/>
                </a:moveTo>
                <a:lnTo>
                  <a:pt x="1602" y="0"/>
                </a:lnTo>
                <a:lnTo>
                  <a:pt x="1840" y="350"/>
                </a:lnTo>
                <a:lnTo>
                  <a:pt x="1603" y="695"/>
                </a:lnTo>
                <a:lnTo>
                  <a:pt x="4" y="699"/>
                </a:lnTo>
                <a:lnTo>
                  <a:pt x="244" y="347"/>
                </a:lnTo>
                <a:lnTo>
                  <a:pt x="0" y="0"/>
                </a:lnTo>
                <a:close/>
              </a:path>
            </a:pathLst>
          </a:custGeom>
          <a:solidFill>
            <a:srgbClr val="FF99FF"/>
          </a:solidFill>
          <a:ln w="12700" cap="flat" cmpd="sng">
            <a:solidFill>
              <a:srgbClr val="4D4D4D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09579" name="Text Box 62">
            <a:extLst>
              <a:ext uri="{FF2B5EF4-FFF2-40B4-BE49-F238E27FC236}">
                <a16:creationId xmlns:a16="http://schemas.microsoft.com/office/drawing/2014/main" id="{553BAEDA-DB32-41BB-91AD-F85761E31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5" y="1125538"/>
            <a:ext cx="30241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리더십 역량 모델링 절차</a:t>
            </a:r>
          </a:p>
        </p:txBody>
      </p:sp>
      <p:sp>
        <p:nvSpPr>
          <p:cNvPr id="109580" name="Rectangle 71">
            <a:extLst>
              <a:ext uri="{FF2B5EF4-FFF2-40B4-BE49-F238E27FC236}">
                <a16:creationId xmlns:a16="http://schemas.microsoft.com/office/drawing/2014/main" id="{689E3ECF-F508-4F51-B0D1-494B48C16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40574" name="Group 254">
            <a:extLst>
              <a:ext uri="{FF2B5EF4-FFF2-40B4-BE49-F238E27FC236}">
                <a16:creationId xmlns:a16="http://schemas.microsoft.com/office/drawing/2014/main" id="{7FFBC2EA-93C7-472E-8870-51C58381E665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1989140"/>
          <a:ext cx="7632700" cy="2663825"/>
        </p:xfrm>
        <a:graphic>
          <a:graphicData uri="http://schemas.openxmlformats.org/drawingml/2006/table">
            <a:tbl>
              <a:tblPr/>
              <a:tblGrid>
                <a:gridCol w="97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3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Inputs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리더역량 모델 사례수집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문헌자료 분석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워크샵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인터뷰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설문조사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자료수집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➡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워크샵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➡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설문조사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➡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최종안 도출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1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리더역량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모델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⋅문헌자료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분석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역량항목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선정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⋅역량정의 및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행동지표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도출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⋅역량모델링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전사원대상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모델링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타당화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조사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 선정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⋅역량별 정의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⋅평가지표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</a:t>
                      </a: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리더역량 항목</a:t>
                      </a: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역량별 정의 및 평가지표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9615" name="Group 246">
            <a:extLst>
              <a:ext uri="{FF2B5EF4-FFF2-40B4-BE49-F238E27FC236}">
                <a16:creationId xmlns:a16="http://schemas.microsoft.com/office/drawing/2014/main" id="{9A300F83-AAFC-46E5-836F-2AFA4FD33666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052515"/>
            <a:ext cx="679450" cy="598487"/>
            <a:chOff x="191" y="521"/>
            <a:chExt cx="428" cy="377"/>
          </a:xfrm>
        </p:grpSpPr>
        <p:grpSp>
          <p:nvGrpSpPr>
            <p:cNvPr id="109616" name="Group 247">
              <a:extLst>
                <a:ext uri="{FF2B5EF4-FFF2-40B4-BE49-F238E27FC236}">
                  <a16:creationId xmlns:a16="http://schemas.microsoft.com/office/drawing/2014/main" id="{6BB7C8E9-E9B9-481A-9716-B721867195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" y="521"/>
              <a:ext cx="428" cy="377"/>
              <a:chOff x="164" y="3980"/>
              <a:chExt cx="572" cy="504"/>
            </a:xfrm>
          </p:grpSpPr>
          <p:sp>
            <p:nvSpPr>
              <p:cNvPr id="440568" name="Oval 248">
                <a:extLst>
                  <a:ext uri="{FF2B5EF4-FFF2-40B4-BE49-F238E27FC236}">
                    <a16:creationId xmlns:a16="http://schemas.microsoft.com/office/drawing/2014/main" id="{06C13462-61A8-4B7B-B7BD-0BDF3AFA5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123121">
                <a:off x="164" y="4001"/>
                <a:ext cx="572" cy="43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15294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tint val="15294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latinLnBrk="1" hangingPunct="1">
                  <a:lnSpc>
                    <a:spcPct val="120000"/>
                  </a:lnSpc>
                  <a:defRPr/>
                </a:pPr>
                <a:endParaRPr lang="ko-KR" altLang="en-US"/>
              </a:p>
            </p:txBody>
          </p:sp>
          <p:sp>
            <p:nvSpPr>
              <p:cNvPr id="440569" name="Oval 249">
                <a:extLst>
                  <a:ext uri="{FF2B5EF4-FFF2-40B4-BE49-F238E27FC236}">
                    <a16:creationId xmlns:a16="http://schemas.microsoft.com/office/drawing/2014/main" id="{C2AC069D-D9A3-44CE-AECB-E64187B54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3909388">
                <a:off x="238" y="3980"/>
                <a:ext cx="430" cy="504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50000">
                    <a:schemeClr val="bg2">
                      <a:gamma/>
                      <a:tint val="15294"/>
                      <a:invGamma/>
                    </a:schemeClr>
                  </a:gs>
                  <a:gs pos="100000">
                    <a:schemeClr val="bg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latinLnBrk="1" hangingPunct="1">
                  <a:lnSpc>
                    <a:spcPct val="120000"/>
                  </a:lnSpc>
                  <a:defRPr/>
                </a:pPr>
                <a:endParaRPr lang="ko-KR" altLang="en-US"/>
              </a:p>
            </p:txBody>
          </p:sp>
          <p:sp>
            <p:nvSpPr>
              <p:cNvPr id="109620" name="Oval 250">
                <a:extLst>
                  <a:ext uri="{FF2B5EF4-FFF2-40B4-BE49-F238E27FC236}">
                    <a16:creationId xmlns:a16="http://schemas.microsoft.com/office/drawing/2014/main" id="{C4B2BF7B-D309-4906-BBFC-00765CFD53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123121">
                <a:off x="221" y="4036"/>
                <a:ext cx="462" cy="399"/>
              </a:xfrm>
              <a:prstGeom prst="ellipse">
                <a:avLst/>
              </a:prstGeom>
              <a:gradFill rotWithShape="1">
                <a:gsLst>
                  <a:gs pos="0">
                    <a:srgbClr val="174454"/>
                  </a:gs>
                  <a:gs pos="50000">
                    <a:srgbClr val="3293B5"/>
                  </a:gs>
                  <a:gs pos="100000">
                    <a:srgbClr val="17445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0571" name="Oval 251">
                <a:extLst>
                  <a:ext uri="{FF2B5EF4-FFF2-40B4-BE49-F238E27FC236}">
                    <a16:creationId xmlns:a16="http://schemas.microsoft.com/office/drawing/2014/main" id="{E998242E-F3FA-4F47-86B0-680CBCC60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94424">
                <a:off x="267" y="4035"/>
                <a:ext cx="370" cy="245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1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latinLnBrk="1" hangingPunct="1">
                  <a:lnSpc>
                    <a:spcPct val="120000"/>
                  </a:lnSpc>
                  <a:defRPr/>
                </a:pPr>
                <a:endParaRPr lang="ko-KR" altLang="en-US"/>
              </a:p>
            </p:txBody>
          </p:sp>
          <p:sp>
            <p:nvSpPr>
              <p:cNvPr id="109622" name="Oval 252">
                <a:extLst>
                  <a:ext uri="{FF2B5EF4-FFF2-40B4-BE49-F238E27FC236}">
                    <a16:creationId xmlns:a16="http://schemas.microsoft.com/office/drawing/2014/main" id="{C12CA91E-4014-450F-945D-986F469EE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533241" flipV="1">
                <a:off x="318" y="4267"/>
                <a:ext cx="304" cy="168"/>
              </a:xfrm>
              <a:prstGeom prst="ellipse">
                <a:avLst/>
              </a:prstGeom>
              <a:gradFill rotWithShape="1">
                <a:gsLst>
                  <a:gs pos="0">
                    <a:srgbClr val="114489">
                      <a:alpha val="24001"/>
                    </a:srgbClr>
                  </a:gs>
                  <a:gs pos="100000">
                    <a:srgbClr val="081F3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9617" name="Text Box 253">
              <a:extLst>
                <a:ext uri="{FF2B5EF4-FFF2-40B4-BE49-F238E27FC236}">
                  <a16:creationId xmlns:a16="http://schemas.microsoft.com/office/drawing/2014/main" id="{26A0317B-E026-4798-84FE-03693FC72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" y="552"/>
              <a:ext cx="25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500" i="1">
                  <a:solidFill>
                    <a:schemeClr val="bg1"/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 descr="template04_2">
            <a:extLst>
              <a:ext uri="{FF2B5EF4-FFF2-40B4-BE49-F238E27FC236}">
                <a16:creationId xmlns:a16="http://schemas.microsoft.com/office/drawing/2014/main" id="{B69E31AA-BF00-4A12-ADEF-7149B9C01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0595" name="Group 3">
            <a:extLst>
              <a:ext uri="{FF2B5EF4-FFF2-40B4-BE49-F238E27FC236}">
                <a16:creationId xmlns:a16="http://schemas.microsoft.com/office/drawing/2014/main" id="{8BC49C59-C6A6-480A-B288-618890A264C7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10637" name="Text Box 4">
              <a:extLst>
                <a:ext uri="{FF2B5EF4-FFF2-40B4-BE49-F238E27FC236}">
                  <a16:creationId xmlns:a16="http://schemas.microsoft.com/office/drawing/2014/main" id="{26E2BB0B-89E3-4E9F-B9D0-719B6DDB2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10638" name="Line 5">
              <a:extLst>
                <a:ext uri="{FF2B5EF4-FFF2-40B4-BE49-F238E27FC236}">
                  <a16:creationId xmlns:a16="http://schemas.microsoft.com/office/drawing/2014/main" id="{147C56BB-F86B-4C5A-89BC-0C0386F73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0596" name="Text Box 6">
            <a:extLst>
              <a:ext uri="{FF2B5EF4-FFF2-40B4-BE49-F238E27FC236}">
                <a16:creationId xmlns:a16="http://schemas.microsoft.com/office/drawing/2014/main" id="{4AF8977A-2A75-48EA-93AF-993E938BD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10597" name="Group 7">
            <a:extLst>
              <a:ext uri="{FF2B5EF4-FFF2-40B4-BE49-F238E27FC236}">
                <a16:creationId xmlns:a16="http://schemas.microsoft.com/office/drawing/2014/main" id="{F6A7D5C8-81C0-411D-962C-C7D9C03A3D7A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10632" name="Oval 8">
              <a:extLst>
                <a:ext uri="{FF2B5EF4-FFF2-40B4-BE49-F238E27FC236}">
                  <a16:creationId xmlns:a16="http://schemas.microsoft.com/office/drawing/2014/main" id="{F2BBDED1-84E0-4FBB-8623-5B0EE044DE4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633" name="Oval 9">
              <a:extLst>
                <a:ext uri="{FF2B5EF4-FFF2-40B4-BE49-F238E27FC236}">
                  <a16:creationId xmlns:a16="http://schemas.microsoft.com/office/drawing/2014/main" id="{84AC22E8-908B-43D3-AFE8-A784187C43E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634" name="Oval 10">
              <a:extLst>
                <a:ext uri="{FF2B5EF4-FFF2-40B4-BE49-F238E27FC236}">
                  <a16:creationId xmlns:a16="http://schemas.microsoft.com/office/drawing/2014/main" id="{CBE1EABF-15BD-4FA3-A1B0-0B0E5CD16A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635" name="Oval 11">
              <a:extLst>
                <a:ext uri="{FF2B5EF4-FFF2-40B4-BE49-F238E27FC236}">
                  <a16:creationId xmlns:a16="http://schemas.microsoft.com/office/drawing/2014/main" id="{2AA2FF0D-A30E-4623-B555-C248587E393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636" name="Oval 12">
              <a:extLst>
                <a:ext uri="{FF2B5EF4-FFF2-40B4-BE49-F238E27FC236}">
                  <a16:creationId xmlns:a16="http://schemas.microsoft.com/office/drawing/2014/main" id="{2DF9B2E7-A2BB-4334-91E0-BD012807542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0598" name="Line 13">
            <a:extLst>
              <a:ext uri="{FF2B5EF4-FFF2-40B4-BE49-F238E27FC236}">
                <a16:creationId xmlns:a16="http://schemas.microsoft.com/office/drawing/2014/main" id="{04DB60D3-D7A7-4662-B4B7-057904435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599" name="Rectangle 14">
            <a:extLst>
              <a:ext uri="{FF2B5EF4-FFF2-40B4-BE49-F238E27FC236}">
                <a16:creationId xmlns:a16="http://schemas.microsoft.com/office/drawing/2014/main" id="{7428D9C6-5787-4A96-9291-499359D6C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0600" name="Group 15">
            <a:extLst>
              <a:ext uri="{FF2B5EF4-FFF2-40B4-BE49-F238E27FC236}">
                <a16:creationId xmlns:a16="http://schemas.microsoft.com/office/drawing/2014/main" id="{6F4097B9-3314-4B4C-894B-157E11CE3E66}"/>
              </a:ext>
            </a:extLst>
          </p:cNvPr>
          <p:cNvGrpSpPr>
            <a:grpSpLocks/>
          </p:cNvGrpSpPr>
          <p:nvPr/>
        </p:nvGrpSpPr>
        <p:grpSpPr bwMode="auto">
          <a:xfrm>
            <a:off x="6948490" y="188915"/>
            <a:ext cx="1944687" cy="439737"/>
            <a:chOff x="1020" y="618"/>
            <a:chExt cx="1542" cy="277"/>
          </a:xfrm>
        </p:grpSpPr>
        <p:sp>
          <p:nvSpPr>
            <p:cNvPr id="110630" name="Rectangle 16">
              <a:extLst>
                <a:ext uri="{FF2B5EF4-FFF2-40B4-BE49-F238E27FC236}">
                  <a16:creationId xmlns:a16="http://schemas.microsoft.com/office/drawing/2014/main" id="{C4912E88-1C81-4717-9B61-B86B2E91D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631" name="Text Box 17">
              <a:extLst>
                <a:ext uri="{FF2B5EF4-FFF2-40B4-BE49-F238E27FC236}">
                  <a16:creationId xmlns:a16="http://schemas.microsoft.com/office/drawing/2014/main" id="{216E8664-5D91-4FFA-8656-9CF75DD7C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리더십 역량</a:t>
              </a:r>
            </a:p>
          </p:txBody>
        </p:sp>
      </p:grpSp>
      <p:sp>
        <p:nvSpPr>
          <p:cNvPr id="110601" name="Rectangle 18">
            <a:extLst>
              <a:ext uri="{FF2B5EF4-FFF2-40B4-BE49-F238E27FC236}">
                <a16:creationId xmlns:a16="http://schemas.microsoft.com/office/drawing/2014/main" id="{0B1B8823-4DF4-421E-9711-519497317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0602" name="Group 82">
            <a:extLst>
              <a:ext uri="{FF2B5EF4-FFF2-40B4-BE49-F238E27FC236}">
                <a16:creationId xmlns:a16="http://schemas.microsoft.com/office/drawing/2014/main" id="{C4975BC2-4B30-4B3A-8CDA-E681BE190B22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908050"/>
            <a:ext cx="4248150" cy="598488"/>
            <a:chOff x="204" y="663"/>
            <a:chExt cx="2676" cy="377"/>
          </a:xfrm>
        </p:grpSpPr>
        <p:sp>
          <p:nvSpPr>
            <p:cNvPr id="110620" name="Freeform 19">
              <a:extLst>
                <a:ext uri="{FF2B5EF4-FFF2-40B4-BE49-F238E27FC236}">
                  <a16:creationId xmlns:a16="http://schemas.microsoft.com/office/drawing/2014/main" id="{4B0F7D23-27F2-4629-9D98-269C4430A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" y="663"/>
              <a:ext cx="2313" cy="318"/>
            </a:xfrm>
            <a:custGeom>
              <a:avLst/>
              <a:gdLst>
                <a:gd name="T0" fmla="*/ 0 w 1840"/>
                <a:gd name="T1" fmla="*/ 0 h 699"/>
                <a:gd name="T2" fmla="*/ 1602 w 1840"/>
                <a:gd name="T3" fmla="*/ 0 h 699"/>
                <a:gd name="T4" fmla="*/ 1840 w 1840"/>
                <a:gd name="T5" fmla="*/ 350 h 699"/>
                <a:gd name="T6" fmla="*/ 1603 w 1840"/>
                <a:gd name="T7" fmla="*/ 695 h 699"/>
                <a:gd name="T8" fmla="*/ 4 w 1840"/>
                <a:gd name="T9" fmla="*/ 699 h 699"/>
                <a:gd name="T10" fmla="*/ 244 w 1840"/>
                <a:gd name="T11" fmla="*/ 347 h 699"/>
                <a:gd name="T12" fmla="*/ 0 w 1840"/>
                <a:gd name="T13" fmla="*/ 0 h 6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40" h="699">
                  <a:moveTo>
                    <a:pt x="0" y="0"/>
                  </a:moveTo>
                  <a:lnTo>
                    <a:pt x="1602" y="0"/>
                  </a:lnTo>
                  <a:lnTo>
                    <a:pt x="1840" y="350"/>
                  </a:lnTo>
                  <a:lnTo>
                    <a:pt x="1603" y="695"/>
                  </a:lnTo>
                  <a:lnTo>
                    <a:pt x="4" y="699"/>
                  </a:lnTo>
                  <a:lnTo>
                    <a:pt x="244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FF"/>
            </a:solidFill>
            <a:ln w="12700" cap="flat" cmpd="sng">
              <a:solidFill>
                <a:srgbClr val="4D4D4D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621" name="Text Box 20">
              <a:extLst>
                <a:ext uri="{FF2B5EF4-FFF2-40B4-BE49-F238E27FC236}">
                  <a16:creationId xmlns:a16="http://schemas.microsoft.com/office/drawing/2014/main" id="{CD1F0EC7-3CDF-4105-98A2-F3584BAB3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709"/>
              <a:ext cx="190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리더십 역량 모델 선정</a:t>
              </a:r>
            </a:p>
          </p:txBody>
        </p:sp>
        <p:grpSp>
          <p:nvGrpSpPr>
            <p:cNvPr id="110622" name="Group 21">
              <a:extLst>
                <a:ext uri="{FF2B5EF4-FFF2-40B4-BE49-F238E27FC236}">
                  <a16:creationId xmlns:a16="http://schemas.microsoft.com/office/drawing/2014/main" id="{B7723284-D511-437F-B7E8-A967565656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663"/>
              <a:ext cx="428" cy="377"/>
              <a:chOff x="203" y="1648"/>
              <a:chExt cx="428" cy="377"/>
            </a:xfrm>
          </p:grpSpPr>
          <p:grpSp>
            <p:nvGrpSpPr>
              <p:cNvPr id="110623" name="Group 22">
                <a:extLst>
                  <a:ext uri="{FF2B5EF4-FFF2-40B4-BE49-F238E27FC236}">
                    <a16:creationId xmlns:a16="http://schemas.microsoft.com/office/drawing/2014/main" id="{0FA87F9B-FBF7-4A03-9218-1C49DF7116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" y="1648"/>
                <a:ext cx="428" cy="377"/>
                <a:chOff x="164" y="3980"/>
                <a:chExt cx="572" cy="504"/>
              </a:xfrm>
            </p:grpSpPr>
            <p:sp>
              <p:nvSpPr>
                <p:cNvPr id="442391" name="Oval 23">
                  <a:extLst>
                    <a:ext uri="{FF2B5EF4-FFF2-40B4-BE49-F238E27FC236}">
                      <a16:creationId xmlns:a16="http://schemas.microsoft.com/office/drawing/2014/main" id="{F21B20D3-7349-43A3-AC63-2615FDF8B2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123121">
                  <a:off x="164" y="4001"/>
                  <a:ext cx="572" cy="43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gamma/>
                        <a:tint val="15294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tint val="15294"/>
                        <a:invGamma/>
                      </a:schemeClr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latinLnBrk="1" hangingPunct="1">
                    <a:lnSpc>
                      <a:spcPct val="120000"/>
                    </a:lnSpc>
                    <a:defRPr/>
                  </a:pPr>
                  <a:endParaRPr lang="ko-KR" altLang="en-US"/>
                </a:p>
              </p:txBody>
            </p:sp>
            <p:sp>
              <p:nvSpPr>
                <p:cNvPr id="442392" name="Oval 24">
                  <a:extLst>
                    <a:ext uri="{FF2B5EF4-FFF2-40B4-BE49-F238E27FC236}">
                      <a16:creationId xmlns:a16="http://schemas.microsoft.com/office/drawing/2014/main" id="{EDC97A82-AB17-4C2E-A403-DF48571B85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3909388">
                  <a:off x="238" y="3980"/>
                  <a:ext cx="430" cy="50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50000">
                      <a:schemeClr val="bg2">
                        <a:gamma/>
                        <a:tint val="1529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latinLnBrk="1" hangingPunct="1">
                    <a:lnSpc>
                      <a:spcPct val="120000"/>
                    </a:lnSpc>
                    <a:defRPr/>
                  </a:pPr>
                  <a:endParaRPr lang="ko-KR" altLang="en-US"/>
                </a:p>
              </p:txBody>
            </p:sp>
            <p:sp>
              <p:nvSpPr>
                <p:cNvPr id="110627" name="Oval 25">
                  <a:extLst>
                    <a:ext uri="{FF2B5EF4-FFF2-40B4-BE49-F238E27FC236}">
                      <a16:creationId xmlns:a16="http://schemas.microsoft.com/office/drawing/2014/main" id="{3C0BC676-0199-41D6-939E-CC27F8B24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123121">
                  <a:off x="221" y="4036"/>
                  <a:ext cx="462" cy="39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174454"/>
                    </a:gs>
                    <a:gs pos="50000">
                      <a:srgbClr val="3293B5"/>
                    </a:gs>
                    <a:gs pos="100000">
                      <a:srgbClr val="174454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spcBef>
                      <a:spcPct val="0"/>
                    </a:spcBef>
                    <a:buFontTx/>
                    <a:buNone/>
                  </a:pPr>
                  <a:endParaRPr lang="ko-KR" altLang="en-US" sz="280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42394" name="Oval 26">
                  <a:extLst>
                    <a:ext uri="{FF2B5EF4-FFF2-40B4-BE49-F238E27FC236}">
                      <a16:creationId xmlns:a16="http://schemas.microsoft.com/office/drawing/2014/main" id="{72A716A6-08A6-4AEE-9976-9AC70631F1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94424">
                  <a:off x="267" y="4035"/>
                  <a:ext cx="370" cy="24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>
                        <a:alpha val="71001"/>
                      </a:schemeClr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latinLnBrk="1" hangingPunct="1">
                    <a:lnSpc>
                      <a:spcPct val="120000"/>
                    </a:lnSpc>
                    <a:defRPr/>
                  </a:pPr>
                  <a:endParaRPr lang="ko-KR" altLang="en-US"/>
                </a:p>
              </p:txBody>
            </p:sp>
            <p:sp>
              <p:nvSpPr>
                <p:cNvPr id="110629" name="Oval 27">
                  <a:extLst>
                    <a:ext uri="{FF2B5EF4-FFF2-40B4-BE49-F238E27FC236}">
                      <a16:creationId xmlns:a16="http://schemas.microsoft.com/office/drawing/2014/main" id="{B9E51133-8804-4131-B1BF-10C57E9577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0533241" flipV="1">
                  <a:off x="318" y="4267"/>
                  <a:ext cx="304" cy="16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114489">
                        <a:alpha val="24001"/>
                      </a:srgbClr>
                    </a:gs>
                    <a:gs pos="100000">
                      <a:srgbClr val="081F3F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spcBef>
                      <a:spcPct val="0"/>
                    </a:spcBef>
                    <a:buFontTx/>
                    <a:buNone/>
                  </a:pPr>
                  <a:endParaRPr lang="ko-KR" altLang="en-US" sz="280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10624" name="Text Box 28">
                <a:extLst>
                  <a:ext uri="{FF2B5EF4-FFF2-40B4-BE49-F238E27FC236}">
                    <a16:creationId xmlns:a16="http://schemas.microsoft.com/office/drawing/2014/main" id="{A0EF7741-FAA6-4CF3-B21E-12D845FE2B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" y="1679"/>
                <a:ext cx="318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2500" i="1">
                    <a:solidFill>
                      <a:schemeClr val="bg1"/>
                    </a:solidFill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2 </a:t>
                </a:r>
              </a:p>
            </p:txBody>
          </p:sp>
        </p:grpSp>
      </p:grpSp>
      <p:sp>
        <p:nvSpPr>
          <p:cNvPr id="110603" name="Rectangle 29">
            <a:extLst>
              <a:ext uri="{FF2B5EF4-FFF2-40B4-BE49-F238E27FC236}">
                <a16:creationId xmlns:a16="http://schemas.microsoft.com/office/drawing/2014/main" id="{F458D03C-D958-40A6-A5EE-E1D7AA062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604" name="Rectangle 64">
            <a:extLst>
              <a:ext uri="{FF2B5EF4-FFF2-40B4-BE49-F238E27FC236}">
                <a16:creationId xmlns:a16="http://schemas.microsoft.com/office/drawing/2014/main" id="{171AF61F-E281-4FFD-BAEF-02890E9D3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628777"/>
            <a:ext cx="2952750" cy="36671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리더십 역량 모델 개요</a:t>
            </a:r>
          </a:p>
        </p:txBody>
      </p:sp>
      <p:sp>
        <p:nvSpPr>
          <p:cNvPr id="110605" name="Rectangle 65">
            <a:extLst>
              <a:ext uri="{FF2B5EF4-FFF2-40B4-BE49-F238E27FC236}">
                <a16:creationId xmlns:a16="http://schemas.microsoft.com/office/drawing/2014/main" id="{5D91BD90-E14D-43A5-8612-540F4FD24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90" y="2205040"/>
            <a:ext cx="7704137" cy="655885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45000"/>
              </a:lnSpc>
              <a:spcAft>
                <a:spcPct val="20000"/>
              </a:spcAft>
            </a:pP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리더의 역할을 네 가지 유형으로 구분한 Quinn Model을 기본 Framework를 활용하여 설정 </a:t>
            </a:r>
            <a:endParaRPr kumimoji="0"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35000"/>
              </a:lnSpc>
              <a:spcAft>
                <a:spcPct val="20000"/>
              </a:spcAft>
            </a:pPr>
            <a:r>
              <a:rPr kumimoji="0"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Quinn Model에 의하면, 리더는 </a:t>
            </a:r>
            <a:r>
              <a:rPr kumimoji="0" lang="ko-KR" altLang="ko-KR" sz="14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사람, 변화, 일, 관리</a:t>
            </a:r>
            <a:r>
              <a:rPr kumimoji="0" lang="ko-KR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모든 면에 있어 균형적인 역할을 수행</a:t>
            </a:r>
          </a:p>
        </p:txBody>
      </p:sp>
      <p:sp>
        <p:nvSpPr>
          <p:cNvPr id="110606" name="Text Box 67">
            <a:extLst>
              <a:ext uri="{FF2B5EF4-FFF2-40B4-BE49-F238E27FC236}">
                <a16:creationId xmlns:a16="http://schemas.microsoft.com/office/drawing/2014/main" id="{A48A783F-5ACD-41E4-ADCA-C42416E648B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616327" y="3076575"/>
            <a:ext cx="91281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</a:t>
            </a:r>
          </a:p>
        </p:txBody>
      </p:sp>
      <p:sp>
        <p:nvSpPr>
          <p:cNvPr id="110607" name="Text Box 68">
            <a:extLst>
              <a:ext uri="{FF2B5EF4-FFF2-40B4-BE49-F238E27FC236}">
                <a16:creationId xmlns:a16="http://schemas.microsoft.com/office/drawing/2014/main" id="{88462BD0-29F0-4C14-9593-E1221A2D828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609977" y="6318250"/>
            <a:ext cx="91281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</a:t>
            </a:r>
          </a:p>
        </p:txBody>
      </p:sp>
      <p:sp>
        <p:nvSpPr>
          <p:cNvPr id="110608" name="Text Box 69">
            <a:extLst>
              <a:ext uri="{FF2B5EF4-FFF2-40B4-BE49-F238E27FC236}">
                <a16:creationId xmlns:a16="http://schemas.microsoft.com/office/drawing/2014/main" id="{80CB7E52-E3C5-4E28-A174-2531215069A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24525" y="4565652"/>
            <a:ext cx="4953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</a:p>
        </p:txBody>
      </p:sp>
      <p:sp>
        <p:nvSpPr>
          <p:cNvPr id="110609" name="Text Box 70">
            <a:extLst>
              <a:ext uri="{FF2B5EF4-FFF2-40B4-BE49-F238E27FC236}">
                <a16:creationId xmlns:a16="http://schemas.microsoft.com/office/drawing/2014/main" id="{2ADBA240-72DB-4A69-8EE4-5437E1A3052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51052" y="4565652"/>
            <a:ext cx="5572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조직</a:t>
            </a:r>
          </a:p>
        </p:txBody>
      </p:sp>
      <p:sp>
        <p:nvSpPr>
          <p:cNvPr id="110610" name="Rectangle 71">
            <a:extLst>
              <a:ext uri="{FF2B5EF4-FFF2-40B4-BE49-F238E27FC236}">
                <a16:creationId xmlns:a16="http://schemas.microsoft.com/office/drawing/2014/main" id="{BF468D71-70FD-420E-A2D9-0E4B8D6E11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67175" y="3416302"/>
            <a:ext cx="1441450" cy="1368425"/>
          </a:xfrm>
          <a:prstGeom prst="rect">
            <a:avLst/>
          </a:prstGeom>
          <a:solidFill>
            <a:srgbClr val="CC99FF">
              <a:alpha val="30196"/>
            </a:srgbClr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ctr" eaLnBrk="1" latinLnBrk="0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환경변화에 </a:t>
            </a:r>
            <a:b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신속하게 적응하고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프로세스를 혁신</a:t>
            </a:r>
          </a:p>
        </p:txBody>
      </p:sp>
      <p:sp>
        <p:nvSpPr>
          <p:cNvPr id="110611" name="Rectangle 72">
            <a:extLst>
              <a:ext uri="{FF2B5EF4-FFF2-40B4-BE49-F238E27FC236}">
                <a16:creationId xmlns:a16="http://schemas.microsoft.com/office/drawing/2014/main" id="{082A1BE1-F9DE-440D-85D8-D31A24DE4F1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25725" y="3416302"/>
            <a:ext cx="1441450" cy="1368425"/>
          </a:xfrm>
          <a:prstGeom prst="rect">
            <a:avLst/>
          </a:prstGeom>
          <a:solidFill>
            <a:srgbClr val="CC99FF">
              <a:alpha val="30196"/>
            </a:srgbClr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ctr" eaLnBrk="1" latinLnBrk="0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구성원들의 </a:t>
            </a:r>
            <a:b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몰입도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응집력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사기의 유지</a:t>
            </a:r>
          </a:p>
        </p:txBody>
      </p:sp>
      <p:sp>
        <p:nvSpPr>
          <p:cNvPr id="110612" name="Rectangle 73">
            <a:extLst>
              <a:ext uri="{FF2B5EF4-FFF2-40B4-BE49-F238E27FC236}">
                <a16:creationId xmlns:a16="http://schemas.microsoft.com/office/drawing/2014/main" id="{4E3FBE48-8642-41A4-AA0B-2F7D364F30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27313" y="4724400"/>
            <a:ext cx="1441450" cy="1441450"/>
          </a:xfrm>
          <a:prstGeom prst="rect">
            <a:avLst/>
          </a:prstGeom>
          <a:solidFill>
            <a:srgbClr val="CC99FF">
              <a:alpha val="30196"/>
            </a:srgbClr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lIns="0" tIns="144000" rIns="0" bIns="0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ctr" eaLnBrk="1" latinLnBrk="0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경영의 </a:t>
            </a:r>
            <a:b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일관성과 지속성 유지</a:t>
            </a:r>
          </a:p>
        </p:txBody>
      </p:sp>
      <p:sp>
        <p:nvSpPr>
          <p:cNvPr id="110613" name="Rectangle 74">
            <a:extLst>
              <a:ext uri="{FF2B5EF4-FFF2-40B4-BE49-F238E27FC236}">
                <a16:creationId xmlns:a16="http://schemas.microsoft.com/office/drawing/2014/main" id="{C414A415-C764-4801-B1ED-4A1CFC5D2CA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67175" y="4784727"/>
            <a:ext cx="1441450" cy="1368425"/>
          </a:xfrm>
          <a:prstGeom prst="rect">
            <a:avLst/>
          </a:prstGeom>
          <a:solidFill>
            <a:srgbClr val="CC99FF">
              <a:alpha val="30196"/>
            </a:srgbClr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lIns="0" tIns="144000" rIns="0" bIns="0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b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ctr" eaLnBrk="1" latinLnBrk="0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높은 생산성과</a:t>
            </a:r>
            <a:b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수익의 창출을 통한 경쟁우위 확보</a:t>
            </a:r>
          </a:p>
        </p:txBody>
      </p:sp>
      <p:sp>
        <p:nvSpPr>
          <p:cNvPr id="110614" name="Rectangle 75">
            <a:extLst>
              <a:ext uri="{FF2B5EF4-FFF2-40B4-BE49-F238E27FC236}">
                <a16:creationId xmlns:a16="http://schemas.microsoft.com/office/drawing/2014/main" id="{0F04FD01-DB94-4E48-9FCA-DBF8080019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0813" y="4819650"/>
            <a:ext cx="215900" cy="215900"/>
          </a:xfrm>
          <a:prstGeom prst="rect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</a:p>
        </p:txBody>
      </p:sp>
      <p:sp>
        <p:nvSpPr>
          <p:cNvPr id="110615" name="Rectangle 76">
            <a:extLst>
              <a:ext uri="{FF2B5EF4-FFF2-40B4-BE49-F238E27FC236}">
                <a16:creationId xmlns:a16="http://schemas.microsoft.com/office/drawing/2014/main" id="{A52D27C3-0376-450E-9118-DA469868B2E2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92725" y="3416300"/>
            <a:ext cx="215900" cy="215900"/>
          </a:xfrm>
          <a:prstGeom prst="rect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</a:p>
        </p:txBody>
      </p:sp>
      <p:sp>
        <p:nvSpPr>
          <p:cNvPr id="110616" name="Rectangle 77">
            <a:extLst>
              <a:ext uri="{FF2B5EF4-FFF2-40B4-BE49-F238E27FC236}">
                <a16:creationId xmlns:a16="http://schemas.microsoft.com/office/drawing/2014/main" id="{686570CD-D3D0-499F-B774-AE6A03395C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92725" y="5937250"/>
            <a:ext cx="215900" cy="215900"/>
          </a:xfrm>
          <a:prstGeom prst="rect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</a:p>
        </p:txBody>
      </p:sp>
      <p:sp>
        <p:nvSpPr>
          <p:cNvPr id="110617" name="Rectangle 78">
            <a:extLst>
              <a:ext uri="{FF2B5EF4-FFF2-40B4-BE49-F238E27FC236}">
                <a16:creationId xmlns:a16="http://schemas.microsoft.com/office/drawing/2014/main" id="{FAB59EA3-65E9-4D80-8931-B1015DBB3C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30488" y="5937250"/>
            <a:ext cx="215900" cy="215900"/>
          </a:xfrm>
          <a:prstGeom prst="rect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</a:p>
        </p:txBody>
      </p:sp>
      <p:sp>
        <p:nvSpPr>
          <p:cNvPr id="110618" name="Rectangle 79">
            <a:extLst>
              <a:ext uri="{FF2B5EF4-FFF2-40B4-BE49-F238E27FC236}">
                <a16:creationId xmlns:a16="http://schemas.microsoft.com/office/drawing/2014/main" id="{55D5BA05-A124-482E-A38F-2466DAF7EA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25725" y="3416300"/>
            <a:ext cx="215900" cy="215900"/>
          </a:xfrm>
          <a:prstGeom prst="rect">
            <a:avLst/>
          </a:prstGeom>
          <a:solidFill>
            <a:srgbClr val="0000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ko-KR" sz="140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</a:p>
        </p:txBody>
      </p:sp>
      <p:sp>
        <p:nvSpPr>
          <p:cNvPr id="110619" name="Rectangle 81">
            <a:extLst>
              <a:ext uri="{FF2B5EF4-FFF2-40B4-BE49-F238E27FC236}">
                <a16:creationId xmlns:a16="http://schemas.microsoft.com/office/drawing/2014/main" id="{D0A17103-6563-4816-B316-48FA72F49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2" y="4521202"/>
            <a:ext cx="968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자기 </a:t>
            </a:r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 descr="template04_2">
            <a:extLst>
              <a:ext uri="{FF2B5EF4-FFF2-40B4-BE49-F238E27FC236}">
                <a16:creationId xmlns:a16="http://schemas.microsoft.com/office/drawing/2014/main" id="{37785CCD-3852-4258-A488-B8627BE4D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1619" name="Group 3">
            <a:extLst>
              <a:ext uri="{FF2B5EF4-FFF2-40B4-BE49-F238E27FC236}">
                <a16:creationId xmlns:a16="http://schemas.microsoft.com/office/drawing/2014/main" id="{70B02C20-25ED-46E7-86F8-A577F6F39391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11645" name="Text Box 4">
              <a:extLst>
                <a:ext uri="{FF2B5EF4-FFF2-40B4-BE49-F238E27FC236}">
                  <a16:creationId xmlns:a16="http://schemas.microsoft.com/office/drawing/2014/main" id="{DB30CF69-78D3-4BEA-A1AB-6482BC8E4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11646" name="Line 5">
              <a:extLst>
                <a:ext uri="{FF2B5EF4-FFF2-40B4-BE49-F238E27FC236}">
                  <a16:creationId xmlns:a16="http://schemas.microsoft.com/office/drawing/2014/main" id="{3B187D95-16ED-4F50-86D6-759D56C12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1620" name="Text Box 6">
            <a:extLst>
              <a:ext uri="{FF2B5EF4-FFF2-40B4-BE49-F238E27FC236}">
                <a16:creationId xmlns:a16="http://schemas.microsoft.com/office/drawing/2014/main" id="{62268888-0E24-4BE1-BD00-2BC44727F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11621" name="Group 7">
            <a:extLst>
              <a:ext uri="{FF2B5EF4-FFF2-40B4-BE49-F238E27FC236}">
                <a16:creationId xmlns:a16="http://schemas.microsoft.com/office/drawing/2014/main" id="{072DDF6F-652E-4BBC-B3F3-552835C3B58A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11640" name="Oval 8">
              <a:extLst>
                <a:ext uri="{FF2B5EF4-FFF2-40B4-BE49-F238E27FC236}">
                  <a16:creationId xmlns:a16="http://schemas.microsoft.com/office/drawing/2014/main" id="{31B75D63-70AE-4956-96AB-2A83965C675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641" name="Oval 9">
              <a:extLst>
                <a:ext uri="{FF2B5EF4-FFF2-40B4-BE49-F238E27FC236}">
                  <a16:creationId xmlns:a16="http://schemas.microsoft.com/office/drawing/2014/main" id="{75ADD0E1-9192-4F5D-8701-F472A88DBBB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642" name="Oval 10">
              <a:extLst>
                <a:ext uri="{FF2B5EF4-FFF2-40B4-BE49-F238E27FC236}">
                  <a16:creationId xmlns:a16="http://schemas.microsoft.com/office/drawing/2014/main" id="{EBEF2371-F563-436C-87C0-DC6B7D96E7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643" name="Oval 11">
              <a:extLst>
                <a:ext uri="{FF2B5EF4-FFF2-40B4-BE49-F238E27FC236}">
                  <a16:creationId xmlns:a16="http://schemas.microsoft.com/office/drawing/2014/main" id="{26AFAFF1-FE25-4FA2-8A8C-E99AAB0F50B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644" name="Oval 12">
              <a:extLst>
                <a:ext uri="{FF2B5EF4-FFF2-40B4-BE49-F238E27FC236}">
                  <a16:creationId xmlns:a16="http://schemas.microsoft.com/office/drawing/2014/main" id="{EDC35A8C-DC71-45B6-AA9F-3257F5353F0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1622" name="Line 13">
            <a:extLst>
              <a:ext uri="{FF2B5EF4-FFF2-40B4-BE49-F238E27FC236}">
                <a16:creationId xmlns:a16="http://schemas.microsoft.com/office/drawing/2014/main" id="{EAD14782-4513-4921-9A6F-9FB5BDE63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623" name="Rectangle 14">
            <a:extLst>
              <a:ext uri="{FF2B5EF4-FFF2-40B4-BE49-F238E27FC236}">
                <a16:creationId xmlns:a16="http://schemas.microsoft.com/office/drawing/2014/main" id="{C72DD3B8-14BF-4E31-9F04-3E14BF5F3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1624" name="Group 15">
            <a:extLst>
              <a:ext uri="{FF2B5EF4-FFF2-40B4-BE49-F238E27FC236}">
                <a16:creationId xmlns:a16="http://schemas.microsoft.com/office/drawing/2014/main" id="{7BA221CF-FC8B-44FE-8604-5B4CD89BE1F8}"/>
              </a:ext>
            </a:extLst>
          </p:cNvPr>
          <p:cNvGrpSpPr>
            <a:grpSpLocks/>
          </p:cNvGrpSpPr>
          <p:nvPr/>
        </p:nvGrpSpPr>
        <p:grpSpPr bwMode="auto">
          <a:xfrm>
            <a:off x="6948490" y="188915"/>
            <a:ext cx="1944687" cy="439737"/>
            <a:chOff x="1020" y="618"/>
            <a:chExt cx="1542" cy="277"/>
          </a:xfrm>
        </p:grpSpPr>
        <p:sp>
          <p:nvSpPr>
            <p:cNvPr id="111638" name="Rectangle 16">
              <a:extLst>
                <a:ext uri="{FF2B5EF4-FFF2-40B4-BE49-F238E27FC236}">
                  <a16:creationId xmlns:a16="http://schemas.microsoft.com/office/drawing/2014/main" id="{F2CE9EC2-9C7C-47D8-83F1-CDFE72B03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639" name="Text Box 17">
              <a:extLst>
                <a:ext uri="{FF2B5EF4-FFF2-40B4-BE49-F238E27FC236}">
                  <a16:creationId xmlns:a16="http://schemas.microsoft.com/office/drawing/2014/main" id="{675D9521-C1A3-4FB3-9F17-1EBC085D1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리더십 역량</a:t>
              </a:r>
            </a:p>
          </p:txBody>
        </p:sp>
      </p:grpSp>
      <p:sp>
        <p:nvSpPr>
          <p:cNvPr id="111625" name="Rectangle 18">
            <a:extLst>
              <a:ext uri="{FF2B5EF4-FFF2-40B4-BE49-F238E27FC236}">
                <a16:creationId xmlns:a16="http://schemas.microsoft.com/office/drawing/2014/main" id="{1B9B3840-6A64-4A30-9513-8A10753DC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626" name="Rectangle 21">
            <a:extLst>
              <a:ext uri="{FF2B5EF4-FFF2-40B4-BE49-F238E27FC236}">
                <a16:creationId xmlns:a16="http://schemas.microsoft.com/office/drawing/2014/main" id="{9FA5F72F-A1FC-4C21-8BCC-6D749F75F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1627" name="Group 64">
            <a:extLst>
              <a:ext uri="{FF2B5EF4-FFF2-40B4-BE49-F238E27FC236}">
                <a16:creationId xmlns:a16="http://schemas.microsoft.com/office/drawing/2014/main" id="{AAD5BE92-8B97-452C-9A3E-E23D1105F276}"/>
              </a:ext>
            </a:extLst>
          </p:cNvPr>
          <p:cNvGrpSpPr>
            <a:grpSpLocks/>
          </p:cNvGrpSpPr>
          <p:nvPr/>
        </p:nvGrpSpPr>
        <p:grpSpPr bwMode="auto">
          <a:xfrm>
            <a:off x="827090" y="893765"/>
            <a:ext cx="7489825" cy="5127625"/>
            <a:chOff x="3301" y="1094"/>
            <a:chExt cx="2586" cy="2936"/>
          </a:xfrm>
        </p:grpSpPr>
        <p:sp>
          <p:nvSpPr>
            <p:cNvPr id="111628" name="Rectangle 65">
              <a:extLst>
                <a:ext uri="{FF2B5EF4-FFF2-40B4-BE49-F238E27FC236}">
                  <a16:creationId xmlns:a16="http://schemas.microsoft.com/office/drawing/2014/main" id="{BAECCCCB-3B1D-4644-8632-61C00AB3696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301" y="1298"/>
              <a:ext cx="182" cy="635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  <p:sp>
          <p:nvSpPr>
            <p:cNvPr id="111629" name="Rectangle 66">
              <a:extLst>
                <a:ext uri="{FF2B5EF4-FFF2-40B4-BE49-F238E27FC236}">
                  <a16:creationId xmlns:a16="http://schemas.microsoft.com/office/drawing/2014/main" id="{29EC8E17-D295-498E-A579-F1F7225E7A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301" y="1934"/>
              <a:ext cx="182" cy="75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solidFill>
                    <a:srgbClr val="FFFFFF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2</a:t>
              </a:r>
            </a:p>
          </p:txBody>
        </p:sp>
        <p:sp>
          <p:nvSpPr>
            <p:cNvPr id="111630" name="Rectangle 67">
              <a:extLst>
                <a:ext uri="{FF2B5EF4-FFF2-40B4-BE49-F238E27FC236}">
                  <a16:creationId xmlns:a16="http://schemas.microsoft.com/office/drawing/2014/main" id="{67CEABAA-36FF-42B4-BEFE-81044552427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301" y="2680"/>
              <a:ext cx="182" cy="635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solidFill>
                    <a:srgbClr val="FFFFFF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3</a:t>
              </a:r>
            </a:p>
          </p:txBody>
        </p:sp>
        <p:sp>
          <p:nvSpPr>
            <p:cNvPr id="111631" name="Rectangle 68">
              <a:extLst>
                <a:ext uri="{FF2B5EF4-FFF2-40B4-BE49-F238E27FC236}">
                  <a16:creationId xmlns:a16="http://schemas.microsoft.com/office/drawing/2014/main" id="{FFFC7C1F-8039-442A-A639-A68A34BEB6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301" y="3315"/>
              <a:ext cx="182" cy="71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solidFill>
                    <a:srgbClr val="FFFFFF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4</a:t>
              </a:r>
            </a:p>
          </p:txBody>
        </p:sp>
        <p:sp>
          <p:nvSpPr>
            <p:cNvPr id="111632" name="Rectangle 69">
              <a:extLst>
                <a:ext uri="{FF2B5EF4-FFF2-40B4-BE49-F238E27FC236}">
                  <a16:creationId xmlns:a16="http://schemas.microsoft.com/office/drawing/2014/main" id="{7F793FBD-0B79-4545-83A0-74C83412143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483" y="1298"/>
              <a:ext cx="2404" cy="63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176213" indent="-9525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indent="-10160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90000"/>
                </a:lnSpc>
              </a:pPr>
              <a:r>
                <a:rPr lang="ko-KR" altLang="ko-KR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조정자로서의 리더</a:t>
              </a:r>
            </a:p>
            <a:p>
              <a:pPr lvl="1" eaLnBrk="1" latinLnBrk="0" hangingPunct="1">
                <a:lnSpc>
                  <a:spcPct val="90000"/>
                </a:lnSpc>
              </a:pPr>
              <a:r>
                <a:rPr lang="ko-KR" altLang="ko-KR" sz="11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리더란 무수한 특기를 가진 인간의 존재를 결집시켜 가치를 만들어내는 조정자</a:t>
              </a:r>
            </a:p>
            <a:p>
              <a:pPr lvl="1" eaLnBrk="1" latinLnBrk="0" hangingPunct="1">
                <a:lnSpc>
                  <a:spcPct val="90000"/>
                </a:lnSpc>
              </a:pPr>
              <a:r>
                <a:rPr lang="ko-KR" altLang="ko-KR" sz="11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인간의 노력과 지식을 특정 목적에 사용하기 위하여 이를 조정하고 관리하고 의사결정 하는 것이 리더의 역할임</a:t>
              </a:r>
            </a:p>
          </p:txBody>
        </p:sp>
        <p:sp>
          <p:nvSpPr>
            <p:cNvPr id="111633" name="Rectangle 70">
              <a:extLst>
                <a:ext uri="{FF2B5EF4-FFF2-40B4-BE49-F238E27FC236}">
                  <a16:creationId xmlns:a16="http://schemas.microsoft.com/office/drawing/2014/main" id="{755066BE-40CD-4CB9-B0FE-F6ACCD26AA5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483" y="1934"/>
              <a:ext cx="2404" cy="75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176213" indent="-9525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indent="-10160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90000"/>
                </a:lnSpc>
              </a:pPr>
              <a:r>
                <a:rPr lang="ko-KR" altLang="en-US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혁신가로서의 리더</a:t>
              </a:r>
            </a:p>
            <a:p>
              <a:pPr lvl="1" eaLnBrk="1" latinLnBrk="0" hangingPunct="1">
                <a:lnSpc>
                  <a:spcPct val="90000"/>
                </a:lnSpc>
              </a:pPr>
              <a:r>
                <a:rPr lang="ko-KR" altLang="en-US" sz="11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새로운 상품과 생산방법을 도입하고</a:t>
              </a:r>
              <a:r>
                <a:rPr lang="en-US" altLang="ko-KR" sz="11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1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새로운 활로</a:t>
              </a:r>
              <a:r>
                <a:rPr lang="en-US" altLang="ko-KR" sz="11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</a:t>
              </a:r>
              <a:r>
                <a:rPr lang="ko-KR" altLang="en-US" sz="11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원료시장을 개척하는 혁신자</a:t>
              </a:r>
            </a:p>
            <a:p>
              <a:pPr lvl="1" eaLnBrk="1" latinLnBrk="0" hangingPunct="1">
                <a:lnSpc>
                  <a:spcPct val="90000"/>
                </a:lnSpc>
              </a:pPr>
              <a:r>
                <a:rPr lang="ko-KR" altLang="en-US" sz="11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새로운 환경의 변화에 대한 요구를 이해하여 새로운 조직을 구성하고 구성원들로 하여금 활력을 느끼며 힘차게 일 할 수 있도록 하는 토대를 만드는 변화를 주도하는 것이 리더의 역할임</a:t>
              </a:r>
            </a:p>
          </p:txBody>
        </p:sp>
        <p:sp>
          <p:nvSpPr>
            <p:cNvPr id="111634" name="Rectangle 71">
              <a:extLst>
                <a:ext uri="{FF2B5EF4-FFF2-40B4-BE49-F238E27FC236}">
                  <a16:creationId xmlns:a16="http://schemas.microsoft.com/office/drawing/2014/main" id="{4D928ECE-E1DD-41F2-8088-9692C1B7316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483" y="2680"/>
              <a:ext cx="2404" cy="63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176213" indent="-9525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indent="-10160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90000"/>
                </a:lnSpc>
              </a:pPr>
              <a:r>
                <a:rPr lang="ko-KR" altLang="en-US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행동하는 인간으로서의 리더</a:t>
              </a:r>
            </a:p>
            <a:p>
              <a:pPr lvl="1" eaLnBrk="1" latinLnBrk="0" hangingPunct="1">
                <a:lnSpc>
                  <a:spcPct val="90000"/>
                </a:lnSpc>
              </a:pPr>
              <a:r>
                <a:rPr lang="ko-KR" altLang="en-US" sz="11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적극적으로 이윤을 쫓아 행동하는 사람</a:t>
              </a:r>
            </a:p>
            <a:p>
              <a:pPr lvl="1" eaLnBrk="1" latinLnBrk="0" hangingPunct="1">
                <a:lnSpc>
                  <a:spcPct val="90000"/>
                </a:lnSpc>
              </a:pPr>
              <a:r>
                <a:rPr lang="ko-KR" altLang="en-US" sz="11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자신의 선호나 의지를 관철하기 위하여 이에 적합한 수단과 방법을 찾기 위해 노력하고 행동하는 것이 리더의 역할임</a:t>
              </a:r>
            </a:p>
          </p:txBody>
        </p:sp>
        <p:sp>
          <p:nvSpPr>
            <p:cNvPr id="111635" name="Rectangle 72">
              <a:extLst>
                <a:ext uri="{FF2B5EF4-FFF2-40B4-BE49-F238E27FC236}">
                  <a16:creationId xmlns:a16="http://schemas.microsoft.com/office/drawing/2014/main" id="{3874256C-F879-4B19-BF01-C825D01DBA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483" y="3315"/>
              <a:ext cx="2404" cy="71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176213" indent="-9525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indent="-10160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90000"/>
                </a:lnSpc>
              </a:pPr>
              <a:r>
                <a:rPr lang="ko-KR" altLang="ko-KR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위험 담당자로서의 리더</a:t>
              </a:r>
            </a:p>
            <a:p>
              <a:pPr lvl="1" eaLnBrk="1" latinLnBrk="0" hangingPunct="1">
                <a:lnSpc>
                  <a:spcPct val="90000"/>
                </a:lnSpc>
              </a:pPr>
              <a:r>
                <a:rPr lang="ko-KR" altLang="ko-KR" sz="11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위험부담을 항상 가지고 있으나 조직의 안정적인 성장을 위하여 개인과 회사의 업무를 조정하는 사람</a:t>
              </a:r>
            </a:p>
            <a:p>
              <a:pPr lvl="1" eaLnBrk="1" latinLnBrk="0" hangingPunct="1">
                <a:lnSpc>
                  <a:spcPct val="90000"/>
                </a:lnSpc>
              </a:pPr>
              <a:r>
                <a:rPr lang="ko-KR" altLang="ko-KR" sz="11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업무절차를 간소하게 만들고 팀간 갈등을 최소화하여 발생 가능한 위험을 최소하기 위하여 노력하고 행동하는 것이 리더의 역할임</a:t>
              </a:r>
            </a:p>
          </p:txBody>
        </p:sp>
        <p:sp>
          <p:nvSpPr>
            <p:cNvPr id="111636" name="Line 73">
              <a:extLst>
                <a:ext uri="{FF2B5EF4-FFF2-40B4-BE49-F238E27FC236}">
                  <a16:creationId xmlns:a16="http://schemas.microsoft.com/office/drawing/2014/main" id="{B3B9C948-06F1-4079-876B-81EF287EEB6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301" y="1253"/>
              <a:ext cx="25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111637" name="Text Box 74">
              <a:extLst>
                <a:ext uri="{FF2B5EF4-FFF2-40B4-BE49-F238E27FC236}">
                  <a16:creationId xmlns:a16="http://schemas.microsoft.com/office/drawing/2014/main" id="{5E545A18-0B2B-4150-860B-BC834D08DE8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405" y="1094"/>
              <a:ext cx="379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60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리더의 역할</a:t>
              </a:r>
              <a:endParaRPr lang="ko-KR" altLang="en-US" sz="1600" baseline="300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 descr="template04_2">
            <a:extLst>
              <a:ext uri="{FF2B5EF4-FFF2-40B4-BE49-F238E27FC236}">
                <a16:creationId xmlns:a16="http://schemas.microsoft.com/office/drawing/2014/main" id="{47CC5FDB-4DB3-4395-91B4-9462DA7BB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43" name="Group 3">
            <a:extLst>
              <a:ext uri="{FF2B5EF4-FFF2-40B4-BE49-F238E27FC236}">
                <a16:creationId xmlns:a16="http://schemas.microsoft.com/office/drawing/2014/main" id="{5F7D880B-EFAE-413F-B882-0B668826F801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12678" name="Text Box 4">
              <a:extLst>
                <a:ext uri="{FF2B5EF4-FFF2-40B4-BE49-F238E27FC236}">
                  <a16:creationId xmlns:a16="http://schemas.microsoft.com/office/drawing/2014/main" id="{0059D121-7A58-492C-9DE7-4682958D3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12679" name="Line 5">
              <a:extLst>
                <a:ext uri="{FF2B5EF4-FFF2-40B4-BE49-F238E27FC236}">
                  <a16:creationId xmlns:a16="http://schemas.microsoft.com/office/drawing/2014/main" id="{8B87E450-58DF-4F12-883A-EB82F60F5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2644" name="Text Box 6">
            <a:extLst>
              <a:ext uri="{FF2B5EF4-FFF2-40B4-BE49-F238E27FC236}">
                <a16:creationId xmlns:a16="http://schemas.microsoft.com/office/drawing/2014/main" id="{1A68F85E-00D1-42E2-8F40-A437875B2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12645" name="Group 7">
            <a:extLst>
              <a:ext uri="{FF2B5EF4-FFF2-40B4-BE49-F238E27FC236}">
                <a16:creationId xmlns:a16="http://schemas.microsoft.com/office/drawing/2014/main" id="{34E5CCC0-9484-4DA0-9E23-0F7BA83C9475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12673" name="Oval 8">
              <a:extLst>
                <a:ext uri="{FF2B5EF4-FFF2-40B4-BE49-F238E27FC236}">
                  <a16:creationId xmlns:a16="http://schemas.microsoft.com/office/drawing/2014/main" id="{69F6BACB-A064-4EE6-BA50-23412E317F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674" name="Oval 9">
              <a:extLst>
                <a:ext uri="{FF2B5EF4-FFF2-40B4-BE49-F238E27FC236}">
                  <a16:creationId xmlns:a16="http://schemas.microsoft.com/office/drawing/2014/main" id="{CFC4EB94-71C4-4BF0-B9C1-EC4F270C55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675" name="Oval 10">
              <a:extLst>
                <a:ext uri="{FF2B5EF4-FFF2-40B4-BE49-F238E27FC236}">
                  <a16:creationId xmlns:a16="http://schemas.microsoft.com/office/drawing/2014/main" id="{04D782B0-0777-4296-8B81-F074DAC4621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676" name="Oval 11">
              <a:extLst>
                <a:ext uri="{FF2B5EF4-FFF2-40B4-BE49-F238E27FC236}">
                  <a16:creationId xmlns:a16="http://schemas.microsoft.com/office/drawing/2014/main" id="{D556A0CC-08DB-454E-A65C-16E18ED7BD9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677" name="Oval 12">
              <a:extLst>
                <a:ext uri="{FF2B5EF4-FFF2-40B4-BE49-F238E27FC236}">
                  <a16:creationId xmlns:a16="http://schemas.microsoft.com/office/drawing/2014/main" id="{91E3634F-46CF-405F-B283-03FC181DF3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2646" name="Line 13">
            <a:extLst>
              <a:ext uri="{FF2B5EF4-FFF2-40B4-BE49-F238E27FC236}">
                <a16:creationId xmlns:a16="http://schemas.microsoft.com/office/drawing/2014/main" id="{DAA432C1-FA39-4881-8EC3-3D917F586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647" name="Rectangle 14">
            <a:extLst>
              <a:ext uri="{FF2B5EF4-FFF2-40B4-BE49-F238E27FC236}">
                <a16:creationId xmlns:a16="http://schemas.microsoft.com/office/drawing/2014/main" id="{F8565698-D3D5-44A5-845F-77C9B7ACB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2648" name="Group 15">
            <a:extLst>
              <a:ext uri="{FF2B5EF4-FFF2-40B4-BE49-F238E27FC236}">
                <a16:creationId xmlns:a16="http://schemas.microsoft.com/office/drawing/2014/main" id="{CB5320CA-8661-4E9D-BF49-97F3620006A9}"/>
              </a:ext>
            </a:extLst>
          </p:cNvPr>
          <p:cNvGrpSpPr>
            <a:grpSpLocks/>
          </p:cNvGrpSpPr>
          <p:nvPr/>
        </p:nvGrpSpPr>
        <p:grpSpPr bwMode="auto">
          <a:xfrm>
            <a:off x="6948490" y="188915"/>
            <a:ext cx="1944687" cy="439737"/>
            <a:chOff x="1020" y="618"/>
            <a:chExt cx="1542" cy="277"/>
          </a:xfrm>
        </p:grpSpPr>
        <p:sp>
          <p:nvSpPr>
            <p:cNvPr id="112671" name="Rectangle 16">
              <a:extLst>
                <a:ext uri="{FF2B5EF4-FFF2-40B4-BE49-F238E27FC236}">
                  <a16:creationId xmlns:a16="http://schemas.microsoft.com/office/drawing/2014/main" id="{667100FA-F3FF-4D23-9B12-7C6350E81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672" name="Text Box 17">
              <a:extLst>
                <a:ext uri="{FF2B5EF4-FFF2-40B4-BE49-F238E27FC236}">
                  <a16:creationId xmlns:a16="http://schemas.microsoft.com/office/drawing/2014/main" id="{82CE1D35-6387-483A-89D7-00D23BEBF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리더십 역량</a:t>
              </a:r>
            </a:p>
          </p:txBody>
        </p:sp>
      </p:grpSp>
      <p:sp>
        <p:nvSpPr>
          <p:cNvPr id="112649" name="Rectangle 18">
            <a:extLst>
              <a:ext uri="{FF2B5EF4-FFF2-40B4-BE49-F238E27FC236}">
                <a16:creationId xmlns:a16="http://schemas.microsoft.com/office/drawing/2014/main" id="{4A64A24E-FF85-4701-90D9-6344BE4CE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650" name="Rectangle 19">
            <a:extLst>
              <a:ext uri="{FF2B5EF4-FFF2-40B4-BE49-F238E27FC236}">
                <a16:creationId xmlns:a16="http://schemas.microsoft.com/office/drawing/2014/main" id="{04345F8B-72B0-4AE5-BF03-EC59F6080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2651" name="Group 31">
            <a:extLst>
              <a:ext uri="{FF2B5EF4-FFF2-40B4-BE49-F238E27FC236}">
                <a16:creationId xmlns:a16="http://schemas.microsoft.com/office/drawing/2014/main" id="{3B426744-3AE6-408B-93F4-359D28B11FA4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125540"/>
            <a:ext cx="7639050" cy="4770437"/>
            <a:chOff x="668" y="998"/>
            <a:chExt cx="4812" cy="3005"/>
          </a:xfrm>
        </p:grpSpPr>
        <p:sp>
          <p:nvSpPr>
            <p:cNvPr id="112652" name="Freeform 32">
              <a:extLst>
                <a:ext uri="{FF2B5EF4-FFF2-40B4-BE49-F238E27FC236}">
                  <a16:creationId xmlns:a16="http://schemas.microsoft.com/office/drawing/2014/main" id="{6E953B73-0819-4567-AE8A-C597243F5B36}"/>
                </a:ext>
              </a:extLst>
            </p:cNvPr>
            <p:cNvSpPr>
              <a:spLocks/>
            </p:cNvSpPr>
            <p:nvPr/>
          </p:nvSpPr>
          <p:spPr bwMode="gray">
            <a:xfrm>
              <a:off x="670" y="998"/>
              <a:ext cx="2042" cy="1331"/>
            </a:xfrm>
            <a:custGeom>
              <a:avLst/>
              <a:gdLst>
                <a:gd name="T0" fmla="*/ 0 w 2042"/>
                <a:gd name="T1" fmla="*/ 0 h 1225"/>
                <a:gd name="T2" fmla="*/ 2042 w 2042"/>
                <a:gd name="T3" fmla="*/ 0 h 1225"/>
                <a:gd name="T4" fmla="*/ 2042 w 2042"/>
                <a:gd name="T5" fmla="*/ 589 h 1225"/>
                <a:gd name="T6" fmla="*/ 1270 w 2042"/>
                <a:gd name="T7" fmla="*/ 589 h 1225"/>
                <a:gd name="T8" fmla="*/ 1270 w 2042"/>
                <a:gd name="T9" fmla="*/ 1446 h 1225"/>
                <a:gd name="T10" fmla="*/ 0 w 2042"/>
                <a:gd name="T11" fmla="*/ 1446 h 1225"/>
                <a:gd name="T12" fmla="*/ 0 w 2042"/>
                <a:gd name="T13" fmla="*/ 0 h 12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42"/>
                <a:gd name="T22" fmla="*/ 0 h 1225"/>
                <a:gd name="T23" fmla="*/ 2042 w 2042"/>
                <a:gd name="T24" fmla="*/ 1225 h 12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42" h="1225">
                  <a:moveTo>
                    <a:pt x="0" y="0"/>
                  </a:moveTo>
                  <a:lnTo>
                    <a:pt x="2042" y="0"/>
                  </a:lnTo>
                  <a:lnTo>
                    <a:pt x="2042" y="499"/>
                  </a:lnTo>
                  <a:lnTo>
                    <a:pt x="1270" y="499"/>
                  </a:lnTo>
                  <a:lnTo>
                    <a:pt x="1270" y="1225"/>
                  </a:lnTo>
                  <a:lnTo>
                    <a:pt x="0" y="1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9999"/>
              </a:schemeClr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112653" name="Freeform 33">
              <a:extLst>
                <a:ext uri="{FF2B5EF4-FFF2-40B4-BE49-F238E27FC236}">
                  <a16:creationId xmlns:a16="http://schemas.microsoft.com/office/drawing/2014/main" id="{42C9AE96-FED7-4671-A3A7-23119ECC41F8}"/>
                </a:ext>
              </a:extLst>
            </p:cNvPr>
            <p:cNvSpPr>
              <a:spLocks/>
            </p:cNvSpPr>
            <p:nvPr/>
          </p:nvSpPr>
          <p:spPr bwMode="gray">
            <a:xfrm flipV="1">
              <a:off x="670" y="2670"/>
              <a:ext cx="2042" cy="1331"/>
            </a:xfrm>
            <a:custGeom>
              <a:avLst/>
              <a:gdLst>
                <a:gd name="T0" fmla="*/ 0 w 2042"/>
                <a:gd name="T1" fmla="*/ 0 h 1225"/>
                <a:gd name="T2" fmla="*/ 2042 w 2042"/>
                <a:gd name="T3" fmla="*/ 0 h 1225"/>
                <a:gd name="T4" fmla="*/ 2042 w 2042"/>
                <a:gd name="T5" fmla="*/ 589 h 1225"/>
                <a:gd name="T6" fmla="*/ 1270 w 2042"/>
                <a:gd name="T7" fmla="*/ 589 h 1225"/>
                <a:gd name="T8" fmla="*/ 1270 w 2042"/>
                <a:gd name="T9" fmla="*/ 1446 h 1225"/>
                <a:gd name="T10" fmla="*/ 0 w 2042"/>
                <a:gd name="T11" fmla="*/ 1446 h 1225"/>
                <a:gd name="T12" fmla="*/ 0 w 2042"/>
                <a:gd name="T13" fmla="*/ 0 h 12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42"/>
                <a:gd name="T22" fmla="*/ 0 h 1225"/>
                <a:gd name="T23" fmla="*/ 2042 w 2042"/>
                <a:gd name="T24" fmla="*/ 1225 h 12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42" h="1225">
                  <a:moveTo>
                    <a:pt x="0" y="0"/>
                  </a:moveTo>
                  <a:lnTo>
                    <a:pt x="2042" y="0"/>
                  </a:lnTo>
                  <a:lnTo>
                    <a:pt x="2042" y="499"/>
                  </a:lnTo>
                  <a:lnTo>
                    <a:pt x="1270" y="499"/>
                  </a:lnTo>
                  <a:lnTo>
                    <a:pt x="1270" y="1225"/>
                  </a:lnTo>
                  <a:lnTo>
                    <a:pt x="0" y="1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39999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112654" name="Freeform 34">
              <a:extLst>
                <a:ext uri="{FF2B5EF4-FFF2-40B4-BE49-F238E27FC236}">
                  <a16:creationId xmlns:a16="http://schemas.microsoft.com/office/drawing/2014/main" id="{D706081E-B26C-4099-8C6B-4318E42DF129}"/>
                </a:ext>
              </a:extLst>
            </p:cNvPr>
            <p:cNvSpPr>
              <a:spLocks/>
            </p:cNvSpPr>
            <p:nvPr/>
          </p:nvSpPr>
          <p:spPr bwMode="gray">
            <a:xfrm flipH="1">
              <a:off x="3392" y="998"/>
              <a:ext cx="2043" cy="1331"/>
            </a:xfrm>
            <a:custGeom>
              <a:avLst/>
              <a:gdLst>
                <a:gd name="T0" fmla="*/ 0 w 2042"/>
                <a:gd name="T1" fmla="*/ 0 h 1225"/>
                <a:gd name="T2" fmla="*/ 2044 w 2042"/>
                <a:gd name="T3" fmla="*/ 0 h 1225"/>
                <a:gd name="T4" fmla="*/ 2044 w 2042"/>
                <a:gd name="T5" fmla="*/ 589 h 1225"/>
                <a:gd name="T6" fmla="*/ 1272 w 2042"/>
                <a:gd name="T7" fmla="*/ 589 h 1225"/>
                <a:gd name="T8" fmla="*/ 1272 w 2042"/>
                <a:gd name="T9" fmla="*/ 1446 h 1225"/>
                <a:gd name="T10" fmla="*/ 0 w 2042"/>
                <a:gd name="T11" fmla="*/ 1446 h 1225"/>
                <a:gd name="T12" fmla="*/ 0 w 2042"/>
                <a:gd name="T13" fmla="*/ 0 h 12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42"/>
                <a:gd name="T22" fmla="*/ 0 h 1225"/>
                <a:gd name="T23" fmla="*/ 2042 w 2042"/>
                <a:gd name="T24" fmla="*/ 1225 h 12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42" h="1225">
                  <a:moveTo>
                    <a:pt x="0" y="0"/>
                  </a:moveTo>
                  <a:lnTo>
                    <a:pt x="2042" y="0"/>
                  </a:lnTo>
                  <a:lnTo>
                    <a:pt x="2042" y="499"/>
                  </a:lnTo>
                  <a:lnTo>
                    <a:pt x="1270" y="499"/>
                  </a:lnTo>
                  <a:lnTo>
                    <a:pt x="1270" y="1225"/>
                  </a:lnTo>
                  <a:lnTo>
                    <a:pt x="0" y="1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9999"/>
              </a:schemeClr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112655" name="Freeform 35">
              <a:extLst>
                <a:ext uri="{FF2B5EF4-FFF2-40B4-BE49-F238E27FC236}">
                  <a16:creationId xmlns:a16="http://schemas.microsoft.com/office/drawing/2014/main" id="{F51EC9A9-66DA-46AA-8931-AAA8366535CF}"/>
                </a:ext>
              </a:extLst>
            </p:cNvPr>
            <p:cNvSpPr>
              <a:spLocks/>
            </p:cNvSpPr>
            <p:nvPr/>
          </p:nvSpPr>
          <p:spPr bwMode="gray">
            <a:xfrm flipH="1" flipV="1">
              <a:off x="3392" y="2672"/>
              <a:ext cx="2043" cy="1331"/>
            </a:xfrm>
            <a:custGeom>
              <a:avLst/>
              <a:gdLst>
                <a:gd name="T0" fmla="*/ 0 w 2042"/>
                <a:gd name="T1" fmla="*/ 0 h 1225"/>
                <a:gd name="T2" fmla="*/ 2044 w 2042"/>
                <a:gd name="T3" fmla="*/ 0 h 1225"/>
                <a:gd name="T4" fmla="*/ 2044 w 2042"/>
                <a:gd name="T5" fmla="*/ 589 h 1225"/>
                <a:gd name="T6" fmla="*/ 1272 w 2042"/>
                <a:gd name="T7" fmla="*/ 589 h 1225"/>
                <a:gd name="T8" fmla="*/ 1272 w 2042"/>
                <a:gd name="T9" fmla="*/ 1446 h 1225"/>
                <a:gd name="T10" fmla="*/ 0 w 2042"/>
                <a:gd name="T11" fmla="*/ 1446 h 1225"/>
                <a:gd name="T12" fmla="*/ 0 w 2042"/>
                <a:gd name="T13" fmla="*/ 0 h 12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42"/>
                <a:gd name="T22" fmla="*/ 0 h 1225"/>
                <a:gd name="T23" fmla="*/ 2042 w 2042"/>
                <a:gd name="T24" fmla="*/ 1225 h 12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42" h="1225">
                  <a:moveTo>
                    <a:pt x="0" y="0"/>
                  </a:moveTo>
                  <a:lnTo>
                    <a:pt x="2042" y="0"/>
                  </a:lnTo>
                  <a:lnTo>
                    <a:pt x="2042" y="499"/>
                  </a:lnTo>
                  <a:lnTo>
                    <a:pt x="1270" y="499"/>
                  </a:lnTo>
                  <a:lnTo>
                    <a:pt x="1270" y="1225"/>
                  </a:lnTo>
                  <a:lnTo>
                    <a:pt x="0" y="1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39999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112656" name="Text Box 36">
              <a:extLst>
                <a:ext uri="{FF2B5EF4-FFF2-40B4-BE49-F238E27FC236}">
                  <a16:creationId xmlns:a16="http://schemas.microsoft.com/office/drawing/2014/main" id="{30E9F8B5-6DBB-4019-B78C-24EC71B3A44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908" y="1064"/>
              <a:ext cx="1225" cy="1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4572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Leading People</a:t>
              </a: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endParaRPr kumimoji="0"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동기부여</a:t>
              </a: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영향력 행사</a:t>
              </a: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인재육성</a:t>
              </a: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다양성 존중</a:t>
              </a: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의사소통</a:t>
              </a: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팀 빌딩</a:t>
              </a: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윤리의식</a:t>
              </a:r>
              <a:endPara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657" name="Text Box 37">
              <a:extLst>
                <a:ext uri="{FF2B5EF4-FFF2-40B4-BE49-F238E27FC236}">
                  <a16:creationId xmlns:a16="http://schemas.microsoft.com/office/drawing/2014/main" id="{326872CA-35D4-4D13-B8E1-1DF98A80B73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280" y="1088"/>
              <a:ext cx="1200" cy="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4572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Leading Change</a:t>
              </a: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endParaRPr kumimoji="0"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비전제시</a:t>
              </a: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전략수립</a:t>
              </a: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변화관리</a:t>
              </a: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기업가 정신</a:t>
              </a: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창의성 장려</a:t>
              </a: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글로벌 마인드</a:t>
              </a:r>
            </a:p>
          </p:txBody>
        </p:sp>
        <p:sp>
          <p:nvSpPr>
            <p:cNvPr id="112658" name="Text Box 38">
              <a:extLst>
                <a:ext uri="{FF2B5EF4-FFF2-40B4-BE49-F238E27FC236}">
                  <a16:creationId xmlns:a16="http://schemas.microsoft.com/office/drawing/2014/main" id="{ECEEA181-F739-487E-B67A-9E830D4E836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775" y="1435"/>
              <a:ext cx="575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미래 </a:t>
              </a:r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변화</a:t>
              </a:r>
            </a:p>
          </p:txBody>
        </p:sp>
        <p:sp>
          <p:nvSpPr>
            <p:cNvPr id="112659" name="Text Box 39">
              <a:extLst>
                <a:ext uri="{FF2B5EF4-FFF2-40B4-BE49-F238E27FC236}">
                  <a16:creationId xmlns:a16="http://schemas.microsoft.com/office/drawing/2014/main" id="{AB0612C1-785E-4CDC-A672-9E038DC4528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772" y="3477"/>
              <a:ext cx="575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현재 </a:t>
              </a:r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안정</a:t>
              </a:r>
            </a:p>
          </p:txBody>
        </p:sp>
        <p:sp>
          <p:nvSpPr>
            <p:cNvPr id="112660" name="Text Box 40">
              <a:extLst>
                <a:ext uri="{FF2B5EF4-FFF2-40B4-BE49-F238E27FC236}">
                  <a16:creationId xmlns:a16="http://schemas.microsoft.com/office/drawing/2014/main" id="{34A2AFC2-9CF4-42B6-88CC-881630F10B6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089" y="2453"/>
              <a:ext cx="575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 </a:t>
              </a:r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</a:t>
              </a:r>
            </a:p>
          </p:txBody>
        </p:sp>
        <p:sp>
          <p:nvSpPr>
            <p:cNvPr id="112661" name="Text Box 41">
              <a:extLst>
                <a:ext uri="{FF2B5EF4-FFF2-40B4-BE49-F238E27FC236}">
                  <a16:creationId xmlns:a16="http://schemas.microsoft.com/office/drawing/2014/main" id="{04413E16-088A-4B44-90CB-E8B9EFDF570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95" y="2456"/>
              <a:ext cx="575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사람 </a:t>
              </a:r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조직</a:t>
              </a:r>
            </a:p>
          </p:txBody>
        </p:sp>
        <p:sp>
          <p:nvSpPr>
            <p:cNvPr id="112662" name="Rectangle 42">
              <a:extLst>
                <a:ext uri="{FF2B5EF4-FFF2-40B4-BE49-F238E27FC236}">
                  <a16:creationId xmlns:a16="http://schemas.microsoft.com/office/drawing/2014/main" id="{D5A3E863-5842-4FA3-93AF-E433D90A433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70" y="998"/>
              <a:ext cx="136" cy="136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40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  <p:sp>
          <p:nvSpPr>
            <p:cNvPr id="112663" name="Rectangle 43">
              <a:extLst>
                <a:ext uri="{FF2B5EF4-FFF2-40B4-BE49-F238E27FC236}">
                  <a16:creationId xmlns:a16="http://schemas.microsoft.com/office/drawing/2014/main" id="{2F00D73B-63A0-4C8E-948E-D251C44BE30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68" y="3865"/>
              <a:ext cx="136" cy="136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40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112664" name="Rectangle 44">
              <a:extLst>
                <a:ext uri="{FF2B5EF4-FFF2-40B4-BE49-F238E27FC236}">
                  <a16:creationId xmlns:a16="http://schemas.microsoft.com/office/drawing/2014/main" id="{D1E2FEC4-2EC9-4E81-97D1-320FEEEEDFB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99" y="3865"/>
              <a:ext cx="136" cy="136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40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112665" name="Rectangle 45">
              <a:extLst>
                <a:ext uri="{FF2B5EF4-FFF2-40B4-BE49-F238E27FC236}">
                  <a16:creationId xmlns:a16="http://schemas.microsoft.com/office/drawing/2014/main" id="{B1AFC52D-D079-4AE2-99B5-C496D62C881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99" y="998"/>
              <a:ext cx="136" cy="136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40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112666" name="Text Box 46">
              <a:extLst>
                <a:ext uri="{FF2B5EF4-FFF2-40B4-BE49-F238E27FC236}">
                  <a16:creationId xmlns:a16="http://schemas.microsoft.com/office/drawing/2014/main" id="{50BFA632-10D9-4490-B97B-41268CC2CF4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280" y="2837"/>
              <a:ext cx="1200" cy="1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4572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Leading Results</a:t>
              </a: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endParaRPr kumimoji="0"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성과 관리</a:t>
              </a: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네트워킹</a:t>
              </a: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문제해결</a:t>
              </a: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협상력</a:t>
              </a: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프로젝트 관리</a:t>
              </a: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전략적 사고</a:t>
              </a: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위기관리</a:t>
              </a:r>
            </a:p>
          </p:txBody>
        </p:sp>
        <p:sp>
          <p:nvSpPr>
            <p:cNvPr id="112667" name="Text Box 47">
              <a:extLst>
                <a:ext uri="{FF2B5EF4-FFF2-40B4-BE49-F238E27FC236}">
                  <a16:creationId xmlns:a16="http://schemas.microsoft.com/office/drawing/2014/main" id="{F6F4CC51-2449-44E2-8CAE-F2FD0D27820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918" y="2902"/>
              <a:ext cx="1225" cy="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4572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Leading System</a:t>
              </a: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endParaRPr kumimoji="0"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조직이해</a:t>
              </a: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조직개발</a:t>
              </a: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권한 위임</a:t>
              </a: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성과창출을 위한 협력</a:t>
              </a: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조직가치 옹호</a:t>
              </a: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스태핑</a:t>
              </a:r>
            </a:p>
          </p:txBody>
        </p:sp>
        <p:sp>
          <p:nvSpPr>
            <p:cNvPr id="112668" name="Rectangle 48">
              <a:extLst>
                <a:ext uri="{FF2B5EF4-FFF2-40B4-BE49-F238E27FC236}">
                  <a16:creationId xmlns:a16="http://schemas.microsoft.com/office/drawing/2014/main" id="{547AA9DD-D2C9-45F8-BBEC-59DE3DF2D54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28" y="1933"/>
              <a:ext cx="1488" cy="1123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669" name="Text Box 49">
              <a:extLst>
                <a:ext uri="{FF2B5EF4-FFF2-40B4-BE49-F238E27FC236}">
                  <a16:creationId xmlns:a16="http://schemas.microsoft.com/office/drawing/2014/main" id="{B3A132D5-3EA7-417D-8C42-F36CC9C5DA8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628" y="2078"/>
              <a:ext cx="1020" cy="7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457200" indent="-4572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Leading Self</a:t>
              </a: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endParaRPr kumimoji="0"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솔선수범</a:t>
              </a: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스트레스 관리</a:t>
              </a: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결단력</a:t>
              </a:r>
            </a:p>
            <a:p>
              <a:pPr latinLnBrk="0">
                <a:spcBef>
                  <a:spcPct val="0"/>
                </a:spcBef>
                <a:buFontTx/>
                <a:buAutoNum type="arabicPeriod"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용기</a:t>
              </a:r>
            </a:p>
          </p:txBody>
        </p:sp>
        <p:sp>
          <p:nvSpPr>
            <p:cNvPr id="112670" name="Rectangle 50">
              <a:extLst>
                <a:ext uri="{FF2B5EF4-FFF2-40B4-BE49-F238E27FC236}">
                  <a16:creationId xmlns:a16="http://schemas.microsoft.com/office/drawing/2014/main" id="{C3A0D920-D084-442A-A9BE-EBBFA5DD63B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80" y="2920"/>
              <a:ext cx="136" cy="136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40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 descr="template04_2">
            <a:extLst>
              <a:ext uri="{FF2B5EF4-FFF2-40B4-BE49-F238E27FC236}">
                <a16:creationId xmlns:a16="http://schemas.microsoft.com/office/drawing/2014/main" id="{8BC07DC3-FCB4-4E77-A94E-5A7B27F3A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3667" name="Group 3">
            <a:extLst>
              <a:ext uri="{FF2B5EF4-FFF2-40B4-BE49-F238E27FC236}">
                <a16:creationId xmlns:a16="http://schemas.microsoft.com/office/drawing/2014/main" id="{80494719-9DB1-4E88-B997-E14F07288C2B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13727" name="Text Box 4">
              <a:extLst>
                <a:ext uri="{FF2B5EF4-FFF2-40B4-BE49-F238E27FC236}">
                  <a16:creationId xmlns:a16="http://schemas.microsoft.com/office/drawing/2014/main" id="{3B6DCE56-526F-4AE3-86D0-6E79BD27C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13728" name="Line 5">
              <a:extLst>
                <a:ext uri="{FF2B5EF4-FFF2-40B4-BE49-F238E27FC236}">
                  <a16:creationId xmlns:a16="http://schemas.microsoft.com/office/drawing/2014/main" id="{A85FACEE-1CB3-462F-94D9-D1227DFA2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3668" name="Text Box 6">
            <a:extLst>
              <a:ext uri="{FF2B5EF4-FFF2-40B4-BE49-F238E27FC236}">
                <a16:creationId xmlns:a16="http://schemas.microsoft.com/office/drawing/2014/main" id="{5D6BD248-0996-42CB-A083-03E21695C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13669" name="Group 7">
            <a:extLst>
              <a:ext uri="{FF2B5EF4-FFF2-40B4-BE49-F238E27FC236}">
                <a16:creationId xmlns:a16="http://schemas.microsoft.com/office/drawing/2014/main" id="{A38E2BF8-48DD-43BA-BCA6-AC0C5D7A8FD1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13722" name="Oval 8">
              <a:extLst>
                <a:ext uri="{FF2B5EF4-FFF2-40B4-BE49-F238E27FC236}">
                  <a16:creationId xmlns:a16="http://schemas.microsoft.com/office/drawing/2014/main" id="{69D080FC-BF43-4D97-AEFA-26A9701041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723" name="Oval 9">
              <a:extLst>
                <a:ext uri="{FF2B5EF4-FFF2-40B4-BE49-F238E27FC236}">
                  <a16:creationId xmlns:a16="http://schemas.microsoft.com/office/drawing/2014/main" id="{E33E4E4B-C2D5-47AB-AA8D-BB3B3DE2044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724" name="Oval 10">
              <a:extLst>
                <a:ext uri="{FF2B5EF4-FFF2-40B4-BE49-F238E27FC236}">
                  <a16:creationId xmlns:a16="http://schemas.microsoft.com/office/drawing/2014/main" id="{BC72F949-3D57-4928-8CA0-0615981C3FA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725" name="Oval 11">
              <a:extLst>
                <a:ext uri="{FF2B5EF4-FFF2-40B4-BE49-F238E27FC236}">
                  <a16:creationId xmlns:a16="http://schemas.microsoft.com/office/drawing/2014/main" id="{605F9366-1C6D-4258-8460-7F3A08CA1C6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726" name="Oval 12">
              <a:extLst>
                <a:ext uri="{FF2B5EF4-FFF2-40B4-BE49-F238E27FC236}">
                  <a16:creationId xmlns:a16="http://schemas.microsoft.com/office/drawing/2014/main" id="{EBB4254D-A892-4CFD-8408-8F7FA16A2F9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3670" name="Line 13">
            <a:extLst>
              <a:ext uri="{FF2B5EF4-FFF2-40B4-BE49-F238E27FC236}">
                <a16:creationId xmlns:a16="http://schemas.microsoft.com/office/drawing/2014/main" id="{35E3DDDA-BAFB-4DBA-99EE-12252FA648B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671" name="Rectangle 14">
            <a:extLst>
              <a:ext uri="{FF2B5EF4-FFF2-40B4-BE49-F238E27FC236}">
                <a16:creationId xmlns:a16="http://schemas.microsoft.com/office/drawing/2014/main" id="{E21CCF26-EB34-473A-9571-7B165127A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3672" name="Group 15">
            <a:extLst>
              <a:ext uri="{FF2B5EF4-FFF2-40B4-BE49-F238E27FC236}">
                <a16:creationId xmlns:a16="http://schemas.microsoft.com/office/drawing/2014/main" id="{548758AF-6A4B-4193-84E2-E4E6EE63C7B6}"/>
              </a:ext>
            </a:extLst>
          </p:cNvPr>
          <p:cNvGrpSpPr>
            <a:grpSpLocks/>
          </p:cNvGrpSpPr>
          <p:nvPr/>
        </p:nvGrpSpPr>
        <p:grpSpPr bwMode="auto">
          <a:xfrm>
            <a:off x="6948490" y="188915"/>
            <a:ext cx="1944687" cy="439737"/>
            <a:chOff x="1020" y="618"/>
            <a:chExt cx="1542" cy="277"/>
          </a:xfrm>
        </p:grpSpPr>
        <p:sp>
          <p:nvSpPr>
            <p:cNvPr id="113720" name="Rectangle 16">
              <a:extLst>
                <a:ext uri="{FF2B5EF4-FFF2-40B4-BE49-F238E27FC236}">
                  <a16:creationId xmlns:a16="http://schemas.microsoft.com/office/drawing/2014/main" id="{9C7C4FB1-6203-4027-BF11-84249BC61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721" name="Text Box 17">
              <a:extLst>
                <a:ext uri="{FF2B5EF4-FFF2-40B4-BE49-F238E27FC236}">
                  <a16:creationId xmlns:a16="http://schemas.microsoft.com/office/drawing/2014/main" id="{2E564C04-6DF0-4BFA-9973-DB53F234D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리더십 역량</a:t>
              </a:r>
            </a:p>
          </p:txBody>
        </p:sp>
      </p:grpSp>
      <p:sp>
        <p:nvSpPr>
          <p:cNvPr id="113673" name="Rectangle 18">
            <a:extLst>
              <a:ext uri="{FF2B5EF4-FFF2-40B4-BE49-F238E27FC236}">
                <a16:creationId xmlns:a16="http://schemas.microsoft.com/office/drawing/2014/main" id="{2668BA49-5F25-4CEE-A4C9-2E0CEF034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674" name="Rectangle 19">
            <a:extLst>
              <a:ext uri="{FF2B5EF4-FFF2-40B4-BE49-F238E27FC236}">
                <a16:creationId xmlns:a16="http://schemas.microsoft.com/office/drawing/2014/main" id="{8B8B98CD-B817-4C70-8760-4958DA639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675" name="Rectangle 40">
            <a:extLst>
              <a:ext uri="{FF2B5EF4-FFF2-40B4-BE49-F238E27FC236}">
                <a16:creationId xmlns:a16="http://schemas.microsoft.com/office/drawing/2014/main" id="{6B290E97-2C78-45E4-A2CE-9D62CD898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5" y="908052"/>
            <a:ext cx="4103687" cy="36671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영역별 리더십 역량 모델 세부내용</a:t>
            </a:r>
          </a:p>
        </p:txBody>
      </p:sp>
      <p:grpSp>
        <p:nvGrpSpPr>
          <p:cNvPr id="113676" name="Group 45">
            <a:extLst>
              <a:ext uri="{FF2B5EF4-FFF2-40B4-BE49-F238E27FC236}">
                <a16:creationId xmlns:a16="http://schemas.microsoft.com/office/drawing/2014/main" id="{33713034-FB92-4D72-ACA0-84389C112171}"/>
              </a:ext>
            </a:extLst>
          </p:cNvPr>
          <p:cNvGrpSpPr>
            <a:grpSpLocks/>
          </p:cNvGrpSpPr>
          <p:nvPr/>
        </p:nvGrpSpPr>
        <p:grpSpPr bwMode="auto">
          <a:xfrm>
            <a:off x="468315" y="1484313"/>
            <a:ext cx="3887787" cy="468312"/>
            <a:chOff x="567" y="935"/>
            <a:chExt cx="1814" cy="295"/>
          </a:xfrm>
        </p:grpSpPr>
        <p:grpSp>
          <p:nvGrpSpPr>
            <p:cNvPr id="113716" name="Group 41">
              <a:extLst>
                <a:ext uri="{FF2B5EF4-FFF2-40B4-BE49-F238E27FC236}">
                  <a16:creationId xmlns:a16="http://schemas.microsoft.com/office/drawing/2014/main" id="{2AF1F2DA-9F78-4B37-B9AB-3C8CF30BE2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935"/>
              <a:ext cx="1814" cy="295"/>
              <a:chOff x="1719" y="2211"/>
              <a:chExt cx="1112" cy="295"/>
            </a:xfrm>
          </p:grpSpPr>
          <p:sp>
            <p:nvSpPr>
              <p:cNvPr id="113718" name="Rectangle 42">
                <a:extLst>
                  <a:ext uri="{FF2B5EF4-FFF2-40B4-BE49-F238E27FC236}">
                    <a16:creationId xmlns:a16="http://schemas.microsoft.com/office/drawing/2014/main" id="{71DEBF36-2D2B-40B2-9F63-1ED0961E5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" y="2211"/>
                <a:ext cx="1112" cy="295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9525">
                <a:solidFill>
                  <a:srgbClr val="FFFFFF">
                    <a:alpha val="39999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800"/>
              </a:p>
            </p:txBody>
          </p:sp>
          <p:sp>
            <p:nvSpPr>
              <p:cNvPr id="113719" name="Rectangle 43">
                <a:extLst>
                  <a:ext uri="{FF2B5EF4-FFF2-40B4-BE49-F238E27FC236}">
                    <a16:creationId xmlns:a16="http://schemas.microsoft.com/office/drawing/2014/main" id="{5069BA6A-7FC7-41EC-84C6-4314FCB24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1" y="2225"/>
                <a:ext cx="1069" cy="267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B7DBFF"/>
                  </a:gs>
                </a:gsLst>
                <a:lin ang="18900000" scaled="1"/>
              </a:gra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800"/>
              </a:p>
            </p:txBody>
          </p:sp>
        </p:grpSp>
        <p:sp>
          <p:nvSpPr>
            <p:cNvPr id="113717" name="Text Box 44">
              <a:extLst>
                <a:ext uri="{FF2B5EF4-FFF2-40B4-BE49-F238E27FC236}">
                  <a16:creationId xmlns:a16="http://schemas.microsoft.com/office/drawing/2014/main" id="{E44CF0A5-70AB-4B9A-B053-D88CAC16C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981"/>
              <a:ext cx="14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4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 Leading People </a:t>
              </a:r>
              <a:r>
                <a:rPr lang="ko-KR" altLang="en-US" sz="14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영역 </a:t>
              </a:r>
              <a:r>
                <a:rPr lang="en-US" altLang="ko-KR" sz="14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사람관리</a:t>
              </a:r>
              <a:r>
                <a:rPr lang="en-US" altLang="ko-KR" sz="14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aphicFrame>
        <p:nvGraphicFramePr>
          <p:cNvPr id="456800" name="Group 96">
            <a:extLst>
              <a:ext uri="{FF2B5EF4-FFF2-40B4-BE49-F238E27FC236}">
                <a16:creationId xmlns:a16="http://schemas.microsoft.com/office/drawing/2014/main" id="{09F88D4E-F869-4A77-B4BF-1DAF799AC009}"/>
              </a:ext>
            </a:extLst>
          </p:cNvPr>
          <p:cNvGraphicFramePr>
            <a:graphicFrameLocks noGrp="1"/>
          </p:cNvGraphicFramePr>
          <p:nvPr/>
        </p:nvGraphicFramePr>
        <p:xfrm>
          <a:off x="468315" y="3357563"/>
          <a:ext cx="3690937" cy="2563812"/>
        </p:xfrm>
        <a:graphic>
          <a:graphicData uri="http://schemas.openxmlformats.org/drawingml/2006/table">
            <a:tbl>
              <a:tblPr/>
              <a:tblGrid>
                <a:gridCol w="3690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174625" marR="0" lvl="0" indent="-87313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Role &amp; Responsibility</a:t>
                      </a:r>
                    </a:p>
                  </a:txBody>
                  <a:tcPr marL="0" marR="90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474">
                <a:tc>
                  <a:txBody>
                    <a:bodyPr/>
                    <a:lstStyle/>
                    <a:p>
                      <a:pPr marL="174625" marR="0" lvl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개개인을 애정과 관심을 가지고 대한다.</a:t>
                      </a:r>
                    </a:p>
                    <a:p>
                      <a:pPr marL="174625" marR="0" lvl="0" indent="-87313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개인의 능력과 적성을 고려하여 성장할 수 있도록 배려한다.</a:t>
                      </a:r>
                    </a:p>
                    <a:p>
                      <a:pPr marL="174625" marR="0" lvl="0" indent="-87313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갈등을 해소하고 팀웍을 저해하는 요인을 제거한다.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4625" marR="0" lvl="0" indent="-87313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수행 결과에 따라 엄격히 신상필벌 한다.</a:t>
                      </a:r>
                    </a:p>
                  </a:txBody>
                  <a:tcPr marL="0" marR="900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3685" name="AutoShape 63">
            <a:extLst>
              <a:ext uri="{FF2B5EF4-FFF2-40B4-BE49-F238E27FC236}">
                <a16:creationId xmlns:a16="http://schemas.microsoft.com/office/drawing/2014/main" id="{D1024E24-9B7A-4F5C-8C0F-AAEE3DE67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40" y="3860800"/>
            <a:ext cx="212725" cy="1295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6799" name="Group 95">
            <a:extLst>
              <a:ext uri="{FF2B5EF4-FFF2-40B4-BE49-F238E27FC236}">
                <a16:creationId xmlns:a16="http://schemas.microsoft.com/office/drawing/2014/main" id="{98B2B70F-05C0-4E90-8186-16C89FA1C2F3}"/>
              </a:ext>
            </a:extLst>
          </p:cNvPr>
          <p:cNvGraphicFramePr>
            <a:graphicFrameLocks noGrp="1"/>
          </p:cNvGraphicFramePr>
          <p:nvPr/>
        </p:nvGraphicFramePr>
        <p:xfrm>
          <a:off x="4427540" y="2852740"/>
          <a:ext cx="4376737" cy="3608387"/>
        </p:xfrm>
        <a:graphic>
          <a:graphicData uri="http://schemas.openxmlformats.org/drawingml/2006/table">
            <a:tbl>
              <a:tblPr/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9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동기부여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적절한 방법을 사용하여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조직목표 달성에</a:t>
                      </a:r>
                      <a:r>
                        <a:rPr kumimoji="1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도움이 되는 행동을 강화한다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영향력 행사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상벌로써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부하직원들에게</a:t>
                      </a:r>
                      <a:r>
                        <a:rPr kumimoji="1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영향력을 행사한다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인재육성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다양한 학습기회를 제공하고 코칭과 멘토링을 통해 구성원들의 역량을 향상시킨다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다양성 존중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다양성의 가치를 인정하고 존중한다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의사소통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타인의 의견을 정확히 이해하고 자신의 생각을 효과적으로 구조화하여 전달한다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 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 빌딩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효율적인 업무배분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팀원들간의 협조관계 형성 및 갈등 관리 등을 통해 응집력 있고 생산적인 팀을 구축한다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윤리의식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공정성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투명성 및 윤리적 행동 등을 일관되게 보임으로써 조직의 구성원 및 고객으로부터 강한 신뢰관계를 형성한다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3715" name="Rectangle 97">
            <a:extLst>
              <a:ext uri="{FF2B5EF4-FFF2-40B4-BE49-F238E27FC236}">
                <a16:creationId xmlns:a16="http://schemas.microsoft.com/office/drawing/2014/main" id="{A15D2FA6-6845-4988-8659-A77F7AA29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5" y="2060577"/>
            <a:ext cx="8281987" cy="739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ko-KR"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높은 수준의 구성원 몰입도, 응집력, 사기의 유지를 위해 응집력 있는 팀 관리를 하며 서로의 경험과 능력을 활용할 수</a:t>
            </a:r>
            <a:r>
              <a:rPr kumimoji="0" lang="ko-KR" altLang="en-US"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ko-KR" altLang="ko-KR"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있도록 촉진하여 구성원이 성장/발전할 수 있는 기회를 제공하기 위해서 요구되는 역할과 필요 역량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2" descr="template04_2">
            <a:extLst>
              <a:ext uri="{FF2B5EF4-FFF2-40B4-BE49-F238E27FC236}">
                <a16:creationId xmlns:a16="http://schemas.microsoft.com/office/drawing/2014/main" id="{10F177F8-ABCC-4985-93C2-ABBF7D1AD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4691" name="Group 3">
            <a:extLst>
              <a:ext uri="{FF2B5EF4-FFF2-40B4-BE49-F238E27FC236}">
                <a16:creationId xmlns:a16="http://schemas.microsoft.com/office/drawing/2014/main" id="{A489188B-F8AD-4363-A343-D62650A76903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14747" name="Text Box 4">
              <a:extLst>
                <a:ext uri="{FF2B5EF4-FFF2-40B4-BE49-F238E27FC236}">
                  <a16:creationId xmlns:a16="http://schemas.microsoft.com/office/drawing/2014/main" id="{0AC9A370-9CDB-422F-A45B-454E1F801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14748" name="Line 5">
              <a:extLst>
                <a:ext uri="{FF2B5EF4-FFF2-40B4-BE49-F238E27FC236}">
                  <a16:creationId xmlns:a16="http://schemas.microsoft.com/office/drawing/2014/main" id="{E436B263-7106-4B7B-81D2-16D73A1E8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4692" name="Text Box 6">
            <a:extLst>
              <a:ext uri="{FF2B5EF4-FFF2-40B4-BE49-F238E27FC236}">
                <a16:creationId xmlns:a16="http://schemas.microsoft.com/office/drawing/2014/main" id="{3A254505-B573-4DD5-AFEF-441982D76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14693" name="Group 7">
            <a:extLst>
              <a:ext uri="{FF2B5EF4-FFF2-40B4-BE49-F238E27FC236}">
                <a16:creationId xmlns:a16="http://schemas.microsoft.com/office/drawing/2014/main" id="{1835971B-E079-475F-A031-F5C9BDE756CA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14742" name="Oval 8">
              <a:extLst>
                <a:ext uri="{FF2B5EF4-FFF2-40B4-BE49-F238E27FC236}">
                  <a16:creationId xmlns:a16="http://schemas.microsoft.com/office/drawing/2014/main" id="{C9CF13C3-6E46-4F4A-AC12-0CB1980B5B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743" name="Oval 9">
              <a:extLst>
                <a:ext uri="{FF2B5EF4-FFF2-40B4-BE49-F238E27FC236}">
                  <a16:creationId xmlns:a16="http://schemas.microsoft.com/office/drawing/2014/main" id="{0B035D4E-0D85-4861-B874-718B12C99AF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744" name="Oval 10">
              <a:extLst>
                <a:ext uri="{FF2B5EF4-FFF2-40B4-BE49-F238E27FC236}">
                  <a16:creationId xmlns:a16="http://schemas.microsoft.com/office/drawing/2014/main" id="{AABDD981-0D30-43D6-9F23-867AF8F70B1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745" name="Oval 11">
              <a:extLst>
                <a:ext uri="{FF2B5EF4-FFF2-40B4-BE49-F238E27FC236}">
                  <a16:creationId xmlns:a16="http://schemas.microsoft.com/office/drawing/2014/main" id="{37AFB24D-3AC8-45D3-9930-D649F9E8F8D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746" name="Oval 12">
              <a:extLst>
                <a:ext uri="{FF2B5EF4-FFF2-40B4-BE49-F238E27FC236}">
                  <a16:creationId xmlns:a16="http://schemas.microsoft.com/office/drawing/2014/main" id="{CA6B716B-B35E-42D5-B6CE-A75A4AEDCA6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4694" name="Line 13">
            <a:extLst>
              <a:ext uri="{FF2B5EF4-FFF2-40B4-BE49-F238E27FC236}">
                <a16:creationId xmlns:a16="http://schemas.microsoft.com/office/drawing/2014/main" id="{1202141F-CF48-41DE-8EC0-3B54A3F49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695" name="Rectangle 14">
            <a:extLst>
              <a:ext uri="{FF2B5EF4-FFF2-40B4-BE49-F238E27FC236}">
                <a16:creationId xmlns:a16="http://schemas.microsoft.com/office/drawing/2014/main" id="{51814F2D-38B6-4333-AEE6-E28EEBFD7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4696" name="Group 15">
            <a:extLst>
              <a:ext uri="{FF2B5EF4-FFF2-40B4-BE49-F238E27FC236}">
                <a16:creationId xmlns:a16="http://schemas.microsoft.com/office/drawing/2014/main" id="{471081F5-A186-4A60-94E6-C4CD4BB53323}"/>
              </a:ext>
            </a:extLst>
          </p:cNvPr>
          <p:cNvGrpSpPr>
            <a:grpSpLocks/>
          </p:cNvGrpSpPr>
          <p:nvPr/>
        </p:nvGrpSpPr>
        <p:grpSpPr bwMode="auto">
          <a:xfrm>
            <a:off x="6948490" y="188915"/>
            <a:ext cx="1944687" cy="439737"/>
            <a:chOff x="1020" y="618"/>
            <a:chExt cx="1542" cy="277"/>
          </a:xfrm>
        </p:grpSpPr>
        <p:sp>
          <p:nvSpPr>
            <p:cNvPr id="114740" name="Rectangle 16">
              <a:extLst>
                <a:ext uri="{FF2B5EF4-FFF2-40B4-BE49-F238E27FC236}">
                  <a16:creationId xmlns:a16="http://schemas.microsoft.com/office/drawing/2014/main" id="{F3BB98EC-DEB8-4488-AE46-68D1F217D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741" name="Text Box 17">
              <a:extLst>
                <a:ext uri="{FF2B5EF4-FFF2-40B4-BE49-F238E27FC236}">
                  <a16:creationId xmlns:a16="http://schemas.microsoft.com/office/drawing/2014/main" id="{D4DF1789-A4BF-4BB9-9298-49D2787D3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리더십 역량</a:t>
              </a:r>
            </a:p>
          </p:txBody>
        </p:sp>
      </p:grpSp>
      <p:sp>
        <p:nvSpPr>
          <p:cNvPr id="114697" name="Rectangle 18">
            <a:extLst>
              <a:ext uri="{FF2B5EF4-FFF2-40B4-BE49-F238E27FC236}">
                <a16:creationId xmlns:a16="http://schemas.microsoft.com/office/drawing/2014/main" id="{F230F0E0-402F-49C9-BA52-5110CE5C2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698" name="Rectangle 19">
            <a:extLst>
              <a:ext uri="{FF2B5EF4-FFF2-40B4-BE49-F238E27FC236}">
                <a16:creationId xmlns:a16="http://schemas.microsoft.com/office/drawing/2014/main" id="{22CF7AE3-4534-44CC-A7B1-D2F6303C5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4699" name="Group 21">
            <a:extLst>
              <a:ext uri="{FF2B5EF4-FFF2-40B4-BE49-F238E27FC236}">
                <a16:creationId xmlns:a16="http://schemas.microsoft.com/office/drawing/2014/main" id="{CA66876D-EF1F-4B06-891D-E0AA27CCB6DE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836613"/>
            <a:ext cx="4032250" cy="468312"/>
            <a:chOff x="567" y="935"/>
            <a:chExt cx="1814" cy="295"/>
          </a:xfrm>
        </p:grpSpPr>
        <p:grpSp>
          <p:nvGrpSpPr>
            <p:cNvPr id="114736" name="Group 22">
              <a:extLst>
                <a:ext uri="{FF2B5EF4-FFF2-40B4-BE49-F238E27FC236}">
                  <a16:creationId xmlns:a16="http://schemas.microsoft.com/office/drawing/2014/main" id="{6E7212F1-9C66-4713-BE8C-970A8434A7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935"/>
              <a:ext cx="1814" cy="295"/>
              <a:chOff x="1719" y="2211"/>
              <a:chExt cx="1112" cy="295"/>
            </a:xfrm>
          </p:grpSpPr>
          <p:sp>
            <p:nvSpPr>
              <p:cNvPr id="114738" name="Rectangle 23">
                <a:extLst>
                  <a:ext uri="{FF2B5EF4-FFF2-40B4-BE49-F238E27FC236}">
                    <a16:creationId xmlns:a16="http://schemas.microsoft.com/office/drawing/2014/main" id="{88294215-026D-495D-876B-1B2B1D6C3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" y="2211"/>
                <a:ext cx="1112" cy="295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9525">
                <a:solidFill>
                  <a:srgbClr val="FFFFFF">
                    <a:alpha val="39999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800"/>
              </a:p>
            </p:txBody>
          </p:sp>
          <p:sp>
            <p:nvSpPr>
              <p:cNvPr id="114739" name="Rectangle 24">
                <a:extLst>
                  <a:ext uri="{FF2B5EF4-FFF2-40B4-BE49-F238E27FC236}">
                    <a16:creationId xmlns:a16="http://schemas.microsoft.com/office/drawing/2014/main" id="{026E1ECD-9835-4AE5-9082-19CF90205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1" y="2225"/>
                <a:ext cx="1069" cy="267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B7DBFF"/>
                  </a:gs>
                </a:gsLst>
                <a:lin ang="18900000" scaled="1"/>
              </a:gra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800"/>
              </a:p>
            </p:txBody>
          </p:sp>
        </p:grpSp>
        <p:sp>
          <p:nvSpPr>
            <p:cNvPr id="114737" name="Text Box 25">
              <a:extLst>
                <a:ext uri="{FF2B5EF4-FFF2-40B4-BE49-F238E27FC236}">
                  <a16:creationId xmlns:a16="http://schemas.microsoft.com/office/drawing/2014/main" id="{99E43BDC-69D0-4ECC-B82B-81630369C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981"/>
              <a:ext cx="14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4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 Leading Change </a:t>
              </a:r>
              <a:r>
                <a:rPr lang="ko-KR" altLang="en-US" sz="14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영역 </a:t>
              </a:r>
              <a:r>
                <a:rPr lang="en-US" altLang="ko-KR" sz="14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변화관리</a:t>
              </a:r>
              <a:r>
                <a:rPr lang="en-US" altLang="ko-KR" sz="14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114700" name="Rectangle 65">
            <a:extLst>
              <a:ext uri="{FF2B5EF4-FFF2-40B4-BE49-F238E27FC236}">
                <a16:creationId xmlns:a16="http://schemas.microsoft.com/office/drawing/2014/main" id="{76207AE0-8E87-4EA5-8E64-E04E2EDCD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5" y="1628775"/>
            <a:ext cx="8351837" cy="8016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ko-KR" altLang="ko-KR"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급변하는 환경의 추세를 파악하여 새로운 사업기회를 발굴하고 변화방향에 대해서 회사 내</a:t>
            </a:r>
            <a:r>
              <a:rPr kumimoji="0" lang="en-US" altLang="ko-KR"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ko-KR"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외부로부터 합법성을 인정 받아 필요한 자원을 확보하기 위해서 요구되는 역할과 이러한 역할을 수행하는데 필요한 역량</a:t>
            </a:r>
            <a:endParaRPr kumimoji="0" lang="ko-KR" altLang="en-US" sz="140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8859" name="Group 107">
            <a:extLst>
              <a:ext uri="{FF2B5EF4-FFF2-40B4-BE49-F238E27FC236}">
                <a16:creationId xmlns:a16="http://schemas.microsoft.com/office/drawing/2014/main" id="{2A159EC2-DC24-4846-8F51-BCCADA752543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2997202"/>
          <a:ext cx="3689350" cy="2563813"/>
        </p:xfrm>
        <a:graphic>
          <a:graphicData uri="http://schemas.openxmlformats.org/drawingml/2006/table">
            <a:tbl>
              <a:tblPr/>
              <a:tblGrid>
                <a:gridCol w="368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174625" marR="0" lvl="0" indent="-87313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Role &amp; Responsibility</a:t>
                      </a:r>
                    </a:p>
                  </a:txBody>
                  <a:tcPr marL="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475">
                <a:tc>
                  <a:txBody>
                    <a:bodyPr/>
                    <a:lstStyle/>
                    <a:p>
                      <a:pPr marL="174625" marR="0" lvl="0" indent="-8731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회사와 조직의 미래에 대한 비전을 구성원들을 고무하는 형태로 전달한다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174625" marR="0" lvl="0" indent="-8731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본인 스스로가 기존의 관행이나 고정 관념에서 탈피하여 발상을 전환하고, 구성원들의 창조적 실험 정신을 고무한다.</a:t>
                      </a:r>
                    </a:p>
                    <a:p>
                      <a:pPr marL="174625" marR="0" lvl="0" indent="-8731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사업의 본질과 경영 환경에 대한 통찰력을 갖고 성공을 위한 변화의 기회를 포착한다.</a:t>
                      </a:r>
                    </a:p>
                    <a:p>
                      <a:pPr marL="174625" marR="0" lvl="0" indent="-8731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변화를 위해 조직 내 상위 경영진의 지지를 얻어 내고, 핵심 구성원들의 동참을 이끌어 낸다.</a:t>
                      </a:r>
                    </a:p>
                  </a:txBody>
                  <a:tcPr marL="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709" name="AutoShape 74">
            <a:extLst>
              <a:ext uri="{FF2B5EF4-FFF2-40B4-BE49-F238E27FC236}">
                <a16:creationId xmlns:a16="http://schemas.microsoft.com/office/drawing/2014/main" id="{5DAD03EF-92F4-4D7D-8B69-E84D842C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2" y="3644900"/>
            <a:ext cx="212725" cy="1295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8858" name="Group 106">
            <a:extLst>
              <a:ext uri="{FF2B5EF4-FFF2-40B4-BE49-F238E27FC236}">
                <a16:creationId xmlns:a16="http://schemas.microsoft.com/office/drawing/2014/main" id="{7C720A2E-3A68-4B61-9A77-4E05B37DFAEF}"/>
              </a:ext>
            </a:extLst>
          </p:cNvPr>
          <p:cNvGraphicFramePr>
            <a:graphicFrameLocks noGrp="1"/>
          </p:cNvGraphicFramePr>
          <p:nvPr/>
        </p:nvGraphicFramePr>
        <p:xfrm>
          <a:off x="4643438" y="2708277"/>
          <a:ext cx="4176712" cy="3128963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비전제시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회사와 조직의</a:t>
                      </a:r>
                      <a:r>
                        <a:rPr kumimoji="1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미래에 대한 비전과 그에 이르는 길을 제시한다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전략수립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조직의 장단기 목표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사업상 도전과 기회요인 등을 고려하여 계획을 수립한다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변화관리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변화의 필요성에 대해 구성원들에게 확신을 주고 실천을 독려한다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기업가 정신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회사의 성장을 가져올 수 있는 새롭고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도전적인 사업 기회를 찾는다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창의성 장려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창의적인 업무 방식을 지원하고 독려한다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글로벌 마인드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글로벌 시장을 이해하고 회사가 어떻게 경쟁할 지를 이해한다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 descr="template04_2">
            <a:extLst>
              <a:ext uri="{FF2B5EF4-FFF2-40B4-BE49-F238E27FC236}">
                <a16:creationId xmlns:a16="http://schemas.microsoft.com/office/drawing/2014/main" id="{76565128-4C99-4E04-838B-1D5058530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5715" name="Group 3">
            <a:extLst>
              <a:ext uri="{FF2B5EF4-FFF2-40B4-BE49-F238E27FC236}">
                <a16:creationId xmlns:a16="http://schemas.microsoft.com/office/drawing/2014/main" id="{BF6F9342-BE1D-45EA-9B5F-4689000236D7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15774" name="Text Box 4">
              <a:extLst>
                <a:ext uri="{FF2B5EF4-FFF2-40B4-BE49-F238E27FC236}">
                  <a16:creationId xmlns:a16="http://schemas.microsoft.com/office/drawing/2014/main" id="{951EA4E2-6DFC-4483-B0DD-35F08EB1E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15775" name="Line 5">
              <a:extLst>
                <a:ext uri="{FF2B5EF4-FFF2-40B4-BE49-F238E27FC236}">
                  <a16:creationId xmlns:a16="http://schemas.microsoft.com/office/drawing/2014/main" id="{54884A45-ED03-46CD-9C70-4436A2BF2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5716" name="Text Box 6">
            <a:extLst>
              <a:ext uri="{FF2B5EF4-FFF2-40B4-BE49-F238E27FC236}">
                <a16:creationId xmlns:a16="http://schemas.microsoft.com/office/drawing/2014/main" id="{5BF5B2D9-D63E-4E9C-B5AB-057A9781C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15717" name="Group 7">
            <a:extLst>
              <a:ext uri="{FF2B5EF4-FFF2-40B4-BE49-F238E27FC236}">
                <a16:creationId xmlns:a16="http://schemas.microsoft.com/office/drawing/2014/main" id="{B3D83503-EE7C-4443-973C-653727FD9D49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15769" name="Oval 8">
              <a:extLst>
                <a:ext uri="{FF2B5EF4-FFF2-40B4-BE49-F238E27FC236}">
                  <a16:creationId xmlns:a16="http://schemas.microsoft.com/office/drawing/2014/main" id="{CD409103-45E8-456A-B38B-A4A16759CC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770" name="Oval 9">
              <a:extLst>
                <a:ext uri="{FF2B5EF4-FFF2-40B4-BE49-F238E27FC236}">
                  <a16:creationId xmlns:a16="http://schemas.microsoft.com/office/drawing/2014/main" id="{303002A5-4466-4671-B3BD-F79D695968D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771" name="Oval 10">
              <a:extLst>
                <a:ext uri="{FF2B5EF4-FFF2-40B4-BE49-F238E27FC236}">
                  <a16:creationId xmlns:a16="http://schemas.microsoft.com/office/drawing/2014/main" id="{C534D579-0D00-423E-BFAF-DF1F7BBF7FC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772" name="Oval 11">
              <a:extLst>
                <a:ext uri="{FF2B5EF4-FFF2-40B4-BE49-F238E27FC236}">
                  <a16:creationId xmlns:a16="http://schemas.microsoft.com/office/drawing/2014/main" id="{B4930967-AE3F-4EB9-A3D7-7777827BD10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773" name="Oval 12">
              <a:extLst>
                <a:ext uri="{FF2B5EF4-FFF2-40B4-BE49-F238E27FC236}">
                  <a16:creationId xmlns:a16="http://schemas.microsoft.com/office/drawing/2014/main" id="{7EE0B18E-7D02-4060-9D92-BBD4E23D7D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5718" name="Line 13">
            <a:extLst>
              <a:ext uri="{FF2B5EF4-FFF2-40B4-BE49-F238E27FC236}">
                <a16:creationId xmlns:a16="http://schemas.microsoft.com/office/drawing/2014/main" id="{A1658318-8D63-49C3-8912-3E8C6385E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5719" name="Rectangle 14">
            <a:extLst>
              <a:ext uri="{FF2B5EF4-FFF2-40B4-BE49-F238E27FC236}">
                <a16:creationId xmlns:a16="http://schemas.microsoft.com/office/drawing/2014/main" id="{10BDA9D1-9124-4CE6-9018-188CCE6BA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5720" name="Group 15">
            <a:extLst>
              <a:ext uri="{FF2B5EF4-FFF2-40B4-BE49-F238E27FC236}">
                <a16:creationId xmlns:a16="http://schemas.microsoft.com/office/drawing/2014/main" id="{38EE154C-99FD-4B1D-9320-291285AFF5E2}"/>
              </a:ext>
            </a:extLst>
          </p:cNvPr>
          <p:cNvGrpSpPr>
            <a:grpSpLocks/>
          </p:cNvGrpSpPr>
          <p:nvPr/>
        </p:nvGrpSpPr>
        <p:grpSpPr bwMode="auto">
          <a:xfrm>
            <a:off x="6948490" y="188915"/>
            <a:ext cx="1944687" cy="439737"/>
            <a:chOff x="1020" y="618"/>
            <a:chExt cx="1542" cy="277"/>
          </a:xfrm>
        </p:grpSpPr>
        <p:sp>
          <p:nvSpPr>
            <p:cNvPr id="115767" name="Rectangle 16">
              <a:extLst>
                <a:ext uri="{FF2B5EF4-FFF2-40B4-BE49-F238E27FC236}">
                  <a16:creationId xmlns:a16="http://schemas.microsoft.com/office/drawing/2014/main" id="{27D5D194-0D19-41D4-B8CF-017C1783A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768" name="Text Box 17">
              <a:extLst>
                <a:ext uri="{FF2B5EF4-FFF2-40B4-BE49-F238E27FC236}">
                  <a16:creationId xmlns:a16="http://schemas.microsoft.com/office/drawing/2014/main" id="{ACB39BED-E306-47A8-99A5-0FBC84F80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리더십 역량</a:t>
              </a:r>
            </a:p>
          </p:txBody>
        </p:sp>
      </p:grpSp>
      <p:sp>
        <p:nvSpPr>
          <p:cNvPr id="115721" name="Rectangle 18">
            <a:extLst>
              <a:ext uri="{FF2B5EF4-FFF2-40B4-BE49-F238E27FC236}">
                <a16:creationId xmlns:a16="http://schemas.microsoft.com/office/drawing/2014/main" id="{B7ED6BA7-7165-4E4B-A7BD-234A26C77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722" name="Rectangle 19">
            <a:extLst>
              <a:ext uri="{FF2B5EF4-FFF2-40B4-BE49-F238E27FC236}">
                <a16:creationId xmlns:a16="http://schemas.microsoft.com/office/drawing/2014/main" id="{6D87574D-15D0-4A01-9E43-1807CA318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5723" name="Group 20">
            <a:extLst>
              <a:ext uri="{FF2B5EF4-FFF2-40B4-BE49-F238E27FC236}">
                <a16:creationId xmlns:a16="http://schemas.microsoft.com/office/drawing/2014/main" id="{1FCE8230-DBAE-409F-A57D-2BFE852B33DF}"/>
              </a:ext>
            </a:extLst>
          </p:cNvPr>
          <p:cNvGrpSpPr>
            <a:grpSpLocks/>
          </p:cNvGrpSpPr>
          <p:nvPr/>
        </p:nvGrpSpPr>
        <p:grpSpPr bwMode="auto">
          <a:xfrm>
            <a:off x="468315" y="836613"/>
            <a:ext cx="3959225" cy="468312"/>
            <a:chOff x="567" y="935"/>
            <a:chExt cx="1814" cy="295"/>
          </a:xfrm>
        </p:grpSpPr>
        <p:grpSp>
          <p:nvGrpSpPr>
            <p:cNvPr id="115763" name="Group 21">
              <a:extLst>
                <a:ext uri="{FF2B5EF4-FFF2-40B4-BE49-F238E27FC236}">
                  <a16:creationId xmlns:a16="http://schemas.microsoft.com/office/drawing/2014/main" id="{21C50FA9-EE74-420A-B841-B47FBC615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935"/>
              <a:ext cx="1814" cy="295"/>
              <a:chOff x="1719" y="2211"/>
              <a:chExt cx="1112" cy="295"/>
            </a:xfrm>
          </p:grpSpPr>
          <p:sp>
            <p:nvSpPr>
              <p:cNvPr id="115765" name="Rectangle 22">
                <a:extLst>
                  <a:ext uri="{FF2B5EF4-FFF2-40B4-BE49-F238E27FC236}">
                    <a16:creationId xmlns:a16="http://schemas.microsoft.com/office/drawing/2014/main" id="{8B84BE8A-BBE6-47FD-BEF6-23C0017D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" y="2211"/>
                <a:ext cx="1112" cy="295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9525">
                <a:solidFill>
                  <a:srgbClr val="FFFFFF">
                    <a:alpha val="39999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800"/>
              </a:p>
            </p:txBody>
          </p:sp>
          <p:sp>
            <p:nvSpPr>
              <p:cNvPr id="115766" name="Rectangle 23">
                <a:extLst>
                  <a:ext uri="{FF2B5EF4-FFF2-40B4-BE49-F238E27FC236}">
                    <a16:creationId xmlns:a16="http://schemas.microsoft.com/office/drawing/2014/main" id="{1B3A3D6C-CF47-42A5-B76A-7590DD25E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1" y="2225"/>
                <a:ext cx="1069" cy="267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B7DBFF"/>
                  </a:gs>
                </a:gsLst>
                <a:lin ang="18900000" scaled="1"/>
              </a:gra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800"/>
              </a:p>
            </p:txBody>
          </p:sp>
        </p:grpSp>
        <p:sp>
          <p:nvSpPr>
            <p:cNvPr id="115764" name="Text Box 24">
              <a:extLst>
                <a:ext uri="{FF2B5EF4-FFF2-40B4-BE49-F238E27FC236}">
                  <a16:creationId xmlns:a16="http://schemas.microsoft.com/office/drawing/2014/main" id="{56B54C67-E768-46C3-BCEC-6291B64B7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981"/>
              <a:ext cx="14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4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 Leading Results </a:t>
              </a:r>
              <a:r>
                <a:rPr lang="ko-KR" altLang="en-US" sz="14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영역 </a:t>
              </a:r>
              <a:r>
                <a:rPr lang="en-US" altLang="ko-KR" sz="14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성과창출</a:t>
              </a:r>
              <a:r>
                <a:rPr lang="en-US" altLang="ko-KR" sz="14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115724" name="AutoShape 34">
            <a:extLst>
              <a:ext uri="{FF2B5EF4-FFF2-40B4-BE49-F238E27FC236}">
                <a16:creationId xmlns:a16="http://schemas.microsoft.com/office/drawing/2014/main" id="{79F9C9A2-7B09-4999-8C20-7CE758070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2" y="3644900"/>
            <a:ext cx="212725" cy="1295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725" name="Rectangle 64">
            <a:extLst>
              <a:ext uri="{FF2B5EF4-FFF2-40B4-BE49-F238E27FC236}">
                <a16:creationId xmlns:a16="http://schemas.microsoft.com/office/drawing/2014/main" id="{2168E4A7-F3C7-4A2E-8C26-32BB9C9AF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5" y="1466850"/>
            <a:ext cx="8135937" cy="8016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ko-KR" altLang="ko-KR"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어려운 상황에서도 가부간의 방향을 분명하게 결정/ 추진해 나가는 용기와 결단력을 발휘하고, </a:t>
            </a:r>
            <a:endParaRPr kumimoji="0" lang="en-US" altLang="ko-KR" sz="140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ko-KR" altLang="ko-KR"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고객의 요구사항 및 니즈를 정확하게 파악해서 신속하게 대응하기 위해서 요구되는 역할과 </a:t>
            </a:r>
            <a:endParaRPr kumimoji="0" lang="ko-KR" altLang="en-US" sz="140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ko-KR" altLang="ko-KR"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이러한 역할을 수행하는데 필요한 역량</a:t>
            </a:r>
            <a:endParaRPr kumimoji="0" lang="ko-KR" altLang="en-US" sz="140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60906" name="Group 106">
            <a:extLst>
              <a:ext uri="{FF2B5EF4-FFF2-40B4-BE49-F238E27FC236}">
                <a16:creationId xmlns:a16="http://schemas.microsoft.com/office/drawing/2014/main" id="{CD6BF00A-ABA3-4A42-AFC1-0458CC4922B1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3068640"/>
          <a:ext cx="3689350" cy="2573337"/>
        </p:xfrm>
        <a:graphic>
          <a:graphicData uri="http://schemas.openxmlformats.org/drawingml/2006/table">
            <a:tbl>
              <a:tblPr/>
              <a:tblGrid>
                <a:gridCol w="368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174625" marR="0" lvl="0" indent="-87313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Role &amp; Responsibility</a:t>
                      </a:r>
                    </a:p>
                  </a:txBody>
                  <a:tcPr marL="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8999">
                <a:tc>
                  <a:txBody>
                    <a:bodyPr/>
                    <a:lstStyle/>
                    <a:p>
                      <a:pPr marL="174625" marR="0" lvl="0" indent="-87313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일, 결과 중심적으로 행동하고, 구성원들이 목표를 완수해 내도록 독려한다.</a:t>
                      </a:r>
                    </a:p>
                    <a:p>
                      <a:pPr marL="174625" marR="0" lvl="0" indent="-87313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필요한 자원 확보나 지지 획득을 위해 협력적 네트워크 관계를 구축한다.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4625" marR="0" lvl="0" indent="-87313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위기/돌발 상황에 대비하여 사전에 주도 면밀한 계획을 세우고 일을 수행한다.</a:t>
                      </a:r>
                    </a:p>
                  </a:txBody>
                  <a:tcPr marL="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0908" name="Group 108">
            <a:extLst>
              <a:ext uri="{FF2B5EF4-FFF2-40B4-BE49-F238E27FC236}">
                <a16:creationId xmlns:a16="http://schemas.microsoft.com/office/drawing/2014/main" id="{6437F36E-8E3C-4525-8623-5FCF3053EF8C}"/>
              </a:ext>
            </a:extLst>
          </p:cNvPr>
          <p:cNvGraphicFramePr>
            <a:graphicFrameLocks noGrp="1"/>
          </p:cNvGraphicFramePr>
          <p:nvPr/>
        </p:nvGraphicFramePr>
        <p:xfrm>
          <a:off x="4643438" y="2420938"/>
          <a:ext cx="3960812" cy="3776662"/>
        </p:xfrm>
        <a:graphic>
          <a:graphicData uri="http://schemas.openxmlformats.org/drawingml/2006/table">
            <a:tbl>
              <a:tblPr/>
              <a:tblGrid>
                <a:gridCol w="95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5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성과관리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부하직원들로부터</a:t>
                      </a:r>
                      <a:r>
                        <a:rPr kumimoji="1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기대하는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성과물에 대해 </a:t>
                      </a:r>
                      <a:r>
                        <a:rPr kumimoji="1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명확히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의사소통 하고 효과적으로 달성하도록 관리한다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네트워킹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업무에</a:t>
                      </a:r>
                      <a:r>
                        <a:rPr kumimoji="1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도움이 될 수 있는 네트웍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인간관계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</a:t>
                      </a:r>
                      <a:r>
                        <a:rPr kumimoji="1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형성하고 유지한다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협상력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상</a:t>
                      </a:r>
                      <a:r>
                        <a:rPr kumimoji="1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파트너와의 효과적인 의사소통 과정을 통하여 상호이익이 되는 합의점을 도출한다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위기관리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 관리 제반 지식을 바탕으로 각종 리스크를 측정하여 종합적인 리스크 관리에 활용한다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문제해결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문제가 표면화되기 전에 이를 예견하고 그에 대응하기 위한 최적의 해결책을 검토하고 준비하며</a:t>
                      </a: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표면화된 문제에 대해서는 합리적인 해결책을 제시한다</a:t>
                      </a: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관리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프로젝트를 효율적으로 수행하기 위해 우선순위와 시간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그리고 자원을 효율적으로 배분한다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kumimoji="0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전략적 사고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높은 성과를 낼 수 있는 전략을 확인하고  업무 활동과 프로세스를 체계적으로 계획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조직화하여 실행 방안을 마련한다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 descr="template04_2">
            <a:extLst>
              <a:ext uri="{FF2B5EF4-FFF2-40B4-BE49-F238E27FC236}">
                <a16:creationId xmlns:a16="http://schemas.microsoft.com/office/drawing/2014/main" id="{C1E06302-181C-4338-A7E7-BFB4523B9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6739" name="Group 3">
            <a:extLst>
              <a:ext uri="{FF2B5EF4-FFF2-40B4-BE49-F238E27FC236}">
                <a16:creationId xmlns:a16="http://schemas.microsoft.com/office/drawing/2014/main" id="{C26A4DEB-ED33-48DA-B91E-9C249EFA57EC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16795" name="Text Box 4">
              <a:extLst>
                <a:ext uri="{FF2B5EF4-FFF2-40B4-BE49-F238E27FC236}">
                  <a16:creationId xmlns:a16="http://schemas.microsoft.com/office/drawing/2014/main" id="{676916DE-FC54-4909-872B-76D64670B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16796" name="Line 5">
              <a:extLst>
                <a:ext uri="{FF2B5EF4-FFF2-40B4-BE49-F238E27FC236}">
                  <a16:creationId xmlns:a16="http://schemas.microsoft.com/office/drawing/2014/main" id="{2D14145F-B23D-478E-99AD-8DBC75B30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6740" name="Text Box 6">
            <a:extLst>
              <a:ext uri="{FF2B5EF4-FFF2-40B4-BE49-F238E27FC236}">
                <a16:creationId xmlns:a16="http://schemas.microsoft.com/office/drawing/2014/main" id="{AB4AC447-871C-4F61-803F-D6C1E31A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16741" name="Group 7">
            <a:extLst>
              <a:ext uri="{FF2B5EF4-FFF2-40B4-BE49-F238E27FC236}">
                <a16:creationId xmlns:a16="http://schemas.microsoft.com/office/drawing/2014/main" id="{9B724597-3D3B-41C4-9905-6645696B2794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16790" name="Oval 8">
              <a:extLst>
                <a:ext uri="{FF2B5EF4-FFF2-40B4-BE49-F238E27FC236}">
                  <a16:creationId xmlns:a16="http://schemas.microsoft.com/office/drawing/2014/main" id="{8ED5B2C2-E9B0-4894-837D-0D1BF04C55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791" name="Oval 9">
              <a:extLst>
                <a:ext uri="{FF2B5EF4-FFF2-40B4-BE49-F238E27FC236}">
                  <a16:creationId xmlns:a16="http://schemas.microsoft.com/office/drawing/2014/main" id="{6DA0CEFD-A426-4CC2-A9A1-04A697DDC8A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792" name="Oval 10">
              <a:extLst>
                <a:ext uri="{FF2B5EF4-FFF2-40B4-BE49-F238E27FC236}">
                  <a16:creationId xmlns:a16="http://schemas.microsoft.com/office/drawing/2014/main" id="{EE78D9A6-417A-4799-B6B6-BAC68B4FE25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793" name="Oval 11">
              <a:extLst>
                <a:ext uri="{FF2B5EF4-FFF2-40B4-BE49-F238E27FC236}">
                  <a16:creationId xmlns:a16="http://schemas.microsoft.com/office/drawing/2014/main" id="{91043D18-9B16-4B01-BC01-3161E311046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794" name="Oval 12">
              <a:extLst>
                <a:ext uri="{FF2B5EF4-FFF2-40B4-BE49-F238E27FC236}">
                  <a16:creationId xmlns:a16="http://schemas.microsoft.com/office/drawing/2014/main" id="{C7D98481-C2FB-48EC-AF88-D3843CD9AD9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6742" name="Line 13">
            <a:extLst>
              <a:ext uri="{FF2B5EF4-FFF2-40B4-BE49-F238E27FC236}">
                <a16:creationId xmlns:a16="http://schemas.microsoft.com/office/drawing/2014/main" id="{CA04A630-3DE3-4D6F-B58F-D74302D9A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6743" name="Rectangle 14">
            <a:extLst>
              <a:ext uri="{FF2B5EF4-FFF2-40B4-BE49-F238E27FC236}">
                <a16:creationId xmlns:a16="http://schemas.microsoft.com/office/drawing/2014/main" id="{74766E0B-1C4E-47BA-8415-B64D53801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6744" name="Group 15">
            <a:extLst>
              <a:ext uri="{FF2B5EF4-FFF2-40B4-BE49-F238E27FC236}">
                <a16:creationId xmlns:a16="http://schemas.microsoft.com/office/drawing/2014/main" id="{960C9E4F-6320-4C3A-BAE9-74B6D046A601}"/>
              </a:ext>
            </a:extLst>
          </p:cNvPr>
          <p:cNvGrpSpPr>
            <a:grpSpLocks/>
          </p:cNvGrpSpPr>
          <p:nvPr/>
        </p:nvGrpSpPr>
        <p:grpSpPr bwMode="auto">
          <a:xfrm>
            <a:off x="6948490" y="188915"/>
            <a:ext cx="1944687" cy="439737"/>
            <a:chOff x="1020" y="618"/>
            <a:chExt cx="1542" cy="277"/>
          </a:xfrm>
        </p:grpSpPr>
        <p:sp>
          <p:nvSpPr>
            <p:cNvPr id="116788" name="Rectangle 16">
              <a:extLst>
                <a:ext uri="{FF2B5EF4-FFF2-40B4-BE49-F238E27FC236}">
                  <a16:creationId xmlns:a16="http://schemas.microsoft.com/office/drawing/2014/main" id="{022742D0-67D9-49E6-BC29-82E698646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789" name="Text Box 17">
              <a:extLst>
                <a:ext uri="{FF2B5EF4-FFF2-40B4-BE49-F238E27FC236}">
                  <a16:creationId xmlns:a16="http://schemas.microsoft.com/office/drawing/2014/main" id="{1E1D9F3A-580C-45B1-9324-9B63BA680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리더십 역량</a:t>
              </a:r>
            </a:p>
          </p:txBody>
        </p:sp>
      </p:grpSp>
      <p:sp>
        <p:nvSpPr>
          <p:cNvPr id="116745" name="Rectangle 18">
            <a:extLst>
              <a:ext uri="{FF2B5EF4-FFF2-40B4-BE49-F238E27FC236}">
                <a16:creationId xmlns:a16="http://schemas.microsoft.com/office/drawing/2014/main" id="{9AB759A8-11A0-454C-BBBF-1587C636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746" name="Rectangle 19">
            <a:extLst>
              <a:ext uri="{FF2B5EF4-FFF2-40B4-BE49-F238E27FC236}">
                <a16:creationId xmlns:a16="http://schemas.microsoft.com/office/drawing/2014/main" id="{6C8EF6B4-4E5A-49D3-87AB-6BB769ACD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6747" name="Group 20">
            <a:extLst>
              <a:ext uri="{FF2B5EF4-FFF2-40B4-BE49-F238E27FC236}">
                <a16:creationId xmlns:a16="http://schemas.microsoft.com/office/drawing/2014/main" id="{FDDBA92D-8049-4840-BC0D-CCBA53E8EC1D}"/>
              </a:ext>
            </a:extLst>
          </p:cNvPr>
          <p:cNvGrpSpPr>
            <a:grpSpLocks/>
          </p:cNvGrpSpPr>
          <p:nvPr/>
        </p:nvGrpSpPr>
        <p:grpSpPr bwMode="auto">
          <a:xfrm>
            <a:off x="468315" y="836613"/>
            <a:ext cx="4103687" cy="468312"/>
            <a:chOff x="567" y="935"/>
            <a:chExt cx="1814" cy="295"/>
          </a:xfrm>
        </p:grpSpPr>
        <p:grpSp>
          <p:nvGrpSpPr>
            <p:cNvPr id="116784" name="Group 21">
              <a:extLst>
                <a:ext uri="{FF2B5EF4-FFF2-40B4-BE49-F238E27FC236}">
                  <a16:creationId xmlns:a16="http://schemas.microsoft.com/office/drawing/2014/main" id="{CF0633FA-BF85-41CF-A24C-DC5F7A0AF4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935"/>
              <a:ext cx="1814" cy="295"/>
              <a:chOff x="1719" y="2211"/>
              <a:chExt cx="1112" cy="295"/>
            </a:xfrm>
          </p:grpSpPr>
          <p:sp>
            <p:nvSpPr>
              <p:cNvPr id="116786" name="Rectangle 22">
                <a:extLst>
                  <a:ext uri="{FF2B5EF4-FFF2-40B4-BE49-F238E27FC236}">
                    <a16:creationId xmlns:a16="http://schemas.microsoft.com/office/drawing/2014/main" id="{C3CE4D1E-30AF-4404-A153-999F9DD6C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" y="2211"/>
                <a:ext cx="1112" cy="295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9525">
                <a:solidFill>
                  <a:srgbClr val="FFFFFF">
                    <a:alpha val="39999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800"/>
              </a:p>
            </p:txBody>
          </p:sp>
          <p:sp>
            <p:nvSpPr>
              <p:cNvPr id="116787" name="Rectangle 23">
                <a:extLst>
                  <a:ext uri="{FF2B5EF4-FFF2-40B4-BE49-F238E27FC236}">
                    <a16:creationId xmlns:a16="http://schemas.microsoft.com/office/drawing/2014/main" id="{60FDA5EF-F3FE-48CB-A445-3C06D8D2B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1" y="2225"/>
                <a:ext cx="1069" cy="267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B7DBFF"/>
                  </a:gs>
                </a:gsLst>
                <a:lin ang="18900000" scaled="1"/>
              </a:gra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800"/>
              </a:p>
            </p:txBody>
          </p:sp>
        </p:grpSp>
        <p:sp>
          <p:nvSpPr>
            <p:cNvPr id="116785" name="Text Box 24">
              <a:extLst>
                <a:ext uri="{FF2B5EF4-FFF2-40B4-BE49-F238E27FC236}">
                  <a16:creationId xmlns:a16="http://schemas.microsoft.com/office/drawing/2014/main" id="{6E415D7D-4AFD-48AA-BDF8-71984E392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981"/>
              <a:ext cx="14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4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④ Leading System </a:t>
              </a:r>
              <a:r>
                <a:rPr lang="ko-KR" altLang="en-US" sz="14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영역 </a:t>
              </a:r>
              <a:r>
                <a:rPr lang="en-US" altLang="ko-KR" sz="14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조직관리</a:t>
              </a:r>
              <a:r>
                <a:rPr lang="en-US" altLang="ko-KR" sz="14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116748" name="AutoShape 25">
            <a:extLst>
              <a:ext uri="{FF2B5EF4-FFF2-40B4-BE49-F238E27FC236}">
                <a16:creationId xmlns:a16="http://schemas.microsoft.com/office/drawing/2014/main" id="{C99732FA-6E49-4B49-8F86-37F98A663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40" y="3644900"/>
            <a:ext cx="212725" cy="1295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749" name="Rectangle 64">
            <a:extLst>
              <a:ext uri="{FF2B5EF4-FFF2-40B4-BE49-F238E27FC236}">
                <a16:creationId xmlns:a16="http://schemas.microsoft.com/office/drawing/2014/main" id="{D2D79CDA-1A46-47E1-B217-DFFE9B445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5" y="1466850"/>
            <a:ext cx="8264525" cy="8016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ko-KR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조직 내 벽을 허물고, 독립적으로 일하는 둘 이상의 개인, 부서의 업무를 효율적으로 조정함과 동시에 </a:t>
            </a:r>
            <a:endParaRPr kumimoji="0"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ko-KR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핵심가치와 문화를 계승 발전시킬 수 있도록 조직문화를 관리하기 위해서 요구되는 역할과 </a:t>
            </a:r>
            <a:endParaRPr kumimoji="0"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ko-KR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이러한 역할을 수행하는데 필요한 역량</a:t>
            </a:r>
            <a:endParaRPr kumimoji="0"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62952" name="Group 104">
            <a:extLst>
              <a:ext uri="{FF2B5EF4-FFF2-40B4-BE49-F238E27FC236}">
                <a16:creationId xmlns:a16="http://schemas.microsoft.com/office/drawing/2014/main" id="{D1901E4F-CB21-4F7B-9AD7-5EA3A4D5DA7F}"/>
              </a:ext>
            </a:extLst>
          </p:cNvPr>
          <p:cNvGraphicFramePr>
            <a:graphicFrameLocks noGrp="1"/>
          </p:cNvGraphicFramePr>
          <p:nvPr/>
        </p:nvGraphicFramePr>
        <p:xfrm>
          <a:off x="468315" y="3068638"/>
          <a:ext cx="3690937" cy="2609850"/>
        </p:xfrm>
        <a:graphic>
          <a:graphicData uri="http://schemas.openxmlformats.org/drawingml/2006/table">
            <a:tbl>
              <a:tblPr/>
              <a:tblGrid>
                <a:gridCol w="3690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174625" marR="0" lvl="0" indent="-87313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Role &amp; Responsibility</a:t>
                      </a:r>
                    </a:p>
                  </a:txBody>
                  <a:tcPr marL="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5512">
                <a:tc>
                  <a:txBody>
                    <a:bodyPr/>
                    <a:lstStyle/>
                    <a:p>
                      <a:pPr marL="174625" marR="0" lvl="0" indent="-87313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철저한 모니터링을 통해 사업 현황과 업무 내용을 상세하게 파악한다.</a:t>
                      </a:r>
                    </a:p>
                    <a:p>
                      <a:pPr marL="174625" marR="0" lvl="0" indent="-87313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 조직의 역할을 명확히 하고, 조직 구조와 제도를 지속적으로 점검/정비한다.</a:t>
                      </a:r>
                    </a:p>
                    <a:p>
                      <a:pPr marL="174625" marR="0" lvl="0" indent="-87313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 부가가치 업무의 삭감, 프로세스의 간소화 등을 통해 업무가 효율적으로 이루어 질 수 있도록 한다.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4625" marR="0" lvl="0" indent="-87313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 전체의 시너지 제고를 위해 담당 조직의 경계를 넘어 부문간 협력한다.</a:t>
                      </a:r>
                    </a:p>
                  </a:txBody>
                  <a:tcPr marL="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2954" name="Group 106">
            <a:extLst>
              <a:ext uri="{FF2B5EF4-FFF2-40B4-BE49-F238E27FC236}">
                <a16:creationId xmlns:a16="http://schemas.microsoft.com/office/drawing/2014/main" id="{77950E3E-4B73-4982-939B-39F13F5F5137}"/>
              </a:ext>
            </a:extLst>
          </p:cNvPr>
          <p:cNvGraphicFramePr>
            <a:graphicFrameLocks noGrp="1"/>
          </p:cNvGraphicFramePr>
          <p:nvPr/>
        </p:nvGraphicFramePr>
        <p:xfrm>
          <a:off x="4500565" y="2565402"/>
          <a:ext cx="4232275" cy="3311525"/>
        </p:xfrm>
        <a:graphic>
          <a:graphicData uri="http://schemas.openxmlformats.org/drawingml/2006/table">
            <a:tbl>
              <a:tblPr/>
              <a:tblGrid>
                <a:gridCol w="103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조직이해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의사결정에 필요한 조직의 내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외부 환경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구조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상황 등을 이해한다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조직개발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사업 전략을 실행하기 위한 조직의 기능과 시스템을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확립하고 적절한</a:t>
                      </a:r>
                      <a:r>
                        <a:rPr kumimoji="1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의사소통 방법과 정보 공유를 통해 조직 효과성을 높인다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성과창출을</a:t>
                      </a:r>
                      <a:b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위한 협력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성과 향상을 위해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본부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부서간에 협력적으로 업무를 수행한다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스태핑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적시에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적소에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적임자가 배치되도록 한다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권한위임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적절한 구성원에게 의사결정권을 부여하고 지원한다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kumimoji="0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조직가치 옹호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조직의 가치를 지지하고 말과 행동으로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실천한다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kumimoji="0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template04_2">
            <a:extLst>
              <a:ext uri="{FF2B5EF4-FFF2-40B4-BE49-F238E27FC236}">
                <a16:creationId xmlns:a16="http://schemas.microsoft.com/office/drawing/2014/main" id="{DD330E0D-F127-49D0-9DFB-1C3D0E2B9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9" name="Picture 3" descr="template04_2">
            <a:extLst>
              <a:ext uri="{FF2B5EF4-FFF2-40B4-BE49-F238E27FC236}">
                <a16:creationId xmlns:a16="http://schemas.microsoft.com/office/drawing/2014/main" id="{ED4559CA-C267-4667-891B-59AFB2725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9188" name="AutoShape 4">
            <a:extLst>
              <a:ext uri="{FF2B5EF4-FFF2-40B4-BE49-F238E27FC236}">
                <a16:creationId xmlns:a16="http://schemas.microsoft.com/office/drawing/2014/main" id="{7F58F554-0A69-44FE-9FBD-95F9B4BF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652963"/>
            <a:ext cx="8642350" cy="151130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24314"/>
                  <a:invGamma/>
                </a:schemeClr>
              </a:gs>
            </a:gsLst>
            <a:lin ang="5400000" scaled="1"/>
          </a:gradFill>
          <a:ln w="12700" algn="ctr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lIns="87313" tIns="44450" rIns="87313" bIns="44450" anchor="ctr"/>
          <a:lstStyle/>
          <a:p>
            <a:pPr algn="ctr" eaLnBrk="1" latinLnBrk="1" hangingPunct="1">
              <a:lnSpc>
                <a:spcPct val="120000"/>
              </a:lnSpc>
              <a:defRPr/>
            </a:pPr>
            <a:endParaRPr lang="ko-KR" altLang="en-US"/>
          </a:p>
        </p:txBody>
      </p:sp>
      <p:sp>
        <p:nvSpPr>
          <p:cNvPr id="80901" name="Freeform 5">
            <a:extLst>
              <a:ext uri="{FF2B5EF4-FFF2-40B4-BE49-F238E27FC236}">
                <a16:creationId xmlns:a16="http://schemas.microsoft.com/office/drawing/2014/main" id="{E62BB0E5-4C13-4562-A0C3-FD6443D19A2C}"/>
              </a:ext>
            </a:extLst>
          </p:cNvPr>
          <p:cNvSpPr>
            <a:spLocks/>
          </p:cNvSpPr>
          <p:nvPr/>
        </p:nvSpPr>
        <p:spPr bwMode="auto">
          <a:xfrm>
            <a:off x="971552" y="1773240"/>
            <a:ext cx="1800225" cy="3095625"/>
          </a:xfrm>
          <a:custGeom>
            <a:avLst/>
            <a:gdLst>
              <a:gd name="T0" fmla="*/ 0 w 1134"/>
              <a:gd name="T1" fmla="*/ 0 h 1950"/>
              <a:gd name="T2" fmla="*/ 0 w 1134"/>
              <a:gd name="T3" fmla="*/ 2147483646 h 1950"/>
              <a:gd name="T4" fmla="*/ 2147483646 w 1134"/>
              <a:gd name="T5" fmla="*/ 2147483646 h 1950"/>
              <a:gd name="T6" fmla="*/ 2147483646 w 1134"/>
              <a:gd name="T7" fmla="*/ 342741250 h 1950"/>
              <a:gd name="T8" fmla="*/ 0 w 1134"/>
              <a:gd name="T9" fmla="*/ 0 h 19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4"/>
              <a:gd name="T16" fmla="*/ 0 h 1950"/>
              <a:gd name="T17" fmla="*/ 1134 w 1134"/>
              <a:gd name="T18" fmla="*/ 1950 h 19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4" h="1950">
                <a:moveTo>
                  <a:pt x="0" y="0"/>
                </a:moveTo>
                <a:lnTo>
                  <a:pt x="0" y="1950"/>
                </a:lnTo>
                <a:lnTo>
                  <a:pt x="1134" y="1814"/>
                </a:lnTo>
                <a:lnTo>
                  <a:pt x="1134" y="13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9DBDFF"/>
              </a:gs>
              <a:gs pos="100000">
                <a:srgbClr val="6699FF"/>
              </a:gs>
            </a:gsLst>
            <a:lin ang="5400000" scaled="1"/>
          </a:gradFill>
          <a:ln w="12700" cap="flat" cmpd="sng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wrap="none" lIns="87313" tIns="44450" rIns="87313" bIns="44450" anchor="ctr"/>
          <a:lstStyle/>
          <a:p>
            <a:endParaRPr lang="ko-KR" altLang="en-US"/>
          </a:p>
        </p:txBody>
      </p:sp>
      <p:sp>
        <p:nvSpPr>
          <p:cNvPr id="80902" name="Freeform 6">
            <a:extLst>
              <a:ext uri="{FF2B5EF4-FFF2-40B4-BE49-F238E27FC236}">
                <a16:creationId xmlns:a16="http://schemas.microsoft.com/office/drawing/2014/main" id="{A4F3C704-DEA5-471B-9DA4-B1287E28BBF1}"/>
              </a:ext>
            </a:extLst>
          </p:cNvPr>
          <p:cNvSpPr>
            <a:spLocks/>
          </p:cNvSpPr>
          <p:nvPr/>
        </p:nvSpPr>
        <p:spPr bwMode="auto">
          <a:xfrm flipH="1">
            <a:off x="3348040" y="1773240"/>
            <a:ext cx="2376487" cy="3095625"/>
          </a:xfrm>
          <a:custGeom>
            <a:avLst/>
            <a:gdLst>
              <a:gd name="T0" fmla="*/ 0 w 1134"/>
              <a:gd name="T1" fmla="*/ 0 h 1950"/>
              <a:gd name="T2" fmla="*/ 0 w 1134"/>
              <a:gd name="T3" fmla="*/ 2147483646 h 1950"/>
              <a:gd name="T4" fmla="*/ 2147483646 w 1134"/>
              <a:gd name="T5" fmla="*/ 2147483646 h 1950"/>
              <a:gd name="T6" fmla="*/ 2147483646 w 1134"/>
              <a:gd name="T7" fmla="*/ 342741250 h 1950"/>
              <a:gd name="T8" fmla="*/ 0 w 1134"/>
              <a:gd name="T9" fmla="*/ 0 h 19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4"/>
              <a:gd name="T16" fmla="*/ 0 h 1950"/>
              <a:gd name="T17" fmla="*/ 1134 w 1134"/>
              <a:gd name="T18" fmla="*/ 1950 h 19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4" h="1950">
                <a:moveTo>
                  <a:pt x="0" y="0"/>
                </a:moveTo>
                <a:lnTo>
                  <a:pt x="0" y="1950"/>
                </a:lnTo>
                <a:lnTo>
                  <a:pt x="1134" y="1814"/>
                </a:lnTo>
                <a:lnTo>
                  <a:pt x="1134" y="13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F9DBD"/>
              </a:gs>
              <a:gs pos="100000">
                <a:srgbClr val="FF6699"/>
              </a:gs>
            </a:gsLst>
            <a:lin ang="5400000" scaled="1"/>
          </a:gradFill>
          <a:ln w="12700" cap="flat" cmpd="sng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wrap="none" lIns="87313" tIns="44450" rIns="87313" bIns="44450" anchor="ctr"/>
          <a:lstStyle/>
          <a:p>
            <a:endParaRPr lang="ko-KR" altLang="en-US"/>
          </a:p>
        </p:txBody>
      </p:sp>
      <p:sp>
        <p:nvSpPr>
          <p:cNvPr id="80903" name="Freeform 7">
            <a:extLst>
              <a:ext uri="{FF2B5EF4-FFF2-40B4-BE49-F238E27FC236}">
                <a16:creationId xmlns:a16="http://schemas.microsoft.com/office/drawing/2014/main" id="{5FC63F03-D33E-4E4B-BCEF-923638764D58}"/>
              </a:ext>
            </a:extLst>
          </p:cNvPr>
          <p:cNvSpPr>
            <a:spLocks/>
          </p:cNvSpPr>
          <p:nvPr/>
        </p:nvSpPr>
        <p:spPr bwMode="auto">
          <a:xfrm flipH="1">
            <a:off x="6372227" y="1773240"/>
            <a:ext cx="1800225" cy="3095625"/>
          </a:xfrm>
          <a:custGeom>
            <a:avLst/>
            <a:gdLst>
              <a:gd name="T0" fmla="*/ 0 w 1134"/>
              <a:gd name="T1" fmla="*/ 0 h 1950"/>
              <a:gd name="T2" fmla="*/ 0 w 1134"/>
              <a:gd name="T3" fmla="*/ 2147483646 h 1950"/>
              <a:gd name="T4" fmla="*/ 2147483646 w 1134"/>
              <a:gd name="T5" fmla="*/ 2147483646 h 1950"/>
              <a:gd name="T6" fmla="*/ 2147483646 w 1134"/>
              <a:gd name="T7" fmla="*/ 342741250 h 1950"/>
              <a:gd name="T8" fmla="*/ 0 w 1134"/>
              <a:gd name="T9" fmla="*/ 0 h 19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4"/>
              <a:gd name="T16" fmla="*/ 0 h 1950"/>
              <a:gd name="T17" fmla="*/ 1134 w 1134"/>
              <a:gd name="T18" fmla="*/ 1950 h 19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4" h="1950">
                <a:moveTo>
                  <a:pt x="0" y="0"/>
                </a:moveTo>
                <a:lnTo>
                  <a:pt x="0" y="1950"/>
                </a:lnTo>
                <a:lnTo>
                  <a:pt x="1134" y="1814"/>
                </a:lnTo>
                <a:lnTo>
                  <a:pt x="1134" y="13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FBD7C"/>
              </a:gs>
              <a:gs pos="100000">
                <a:srgbClr val="FF9933"/>
              </a:gs>
            </a:gsLst>
            <a:lin ang="5400000" scaled="1"/>
          </a:gradFill>
          <a:ln w="12700" cap="flat" cmpd="sng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wrap="none" lIns="87313" tIns="44450" rIns="87313" bIns="44450" anchor="ctr"/>
          <a:lstStyle/>
          <a:p>
            <a:endParaRPr lang="ko-KR" altLang="en-US"/>
          </a:p>
        </p:txBody>
      </p:sp>
      <p:sp>
        <p:nvSpPr>
          <p:cNvPr id="80904" name="Rectangle 8">
            <a:extLst>
              <a:ext uri="{FF2B5EF4-FFF2-40B4-BE49-F238E27FC236}">
                <a16:creationId xmlns:a16="http://schemas.microsoft.com/office/drawing/2014/main" id="{6D38FC75-7C4D-48AF-AB0C-24246680109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0482" y="1052513"/>
            <a:ext cx="1441100" cy="65627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5000"/>
              </a:lnSpc>
            </a:pPr>
            <a:r>
              <a:rPr lang="en-US" altLang="ko-KR" sz="4400">
                <a:solidFill>
                  <a:srgbClr val="FF0000"/>
                </a:solidFill>
              </a:rPr>
              <a:t>WHO</a:t>
            </a:r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19378DF0-B400-4520-B40A-F62210C39B0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48363" y="1052513"/>
            <a:ext cx="1686936" cy="65627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5000"/>
              </a:lnSpc>
            </a:pPr>
            <a:r>
              <a:rPr lang="en-US" altLang="ko-KR" sz="4400">
                <a:solidFill>
                  <a:srgbClr val="FF0000"/>
                </a:solidFill>
              </a:rPr>
              <a:t>WHAT</a:t>
            </a:r>
          </a:p>
        </p:txBody>
      </p:sp>
      <p:sp>
        <p:nvSpPr>
          <p:cNvPr id="80906" name="Rectangle 10">
            <a:extLst>
              <a:ext uri="{FF2B5EF4-FFF2-40B4-BE49-F238E27FC236}">
                <a16:creationId xmlns:a16="http://schemas.microsoft.com/office/drawing/2014/main" id="{23409ECC-DDBE-4DFE-8499-5D7BA517BCF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365257" y="1052513"/>
            <a:ext cx="1441100" cy="65627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5000"/>
              </a:lnSpc>
            </a:pPr>
            <a:r>
              <a:rPr lang="en-US" altLang="ko-KR" sz="4400">
                <a:solidFill>
                  <a:srgbClr val="FF0000"/>
                </a:solidFill>
              </a:rPr>
              <a:t>HOW</a:t>
            </a:r>
          </a:p>
        </p:txBody>
      </p:sp>
      <p:grpSp>
        <p:nvGrpSpPr>
          <p:cNvPr id="80907" name="Group 11">
            <a:extLst>
              <a:ext uri="{FF2B5EF4-FFF2-40B4-BE49-F238E27FC236}">
                <a16:creationId xmlns:a16="http://schemas.microsoft.com/office/drawing/2014/main" id="{3273948B-7D26-4D82-A0BC-FD8645B31F58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636838"/>
            <a:ext cx="1655762" cy="1655762"/>
            <a:chOff x="295" y="2750"/>
            <a:chExt cx="1370" cy="1269"/>
          </a:xfrm>
        </p:grpSpPr>
        <p:grpSp>
          <p:nvGrpSpPr>
            <p:cNvPr id="80940" name="Group 76">
              <a:extLst>
                <a:ext uri="{FF2B5EF4-FFF2-40B4-BE49-F238E27FC236}">
                  <a16:creationId xmlns:a16="http://schemas.microsoft.com/office/drawing/2014/main" id="{E8BA7B68-3DA4-4D4E-A63A-8CE27D2A4A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2750"/>
              <a:ext cx="1370" cy="1269"/>
              <a:chOff x="166" y="1752"/>
              <a:chExt cx="696" cy="698"/>
            </a:xfrm>
          </p:grpSpPr>
          <p:sp>
            <p:nvSpPr>
              <p:cNvPr id="80942" name="Oval 77">
                <a:extLst>
                  <a:ext uri="{FF2B5EF4-FFF2-40B4-BE49-F238E27FC236}">
                    <a16:creationId xmlns:a16="http://schemas.microsoft.com/office/drawing/2014/main" id="{E53155B4-8C22-45FB-AC88-85B4FD89F67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6" y="1752"/>
                <a:ext cx="696" cy="698"/>
              </a:xfrm>
              <a:prstGeom prst="ellipse">
                <a:avLst/>
              </a:prstGeom>
              <a:gradFill rotWithShape="1">
                <a:gsLst>
                  <a:gs pos="0">
                    <a:srgbClr val="004776"/>
                  </a:gs>
                  <a:gs pos="100000">
                    <a:srgbClr val="0099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800"/>
              </a:p>
            </p:txBody>
          </p:sp>
          <p:sp>
            <p:nvSpPr>
              <p:cNvPr id="80943" name="Oval 78">
                <a:extLst>
                  <a:ext uri="{FF2B5EF4-FFF2-40B4-BE49-F238E27FC236}">
                    <a16:creationId xmlns:a16="http://schemas.microsoft.com/office/drawing/2014/main" id="{33BDE177-12C0-41C2-979D-8F4B40B1AD5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74" y="1761"/>
                <a:ext cx="680" cy="680"/>
              </a:xfrm>
              <a:prstGeom prst="ellipse">
                <a:avLst/>
              </a:prstGeom>
              <a:gradFill rotWithShape="1">
                <a:gsLst>
                  <a:gs pos="0">
                    <a:srgbClr val="0099FF">
                      <a:alpha val="0"/>
                    </a:srgbClr>
                  </a:gs>
                  <a:gs pos="100000">
                    <a:srgbClr val="A6DB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800"/>
              </a:p>
            </p:txBody>
          </p:sp>
          <p:sp>
            <p:nvSpPr>
              <p:cNvPr id="80944" name="Oval 79">
                <a:extLst>
                  <a:ext uri="{FF2B5EF4-FFF2-40B4-BE49-F238E27FC236}">
                    <a16:creationId xmlns:a16="http://schemas.microsoft.com/office/drawing/2014/main" id="{5338CC34-C99F-43C3-8A03-97B309351C6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1" y="1783"/>
                <a:ext cx="647" cy="636"/>
              </a:xfrm>
              <a:prstGeom prst="ellipse">
                <a:avLst/>
              </a:prstGeom>
              <a:gradFill rotWithShape="1">
                <a:gsLst>
                  <a:gs pos="0">
                    <a:srgbClr val="0079CA"/>
                  </a:gs>
                  <a:gs pos="100000">
                    <a:srgbClr val="0099FF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800"/>
              </a:p>
            </p:txBody>
          </p:sp>
          <p:sp>
            <p:nvSpPr>
              <p:cNvPr id="80945" name="Oval 80">
                <a:extLst>
                  <a:ext uri="{FF2B5EF4-FFF2-40B4-BE49-F238E27FC236}">
                    <a16:creationId xmlns:a16="http://schemas.microsoft.com/office/drawing/2014/main" id="{ECC62566-D383-4E1B-A40F-B3D3E81AF95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27" y="1762"/>
                <a:ext cx="576" cy="51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99FF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800"/>
              </a:p>
            </p:txBody>
          </p:sp>
        </p:grpSp>
        <p:sp>
          <p:nvSpPr>
            <p:cNvPr id="80941" name="Text Box 17">
              <a:extLst>
                <a:ext uri="{FF2B5EF4-FFF2-40B4-BE49-F238E27FC236}">
                  <a16:creationId xmlns:a16="http://schemas.microsoft.com/office/drawing/2014/main" id="{33130D3E-5B63-4A8B-8A4D-189BE10B1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3113"/>
              <a:ext cx="816" cy="543"/>
            </a:xfrm>
            <a:prstGeom prst="rect">
              <a:avLst/>
            </a:prstGeom>
            <a:noFill/>
            <a:ln>
              <a:noFill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4000">
                  <a:solidFill>
                    <a:srgbClr val="FF33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?</a:t>
              </a:r>
            </a:p>
          </p:txBody>
        </p:sp>
      </p:grpSp>
      <p:grpSp>
        <p:nvGrpSpPr>
          <p:cNvPr id="80908" name="Group 18">
            <a:extLst>
              <a:ext uri="{FF2B5EF4-FFF2-40B4-BE49-F238E27FC236}">
                <a16:creationId xmlns:a16="http://schemas.microsoft.com/office/drawing/2014/main" id="{EA70ACD5-84A7-4DF8-9D49-A46145B1AEF2}"/>
              </a:ext>
            </a:extLst>
          </p:cNvPr>
          <p:cNvGrpSpPr>
            <a:grpSpLocks/>
          </p:cNvGrpSpPr>
          <p:nvPr/>
        </p:nvGrpSpPr>
        <p:grpSpPr bwMode="auto">
          <a:xfrm>
            <a:off x="3708402" y="2565402"/>
            <a:ext cx="1655763" cy="1655763"/>
            <a:chOff x="295" y="2750"/>
            <a:chExt cx="1370" cy="1269"/>
          </a:xfrm>
        </p:grpSpPr>
        <p:grpSp>
          <p:nvGrpSpPr>
            <p:cNvPr id="80934" name="Group 76">
              <a:extLst>
                <a:ext uri="{FF2B5EF4-FFF2-40B4-BE49-F238E27FC236}">
                  <a16:creationId xmlns:a16="http://schemas.microsoft.com/office/drawing/2014/main" id="{44B45CC5-8710-4767-AB4F-2FB364408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2750"/>
              <a:ext cx="1370" cy="1269"/>
              <a:chOff x="166" y="1752"/>
              <a:chExt cx="696" cy="698"/>
            </a:xfrm>
          </p:grpSpPr>
          <p:sp>
            <p:nvSpPr>
              <p:cNvPr id="80936" name="Oval 77">
                <a:extLst>
                  <a:ext uri="{FF2B5EF4-FFF2-40B4-BE49-F238E27FC236}">
                    <a16:creationId xmlns:a16="http://schemas.microsoft.com/office/drawing/2014/main" id="{A91E6A90-5F90-46BF-94AD-53E39F5EC3C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6" y="1752"/>
                <a:ext cx="696" cy="698"/>
              </a:xfrm>
              <a:prstGeom prst="ellipse">
                <a:avLst/>
              </a:prstGeom>
              <a:gradFill rotWithShape="1">
                <a:gsLst>
                  <a:gs pos="0">
                    <a:srgbClr val="004776"/>
                  </a:gs>
                  <a:gs pos="100000">
                    <a:srgbClr val="0099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800"/>
              </a:p>
            </p:txBody>
          </p:sp>
          <p:sp>
            <p:nvSpPr>
              <p:cNvPr id="80937" name="Oval 78">
                <a:extLst>
                  <a:ext uri="{FF2B5EF4-FFF2-40B4-BE49-F238E27FC236}">
                    <a16:creationId xmlns:a16="http://schemas.microsoft.com/office/drawing/2014/main" id="{8A312ED5-D281-4FD1-8DC4-09889E0DED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74" y="1761"/>
                <a:ext cx="680" cy="680"/>
              </a:xfrm>
              <a:prstGeom prst="ellipse">
                <a:avLst/>
              </a:prstGeom>
              <a:gradFill rotWithShape="1">
                <a:gsLst>
                  <a:gs pos="0">
                    <a:srgbClr val="0099FF">
                      <a:alpha val="0"/>
                    </a:srgbClr>
                  </a:gs>
                  <a:gs pos="100000">
                    <a:srgbClr val="A6DB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800"/>
              </a:p>
            </p:txBody>
          </p:sp>
          <p:sp>
            <p:nvSpPr>
              <p:cNvPr id="80938" name="Oval 79">
                <a:extLst>
                  <a:ext uri="{FF2B5EF4-FFF2-40B4-BE49-F238E27FC236}">
                    <a16:creationId xmlns:a16="http://schemas.microsoft.com/office/drawing/2014/main" id="{6D058C24-5AAB-4F3D-AF9B-94A295F9320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1" y="1783"/>
                <a:ext cx="647" cy="636"/>
              </a:xfrm>
              <a:prstGeom prst="ellipse">
                <a:avLst/>
              </a:prstGeom>
              <a:gradFill rotWithShape="1">
                <a:gsLst>
                  <a:gs pos="0">
                    <a:srgbClr val="0079CA"/>
                  </a:gs>
                  <a:gs pos="100000">
                    <a:srgbClr val="0099FF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800"/>
              </a:p>
            </p:txBody>
          </p:sp>
          <p:sp>
            <p:nvSpPr>
              <p:cNvPr id="80939" name="Oval 80">
                <a:extLst>
                  <a:ext uri="{FF2B5EF4-FFF2-40B4-BE49-F238E27FC236}">
                    <a16:creationId xmlns:a16="http://schemas.microsoft.com/office/drawing/2014/main" id="{82939D68-FAE4-4B9F-AA21-5317FC435F7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27" y="1762"/>
                <a:ext cx="576" cy="51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99FF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800"/>
              </a:p>
            </p:txBody>
          </p:sp>
        </p:grpSp>
        <p:sp>
          <p:nvSpPr>
            <p:cNvPr id="80935" name="Text Box 24">
              <a:extLst>
                <a:ext uri="{FF2B5EF4-FFF2-40B4-BE49-F238E27FC236}">
                  <a16:creationId xmlns:a16="http://schemas.microsoft.com/office/drawing/2014/main" id="{02224445-FE4E-4EB2-84B9-217593A09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3113"/>
              <a:ext cx="816" cy="543"/>
            </a:xfrm>
            <a:prstGeom prst="rect">
              <a:avLst/>
            </a:prstGeom>
            <a:noFill/>
            <a:ln>
              <a:noFill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4000">
                  <a:solidFill>
                    <a:srgbClr val="FF33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?</a:t>
              </a:r>
            </a:p>
          </p:txBody>
        </p:sp>
      </p:grpSp>
      <p:grpSp>
        <p:nvGrpSpPr>
          <p:cNvPr id="80909" name="Group 25">
            <a:extLst>
              <a:ext uri="{FF2B5EF4-FFF2-40B4-BE49-F238E27FC236}">
                <a16:creationId xmlns:a16="http://schemas.microsoft.com/office/drawing/2014/main" id="{3F424087-5713-4471-A432-3C15AC237E81}"/>
              </a:ext>
            </a:extLst>
          </p:cNvPr>
          <p:cNvGrpSpPr>
            <a:grpSpLocks/>
          </p:cNvGrpSpPr>
          <p:nvPr/>
        </p:nvGrpSpPr>
        <p:grpSpPr bwMode="auto">
          <a:xfrm>
            <a:off x="6443663" y="2492377"/>
            <a:ext cx="1655762" cy="1655763"/>
            <a:chOff x="295" y="2750"/>
            <a:chExt cx="1370" cy="1269"/>
          </a:xfrm>
        </p:grpSpPr>
        <p:grpSp>
          <p:nvGrpSpPr>
            <p:cNvPr id="80928" name="Group 76">
              <a:extLst>
                <a:ext uri="{FF2B5EF4-FFF2-40B4-BE49-F238E27FC236}">
                  <a16:creationId xmlns:a16="http://schemas.microsoft.com/office/drawing/2014/main" id="{1CAA8ED2-90CC-4FEF-B5C7-2634F6767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2750"/>
              <a:ext cx="1370" cy="1269"/>
              <a:chOff x="166" y="1752"/>
              <a:chExt cx="696" cy="698"/>
            </a:xfrm>
          </p:grpSpPr>
          <p:sp>
            <p:nvSpPr>
              <p:cNvPr id="80930" name="Oval 77">
                <a:extLst>
                  <a:ext uri="{FF2B5EF4-FFF2-40B4-BE49-F238E27FC236}">
                    <a16:creationId xmlns:a16="http://schemas.microsoft.com/office/drawing/2014/main" id="{3A43F883-724D-4EC2-9843-847A6F00C33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6" y="1752"/>
                <a:ext cx="696" cy="698"/>
              </a:xfrm>
              <a:prstGeom prst="ellipse">
                <a:avLst/>
              </a:prstGeom>
              <a:gradFill rotWithShape="1">
                <a:gsLst>
                  <a:gs pos="0">
                    <a:srgbClr val="004776"/>
                  </a:gs>
                  <a:gs pos="100000">
                    <a:srgbClr val="0099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800"/>
              </a:p>
            </p:txBody>
          </p:sp>
          <p:sp>
            <p:nvSpPr>
              <p:cNvPr id="80931" name="Oval 78">
                <a:extLst>
                  <a:ext uri="{FF2B5EF4-FFF2-40B4-BE49-F238E27FC236}">
                    <a16:creationId xmlns:a16="http://schemas.microsoft.com/office/drawing/2014/main" id="{C75ABB20-FB0D-4A55-BE06-F86FD18379E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74" y="1761"/>
                <a:ext cx="680" cy="680"/>
              </a:xfrm>
              <a:prstGeom prst="ellipse">
                <a:avLst/>
              </a:prstGeom>
              <a:gradFill rotWithShape="1">
                <a:gsLst>
                  <a:gs pos="0">
                    <a:srgbClr val="0099FF">
                      <a:alpha val="0"/>
                    </a:srgbClr>
                  </a:gs>
                  <a:gs pos="100000">
                    <a:srgbClr val="A6DB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800"/>
              </a:p>
            </p:txBody>
          </p:sp>
          <p:sp>
            <p:nvSpPr>
              <p:cNvPr id="80932" name="Oval 79">
                <a:extLst>
                  <a:ext uri="{FF2B5EF4-FFF2-40B4-BE49-F238E27FC236}">
                    <a16:creationId xmlns:a16="http://schemas.microsoft.com/office/drawing/2014/main" id="{F9AA39E3-6088-4E89-8863-07001C87F31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1" y="1783"/>
                <a:ext cx="647" cy="636"/>
              </a:xfrm>
              <a:prstGeom prst="ellipse">
                <a:avLst/>
              </a:prstGeom>
              <a:gradFill rotWithShape="1">
                <a:gsLst>
                  <a:gs pos="0">
                    <a:srgbClr val="0079CA"/>
                  </a:gs>
                  <a:gs pos="100000">
                    <a:srgbClr val="0099FF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800"/>
              </a:p>
            </p:txBody>
          </p:sp>
          <p:sp>
            <p:nvSpPr>
              <p:cNvPr id="80933" name="Oval 80">
                <a:extLst>
                  <a:ext uri="{FF2B5EF4-FFF2-40B4-BE49-F238E27FC236}">
                    <a16:creationId xmlns:a16="http://schemas.microsoft.com/office/drawing/2014/main" id="{29694977-25FE-4EF2-B5A5-193CE91C80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27" y="1762"/>
                <a:ext cx="576" cy="51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99FF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800"/>
              </a:p>
            </p:txBody>
          </p:sp>
        </p:grpSp>
        <p:sp>
          <p:nvSpPr>
            <p:cNvPr id="80929" name="Text Box 31">
              <a:extLst>
                <a:ext uri="{FF2B5EF4-FFF2-40B4-BE49-F238E27FC236}">
                  <a16:creationId xmlns:a16="http://schemas.microsoft.com/office/drawing/2014/main" id="{C87D9DED-B60A-4BAA-9370-4322C78E7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3113"/>
              <a:ext cx="816" cy="543"/>
            </a:xfrm>
            <a:prstGeom prst="rect">
              <a:avLst/>
            </a:prstGeom>
            <a:noFill/>
            <a:ln>
              <a:noFill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4000">
                  <a:solidFill>
                    <a:srgbClr val="FF33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?</a:t>
              </a:r>
            </a:p>
          </p:txBody>
        </p:sp>
      </p:grpSp>
      <p:sp>
        <p:nvSpPr>
          <p:cNvPr id="80910" name="AutoShape 32">
            <a:extLst>
              <a:ext uri="{FF2B5EF4-FFF2-40B4-BE49-F238E27FC236}">
                <a16:creationId xmlns:a16="http://schemas.microsoft.com/office/drawing/2014/main" id="{089B443F-0BE5-4790-B8F1-E3E2D2657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5229225"/>
            <a:ext cx="3600450" cy="431800"/>
          </a:xfrm>
          <a:prstGeom prst="rightArrow">
            <a:avLst>
              <a:gd name="adj1" fmla="val 50000"/>
              <a:gd name="adj2" fmla="val 208456"/>
            </a:avLst>
          </a:prstGeom>
          <a:solidFill>
            <a:srgbClr val="0000CC">
              <a:alpha val="59999"/>
            </a:srgbClr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911" name="AutoShape 33">
            <a:extLst>
              <a:ext uri="{FF2B5EF4-FFF2-40B4-BE49-F238E27FC236}">
                <a16:creationId xmlns:a16="http://schemas.microsoft.com/office/drawing/2014/main" id="{CCEC2CF8-B612-48A7-AB66-3F5E53F08AF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19475" y="6092825"/>
            <a:ext cx="2160588" cy="122238"/>
          </a:xfrm>
          <a:custGeom>
            <a:avLst/>
            <a:gdLst>
              <a:gd name="T0" fmla="*/ 2147483646 w 21600"/>
              <a:gd name="T1" fmla="*/ 1957410 h 21600"/>
              <a:gd name="T2" fmla="*/ 2147483646 w 21600"/>
              <a:gd name="T3" fmla="*/ 3914813 h 21600"/>
              <a:gd name="T4" fmla="*/ 1016833329 w 21600"/>
              <a:gd name="T5" fmla="*/ 1957410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16 w 21600"/>
              <a:gd name="T13" fmla="*/ 2816 h 21600"/>
              <a:gd name="T14" fmla="*/ 18784 w 21600"/>
              <a:gd name="T15" fmla="*/ 187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32" y="21600"/>
                </a:lnTo>
                <a:lnTo>
                  <a:pt x="1956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5CE4">
                  <a:alpha val="0"/>
                </a:srgbClr>
              </a:gs>
              <a:gs pos="100000">
                <a:schemeClr val="tx1">
                  <a:alpha val="60001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12" name="AutoShape 34">
            <a:extLst>
              <a:ext uri="{FF2B5EF4-FFF2-40B4-BE49-F238E27FC236}">
                <a16:creationId xmlns:a16="http://schemas.microsoft.com/office/drawing/2014/main" id="{52D46396-41AD-4132-A8C3-F08F2855E93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419475" y="5949950"/>
            <a:ext cx="2135188" cy="103188"/>
          </a:xfrm>
          <a:custGeom>
            <a:avLst/>
            <a:gdLst>
              <a:gd name="T0" fmla="*/ 2147483646 w 21600"/>
              <a:gd name="T1" fmla="*/ 1177471 h 21600"/>
              <a:gd name="T2" fmla="*/ 2147483646 w 21600"/>
              <a:gd name="T3" fmla="*/ 2354941 h 21600"/>
              <a:gd name="T4" fmla="*/ 1071218976 w 21600"/>
              <a:gd name="T5" fmla="*/ 1177471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09 w 21600"/>
              <a:gd name="T13" fmla="*/ 2909 h 21600"/>
              <a:gd name="T14" fmla="*/ 18691 w 21600"/>
              <a:gd name="T15" fmla="*/ 1869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218" y="21600"/>
                </a:lnTo>
                <a:lnTo>
                  <a:pt x="1938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1030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13" name="AutoShape 35">
            <a:extLst>
              <a:ext uri="{FF2B5EF4-FFF2-40B4-BE49-F238E27FC236}">
                <a16:creationId xmlns:a16="http://schemas.microsoft.com/office/drawing/2014/main" id="{A2011065-3B0F-41AA-8755-10236B7135F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235325" y="4813300"/>
            <a:ext cx="1951038" cy="336550"/>
          </a:xfrm>
          <a:custGeom>
            <a:avLst/>
            <a:gdLst>
              <a:gd name="T0" fmla="*/ 2147483646 w 21600"/>
              <a:gd name="T1" fmla="*/ 40851810 h 21600"/>
              <a:gd name="T2" fmla="*/ 2147483646 w 21600"/>
              <a:gd name="T3" fmla="*/ 81703620 h 21600"/>
              <a:gd name="T4" fmla="*/ 60431867 w 21600"/>
              <a:gd name="T5" fmla="*/ 40851810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882 w 21600"/>
              <a:gd name="T13" fmla="*/ 1882 h 21600"/>
              <a:gd name="T14" fmla="*/ 19718 w 21600"/>
              <a:gd name="T15" fmla="*/ 197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63" y="21600"/>
                </a:lnTo>
                <a:lnTo>
                  <a:pt x="21437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4240">
                  <a:alpha val="0"/>
                </a:srgbClr>
              </a:gs>
              <a:gs pos="100000">
                <a:schemeClr val="bg1">
                  <a:alpha val="39998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0914" name="Group 36">
            <a:extLst>
              <a:ext uri="{FF2B5EF4-FFF2-40B4-BE49-F238E27FC236}">
                <a16:creationId xmlns:a16="http://schemas.microsoft.com/office/drawing/2014/main" id="{B1185C60-B5BF-4A76-8610-CD6C356CF9D5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4508502"/>
            <a:ext cx="2135188" cy="1363663"/>
            <a:chOff x="1982" y="3022"/>
            <a:chExt cx="1345" cy="859"/>
          </a:xfrm>
        </p:grpSpPr>
        <p:sp>
          <p:nvSpPr>
            <p:cNvPr id="80926" name="AutoShape 37">
              <a:extLst>
                <a:ext uri="{FF2B5EF4-FFF2-40B4-BE49-F238E27FC236}">
                  <a16:creationId xmlns:a16="http://schemas.microsoft.com/office/drawing/2014/main" id="{EF04DA89-FD83-4977-94C1-B30620FC85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982" y="3022"/>
              <a:ext cx="1345" cy="859"/>
            </a:xfrm>
            <a:custGeom>
              <a:avLst/>
              <a:gdLst>
                <a:gd name="T0" fmla="*/ 5 w 21600"/>
                <a:gd name="T1" fmla="*/ 1 h 21600"/>
                <a:gd name="T2" fmla="*/ 3 w 21600"/>
                <a:gd name="T3" fmla="*/ 1 h 21600"/>
                <a:gd name="T4" fmla="*/ 0 w 21600"/>
                <a:gd name="T5" fmla="*/ 1 h 21600"/>
                <a:gd name="T6" fmla="*/ 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64 w 21600"/>
                <a:gd name="T13" fmla="*/ 2263 h 21600"/>
                <a:gd name="T14" fmla="*/ 19336 w 21600"/>
                <a:gd name="T15" fmla="*/ 19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943" y="21600"/>
                  </a:lnTo>
                  <a:lnTo>
                    <a:pt x="2065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41206E"/>
                </a:gs>
                <a:gs pos="100000">
                  <a:schemeClr val="tx2"/>
                </a:gs>
              </a:gsLst>
              <a:path path="rect">
                <a:fillToRect l="100000" t="100000"/>
              </a:path>
            </a:gradFill>
            <a:ln w="12700">
              <a:solidFill>
                <a:srgbClr val="002A2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927" name="Rectangle 38">
              <a:extLst>
                <a:ext uri="{FF2B5EF4-FFF2-40B4-BE49-F238E27FC236}">
                  <a16:creationId xmlns:a16="http://schemas.microsoft.com/office/drawing/2014/main" id="{FFDF1699-A279-4694-B407-E6C26CACE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3067"/>
              <a:ext cx="1134" cy="623"/>
            </a:xfrm>
            <a:prstGeom prst="rect">
              <a:avLst/>
            </a:prstGeom>
            <a:noFill/>
            <a:ln>
              <a:noFill/>
            </a:ln>
            <a:effectLst>
              <a:outerShdw dist="28398" dir="3806097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ko-KR"/>
                <a:t>HRD</a:t>
              </a:r>
            </a:p>
            <a:p>
              <a:pPr eaLnBrk="1" hangingPunct="1"/>
              <a:r>
                <a:rPr lang="ko-KR" altLang="en-US"/>
                <a:t>실행전략</a:t>
              </a:r>
            </a:p>
          </p:txBody>
        </p:sp>
      </p:grpSp>
      <p:grpSp>
        <p:nvGrpSpPr>
          <p:cNvPr id="80915" name="Group 49">
            <a:extLst>
              <a:ext uri="{FF2B5EF4-FFF2-40B4-BE49-F238E27FC236}">
                <a16:creationId xmlns:a16="http://schemas.microsoft.com/office/drawing/2014/main" id="{2FADC416-3086-4ABF-87EE-2AF17A53D1EC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80924" name="Text Box 50">
              <a:extLst>
                <a:ext uri="{FF2B5EF4-FFF2-40B4-BE49-F238E27FC236}">
                  <a16:creationId xmlns:a16="http://schemas.microsoft.com/office/drawing/2014/main" id="{E157D1E4-395B-4A31-9AA5-E730510E9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80925" name="Line 51">
              <a:extLst>
                <a:ext uri="{FF2B5EF4-FFF2-40B4-BE49-F238E27FC236}">
                  <a16:creationId xmlns:a16="http://schemas.microsoft.com/office/drawing/2014/main" id="{079C4663-EAF5-4B2C-9AB6-203D987A0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0916" name="Text Box 54">
            <a:extLst>
              <a:ext uri="{FF2B5EF4-FFF2-40B4-BE49-F238E27FC236}">
                <a16:creationId xmlns:a16="http://schemas.microsoft.com/office/drawing/2014/main" id="{FF518BCB-31CD-4FE2-BF77-113A5AAF6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전략적 인적자원개발 </a:t>
            </a:r>
            <a:r>
              <a:rPr lang="en-US" altLang="ko-KR" sz="2400">
                <a:latin typeface="Verdana" panose="020B0604030504040204" pitchFamily="34" charset="0"/>
              </a:rPr>
              <a:t>3</a:t>
            </a:r>
            <a:r>
              <a:rPr lang="ko-KR" altLang="en-US" sz="2400">
                <a:latin typeface="Verdana" panose="020B0604030504040204" pitchFamily="34" charset="0"/>
              </a:rPr>
              <a:t>대 실행 전략</a:t>
            </a:r>
          </a:p>
        </p:txBody>
      </p:sp>
      <p:grpSp>
        <p:nvGrpSpPr>
          <p:cNvPr id="80917" name="Group 55">
            <a:extLst>
              <a:ext uri="{FF2B5EF4-FFF2-40B4-BE49-F238E27FC236}">
                <a16:creationId xmlns:a16="http://schemas.microsoft.com/office/drawing/2014/main" id="{E58F33E3-26E0-4911-847E-E15695282B8A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80919" name="Oval 56">
              <a:extLst>
                <a:ext uri="{FF2B5EF4-FFF2-40B4-BE49-F238E27FC236}">
                  <a16:creationId xmlns:a16="http://schemas.microsoft.com/office/drawing/2014/main" id="{F4908431-9361-4C9F-B96C-17A26B2FD11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20" name="Oval 57">
              <a:extLst>
                <a:ext uri="{FF2B5EF4-FFF2-40B4-BE49-F238E27FC236}">
                  <a16:creationId xmlns:a16="http://schemas.microsoft.com/office/drawing/2014/main" id="{2CE0884B-DE21-4497-80C7-88E71158D7F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21" name="Oval 58">
              <a:extLst>
                <a:ext uri="{FF2B5EF4-FFF2-40B4-BE49-F238E27FC236}">
                  <a16:creationId xmlns:a16="http://schemas.microsoft.com/office/drawing/2014/main" id="{5A16B7BF-1288-41DA-BBAE-05D45E6B97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22" name="Oval 59">
              <a:extLst>
                <a:ext uri="{FF2B5EF4-FFF2-40B4-BE49-F238E27FC236}">
                  <a16:creationId xmlns:a16="http://schemas.microsoft.com/office/drawing/2014/main" id="{491210CC-0D3C-4CF4-8593-D872BA8B8FC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23" name="Oval 60">
              <a:extLst>
                <a:ext uri="{FF2B5EF4-FFF2-40B4-BE49-F238E27FC236}">
                  <a16:creationId xmlns:a16="http://schemas.microsoft.com/office/drawing/2014/main" id="{8CBF5B13-A385-439B-B7C6-00B044E3B6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0918" name="Line 61">
            <a:extLst>
              <a:ext uri="{FF2B5EF4-FFF2-40B4-BE49-F238E27FC236}">
                <a16:creationId xmlns:a16="http://schemas.microsoft.com/office/drawing/2014/main" id="{3F56E91E-6611-4F34-969D-A6B63691C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 descr="template04_2">
            <a:extLst>
              <a:ext uri="{FF2B5EF4-FFF2-40B4-BE49-F238E27FC236}">
                <a16:creationId xmlns:a16="http://schemas.microsoft.com/office/drawing/2014/main" id="{1F4E7525-28A3-415A-B649-F339B843C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7763" name="Group 3">
            <a:extLst>
              <a:ext uri="{FF2B5EF4-FFF2-40B4-BE49-F238E27FC236}">
                <a16:creationId xmlns:a16="http://schemas.microsoft.com/office/drawing/2014/main" id="{7F942D79-649C-4F67-B26A-DD970CBC65BE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17813" name="Text Box 4">
              <a:extLst>
                <a:ext uri="{FF2B5EF4-FFF2-40B4-BE49-F238E27FC236}">
                  <a16:creationId xmlns:a16="http://schemas.microsoft.com/office/drawing/2014/main" id="{A02464A6-B860-4B35-81AC-04AC066CC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17814" name="Line 5">
              <a:extLst>
                <a:ext uri="{FF2B5EF4-FFF2-40B4-BE49-F238E27FC236}">
                  <a16:creationId xmlns:a16="http://schemas.microsoft.com/office/drawing/2014/main" id="{93F4F3A1-2C7D-453C-B4F1-A624463D7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7764" name="Text Box 6">
            <a:extLst>
              <a:ext uri="{FF2B5EF4-FFF2-40B4-BE49-F238E27FC236}">
                <a16:creationId xmlns:a16="http://schemas.microsoft.com/office/drawing/2014/main" id="{C88F1C62-ADD7-49F6-B96A-FE2D6DEEF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17765" name="Group 7">
            <a:extLst>
              <a:ext uri="{FF2B5EF4-FFF2-40B4-BE49-F238E27FC236}">
                <a16:creationId xmlns:a16="http://schemas.microsoft.com/office/drawing/2014/main" id="{52581101-B829-45D0-AB9A-5FC41342C277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17808" name="Oval 8">
              <a:extLst>
                <a:ext uri="{FF2B5EF4-FFF2-40B4-BE49-F238E27FC236}">
                  <a16:creationId xmlns:a16="http://schemas.microsoft.com/office/drawing/2014/main" id="{23AC9259-0024-4B71-B295-BC19655CFB8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809" name="Oval 9">
              <a:extLst>
                <a:ext uri="{FF2B5EF4-FFF2-40B4-BE49-F238E27FC236}">
                  <a16:creationId xmlns:a16="http://schemas.microsoft.com/office/drawing/2014/main" id="{733A95AB-30C8-47B6-8AF7-5201B20AF14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810" name="Oval 10">
              <a:extLst>
                <a:ext uri="{FF2B5EF4-FFF2-40B4-BE49-F238E27FC236}">
                  <a16:creationId xmlns:a16="http://schemas.microsoft.com/office/drawing/2014/main" id="{43735F3A-07CD-49D2-8CEA-55FE07936BF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811" name="Oval 11">
              <a:extLst>
                <a:ext uri="{FF2B5EF4-FFF2-40B4-BE49-F238E27FC236}">
                  <a16:creationId xmlns:a16="http://schemas.microsoft.com/office/drawing/2014/main" id="{618D4677-4504-4C69-B6D4-94377D111D8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812" name="Oval 12">
              <a:extLst>
                <a:ext uri="{FF2B5EF4-FFF2-40B4-BE49-F238E27FC236}">
                  <a16:creationId xmlns:a16="http://schemas.microsoft.com/office/drawing/2014/main" id="{C38236EE-B25E-4D97-A415-3DE7FB64F9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7766" name="Line 13">
            <a:extLst>
              <a:ext uri="{FF2B5EF4-FFF2-40B4-BE49-F238E27FC236}">
                <a16:creationId xmlns:a16="http://schemas.microsoft.com/office/drawing/2014/main" id="{15669E8E-2D18-4C8C-BB11-5DA3FB119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7767" name="Rectangle 14">
            <a:extLst>
              <a:ext uri="{FF2B5EF4-FFF2-40B4-BE49-F238E27FC236}">
                <a16:creationId xmlns:a16="http://schemas.microsoft.com/office/drawing/2014/main" id="{7332ACEC-0C6D-438D-BE1E-A05BE9198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7768" name="Group 15">
            <a:extLst>
              <a:ext uri="{FF2B5EF4-FFF2-40B4-BE49-F238E27FC236}">
                <a16:creationId xmlns:a16="http://schemas.microsoft.com/office/drawing/2014/main" id="{2CEB5DD9-B0BB-4254-A03E-58D24682760B}"/>
              </a:ext>
            </a:extLst>
          </p:cNvPr>
          <p:cNvGrpSpPr>
            <a:grpSpLocks/>
          </p:cNvGrpSpPr>
          <p:nvPr/>
        </p:nvGrpSpPr>
        <p:grpSpPr bwMode="auto">
          <a:xfrm>
            <a:off x="6948490" y="188915"/>
            <a:ext cx="1944687" cy="439737"/>
            <a:chOff x="1020" y="618"/>
            <a:chExt cx="1542" cy="277"/>
          </a:xfrm>
        </p:grpSpPr>
        <p:sp>
          <p:nvSpPr>
            <p:cNvPr id="117806" name="Rectangle 16">
              <a:extLst>
                <a:ext uri="{FF2B5EF4-FFF2-40B4-BE49-F238E27FC236}">
                  <a16:creationId xmlns:a16="http://schemas.microsoft.com/office/drawing/2014/main" id="{D2CA5868-7CD0-4C09-B275-C290564E9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807" name="Text Box 17">
              <a:extLst>
                <a:ext uri="{FF2B5EF4-FFF2-40B4-BE49-F238E27FC236}">
                  <a16:creationId xmlns:a16="http://schemas.microsoft.com/office/drawing/2014/main" id="{6F25F1F9-B78F-4BD5-B9A6-5100E8287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리더십 역량</a:t>
              </a:r>
            </a:p>
          </p:txBody>
        </p:sp>
      </p:grpSp>
      <p:sp>
        <p:nvSpPr>
          <p:cNvPr id="117769" name="Rectangle 18">
            <a:extLst>
              <a:ext uri="{FF2B5EF4-FFF2-40B4-BE49-F238E27FC236}">
                <a16:creationId xmlns:a16="http://schemas.microsoft.com/office/drawing/2014/main" id="{92EA96BD-B28B-4545-9724-C8F6AA838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770" name="Rectangle 19">
            <a:extLst>
              <a:ext uri="{FF2B5EF4-FFF2-40B4-BE49-F238E27FC236}">
                <a16:creationId xmlns:a16="http://schemas.microsoft.com/office/drawing/2014/main" id="{B75DCBF4-DFB8-490A-9F12-8B5B713DF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7771" name="Group 20">
            <a:extLst>
              <a:ext uri="{FF2B5EF4-FFF2-40B4-BE49-F238E27FC236}">
                <a16:creationId xmlns:a16="http://schemas.microsoft.com/office/drawing/2014/main" id="{EFA4D22D-48CA-4718-84D5-B3BCD7375190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836613"/>
            <a:ext cx="4032250" cy="468312"/>
            <a:chOff x="567" y="935"/>
            <a:chExt cx="1814" cy="295"/>
          </a:xfrm>
        </p:grpSpPr>
        <p:grpSp>
          <p:nvGrpSpPr>
            <p:cNvPr id="117802" name="Group 21">
              <a:extLst>
                <a:ext uri="{FF2B5EF4-FFF2-40B4-BE49-F238E27FC236}">
                  <a16:creationId xmlns:a16="http://schemas.microsoft.com/office/drawing/2014/main" id="{346038DB-62C3-4A5C-B4EF-7CDACE253D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935"/>
              <a:ext cx="1814" cy="295"/>
              <a:chOff x="1719" y="2211"/>
              <a:chExt cx="1112" cy="295"/>
            </a:xfrm>
          </p:grpSpPr>
          <p:sp>
            <p:nvSpPr>
              <p:cNvPr id="117804" name="Rectangle 22">
                <a:extLst>
                  <a:ext uri="{FF2B5EF4-FFF2-40B4-BE49-F238E27FC236}">
                    <a16:creationId xmlns:a16="http://schemas.microsoft.com/office/drawing/2014/main" id="{2F583C33-6402-41F8-94CC-56EBE807D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" y="2211"/>
                <a:ext cx="1112" cy="295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9525">
                <a:solidFill>
                  <a:srgbClr val="FFFFFF">
                    <a:alpha val="39999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800"/>
              </a:p>
            </p:txBody>
          </p:sp>
          <p:sp>
            <p:nvSpPr>
              <p:cNvPr id="117805" name="Rectangle 23">
                <a:extLst>
                  <a:ext uri="{FF2B5EF4-FFF2-40B4-BE49-F238E27FC236}">
                    <a16:creationId xmlns:a16="http://schemas.microsoft.com/office/drawing/2014/main" id="{ADC6F791-959E-456B-B9E2-9FD3ECBDB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1" y="2225"/>
                <a:ext cx="1069" cy="267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B7DBFF"/>
                  </a:gs>
                </a:gsLst>
                <a:lin ang="18900000" scaled="1"/>
              </a:gra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ko-KR" sz="1800"/>
              </a:p>
            </p:txBody>
          </p:sp>
        </p:grpSp>
        <p:sp>
          <p:nvSpPr>
            <p:cNvPr id="117803" name="Text Box 24">
              <a:extLst>
                <a:ext uri="{FF2B5EF4-FFF2-40B4-BE49-F238E27FC236}">
                  <a16:creationId xmlns:a16="http://schemas.microsoft.com/office/drawing/2014/main" id="{E9BDFDF0-C1B8-4B23-A7D9-E72432345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981"/>
              <a:ext cx="14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4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⑤ Leading Self </a:t>
              </a:r>
              <a:r>
                <a:rPr lang="ko-KR" altLang="en-US" sz="14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영역 </a:t>
              </a:r>
              <a:r>
                <a:rPr lang="en-US" altLang="ko-KR" sz="14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자기관리</a:t>
              </a:r>
              <a:r>
                <a:rPr lang="en-US" altLang="ko-KR" sz="14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117772" name="AutoShape 25">
            <a:extLst>
              <a:ext uri="{FF2B5EF4-FFF2-40B4-BE49-F238E27FC236}">
                <a16:creationId xmlns:a16="http://schemas.microsoft.com/office/drawing/2014/main" id="{356882F9-5344-46EB-8B58-48147C140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40" y="3644900"/>
            <a:ext cx="212725" cy="1295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773" name="Rectangle 61">
            <a:extLst>
              <a:ext uri="{FF2B5EF4-FFF2-40B4-BE49-F238E27FC236}">
                <a16:creationId xmlns:a16="http://schemas.microsoft.com/office/drawing/2014/main" id="{5C101F60-D6C1-4AD4-95CE-4BC0C3D53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66850"/>
            <a:ext cx="8178842" cy="54624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ko-KR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어려운 상황을 돌파할 수 있는 결단력과 용기를 갖추고 자신과 부하직원들의 직무 관련 스트레스에 </a:t>
            </a:r>
            <a:endParaRPr kumimoji="0"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ko-KR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효과적으로 대응하며 구성원들에게 솔선수범하는 모습을 </a:t>
            </a:r>
            <a:r>
              <a:rPr kumimoji="0"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보이기 위해서</a:t>
            </a:r>
            <a:r>
              <a:rPr kumimoji="0" lang="ko-KR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요구되는 역할과 필요 역량</a:t>
            </a:r>
            <a:endParaRPr kumimoji="0"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64989" name="Group 93">
            <a:extLst>
              <a:ext uri="{FF2B5EF4-FFF2-40B4-BE49-F238E27FC236}">
                <a16:creationId xmlns:a16="http://schemas.microsoft.com/office/drawing/2014/main" id="{74E717F9-7B33-41DE-AA1C-117B01CD424C}"/>
              </a:ext>
            </a:extLst>
          </p:cNvPr>
          <p:cNvGraphicFramePr>
            <a:graphicFrameLocks noGrp="1"/>
          </p:cNvGraphicFramePr>
          <p:nvPr/>
        </p:nvGraphicFramePr>
        <p:xfrm>
          <a:off x="395290" y="2924175"/>
          <a:ext cx="3690937" cy="2609850"/>
        </p:xfrm>
        <a:graphic>
          <a:graphicData uri="http://schemas.openxmlformats.org/drawingml/2006/table">
            <a:tbl>
              <a:tblPr/>
              <a:tblGrid>
                <a:gridCol w="3690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174625" marR="0" lvl="0" indent="-87313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Role &amp; Responsibility</a:t>
                      </a:r>
                    </a:p>
                  </a:txBody>
                  <a:tcPr marL="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5512">
                <a:tc>
                  <a:txBody>
                    <a:bodyPr/>
                    <a:lstStyle/>
                    <a:p>
                      <a:pPr marL="174625" marR="0" lvl="0" indent="-87313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어려운 상황에서도 가부간의 방향을 분명하게 결정하고 추진해 나가는 용기와 결단력을 발휘한다.</a:t>
                      </a:r>
                    </a:p>
                    <a:p>
                      <a:pPr marL="174625" marR="0" lvl="0" indent="-87313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'하면 된다'는 자신감을 가지고 현장을 직접 진두지휘하면서 구성원들을 이끈다.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4625" marR="0" lvl="0" indent="-87313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자신과 부하직원들의 직무 관련 스트레스를 적절한 방법으로 해소하여 업무성과에 영향을 미치지 않도록 관리한다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174625" marR="0" lvl="0" indent="-87313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4991" name="Group 95">
            <a:extLst>
              <a:ext uri="{FF2B5EF4-FFF2-40B4-BE49-F238E27FC236}">
                <a16:creationId xmlns:a16="http://schemas.microsoft.com/office/drawing/2014/main" id="{F4F93708-C646-46E6-A242-4D9C5B68605E}"/>
              </a:ext>
            </a:extLst>
          </p:cNvPr>
          <p:cNvGraphicFramePr>
            <a:graphicFrameLocks noGrp="1"/>
          </p:cNvGraphicFramePr>
          <p:nvPr/>
        </p:nvGraphicFramePr>
        <p:xfrm>
          <a:off x="4500563" y="3141663"/>
          <a:ext cx="4089400" cy="2184400"/>
        </p:xfrm>
        <a:graphic>
          <a:graphicData uri="http://schemas.openxmlformats.org/drawingml/2006/table">
            <a:tbl>
              <a:tblPr/>
              <a:tblGrid>
                <a:gridCol w="98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솔선수범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개인적인 신념과 기업 윤리를 모범적으로 실천한다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결단력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적시에 의사결정하고 그에 대한 책임을 진다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용기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구성원들로부터 환영 받지 않더라도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회사와 조직에</a:t>
                      </a:r>
                      <a:r>
                        <a:rPr kumimoji="1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가장 이득이 되는 결정을 내린다.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스트레스 관리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자신과 부하직원들의 직무 관련 스트레스에 효과적으로 대처한다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 descr="template04_2">
            <a:extLst>
              <a:ext uri="{FF2B5EF4-FFF2-40B4-BE49-F238E27FC236}">
                <a16:creationId xmlns:a16="http://schemas.microsoft.com/office/drawing/2014/main" id="{96C5FFB4-5FD9-476B-9B79-E805D88A3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8787" name="Group 3">
            <a:extLst>
              <a:ext uri="{FF2B5EF4-FFF2-40B4-BE49-F238E27FC236}">
                <a16:creationId xmlns:a16="http://schemas.microsoft.com/office/drawing/2014/main" id="{8905566D-DC8F-431B-AE3A-638D321B2819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18892" name="Text Box 4">
              <a:extLst>
                <a:ext uri="{FF2B5EF4-FFF2-40B4-BE49-F238E27FC236}">
                  <a16:creationId xmlns:a16="http://schemas.microsoft.com/office/drawing/2014/main" id="{4487D2E5-BF6F-44AF-8563-9562D0E8A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18893" name="Line 5">
              <a:extLst>
                <a:ext uri="{FF2B5EF4-FFF2-40B4-BE49-F238E27FC236}">
                  <a16:creationId xmlns:a16="http://schemas.microsoft.com/office/drawing/2014/main" id="{F4ACFC66-94B3-4818-A2A7-7686B29C6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8788" name="Text Box 6">
            <a:extLst>
              <a:ext uri="{FF2B5EF4-FFF2-40B4-BE49-F238E27FC236}">
                <a16:creationId xmlns:a16="http://schemas.microsoft.com/office/drawing/2014/main" id="{004051BC-B87B-4C19-BC95-469EE0248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18789" name="Group 7">
            <a:extLst>
              <a:ext uri="{FF2B5EF4-FFF2-40B4-BE49-F238E27FC236}">
                <a16:creationId xmlns:a16="http://schemas.microsoft.com/office/drawing/2014/main" id="{12CFE26A-81CC-47AF-857D-2C6D2CAF51CC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18887" name="Oval 8">
              <a:extLst>
                <a:ext uri="{FF2B5EF4-FFF2-40B4-BE49-F238E27FC236}">
                  <a16:creationId xmlns:a16="http://schemas.microsoft.com/office/drawing/2014/main" id="{391AD255-3BF5-4F5A-9A57-3FE32DA50F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888" name="Oval 9">
              <a:extLst>
                <a:ext uri="{FF2B5EF4-FFF2-40B4-BE49-F238E27FC236}">
                  <a16:creationId xmlns:a16="http://schemas.microsoft.com/office/drawing/2014/main" id="{C0CCF878-DBC8-41C6-84FD-B9DC5D54B58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889" name="Oval 10">
              <a:extLst>
                <a:ext uri="{FF2B5EF4-FFF2-40B4-BE49-F238E27FC236}">
                  <a16:creationId xmlns:a16="http://schemas.microsoft.com/office/drawing/2014/main" id="{EE96A483-3CEA-46CF-86FE-6711DE4A292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890" name="Oval 11">
              <a:extLst>
                <a:ext uri="{FF2B5EF4-FFF2-40B4-BE49-F238E27FC236}">
                  <a16:creationId xmlns:a16="http://schemas.microsoft.com/office/drawing/2014/main" id="{736916DC-15CA-4718-A691-A7605F8A19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891" name="Oval 12">
              <a:extLst>
                <a:ext uri="{FF2B5EF4-FFF2-40B4-BE49-F238E27FC236}">
                  <a16:creationId xmlns:a16="http://schemas.microsoft.com/office/drawing/2014/main" id="{F7D6BDB0-D05A-4E6A-BDF0-E60685926F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8790" name="Line 13">
            <a:extLst>
              <a:ext uri="{FF2B5EF4-FFF2-40B4-BE49-F238E27FC236}">
                <a16:creationId xmlns:a16="http://schemas.microsoft.com/office/drawing/2014/main" id="{27600F26-DDAC-49EE-8355-684AB906D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8791" name="Rectangle 14">
            <a:extLst>
              <a:ext uri="{FF2B5EF4-FFF2-40B4-BE49-F238E27FC236}">
                <a16:creationId xmlns:a16="http://schemas.microsoft.com/office/drawing/2014/main" id="{8F8AFBCB-91FE-4CF3-A084-F3A83F706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792" name="Rectangle 18">
            <a:extLst>
              <a:ext uri="{FF2B5EF4-FFF2-40B4-BE49-F238E27FC236}">
                <a16:creationId xmlns:a16="http://schemas.microsoft.com/office/drawing/2014/main" id="{3F5CCBE2-1B09-4E91-A078-B6CA75D9C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793" name="Rectangle 19">
            <a:extLst>
              <a:ext uri="{FF2B5EF4-FFF2-40B4-BE49-F238E27FC236}">
                <a16:creationId xmlns:a16="http://schemas.microsoft.com/office/drawing/2014/main" id="{738EA9E6-72F7-4B14-ADA5-4D3FFDBB9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5" y="908052"/>
            <a:ext cx="3959225" cy="36671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리더십역량 평가지표 및 수준 평가</a:t>
            </a:r>
          </a:p>
        </p:txBody>
      </p:sp>
      <p:sp>
        <p:nvSpPr>
          <p:cNvPr id="118794" name="Rectangle 49">
            <a:extLst>
              <a:ext uri="{FF2B5EF4-FFF2-40B4-BE49-F238E27FC236}">
                <a16:creationId xmlns:a16="http://schemas.microsoft.com/office/drawing/2014/main" id="{7601D5C8-9435-4D63-8FEC-30E92618B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5" y="4508500"/>
            <a:ext cx="30241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역량 수준</a:t>
            </a:r>
            <a:r>
              <a:rPr kumimoji="0"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(Competency Level) </a:t>
            </a:r>
            <a:r>
              <a:rPr kumimoji="0"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</a:p>
        </p:txBody>
      </p:sp>
      <p:graphicFrame>
        <p:nvGraphicFramePr>
          <p:cNvPr id="468156" name="Group 188">
            <a:extLst>
              <a:ext uri="{FF2B5EF4-FFF2-40B4-BE49-F238E27FC236}">
                <a16:creationId xmlns:a16="http://schemas.microsoft.com/office/drawing/2014/main" id="{D2978F1F-8CCF-4A46-BD57-CF4E9CDE0477}"/>
              </a:ext>
            </a:extLst>
          </p:cNvPr>
          <p:cNvGraphicFramePr>
            <a:graphicFrameLocks noGrp="1"/>
          </p:cNvGraphicFramePr>
          <p:nvPr/>
        </p:nvGraphicFramePr>
        <p:xfrm>
          <a:off x="468315" y="4868865"/>
          <a:ext cx="8351837" cy="1476375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88657332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796390995"/>
                    </a:ext>
                  </a:extLst>
                </a:gridCol>
                <a:gridCol w="5830887">
                  <a:extLst>
                    <a:ext uri="{9D8B030D-6E8A-4147-A177-3AD203B41FA5}">
                      <a16:colId xmlns:a16="http://schemas.microsoft.com/office/drawing/2014/main" val="3039747991"/>
                    </a:ext>
                  </a:extLst>
                </a:gridCol>
              </a:tblGrid>
              <a:tr h="246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역량점수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 수준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수준 정의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498749"/>
                  </a:ext>
                </a:extLst>
              </a:tr>
              <a:tr h="246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탁월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매우 우수해 타인을 지도하는 수준으로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매우 익숙하며 항상 나타남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135971"/>
                  </a:ext>
                </a:extLst>
              </a:tr>
              <a:tr h="246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숙달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우수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상당히 숙련되고 광범위하게 응용하며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관련행동이 자주 나타나며 일관적임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062888"/>
                  </a:ext>
                </a:extLst>
              </a:tr>
              <a:tr h="246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업무에 적용해 활용하며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관련행동이 평소에 자주 나타남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213545"/>
                  </a:ext>
                </a:extLst>
              </a:tr>
              <a:tr h="246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미흡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업무에 제한적으로 적용하며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관련행동이 나타나나 일관적이지 않음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94909"/>
                  </a:ext>
                </a:extLst>
              </a:tr>
              <a:tr h="246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기초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부족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습득 및 학습을 하는 수준으로 관련행동이 약간 나타남 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030270"/>
                  </a:ext>
                </a:extLst>
              </a:tr>
            </a:tbl>
          </a:graphicData>
        </a:graphic>
      </p:graphicFrame>
      <p:grpSp>
        <p:nvGrpSpPr>
          <p:cNvPr id="118825" name="Group 88">
            <a:extLst>
              <a:ext uri="{FF2B5EF4-FFF2-40B4-BE49-F238E27FC236}">
                <a16:creationId xmlns:a16="http://schemas.microsoft.com/office/drawing/2014/main" id="{A52D58BD-3C46-4BEC-9EBD-DAD9638E7835}"/>
              </a:ext>
            </a:extLst>
          </p:cNvPr>
          <p:cNvGrpSpPr>
            <a:grpSpLocks/>
          </p:cNvGrpSpPr>
          <p:nvPr/>
        </p:nvGrpSpPr>
        <p:grpSpPr bwMode="auto">
          <a:xfrm>
            <a:off x="6948490" y="188915"/>
            <a:ext cx="1944687" cy="439737"/>
            <a:chOff x="1020" y="618"/>
            <a:chExt cx="1542" cy="277"/>
          </a:xfrm>
        </p:grpSpPr>
        <p:sp>
          <p:nvSpPr>
            <p:cNvPr id="118885" name="Rectangle 89">
              <a:extLst>
                <a:ext uri="{FF2B5EF4-FFF2-40B4-BE49-F238E27FC236}">
                  <a16:creationId xmlns:a16="http://schemas.microsoft.com/office/drawing/2014/main" id="{AF90D49A-E52E-4E60-821F-089C45F0A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886" name="Text Box 90">
              <a:extLst>
                <a:ext uri="{FF2B5EF4-FFF2-40B4-BE49-F238E27FC236}">
                  <a16:creationId xmlns:a16="http://schemas.microsoft.com/office/drawing/2014/main" id="{4C892F64-76F8-40B4-A54F-9F42296A5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리더십 역량</a:t>
              </a:r>
            </a:p>
          </p:txBody>
        </p:sp>
      </p:grpSp>
      <p:sp>
        <p:nvSpPr>
          <p:cNvPr id="118826" name="Rectangle 91">
            <a:extLst>
              <a:ext uri="{FF2B5EF4-FFF2-40B4-BE49-F238E27FC236}">
                <a16:creationId xmlns:a16="http://schemas.microsoft.com/office/drawing/2014/main" id="{72FBB975-CACB-498A-A1C6-919FDAE0F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1098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68155" name="Group 187">
            <a:extLst>
              <a:ext uri="{FF2B5EF4-FFF2-40B4-BE49-F238E27FC236}">
                <a16:creationId xmlns:a16="http://schemas.microsoft.com/office/drawing/2014/main" id="{4DA95C2F-4E32-4900-A2AD-621980CB667E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1628775"/>
          <a:ext cx="8388350" cy="2520950"/>
        </p:xfrm>
        <a:graphic>
          <a:graphicData uri="http://schemas.openxmlformats.org/drawingml/2006/table">
            <a:tbl>
              <a:tblPr/>
              <a:tblGrid>
                <a:gridCol w="133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평가항목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평가지표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역량수준 평가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동기부여 및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인재육성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구성원들에게 다양한 학습기회를 제공하고 코칭과 멘토링을 통해 구성원들의 역량을 향상시키고 적절한 방법을 사용하여 조직목표 달성에 도움이 되는 행동 역량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비전제시 및 전략수립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회사와 조직의 미래에 대한 비전과 그에 이르는 길을 제시하고 조직의 장단기 목표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사업상 도전과 기회요인 등을 고려하여 계획을 수립하는 역량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성과관리 및 네트워킹</a:t>
                      </a:r>
                      <a:endParaRPr kumimoji="1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업무에 도움이 될 수 있는 이해관계자 및 파트너와의 네트워크를 구축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관리하며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부하직원들로부터 기대하는 성과물에 대해 명확히 의사소통하고 효과적으로 달성하도록 관리하는 역량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8849" name="Group 173">
            <a:extLst>
              <a:ext uri="{FF2B5EF4-FFF2-40B4-BE49-F238E27FC236}">
                <a16:creationId xmlns:a16="http://schemas.microsoft.com/office/drawing/2014/main" id="{36356567-A09B-4404-A9EE-BA913605C2A9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1989138"/>
            <a:ext cx="3271838" cy="546100"/>
            <a:chOff x="1167" y="2310"/>
            <a:chExt cx="4103" cy="435"/>
          </a:xfrm>
        </p:grpSpPr>
        <p:sp>
          <p:nvSpPr>
            <p:cNvPr id="118874" name="Line 174">
              <a:extLst>
                <a:ext uri="{FF2B5EF4-FFF2-40B4-BE49-F238E27FC236}">
                  <a16:creationId xmlns:a16="http://schemas.microsoft.com/office/drawing/2014/main" id="{E4BB2F11-9CC1-4822-A33E-08AAD10E6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497"/>
              <a:ext cx="3697" cy="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rIns="90000"/>
            <a:lstStyle/>
            <a:p>
              <a:endParaRPr lang="ko-KR" altLang="en-US"/>
            </a:p>
          </p:txBody>
        </p:sp>
        <p:sp>
          <p:nvSpPr>
            <p:cNvPr id="118875" name="Rectangle 175">
              <a:extLst>
                <a:ext uri="{FF2B5EF4-FFF2-40B4-BE49-F238E27FC236}">
                  <a16:creationId xmlns:a16="http://schemas.microsoft.com/office/drawing/2014/main" id="{D22E9DDD-C780-49AE-B12B-280E09356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423"/>
              <a:ext cx="135" cy="138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8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8876" name="Rectangle 176">
              <a:extLst>
                <a:ext uri="{FF2B5EF4-FFF2-40B4-BE49-F238E27FC236}">
                  <a16:creationId xmlns:a16="http://schemas.microsoft.com/office/drawing/2014/main" id="{32AA395D-DF18-42AF-AB6E-100C82D62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2423"/>
              <a:ext cx="137" cy="138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8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8877" name="Rectangle 177">
              <a:extLst>
                <a:ext uri="{FF2B5EF4-FFF2-40B4-BE49-F238E27FC236}">
                  <a16:creationId xmlns:a16="http://schemas.microsoft.com/office/drawing/2014/main" id="{1CEC82D1-E1D4-419B-BFEB-D328F978B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2419"/>
              <a:ext cx="135" cy="138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8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8878" name="Rectangle 178">
              <a:extLst>
                <a:ext uri="{FF2B5EF4-FFF2-40B4-BE49-F238E27FC236}">
                  <a16:creationId xmlns:a16="http://schemas.microsoft.com/office/drawing/2014/main" id="{F932BE9D-D70E-433A-A7B9-6E5FB47EF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415"/>
              <a:ext cx="137" cy="137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8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8879" name="Rectangle 179">
              <a:extLst>
                <a:ext uri="{FF2B5EF4-FFF2-40B4-BE49-F238E27FC236}">
                  <a16:creationId xmlns:a16="http://schemas.microsoft.com/office/drawing/2014/main" id="{0E5E823B-6A58-4464-A4C9-B40402710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2559"/>
              <a:ext cx="482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1.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기초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부족</a:t>
              </a:r>
            </a:p>
          </p:txBody>
        </p:sp>
        <p:sp>
          <p:nvSpPr>
            <p:cNvPr id="118880" name="Rectangle 180">
              <a:extLst>
                <a:ext uri="{FF2B5EF4-FFF2-40B4-BE49-F238E27FC236}">
                  <a16:creationId xmlns:a16="http://schemas.microsoft.com/office/drawing/2014/main" id="{3C01D67A-C30F-4F3E-8472-0065C7F4D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2566"/>
              <a:ext cx="51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2.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실습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미흡</a:t>
              </a:r>
            </a:p>
          </p:txBody>
        </p:sp>
        <p:sp>
          <p:nvSpPr>
            <p:cNvPr id="118881" name="Rectangle 181">
              <a:extLst>
                <a:ext uri="{FF2B5EF4-FFF2-40B4-BE49-F238E27FC236}">
                  <a16:creationId xmlns:a16="http://schemas.microsoft.com/office/drawing/2014/main" id="{BD34E734-BCC1-421E-BC00-821D0939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558"/>
              <a:ext cx="512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3.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적용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보통</a:t>
              </a:r>
            </a:p>
          </p:txBody>
        </p:sp>
        <p:sp>
          <p:nvSpPr>
            <p:cNvPr id="118882" name="Rectangle 182">
              <a:extLst>
                <a:ext uri="{FF2B5EF4-FFF2-40B4-BE49-F238E27FC236}">
                  <a16:creationId xmlns:a16="http://schemas.microsoft.com/office/drawing/2014/main" id="{B507EB8C-8286-4140-9F0B-28DE8C601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" y="2558"/>
              <a:ext cx="60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4.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숙달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우수</a:t>
              </a:r>
            </a:p>
          </p:txBody>
        </p:sp>
        <p:sp>
          <p:nvSpPr>
            <p:cNvPr id="118883" name="Rectangle 183">
              <a:extLst>
                <a:ext uri="{FF2B5EF4-FFF2-40B4-BE49-F238E27FC236}">
                  <a16:creationId xmlns:a16="http://schemas.microsoft.com/office/drawing/2014/main" id="{15FA1E8D-6E97-4664-B109-DAEF28745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2551"/>
              <a:ext cx="534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5.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지도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탁월</a:t>
              </a:r>
            </a:p>
          </p:txBody>
        </p:sp>
        <p:sp>
          <p:nvSpPr>
            <p:cNvPr id="118884" name="WordArt 184">
              <a:extLst>
                <a:ext uri="{FF2B5EF4-FFF2-40B4-BE49-F238E27FC236}">
                  <a16:creationId xmlns:a16="http://schemas.microsoft.com/office/drawing/2014/main" id="{2FE19977-8A08-422A-A888-111AED4E3C5C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 rot="5400000">
              <a:off x="4037" y="2310"/>
              <a:ext cx="192" cy="191"/>
            </a:xfrm>
            <a:prstGeom prst="rect">
              <a:avLst/>
            </a:prstGeom>
          </p:spPr>
          <p:txBody>
            <a:bodyPr vert="eaVert" wrap="none" fromWordArt="1">
              <a:prstTxWarp prst="textPlain">
                <a:avLst>
                  <a:gd name="adj" fmla="val 50000"/>
                </a:avLst>
              </a:prstTxWarp>
              <a:scene3d>
                <a:camera prst="legacyPerspectiveFront">
                  <a:rot lat="20639995" lon="20699994" rev="0"/>
                </a:camera>
                <a:lightRig rig="legacyNormal3" dir="l"/>
              </a:scene3d>
              <a:sp3d extrusionH="201600" prstMaterial="legacyPlastic">
                <a:extrusionClr>
                  <a:srgbClr val="FF9966"/>
                </a:extrusionClr>
                <a:contourClr>
                  <a:srgbClr val="CC0000"/>
                </a:contourClr>
              </a:sp3d>
            </a:bodyPr>
            <a:lstStyle/>
            <a:p>
              <a:pPr algn="ctr" fontAlgn="auto"/>
              <a:r>
                <a:rPr lang="ko-KR" altLang="en-US" sz="2400" kern="10">
                  <a:ln w="9525">
                    <a:round/>
                    <a:headEnd/>
                    <a:tailEnd/>
                  </a:ln>
                  <a:solidFill>
                    <a:srgbClr val="CC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∨</a:t>
              </a:r>
            </a:p>
          </p:txBody>
        </p:sp>
      </p:grpSp>
      <p:grpSp>
        <p:nvGrpSpPr>
          <p:cNvPr id="118850" name="Group 189">
            <a:extLst>
              <a:ext uri="{FF2B5EF4-FFF2-40B4-BE49-F238E27FC236}">
                <a16:creationId xmlns:a16="http://schemas.microsoft.com/office/drawing/2014/main" id="{B4180D99-8048-4B3F-98EA-8A06295E9A03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2636838"/>
            <a:ext cx="3271838" cy="546100"/>
            <a:chOff x="1167" y="2310"/>
            <a:chExt cx="4103" cy="435"/>
          </a:xfrm>
        </p:grpSpPr>
        <p:sp>
          <p:nvSpPr>
            <p:cNvPr id="118863" name="Line 190">
              <a:extLst>
                <a:ext uri="{FF2B5EF4-FFF2-40B4-BE49-F238E27FC236}">
                  <a16:creationId xmlns:a16="http://schemas.microsoft.com/office/drawing/2014/main" id="{1A7555FB-1701-420A-8126-BE8E57D07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497"/>
              <a:ext cx="3697" cy="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rIns="90000"/>
            <a:lstStyle/>
            <a:p>
              <a:endParaRPr lang="ko-KR" altLang="en-US"/>
            </a:p>
          </p:txBody>
        </p:sp>
        <p:sp>
          <p:nvSpPr>
            <p:cNvPr id="118864" name="Rectangle 191">
              <a:extLst>
                <a:ext uri="{FF2B5EF4-FFF2-40B4-BE49-F238E27FC236}">
                  <a16:creationId xmlns:a16="http://schemas.microsoft.com/office/drawing/2014/main" id="{F25C7510-3917-464A-BDA3-10243A98A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423"/>
              <a:ext cx="135" cy="138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8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8865" name="Rectangle 192">
              <a:extLst>
                <a:ext uri="{FF2B5EF4-FFF2-40B4-BE49-F238E27FC236}">
                  <a16:creationId xmlns:a16="http://schemas.microsoft.com/office/drawing/2014/main" id="{00F6CCBA-EC0B-4CF8-97AB-CC4B396CF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2423"/>
              <a:ext cx="137" cy="138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8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8866" name="Rectangle 193">
              <a:extLst>
                <a:ext uri="{FF2B5EF4-FFF2-40B4-BE49-F238E27FC236}">
                  <a16:creationId xmlns:a16="http://schemas.microsoft.com/office/drawing/2014/main" id="{3D8A4B78-4A10-440F-829A-820CC82BD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2419"/>
              <a:ext cx="135" cy="138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8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8867" name="Rectangle 194">
              <a:extLst>
                <a:ext uri="{FF2B5EF4-FFF2-40B4-BE49-F238E27FC236}">
                  <a16:creationId xmlns:a16="http://schemas.microsoft.com/office/drawing/2014/main" id="{8EADF7C6-A618-49E9-A383-5721EA9FF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415"/>
              <a:ext cx="137" cy="137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8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8868" name="Rectangle 195">
              <a:extLst>
                <a:ext uri="{FF2B5EF4-FFF2-40B4-BE49-F238E27FC236}">
                  <a16:creationId xmlns:a16="http://schemas.microsoft.com/office/drawing/2014/main" id="{1FF6E581-B1D5-4A2B-AADB-6D24E8916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2559"/>
              <a:ext cx="482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1.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기초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부족</a:t>
              </a:r>
            </a:p>
          </p:txBody>
        </p:sp>
        <p:sp>
          <p:nvSpPr>
            <p:cNvPr id="118869" name="Rectangle 196">
              <a:extLst>
                <a:ext uri="{FF2B5EF4-FFF2-40B4-BE49-F238E27FC236}">
                  <a16:creationId xmlns:a16="http://schemas.microsoft.com/office/drawing/2014/main" id="{07CFC5CA-A497-48E9-BBA9-648815AD8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2566"/>
              <a:ext cx="51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2.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실습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미흡</a:t>
              </a:r>
            </a:p>
          </p:txBody>
        </p:sp>
        <p:sp>
          <p:nvSpPr>
            <p:cNvPr id="118870" name="Rectangle 197">
              <a:extLst>
                <a:ext uri="{FF2B5EF4-FFF2-40B4-BE49-F238E27FC236}">
                  <a16:creationId xmlns:a16="http://schemas.microsoft.com/office/drawing/2014/main" id="{C5CC5E7C-5D76-4A26-BFC2-525FAE918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558"/>
              <a:ext cx="512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3.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적용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보통</a:t>
              </a:r>
            </a:p>
          </p:txBody>
        </p:sp>
        <p:sp>
          <p:nvSpPr>
            <p:cNvPr id="118871" name="Rectangle 198">
              <a:extLst>
                <a:ext uri="{FF2B5EF4-FFF2-40B4-BE49-F238E27FC236}">
                  <a16:creationId xmlns:a16="http://schemas.microsoft.com/office/drawing/2014/main" id="{7E8CA1C9-614F-4BDF-AC46-D1711836F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" y="2558"/>
              <a:ext cx="60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4.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숙달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우수</a:t>
              </a:r>
            </a:p>
          </p:txBody>
        </p:sp>
        <p:sp>
          <p:nvSpPr>
            <p:cNvPr id="118872" name="Rectangle 199">
              <a:extLst>
                <a:ext uri="{FF2B5EF4-FFF2-40B4-BE49-F238E27FC236}">
                  <a16:creationId xmlns:a16="http://schemas.microsoft.com/office/drawing/2014/main" id="{32DA7560-281B-4BF4-85D6-5D8F2F607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2551"/>
              <a:ext cx="534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5.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지도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탁월</a:t>
              </a:r>
            </a:p>
          </p:txBody>
        </p:sp>
        <p:sp>
          <p:nvSpPr>
            <p:cNvPr id="118873" name="WordArt 200">
              <a:extLst>
                <a:ext uri="{FF2B5EF4-FFF2-40B4-BE49-F238E27FC236}">
                  <a16:creationId xmlns:a16="http://schemas.microsoft.com/office/drawing/2014/main" id="{4003F113-9490-4CCB-A27C-325FF52BE5A4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 rot="5400000">
              <a:off x="4037" y="2310"/>
              <a:ext cx="192" cy="191"/>
            </a:xfrm>
            <a:prstGeom prst="rect">
              <a:avLst/>
            </a:prstGeom>
          </p:spPr>
          <p:txBody>
            <a:bodyPr vert="eaVert" wrap="none" fromWordArt="1">
              <a:prstTxWarp prst="textPlain">
                <a:avLst>
                  <a:gd name="adj" fmla="val 50000"/>
                </a:avLst>
              </a:prstTxWarp>
              <a:scene3d>
                <a:camera prst="legacyPerspectiveFront">
                  <a:rot lat="20639995" lon="20699994" rev="0"/>
                </a:camera>
                <a:lightRig rig="legacyNormal3" dir="l"/>
              </a:scene3d>
              <a:sp3d extrusionH="201600" prstMaterial="legacyPlastic">
                <a:extrusionClr>
                  <a:srgbClr val="FF9966"/>
                </a:extrusionClr>
                <a:contourClr>
                  <a:srgbClr val="CC0000"/>
                </a:contourClr>
              </a:sp3d>
            </a:bodyPr>
            <a:lstStyle/>
            <a:p>
              <a:pPr algn="ctr" fontAlgn="auto"/>
              <a:r>
                <a:rPr lang="ko-KR" altLang="en-US" sz="2400" kern="10">
                  <a:ln w="9525">
                    <a:round/>
                    <a:headEnd/>
                    <a:tailEnd/>
                  </a:ln>
                  <a:solidFill>
                    <a:srgbClr val="CC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∨</a:t>
              </a:r>
            </a:p>
          </p:txBody>
        </p:sp>
      </p:grpSp>
      <p:grpSp>
        <p:nvGrpSpPr>
          <p:cNvPr id="118851" name="Group 201">
            <a:extLst>
              <a:ext uri="{FF2B5EF4-FFF2-40B4-BE49-F238E27FC236}">
                <a16:creationId xmlns:a16="http://schemas.microsoft.com/office/drawing/2014/main" id="{9BDB2758-B45A-4507-9443-F745D6A37438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3429000"/>
            <a:ext cx="3271838" cy="546100"/>
            <a:chOff x="1167" y="2310"/>
            <a:chExt cx="4103" cy="435"/>
          </a:xfrm>
        </p:grpSpPr>
        <p:sp>
          <p:nvSpPr>
            <p:cNvPr id="118852" name="Line 202">
              <a:extLst>
                <a:ext uri="{FF2B5EF4-FFF2-40B4-BE49-F238E27FC236}">
                  <a16:creationId xmlns:a16="http://schemas.microsoft.com/office/drawing/2014/main" id="{1365EE85-4091-4EF7-A7CC-8CEAE2F87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497"/>
              <a:ext cx="3697" cy="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rIns="90000"/>
            <a:lstStyle/>
            <a:p>
              <a:endParaRPr lang="ko-KR" altLang="en-US"/>
            </a:p>
          </p:txBody>
        </p:sp>
        <p:sp>
          <p:nvSpPr>
            <p:cNvPr id="118853" name="Rectangle 203">
              <a:extLst>
                <a:ext uri="{FF2B5EF4-FFF2-40B4-BE49-F238E27FC236}">
                  <a16:creationId xmlns:a16="http://schemas.microsoft.com/office/drawing/2014/main" id="{8352D19D-A0A4-4A2D-8474-095A17414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423"/>
              <a:ext cx="135" cy="138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8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8854" name="Rectangle 204">
              <a:extLst>
                <a:ext uri="{FF2B5EF4-FFF2-40B4-BE49-F238E27FC236}">
                  <a16:creationId xmlns:a16="http://schemas.microsoft.com/office/drawing/2014/main" id="{189BF66B-A347-458C-8009-7588BCCB1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2423"/>
              <a:ext cx="137" cy="138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8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8855" name="Rectangle 205">
              <a:extLst>
                <a:ext uri="{FF2B5EF4-FFF2-40B4-BE49-F238E27FC236}">
                  <a16:creationId xmlns:a16="http://schemas.microsoft.com/office/drawing/2014/main" id="{A8C347AC-90B3-46AF-9E9A-1594CE603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2419"/>
              <a:ext cx="135" cy="138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8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8856" name="Rectangle 206">
              <a:extLst>
                <a:ext uri="{FF2B5EF4-FFF2-40B4-BE49-F238E27FC236}">
                  <a16:creationId xmlns:a16="http://schemas.microsoft.com/office/drawing/2014/main" id="{2D670EE4-D9CC-4B5C-81E9-9F8E8537D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415"/>
              <a:ext cx="137" cy="137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8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8857" name="Rectangle 207">
              <a:extLst>
                <a:ext uri="{FF2B5EF4-FFF2-40B4-BE49-F238E27FC236}">
                  <a16:creationId xmlns:a16="http://schemas.microsoft.com/office/drawing/2014/main" id="{FAF464B0-16ED-4184-A8A8-3FBD41907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2559"/>
              <a:ext cx="482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1.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기초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부족</a:t>
              </a:r>
            </a:p>
          </p:txBody>
        </p:sp>
        <p:sp>
          <p:nvSpPr>
            <p:cNvPr id="118858" name="Rectangle 208">
              <a:extLst>
                <a:ext uri="{FF2B5EF4-FFF2-40B4-BE49-F238E27FC236}">
                  <a16:creationId xmlns:a16="http://schemas.microsoft.com/office/drawing/2014/main" id="{38A5A95C-EE26-4079-B149-52966B9D1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2566"/>
              <a:ext cx="51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2.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실습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미흡</a:t>
              </a:r>
            </a:p>
          </p:txBody>
        </p:sp>
        <p:sp>
          <p:nvSpPr>
            <p:cNvPr id="118859" name="Rectangle 209">
              <a:extLst>
                <a:ext uri="{FF2B5EF4-FFF2-40B4-BE49-F238E27FC236}">
                  <a16:creationId xmlns:a16="http://schemas.microsoft.com/office/drawing/2014/main" id="{7985B3EC-AFFA-4CBA-8104-87EC41DB5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558"/>
              <a:ext cx="512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3.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적용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보통</a:t>
              </a:r>
            </a:p>
          </p:txBody>
        </p:sp>
        <p:sp>
          <p:nvSpPr>
            <p:cNvPr id="118860" name="Rectangle 210">
              <a:extLst>
                <a:ext uri="{FF2B5EF4-FFF2-40B4-BE49-F238E27FC236}">
                  <a16:creationId xmlns:a16="http://schemas.microsoft.com/office/drawing/2014/main" id="{6854E294-6ADA-4CFC-ABF7-524519464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" y="2558"/>
              <a:ext cx="60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4.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숙달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우수</a:t>
              </a:r>
            </a:p>
          </p:txBody>
        </p:sp>
        <p:sp>
          <p:nvSpPr>
            <p:cNvPr id="118861" name="Rectangle 211">
              <a:extLst>
                <a:ext uri="{FF2B5EF4-FFF2-40B4-BE49-F238E27FC236}">
                  <a16:creationId xmlns:a16="http://schemas.microsoft.com/office/drawing/2014/main" id="{0FEE1AEA-F3D7-462C-A7C5-48A04E6A9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2551"/>
              <a:ext cx="534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5.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지도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탁월</a:t>
              </a:r>
            </a:p>
          </p:txBody>
        </p:sp>
        <p:sp>
          <p:nvSpPr>
            <p:cNvPr id="118862" name="WordArt 212">
              <a:extLst>
                <a:ext uri="{FF2B5EF4-FFF2-40B4-BE49-F238E27FC236}">
                  <a16:creationId xmlns:a16="http://schemas.microsoft.com/office/drawing/2014/main" id="{533F0F8A-CBDC-43E7-BE3D-00D645705E1A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 rot="5400000">
              <a:off x="4037" y="2310"/>
              <a:ext cx="192" cy="191"/>
            </a:xfrm>
            <a:prstGeom prst="rect">
              <a:avLst/>
            </a:prstGeom>
          </p:spPr>
          <p:txBody>
            <a:bodyPr vert="eaVert" wrap="none" fromWordArt="1">
              <a:prstTxWarp prst="textPlain">
                <a:avLst>
                  <a:gd name="adj" fmla="val 50000"/>
                </a:avLst>
              </a:prstTxWarp>
              <a:scene3d>
                <a:camera prst="legacyPerspectiveFront">
                  <a:rot lat="20639995" lon="20699994" rev="0"/>
                </a:camera>
                <a:lightRig rig="legacyNormal3" dir="l"/>
              </a:scene3d>
              <a:sp3d extrusionH="201600" prstMaterial="legacyPlastic">
                <a:extrusionClr>
                  <a:srgbClr val="FF9966"/>
                </a:extrusionClr>
                <a:contourClr>
                  <a:srgbClr val="CC0000"/>
                </a:contourClr>
              </a:sp3d>
            </a:bodyPr>
            <a:lstStyle/>
            <a:p>
              <a:pPr algn="ctr" fontAlgn="auto"/>
              <a:r>
                <a:rPr lang="ko-KR" altLang="en-US" sz="2400" kern="10">
                  <a:ln w="9525">
                    <a:round/>
                    <a:headEnd/>
                    <a:tailEnd/>
                  </a:ln>
                  <a:solidFill>
                    <a:srgbClr val="CC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∨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 descr="template04_2">
            <a:extLst>
              <a:ext uri="{FF2B5EF4-FFF2-40B4-BE49-F238E27FC236}">
                <a16:creationId xmlns:a16="http://schemas.microsoft.com/office/drawing/2014/main" id="{DADE86E7-873A-4139-A1F6-ACE219BEF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9811" name="Group 3">
            <a:extLst>
              <a:ext uri="{FF2B5EF4-FFF2-40B4-BE49-F238E27FC236}">
                <a16:creationId xmlns:a16="http://schemas.microsoft.com/office/drawing/2014/main" id="{ED5C35C9-F01F-4517-AEDC-3158CDF5EFB6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19866" name="Text Box 4">
              <a:extLst>
                <a:ext uri="{FF2B5EF4-FFF2-40B4-BE49-F238E27FC236}">
                  <a16:creationId xmlns:a16="http://schemas.microsoft.com/office/drawing/2014/main" id="{C13E6751-E970-499B-A063-A5D9D503A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19867" name="Line 5">
              <a:extLst>
                <a:ext uri="{FF2B5EF4-FFF2-40B4-BE49-F238E27FC236}">
                  <a16:creationId xmlns:a16="http://schemas.microsoft.com/office/drawing/2014/main" id="{1C69FE7F-14A3-4849-9B6E-35B39FB64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9812" name="Text Box 6">
            <a:extLst>
              <a:ext uri="{FF2B5EF4-FFF2-40B4-BE49-F238E27FC236}">
                <a16:creationId xmlns:a16="http://schemas.microsoft.com/office/drawing/2014/main" id="{C26DD158-0056-41FE-AB9A-B162EB401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19813" name="Group 7">
            <a:extLst>
              <a:ext uri="{FF2B5EF4-FFF2-40B4-BE49-F238E27FC236}">
                <a16:creationId xmlns:a16="http://schemas.microsoft.com/office/drawing/2014/main" id="{790255FD-0148-432E-B84F-C21A877AC660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19861" name="Oval 8">
              <a:extLst>
                <a:ext uri="{FF2B5EF4-FFF2-40B4-BE49-F238E27FC236}">
                  <a16:creationId xmlns:a16="http://schemas.microsoft.com/office/drawing/2014/main" id="{B33C5114-4662-47B4-A06F-0248AA1E025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862" name="Oval 9">
              <a:extLst>
                <a:ext uri="{FF2B5EF4-FFF2-40B4-BE49-F238E27FC236}">
                  <a16:creationId xmlns:a16="http://schemas.microsoft.com/office/drawing/2014/main" id="{9BE83621-BA1A-427D-BF97-5A4F71D013E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863" name="Oval 10">
              <a:extLst>
                <a:ext uri="{FF2B5EF4-FFF2-40B4-BE49-F238E27FC236}">
                  <a16:creationId xmlns:a16="http://schemas.microsoft.com/office/drawing/2014/main" id="{25F64734-8BDB-49E4-AADA-A50E8A576F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864" name="Oval 11">
              <a:extLst>
                <a:ext uri="{FF2B5EF4-FFF2-40B4-BE49-F238E27FC236}">
                  <a16:creationId xmlns:a16="http://schemas.microsoft.com/office/drawing/2014/main" id="{EBC74C04-6C87-4A4B-BCC4-C17D771072D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865" name="Oval 12">
              <a:extLst>
                <a:ext uri="{FF2B5EF4-FFF2-40B4-BE49-F238E27FC236}">
                  <a16:creationId xmlns:a16="http://schemas.microsoft.com/office/drawing/2014/main" id="{B976BEB6-7693-417A-898A-161F14BD56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9814" name="Line 13">
            <a:extLst>
              <a:ext uri="{FF2B5EF4-FFF2-40B4-BE49-F238E27FC236}">
                <a16:creationId xmlns:a16="http://schemas.microsoft.com/office/drawing/2014/main" id="{3F922C05-47D9-4646-BE1B-00C540017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9815" name="Rectangle 14">
            <a:extLst>
              <a:ext uri="{FF2B5EF4-FFF2-40B4-BE49-F238E27FC236}">
                <a16:creationId xmlns:a16="http://schemas.microsoft.com/office/drawing/2014/main" id="{F959C93F-BE74-4425-938A-71AA15E0C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816" name="Rectangle 15">
            <a:extLst>
              <a:ext uri="{FF2B5EF4-FFF2-40B4-BE49-F238E27FC236}">
                <a16:creationId xmlns:a16="http://schemas.microsoft.com/office/drawing/2014/main" id="{A8E4B4B8-579F-4FAE-AD69-0EE45A51D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9817" name="Group 56">
            <a:extLst>
              <a:ext uri="{FF2B5EF4-FFF2-40B4-BE49-F238E27FC236}">
                <a16:creationId xmlns:a16="http://schemas.microsoft.com/office/drawing/2014/main" id="{E4FE81BF-CCF2-4F55-ADB5-2012DCAD0E46}"/>
              </a:ext>
            </a:extLst>
          </p:cNvPr>
          <p:cNvGrpSpPr>
            <a:grpSpLocks/>
          </p:cNvGrpSpPr>
          <p:nvPr/>
        </p:nvGrpSpPr>
        <p:grpSpPr bwMode="auto">
          <a:xfrm>
            <a:off x="6948490" y="188915"/>
            <a:ext cx="1944687" cy="439737"/>
            <a:chOff x="1020" y="618"/>
            <a:chExt cx="1542" cy="277"/>
          </a:xfrm>
        </p:grpSpPr>
        <p:sp>
          <p:nvSpPr>
            <p:cNvPr id="119859" name="Rectangle 57">
              <a:extLst>
                <a:ext uri="{FF2B5EF4-FFF2-40B4-BE49-F238E27FC236}">
                  <a16:creationId xmlns:a16="http://schemas.microsoft.com/office/drawing/2014/main" id="{EC318CE4-29D4-4443-A141-E08CC92F7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860" name="Text Box 58">
              <a:extLst>
                <a:ext uri="{FF2B5EF4-FFF2-40B4-BE49-F238E27FC236}">
                  <a16:creationId xmlns:a16="http://schemas.microsoft.com/office/drawing/2014/main" id="{22C087AD-DA70-484C-A129-25450AAD2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리더십 역량</a:t>
              </a:r>
            </a:p>
          </p:txBody>
        </p:sp>
      </p:grpSp>
      <p:sp>
        <p:nvSpPr>
          <p:cNvPr id="119818" name="Rectangle 59">
            <a:extLst>
              <a:ext uri="{FF2B5EF4-FFF2-40B4-BE49-F238E27FC236}">
                <a16:creationId xmlns:a16="http://schemas.microsoft.com/office/drawing/2014/main" id="{EFBF53ED-FD4F-4A9A-965F-0B6C2FACC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1098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819" name="Rectangle 118">
            <a:extLst>
              <a:ext uri="{FF2B5EF4-FFF2-40B4-BE49-F238E27FC236}">
                <a16:creationId xmlns:a16="http://schemas.microsoft.com/office/drawing/2014/main" id="{3FADD63D-5AD2-4B8C-A00F-6785FFF84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5" y="981077"/>
            <a:ext cx="4103687" cy="36671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리더십 역량 영역별 교육과정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19820" name="Rectangle 119">
            <a:extLst>
              <a:ext uri="{FF2B5EF4-FFF2-40B4-BE49-F238E27FC236}">
                <a16:creationId xmlns:a16="http://schemas.microsoft.com/office/drawing/2014/main" id="{380D7C20-70FF-44D5-AA7F-DCB7124BF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90" y="1484313"/>
            <a:ext cx="2579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8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직급별 요구되는 역량</a:t>
            </a:r>
          </a:p>
        </p:txBody>
      </p:sp>
      <p:sp>
        <p:nvSpPr>
          <p:cNvPr id="119821" name="Rectangle 120">
            <a:extLst>
              <a:ext uri="{FF2B5EF4-FFF2-40B4-BE49-F238E27FC236}">
                <a16:creationId xmlns:a16="http://schemas.microsoft.com/office/drawing/2014/main" id="{65F22932-11AD-47D1-9732-9EB61E832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749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70298" name="Group 282">
            <a:extLst>
              <a:ext uri="{FF2B5EF4-FFF2-40B4-BE49-F238E27FC236}">
                <a16:creationId xmlns:a16="http://schemas.microsoft.com/office/drawing/2014/main" id="{F2830E29-972F-485B-97F9-071257B8CA7B}"/>
              </a:ext>
            </a:extLst>
          </p:cNvPr>
          <p:cNvGraphicFramePr>
            <a:graphicFrameLocks noGrp="1"/>
          </p:cNvGraphicFramePr>
          <p:nvPr/>
        </p:nvGraphicFramePr>
        <p:xfrm>
          <a:off x="468315" y="1557340"/>
          <a:ext cx="8351837" cy="3887787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6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직급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Leading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People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Leading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Change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Leading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Results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Leading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Leading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Self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61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1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급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부서장급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코칭 및 부하육성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영향력발휘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커뮤니케이션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비전제시 및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전략적 마인드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글로벌비즈니스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네트워킹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협상력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전략적 의사결정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조직문화 혁신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솔선수범 및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용기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6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급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팀장급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 빌딩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동기부여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갈등관리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코칭 및 부하육성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변화관리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창의성장려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글로벌비즈니스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성과관리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네트워킹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전략적 의사결정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권한위임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협력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솔선수범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스트레스관리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3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급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차장급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팀웤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커뮤니케이션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변화관리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글로벌비즈니스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해결력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네트워킹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조직이해 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솔선수범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스트레스관리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 descr="template04_2">
            <a:extLst>
              <a:ext uri="{FF2B5EF4-FFF2-40B4-BE49-F238E27FC236}">
                <a16:creationId xmlns:a16="http://schemas.microsoft.com/office/drawing/2014/main" id="{0EF7F072-358A-486E-884A-13237F02C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0835" name="Group 3">
            <a:extLst>
              <a:ext uri="{FF2B5EF4-FFF2-40B4-BE49-F238E27FC236}">
                <a16:creationId xmlns:a16="http://schemas.microsoft.com/office/drawing/2014/main" id="{8CD0EA3E-B69A-48F9-B938-32C7AAF3295F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20992" name="Text Box 4">
              <a:extLst>
                <a:ext uri="{FF2B5EF4-FFF2-40B4-BE49-F238E27FC236}">
                  <a16:creationId xmlns:a16="http://schemas.microsoft.com/office/drawing/2014/main" id="{783F2C44-E227-445D-A566-F65F867C8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20993" name="Line 5">
              <a:extLst>
                <a:ext uri="{FF2B5EF4-FFF2-40B4-BE49-F238E27FC236}">
                  <a16:creationId xmlns:a16="http://schemas.microsoft.com/office/drawing/2014/main" id="{5C5B614C-864E-43DB-B9A4-66023710E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0836" name="Text Box 6">
            <a:extLst>
              <a:ext uri="{FF2B5EF4-FFF2-40B4-BE49-F238E27FC236}">
                <a16:creationId xmlns:a16="http://schemas.microsoft.com/office/drawing/2014/main" id="{2764B506-1789-45EF-94F8-5058454FD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20837" name="Group 7">
            <a:extLst>
              <a:ext uri="{FF2B5EF4-FFF2-40B4-BE49-F238E27FC236}">
                <a16:creationId xmlns:a16="http://schemas.microsoft.com/office/drawing/2014/main" id="{3F2C3C53-4C7D-4F86-A52A-42228654FA42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20987" name="Oval 8">
              <a:extLst>
                <a:ext uri="{FF2B5EF4-FFF2-40B4-BE49-F238E27FC236}">
                  <a16:creationId xmlns:a16="http://schemas.microsoft.com/office/drawing/2014/main" id="{5D5F65DB-7279-48F3-9968-7F8B8171BD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988" name="Oval 9">
              <a:extLst>
                <a:ext uri="{FF2B5EF4-FFF2-40B4-BE49-F238E27FC236}">
                  <a16:creationId xmlns:a16="http://schemas.microsoft.com/office/drawing/2014/main" id="{AB8918BB-B190-4FB3-89C8-C917811D64D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989" name="Oval 10">
              <a:extLst>
                <a:ext uri="{FF2B5EF4-FFF2-40B4-BE49-F238E27FC236}">
                  <a16:creationId xmlns:a16="http://schemas.microsoft.com/office/drawing/2014/main" id="{2B99F0FE-1DE1-438E-8278-CFBD091EB63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990" name="Oval 11">
              <a:extLst>
                <a:ext uri="{FF2B5EF4-FFF2-40B4-BE49-F238E27FC236}">
                  <a16:creationId xmlns:a16="http://schemas.microsoft.com/office/drawing/2014/main" id="{F1226343-F5EA-4476-BE69-6245B0C14FB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991" name="Oval 12">
              <a:extLst>
                <a:ext uri="{FF2B5EF4-FFF2-40B4-BE49-F238E27FC236}">
                  <a16:creationId xmlns:a16="http://schemas.microsoft.com/office/drawing/2014/main" id="{46CCAA55-4F4B-46E2-A07B-D6AAAE67CE0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0838" name="Line 13">
            <a:extLst>
              <a:ext uri="{FF2B5EF4-FFF2-40B4-BE49-F238E27FC236}">
                <a16:creationId xmlns:a16="http://schemas.microsoft.com/office/drawing/2014/main" id="{6D84F469-A2AE-4410-BB95-145A035F7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839" name="Rectangle 14">
            <a:extLst>
              <a:ext uri="{FF2B5EF4-FFF2-40B4-BE49-F238E27FC236}">
                <a16:creationId xmlns:a16="http://schemas.microsoft.com/office/drawing/2014/main" id="{4A4165A7-33AB-4CB0-9CC8-37DE15796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840" name="Rectangle 15">
            <a:extLst>
              <a:ext uri="{FF2B5EF4-FFF2-40B4-BE49-F238E27FC236}">
                <a16:creationId xmlns:a16="http://schemas.microsoft.com/office/drawing/2014/main" id="{5B158520-3E27-48EA-AD7D-520418BC8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0841" name="Group 16">
            <a:extLst>
              <a:ext uri="{FF2B5EF4-FFF2-40B4-BE49-F238E27FC236}">
                <a16:creationId xmlns:a16="http://schemas.microsoft.com/office/drawing/2014/main" id="{15B18AF2-3871-4817-ABF9-62486D4E64B6}"/>
              </a:ext>
            </a:extLst>
          </p:cNvPr>
          <p:cNvGrpSpPr>
            <a:grpSpLocks/>
          </p:cNvGrpSpPr>
          <p:nvPr/>
        </p:nvGrpSpPr>
        <p:grpSpPr bwMode="auto">
          <a:xfrm>
            <a:off x="6948490" y="188915"/>
            <a:ext cx="1944687" cy="439737"/>
            <a:chOff x="1020" y="618"/>
            <a:chExt cx="1542" cy="277"/>
          </a:xfrm>
        </p:grpSpPr>
        <p:sp>
          <p:nvSpPr>
            <p:cNvPr id="120985" name="Rectangle 17">
              <a:extLst>
                <a:ext uri="{FF2B5EF4-FFF2-40B4-BE49-F238E27FC236}">
                  <a16:creationId xmlns:a16="http://schemas.microsoft.com/office/drawing/2014/main" id="{E6FFE4A4-5E77-4374-9431-45656ECF4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986" name="Text Box 18">
              <a:extLst>
                <a:ext uri="{FF2B5EF4-FFF2-40B4-BE49-F238E27FC236}">
                  <a16:creationId xmlns:a16="http://schemas.microsoft.com/office/drawing/2014/main" id="{5157CC7B-62D4-4672-9F19-45C7E0ECF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리더십 역량</a:t>
              </a:r>
            </a:p>
          </p:txBody>
        </p:sp>
      </p:grpSp>
      <p:sp>
        <p:nvSpPr>
          <p:cNvPr id="120842" name="Rectangle 19">
            <a:extLst>
              <a:ext uri="{FF2B5EF4-FFF2-40B4-BE49-F238E27FC236}">
                <a16:creationId xmlns:a16="http://schemas.microsoft.com/office/drawing/2014/main" id="{052B70B6-2151-42CE-B07A-44350AD2B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1098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843" name="Rectangle 21">
            <a:extLst>
              <a:ext uri="{FF2B5EF4-FFF2-40B4-BE49-F238E27FC236}">
                <a16:creationId xmlns:a16="http://schemas.microsoft.com/office/drawing/2014/main" id="{23A3C976-3049-4B83-98F2-0F2F3B0F8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92152"/>
            <a:ext cx="3884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8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리더십 역량 영역별 교육과정 매칭</a:t>
            </a:r>
          </a:p>
        </p:txBody>
      </p:sp>
      <p:sp>
        <p:nvSpPr>
          <p:cNvPr id="120844" name="Rectangle 22">
            <a:extLst>
              <a:ext uri="{FF2B5EF4-FFF2-40B4-BE49-F238E27FC236}">
                <a16:creationId xmlns:a16="http://schemas.microsoft.com/office/drawing/2014/main" id="{F239DCCC-5B62-488B-968D-BA1EFF4E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0749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845" name="Rectangle 60">
            <a:extLst>
              <a:ext uri="{FF2B5EF4-FFF2-40B4-BE49-F238E27FC236}">
                <a16:creationId xmlns:a16="http://schemas.microsoft.com/office/drawing/2014/main" id="{2B1B99E3-874A-4323-BA67-17AF37392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43478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72923" name="Group 859">
            <a:extLst>
              <a:ext uri="{FF2B5EF4-FFF2-40B4-BE49-F238E27FC236}">
                <a16:creationId xmlns:a16="http://schemas.microsoft.com/office/drawing/2014/main" id="{06DC6C6E-38C7-434B-9405-B5D1E86A4788}"/>
              </a:ext>
            </a:extLst>
          </p:cNvPr>
          <p:cNvGraphicFramePr>
            <a:graphicFrameLocks noGrp="1"/>
          </p:cNvGraphicFramePr>
          <p:nvPr/>
        </p:nvGraphicFramePr>
        <p:xfrm>
          <a:off x="684215" y="1125538"/>
          <a:ext cx="7812087" cy="5334000"/>
        </p:xfrm>
        <a:graphic>
          <a:graphicData uri="http://schemas.openxmlformats.org/drawingml/2006/table">
            <a:tbl>
              <a:tblPr/>
              <a:tblGrid>
                <a:gridCol w="2138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분</a:t>
                      </a: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교육과정명</a:t>
                      </a: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급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부서장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급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팀장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급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중간관리자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25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Leading People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코칭 및 부하육성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팀빌딩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팀장리더십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동기부여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갈등관리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6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커뮤니케이션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6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신뢰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652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Leading Change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비전창조 및 전략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6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글로벌 비즈니스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6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변화관리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6525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Leading Results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전략적 파트너십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6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협상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6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성과관리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6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전략적 의사결정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6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문제해결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6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프로젝트관리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6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위기관리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6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대인관계능력향상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652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Leading System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조직문화혁신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6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협력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6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조직개발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6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임파워먼트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65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Leading Self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자기혁신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4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스트레스관리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◉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 descr="template04_2">
            <a:extLst>
              <a:ext uri="{FF2B5EF4-FFF2-40B4-BE49-F238E27FC236}">
                <a16:creationId xmlns:a16="http://schemas.microsoft.com/office/drawing/2014/main" id="{0936FB9B-A989-4CF9-A6D4-EEBB69164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1859" name="Group 3">
            <a:extLst>
              <a:ext uri="{FF2B5EF4-FFF2-40B4-BE49-F238E27FC236}">
                <a16:creationId xmlns:a16="http://schemas.microsoft.com/office/drawing/2014/main" id="{197D0AE8-2F1F-4166-B5DC-D1CF54C38DEC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21897" name="Text Box 4">
              <a:extLst>
                <a:ext uri="{FF2B5EF4-FFF2-40B4-BE49-F238E27FC236}">
                  <a16:creationId xmlns:a16="http://schemas.microsoft.com/office/drawing/2014/main" id="{12921CB7-2205-4572-A584-F1F27C200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21898" name="Line 5">
              <a:extLst>
                <a:ext uri="{FF2B5EF4-FFF2-40B4-BE49-F238E27FC236}">
                  <a16:creationId xmlns:a16="http://schemas.microsoft.com/office/drawing/2014/main" id="{A7D9ED9E-5CDA-4EC0-A9F7-23FBE2E11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1860" name="Text Box 6">
            <a:extLst>
              <a:ext uri="{FF2B5EF4-FFF2-40B4-BE49-F238E27FC236}">
                <a16:creationId xmlns:a16="http://schemas.microsoft.com/office/drawing/2014/main" id="{0EF7D52E-BF0D-4038-BEED-C5A95192F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21861" name="Group 7">
            <a:extLst>
              <a:ext uri="{FF2B5EF4-FFF2-40B4-BE49-F238E27FC236}">
                <a16:creationId xmlns:a16="http://schemas.microsoft.com/office/drawing/2014/main" id="{3BEB8CBE-013C-4972-8258-7E650252258D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21892" name="Oval 8">
              <a:extLst>
                <a:ext uri="{FF2B5EF4-FFF2-40B4-BE49-F238E27FC236}">
                  <a16:creationId xmlns:a16="http://schemas.microsoft.com/office/drawing/2014/main" id="{16C5A490-3F76-4861-A1CA-FC5BFCA958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893" name="Oval 9">
              <a:extLst>
                <a:ext uri="{FF2B5EF4-FFF2-40B4-BE49-F238E27FC236}">
                  <a16:creationId xmlns:a16="http://schemas.microsoft.com/office/drawing/2014/main" id="{3DBD9B2A-C818-4102-B3D7-DBCAD1F18D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894" name="Oval 10">
              <a:extLst>
                <a:ext uri="{FF2B5EF4-FFF2-40B4-BE49-F238E27FC236}">
                  <a16:creationId xmlns:a16="http://schemas.microsoft.com/office/drawing/2014/main" id="{6E3714EF-7CE8-45C7-89F5-E0554C8660F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895" name="Oval 11">
              <a:extLst>
                <a:ext uri="{FF2B5EF4-FFF2-40B4-BE49-F238E27FC236}">
                  <a16:creationId xmlns:a16="http://schemas.microsoft.com/office/drawing/2014/main" id="{A0167769-0C2A-4734-87F7-D680CBC423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896" name="Oval 12">
              <a:extLst>
                <a:ext uri="{FF2B5EF4-FFF2-40B4-BE49-F238E27FC236}">
                  <a16:creationId xmlns:a16="http://schemas.microsoft.com/office/drawing/2014/main" id="{500F4989-7D5A-4655-A4F0-6A39F12B53B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1862" name="Line 13">
            <a:extLst>
              <a:ext uri="{FF2B5EF4-FFF2-40B4-BE49-F238E27FC236}">
                <a16:creationId xmlns:a16="http://schemas.microsoft.com/office/drawing/2014/main" id="{1E2409CA-8260-4C17-A3BB-FD55BE9D7EF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1863" name="Rectangle 14">
            <a:extLst>
              <a:ext uri="{FF2B5EF4-FFF2-40B4-BE49-F238E27FC236}">
                <a16:creationId xmlns:a16="http://schemas.microsoft.com/office/drawing/2014/main" id="{F97963EA-4084-4782-AA91-7B6FFB290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1864" name="Group 15">
            <a:extLst>
              <a:ext uri="{FF2B5EF4-FFF2-40B4-BE49-F238E27FC236}">
                <a16:creationId xmlns:a16="http://schemas.microsoft.com/office/drawing/2014/main" id="{C733C842-8265-485E-9344-E2B22A7C30FE}"/>
              </a:ext>
            </a:extLst>
          </p:cNvPr>
          <p:cNvGrpSpPr>
            <a:grpSpLocks/>
          </p:cNvGrpSpPr>
          <p:nvPr/>
        </p:nvGrpSpPr>
        <p:grpSpPr bwMode="auto">
          <a:xfrm>
            <a:off x="6732590" y="188915"/>
            <a:ext cx="2160587" cy="439737"/>
            <a:chOff x="1020" y="618"/>
            <a:chExt cx="1542" cy="277"/>
          </a:xfrm>
        </p:grpSpPr>
        <p:sp>
          <p:nvSpPr>
            <p:cNvPr id="121890" name="Rectangle 16">
              <a:extLst>
                <a:ext uri="{FF2B5EF4-FFF2-40B4-BE49-F238E27FC236}">
                  <a16:creationId xmlns:a16="http://schemas.microsoft.com/office/drawing/2014/main" id="{BEB11C28-30C8-4B30-BFE3-CD3B6ECED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891" name="Text Box 17">
              <a:extLst>
                <a:ext uri="{FF2B5EF4-FFF2-40B4-BE49-F238E27FC236}">
                  <a16:creationId xmlns:a16="http://schemas.microsoft.com/office/drawing/2014/main" id="{64D4ACFE-528D-41F2-B9DB-6750BB1CB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직무역량</a:t>
              </a:r>
            </a:p>
          </p:txBody>
        </p:sp>
      </p:grpSp>
      <p:sp>
        <p:nvSpPr>
          <p:cNvPr id="121865" name="Rectangle 18">
            <a:extLst>
              <a:ext uri="{FF2B5EF4-FFF2-40B4-BE49-F238E27FC236}">
                <a16:creationId xmlns:a16="http://schemas.microsoft.com/office/drawing/2014/main" id="{2E019EB5-4034-4082-B7DD-D49D23238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866" name="Rectangle 21">
            <a:extLst>
              <a:ext uri="{FF2B5EF4-FFF2-40B4-BE49-F238E27FC236}">
                <a16:creationId xmlns:a16="http://schemas.microsoft.com/office/drawing/2014/main" id="{CF81604F-C301-4855-BE51-FAEF76B46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1867" name="Group 89">
            <a:extLst>
              <a:ext uri="{FF2B5EF4-FFF2-40B4-BE49-F238E27FC236}">
                <a16:creationId xmlns:a16="http://schemas.microsoft.com/office/drawing/2014/main" id="{A22B3FAB-12B2-418C-BBC3-B1E4E3A57055}"/>
              </a:ext>
            </a:extLst>
          </p:cNvPr>
          <p:cNvGrpSpPr>
            <a:grpSpLocks/>
          </p:cNvGrpSpPr>
          <p:nvPr/>
        </p:nvGrpSpPr>
        <p:grpSpPr bwMode="auto">
          <a:xfrm>
            <a:off x="250827" y="1557338"/>
            <a:ext cx="7929563" cy="3541712"/>
            <a:chOff x="158" y="845"/>
            <a:chExt cx="4995" cy="2231"/>
          </a:xfrm>
        </p:grpSpPr>
        <p:grpSp>
          <p:nvGrpSpPr>
            <p:cNvPr id="121868" name="Group 83">
              <a:extLst>
                <a:ext uri="{FF2B5EF4-FFF2-40B4-BE49-F238E27FC236}">
                  <a16:creationId xmlns:a16="http://schemas.microsoft.com/office/drawing/2014/main" id="{F3BC6860-2CF5-44FF-A426-133373E034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4" y="2069"/>
              <a:ext cx="1769" cy="1007"/>
              <a:chOff x="3989" y="2647"/>
              <a:chExt cx="1934" cy="1007"/>
            </a:xfrm>
          </p:grpSpPr>
          <p:sp>
            <p:nvSpPr>
              <p:cNvPr id="121888" name="Rectangle 84">
                <a:extLst>
                  <a:ext uri="{FF2B5EF4-FFF2-40B4-BE49-F238E27FC236}">
                    <a16:creationId xmlns:a16="http://schemas.microsoft.com/office/drawing/2014/main" id="{47B760F4-6CC3-4D6B-BB2A-ABD8D84C8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9" y="2647"/>
                <a:ext cx="1934" cy="4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rIns="36000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30000"/>
                  </a:spcAft>
                  <a:buFontTx/>
                  <a:buNone/>
                </a:pP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업무수행시 사용하는 지식이나 실무적인 절차나 방법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, </a:t>
                </a: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관련 법규 및 사규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, </a:t>
                </a: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표준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, </a:t>
                </a: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관련 정보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, </a:t>
                </a: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기준 등의 실질적으로 과업 수행에 활용되는 지식</a:t>
                </a:r>
              </a:p>
            </p:txBody>
          </p:sp>
          <p:sp>
            <p:nvSpPr>
              <p:cNvPr id="121889" name="Rectangle 85">
                <a:extLst>
                  <a:ext uri="{FF2B5EF4-FFF2-40B4-BE49-F238E27FC236}">
                    <a16:creationId xmlns:a16="http://schemas.microsoft.com/office/drawing/2014/main" id="{C3831FDF-34C1-4665-8BD9-B6AE414F8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9" y="3110"/>
                <a:ext cx="1915" cy="5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rIns="36000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30000"/>
                  </a:spcAft>
                  <a:buFontTx/>
                  <a:buNone/>
                </a:pP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전문적인 행동 절차나 해당 과업 수행에 중요하게 활용되는 기자재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, </a:t>
                </a: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문건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, </a:t>
                </a: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자료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, </a:t>
                </a: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도구 등을 다루거나 관리하면서 직접적인 행동으로 드러나는 실질적 업무 수행 기술을 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~</a:t>
                </a: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스킬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, </a:t>
                </a: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또는 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~</a:t>
                </a: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할 수 있는 스킬의 형태로 작성</a:t>
                </a:r>
              </a:p>
            </p:txBody>
          </p:sp>
        </p:grpSp>
        <p:grpSp>
          <p:nvGrpSpPr>
            <p:cNvPr id="121869" name="Group 88">
              <a:extLst>
                <a:ext uri="{FF2B5EF4-FFF2-40B4-BE49-F238E27FC236}">
                  <a16:creationId xmlns:a16="http://schemas.microsoft.com/office/drawing/2014/main" id="{AB50195B-B516-495C-8585-074AFBC3EC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845"/>
              <a:ext cx="4995" cy="2217"/>
              <a:chOff x="158" y="845"/>
              <a:chExt cx="4995" cy="2217"/>
            </a:xfrm>
          </p:grpSpPr>
          <p:sp>
            <p:nvSpPr>
              <p:cNvPr id="121870" name="Rectangle 82">
                <a:extLst>
                  <a:ext uri="{FF2B5EF4-FFF2-40B4-BE49-F238E27FC236}">
                    <a16:creationId xmlns:a16="http://schemas.microsoft.com/office/drawing/2014/main" id="{D32F2B83-0414-4333-A369-59AAE0482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4" y="845"/>
                <a:ext cx="1769" cy="9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rIns="36000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30000"/>
                  </a:spcAft>
                  <a:buFontTx/>
                  <a:buNone/>
                </a:pP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직무 그 자체 뿐 아니라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, </a:t>
                </a: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직무 맥락 및 대상 특성에 따라 독특하게 나타나는 고성과자의 행동 특성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. </a:t>
                </a:r>
              </a:p>
              <a:p>
                <a:pPr eaLnBrk="1" hangingPunct="1">
                  <a:spcBef>
                    <a:spcPct val="0"/>
                  </a:spcBef>
                  <a:spcAft>
                    <a:spcPct val="30000"/>
                  </a:spcAft>
                  <a:buFontTx/>
                  <a:buNone/>
                </a:pP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성격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, </a:t>
                </a: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태도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, </a:t>
                </a: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흥미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, </a:t>
                </a: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선호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, </a:t>
                </a: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가치 등은 행동으로 발현되며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, </a:t>
                </a: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그 행동패턴을 정의한 것이 직무행동역량임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.</a:t>
                </a:r>
              </a:p>
              <a:p>
                <a:pPr eaLnBrk="1" hangingPunct="1">
                  <a:spcBef>
                    <a:spcPct val="0"/>
                  </a:spcBef>
                  <a:spcAft>
                    <a:spcPct val="30000"/>
                  </a:spcAft>
                  <a:buFontTx/>
                  <a:buNone/>
                </a:pP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고려사항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: </a:t>
                </a: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업무활동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, </a:t>
                </a: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업무환경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(</a:t>
                </a: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장소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), </a:t>
                </a: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업무대상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(</a:t>
                </a: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도구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, </a:t>
                </a: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자료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, </a:t>
                </a:r>
                <a:r>
                  <a:rPr lang="ko-KR" altLang="en-US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사람</a:t>
                </a:r>
                <a:r>
                  <a:rPr lang="en-US" altLang="ko-KR"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ahoma" panose="020B0604030504040204" pitchFamily="34" charset="0"/>
                  </a:rPr>
                  <a:t>)</a:t>
                </a:r>
              </a:p>
            </p:txBody>
          </p:sp>
          <p:grpSp>
            <p:nvGrpSpPr>
              <p:cNvPr id="121871" name="Group 87">
                <a:extLst>
                  <a:ext uri="{FF2B5EF4-FFF2-40B4-BE49-F238E27FC236}">
                    <a16:creationId xmlns:a16="http://schemas.microsoft.com/office/drawing/2014/main" id="{C684CEB3-4BE9-4AAF-8994-BF9F7AF551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" y="845"/>
                <a:ext cx="4995" cy="2217"/>
                <a:chOff x="158" y="845"/>
                <a:chExt cx="4995" cy="2217"/>
              </a:xfrm>
            </p:grpSpPr>
            <p:grpSp>
              <p:nvGrpSpPr>
                <p:cNvPr id="121872" name="Group 67">
                  <a:extLst>
                    <a:ext uri="{FF2B5EF4-FFF2-40B4-BE49-F238E27FC236}">
                      <a16:creationId xmlns:a16="http://schemas.microsoft.com/office/drawing/2014/main" id="{A6F4D744-48A6-4E3B-80F7-17DBF338F26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" y="845"/>
                  <a:ext cx="4995" cy="2217"/>
                  <a:chOff x="485" y="1457"/>
                  <a:chExt cx="4995" cy="2217"/>
                </a:xfrm>
              </p:grpSpPr>
              <p:sp>
                <p:nvSpPr>
                  <p:cNvPr id="121874" name="Rectangle 68">
                    <a:extLst>
                      <a:ext uri="{FF2B5EF4-FFF2-40B4-BE49-F238E27FC236}">
                        <a16:creationId xmlns:a16="http://schemas.microsoft.com/office/drawing/2014/main" id="{8B395F77-303D-4248-BD22-16B1561988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90" y="1470"/>
                    <a:ext cx="880" cy="102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algn="ctr">
                    <a:solidFill>
                      <a:srgbClr val="333333"/>
                    </a:solidFill>
                    <a:miter lim="800000"/>
                    <a:headEnd/>
                    <a:tailEnd/>
                  </a:ln>
                </p:spPr>
                <p:txBody>
                  <a:bodyPr wrap="none" lIns="36000" rIns="36000" anchor="ctr"/>
                  <a:lstStyle>
                    <a:lvl1pPr latinLnBrk="1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 latinLnBrk="1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 latinLnBrk="1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 latinLnBrk="1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 latinLnBrk="1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ko-KR" altLang="en-US" sz="280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21875" name="Rectangle 69">
                    <a:extLst>
                      <a:ext uri="{FF2B5EF4-FFF2-40B4-BE49-F238E27FC236}">
                        <a16:creationId xmlns:a16="http://schemas.microsoft.com/office/drawing/2014/main" id="{22EF120D-7EE6-40B4-9B1A-5C0FCC72B0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5" y="2300"/>
                    <a:ext cx="669" cy="347"/>
                  </a:xfrm>
                  <a:prstGeom prst="rect">
                    <a:avLst/>
                  </a:prstGeom>
                  <a:solidFill>
                    <a:srgbClr val="D0A660"/>
                  </a:solidFill>
                  <a:ln w="9525" algn="ctr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latinLnBrk="1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 latinLnBrk="1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 latinLnBrk="1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 latinLnBrk="1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 latinLnBrk="1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spcAft>
                        <a:spcPct val="30000"/>
                      </a:spcAft>
                      <a:buFont typeface="Wingdings" panose="05000000000000000000" pitchFamily="2" charset="2"/>
                      <a:buNone/>
                    </a:pPr>
                    <a:r>
                      <a:rPr lang="ko-KR" altLang="en-US" sz="12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a:t>직무 역량</a:t>
                    </a:r>
                  </a:p>
                </p:txBody>
              </p:sp>
              <p:sp>
                <p:nvSpPr>
                  <p:cNvPr id="121876" name="Rectangle 70">
                    <a:extLst>
                      <a:ext uri="{FF2B5EF4-FFF2-40B4-BE49-F238E27FC236}">
                        <a16:creationId xmlns:a16="http://schemas.microsoft.com/office/drawing/2014/main" id="{B7955372-CF7C-4E8F-8CA7-77C8DC9694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07" y="1748"/>
                    <a:ext cx="1071" cy="467"/>
                  </a:xfrm>
                  <a:prstGeom prst="rect">
                    <a:avLst/>
                  </a:prstGeom>
                  <a:solidFill>
                    <a:srgbClr val="D0A660"/>
                  </a:solidFill>
                  <a:ln w="9525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latinLnBrk="1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 latinLnBrk="1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 latinLnBrk="1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 latinLnBrk="1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 latinLnBrk="1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spcAft>
                        <a:spcPct val="30000"/>
                      </a:spcAft>
                      <a:buFont typeface="Wingdings" panose="05000000000000000000" pitchFamily="2" charset="2"/>
                      <a:buNone/>
                    </a:pPr>
                    <a:r>
                      <a:rPr lang="ko-KR" altLang="en-US" sz="12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a:t>기본역량</a:t>
                    </a:r>
                    <a:br>
                      <a:rPr lang="ko-KR" altLang="en-US" sz="12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</a:br>
                    <a:r>
                      <a:rPr lang="en-US" altLang="ko-KR" sz="12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a:t>(Behavioral</a:t>
                    </a:r>
                    <a:br>
                      <a:rPr lang="en-US" altLang="ko-KR" sz="12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</a:br>
                    <a:r>
                      <a:rPr lang="en-US" altLang="ko-KR" sz="12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a:t>Competency)</a:t>
                    </a:r>
                  </a:p>
                </p:txBody>
              </p:sp>
              <p:sp>
                <p:nvSpPr>
                  <p:cNvPr id="121877" name="Rectangle 71">
                    <a:extLst>
                      <a:ext uri="{FF2B5EF4-FFF2-40B4-BE49-F238E27FC236}">
                        <a16:creationId xmlns:a16="http://schemas.microsoft.com/office/drawing/2014/main" id="{92E68EC1-D5D7-4101-B810-33940782F5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07" y="2895"/>
                    <a:ext cx="1071" cy="467"/>
                  </a:xfrm>
                  <a:prstGeom prst="rect">
                    <a:avLst/>
                  </a:prstGeom>
                  <a:solidFill>
                    <a:srgbClr val="D0A660"/>
                  </a:solidFill>
                  <a:ln w="9525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latinLnBrk="1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 latinLnBrk="1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 latinLnBrk="1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 latinLnBrk="1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 latinLnBrk="1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spcAft>
                        <a:spcPct val="30000"/>
                      </a:spcAft>
                      <a:buFont typeface="Wingdings" panose="05000000000000000000" pitchFamily="2" charset="2"/>
                      <a:buNone/>
                    </a:pPr>
                    <a:r>
                      <a:rPr lang="ko-KR" altLang="en-US" sz="12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a:t>전문역량</a:t>
                    </a:r>
                    <a:br>
                      <a:rPr lang="ko-KR" altLang="en-US" sz="12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</a:br>
                    <a:r>
                      <a:rPr lang="en-US" altLang="ko-KR" sz="12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a:t>(Technical</a:t>
                    </a:r>
                    <a:br>
                      <a:rPr lang="en-US" altLang="ko-KR" sz="12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</a:br>
                    <a:r>
                      <a:rPr lang="en-US" altLang="ko-KR" sz="12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a:t>Competency)</a:t>
                    </a:r>
                  </a:p>
                </p:txBody>
              </p:sp>
              <p:cxnSp>
                <p:nvCxnSpPr>
                  <p:cNvPr id="121878" name="AutoShape 72">
                    <a:extLst>
                      <a:ext uri="{FF2B5EF4-FFF2-40B4-BE49-F238E27FC236}">
                        <a16:creationId xmlns:a16="http://schemas.microsoft.com/office/drawing/2014/main" id="{E341A139-C7E1-4B81-9D7E-DFFBC627E95A}"/>
                      </a:ext>
                    </a:extLst>
                  </p:cNvPr>
                  <p:cNvCxnSpPr>
                    <a:cxnSpLocks noChangeShapeType="1"/>
                    <a:stCxn id="121875" idx="3"/>
                    <a:endCxn id="121877" idx="1"/>
                  </p:cNvCxnSpPr>
                  <p:nvPr/>
                </p:nvCxnSpPr>
                <p:spPr bwMode="auto">
                  <a:xfrm>
                    <a:off x="1250" y="2474"/>
                    <a:ext cx="274" cy="655"/>
                  </a:xfrm>
                  <a:prstGeom prst="bentConnector3">
                    <a:avLst>
                      <a:gd name="adj1" fmla="val 49634"/>
                    </a:avLst>
                  </a:prstGeom>
                  <a:noFill/>
                  <a:ln w="9525">
                    <a:solidFill>
                      <a:srgbClr val="333333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21879" name="Rectangle 73">
                    <a:extLst>
                      <a:ext uri="{FF2B5EF4-FFF2-40B4-BE49-F238E27FC236}">
                        <a16:creationId xmlns:a16="http://schemas.microsoft.com/office/drawing/2014/main" id="{0EFC83A3-AC22-40E7-95D2-225E8A15C9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12" y="2669"/>
                    <a:ext cx="856" cy="357"/>
                  </a:xfrm>
                  <a:prstGeom prst="rect">
                    <a:avLst/>
                  </a:prstGeom>
                  <a:solidFill>
                    <a:srgbClr val="F7F2D0"/>
                  </a:solidFill>
                  <a:ln w="9525" algn="ctr">
                    <a:solidFill>
                      <a:srgbClr val="333333"/>
                    </a:solidFill>
                    <a:miter lim="800000"/>
                    <a:headEnd/>
                    <a:tailEnd/>
                  </a:ln>
                </p:spPr>
                <p:txBody>
                  <a:bodyPr lIns="36000" rIns="36000" anchor="ctr"/>
                  <a:lstStyle>
                    <a:lvl1pPr latinLnBrk="1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 latinLnBrk="1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 latinLnBrk="1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 latinLnBrk="1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 latinLnBrk="1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spcAft>
                        <a:spcPct val="30000"/>
                      </a:spcAft>
                      <a:buFontTx/>
                      <a:buNone/>
                    </a:pPr>
                    <a:r>
                      <a:rPr lang="ko-KR" altLang="en-US" sz="12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a:t>전문 지식</a:t>
                    </a:r>
                    <a:br>
                      <a:rPr lang="ko-KR" altLang="en-US" sz="12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</a:br>
                    <a:r>
                      <a:rPr lang="en-US" altLang="ko-KR" sz="12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a:t>(Tech. Knowledge)</a:t>
                    </a:r>
                  </a:p>
                </p:txBody>
              </p:sp>
              <p:sp>
                <p:nvSpPr>
                  <p:cNvPr id="121880" name="Rectangle 74">
                    <a:extLst>
                      <a:ext uri="{FF2B5EF4-FFF2-40B4-BE49-F238E27FC236}">
                        <a16:creationId xmlns:a16="http://schemas.microsoft.com/office/drawing/2014/main" id="{7C4DED09-0867-4987-A5C3-9F91846F5B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12" y="3246"/>
                    <a:ext cx="856" cy="352"/>
                  </a:xfrm>
                  <a:prstGeom prst="rect">
                    <a:avLst/>
                  </a:prstGeom>
                  <a:solidFill>
                    <a:srgbClr val="F7F2D0"/>
                  </a:solidFill>
                  <a:ln w="9525" algn="ctr">
                    <a:solidFill>
                      <a:srgbClr val="333333"/>
                    </a:solidFill>
                    <a:miter lim="800000"/>
                    <a:headEnd/>
                    <a:tailEnd/>
                  </a:ln>
                </p:spPr>
                <p:txBody>
                  <a:bodyPr lIns="36000" rIns="36000" anchor="ctr"/>
                  <a:lstStyle>
                    <a:lvl1pPr latinLnBrk="1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 latinLnBrk="1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 latinLnBrk="1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 latinLnBrk="1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 latinLnBrk="1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spcAft>
                        <a:spcPct val="30000"/>
                      </a:spcAft>
                      <a:buFontTx/>
                      <a:buNone/>
                    </a:pPr>
                    <a:r>
                      <a:rPr lang="ko-KR" altLang="en-US" sz="12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a:t>전문 스킬</a:t>
                    </a:r>
                    <a:br>
                      <a:rPr lang="ko-KR" altLang="en-US" sz="12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</a:br>
                    <a:r>
                      <a:rPr lang="en-US" altLang="ko-KR" sz="12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a:t>(Tech. Skills)</a:t>
                    </a:r>
                  </a:p>
                </p:txBody>
              </p:sp>
              <p:cxnSp>
                <p:nvCxnSpPr>
                  <p:cNvPr id="121881" name="AutoShape 75">
                    <a:extLst>
                      <a:ext uri="{FF2B5EF4-FFF2-40B4-BE49-F238E27FC236}">
                        <a16:creationId xmlns:a16="http://schemas.microsoft.com/office/drawing/2014/main" id="{54EA178D-A8A1-4330-81A3-CE19A47F7207}"/>
                      </a:ext>
                    </a:extLst>
                  </p:cNvPr>
                  <p:cNvCxnSpPr>
                    <a:cxnSpLocks noChangeShapeType="1"/>
                    <a:stCxn id="121877" idx="3"/>
                    <a:endCxn id="121880" idx="1"/>
                  </p:cNvCxnSpPr>
                  <p:nvPr/>
                </p:nvCxnSpPr>
                <p:spPr bwMode="auto">
                  <a:xfrm>
                    <a:off x="2685" y="3129"/>
                    <a:ext cx="253" cy="293"/>
                  </a:xfrm>
                  <a:prstGeom prst="bentConnector3">
                    <a:avLst>
                      <a:gd name="adj1" fmla="val 49801"/>
                    </a:avLst>
                  </a:prstGeom>
                  <a:noFill/>
                  <a:ln w="9525">
                    <a:solidFill>
                      <a:srgbClr val="333333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21882" name="Rectangle 76">
                    <a:extLst>
                      <a:ext uri="{FF2B5EF4-FFF2-40B4-BE49-F238E27FC236}">
                        <a16:creationId xmlns:a16="http://schemas.microsoft.com/office/drawing/2014/main" id="{94BF4E99-2EE2-4FF1-9999-AC8461517F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59" y="1533"/>
                    <a:ext cx="712" cy="254"/>
                  </a:xfrm>
                  <a:prstGeom prst="rect">
                    <a:avLst/>
                  </a:prstGeom>
                  <a:solidFill>
                    <a:srgbClr val="F7F2D0"/>
                  </a:solidFill>
                  <a:ln w="9525" algn="ctr">
                    <a:solidFill>
                      <a:srgbClr val="333333"/>
                    </a:solidFill>
                    <a:miter lim="800000"/>
                    <a:headEnd/>
                    <a:tailEnd/>
                  </a:ln>
                </p:spPr>
                <p:txBody>
                  <a:bodyPr wrap="none" lIns="36000" rIns="36000" anchor="ctr"/>
                  <a:lstStyle>
                    <a:lvl1pPr latinLnBrk="1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 latinLnBrk="1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 latinLnBrk="1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 latinLnBrk="1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 latinLnBrk="1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spcAft>
                        <a:spcPct val="30000"/>
                      </a:spcAft>
                      <a:buFont typeface="Wingdings" panose="05000000000000000000" pitchFamily="2" charset="2"/>
                      <a:buNone/>
                    </a:pPr>
                    <a:r>
                      <a:rPr lang="ko-KR" altLang="en-US" sz="12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a:t>행동 패턴</a:t>
                    </a:r>
                  </a:p>
                </p:txBody>
              </p:sp>
              <p:sp>
                <p:nvSpPr>
                  <p:cNvPr id="121883" name="Rectangle 77">
                    <a:extLst>
                      <a:ext uri="{FF2B5EF4-FFF2-40B4-BE49-F238E27FC236}">
                        <a16:creationId xmlns:a16="http://schemas.microsoft.com/office/drawing/2014/main" id="{9A8CE49A-A342-4A65-A2A8-E19DA534FA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59" y="2170"/>
                    <a:ext cx="712" cy="255"/>
                  </a:xfrm>
                  <a:prstGeom prst="rect">
                    <a:avLst/>
                  </a:prstGeom>
                  <a:solidFill>
                    <a:srgbClr val="F7F2D0"/>
                  </a:solidFill>
                  <a:ln w="9525" algn="ctr">
                    <a:solidFill>
                      <a:srgbClr val="333333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lIns="36000" rIns="36000" anchor="ctr"/>
                  <a:lstStyle>
                    <a:lvl1pPr latinLnBrk="1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 latinLnBrk="1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 latinLnBrk="1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 latinLnBrk="1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 latinLnBrk="1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spcAft>
                        <a:spcPct val="30000"/>
                      </a:spcAft>
                      <a:buFont typeface="Wingdings" panose="05000000000000000000" pitchFamily="2" charset="2"/>
                      <a:buNone/>
                    </a:pPr>
                    <a:r>
                      <a:rPr lang="ko-KR" altLang="en-US" sz="120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a:t>흥미</a:t>
                    </a:r>
                    <a:r>
                      <a:rPr lang="en-US" altLang="ko-KR" sz="120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a:t>, </a:t>
                    </a:r>
                    <a:r>
                      <a:rPr lang="ko-KR" altLang="en-US" sz="120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a:t>선호</a:t>
                    </a:r>
                    <a:r>
                      <a:rPr lang="en-US" altLang="ko-KR" sz="120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a:t>, </a:t>
                    </a:r>
                    <a:r>
                      <a:rPr lang="ko-KR" altLang="en-US" sz="120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a:t>가치</a:t>
                    </a:r>
                  </a:p>
                </p:txBody>
              </p:sp>
              <p:cxnSp>
                <p:nvCxnSpPr>
                  <p:cNvPr id="121884" name="AutoShape 78">
                    <a:extLst>
                      <a:ext uri="{FF2B5EF4-FFF2-40B4-BE49-F238E27FC236}">
                        <a16:creationId xmlns:a16="http://schemas.microsoft.com/office/drawing/2014/main" id="{B7B468D4-B81F-4745-B047-A81E2931E45A}"/>
                      </a:ext>
                    </a:extLst>
                  </p:cNvPr>
                  <p:cNvCxnSpPr>
                    <a:cxnSpLocks noChangeShapeType="1"/>
                    <a:stCxn id="121876" idx="3"/>
                    <a:endCxn id="121874" idx="1"/>
                  </p:cNvCxnSpPr>
                  <p:nvPr/>
                </p:nvCxnSpPr>
                <p:spPr bwMode="auto">
                  <a:xfrm flipV="1">
                    <a:off x="2685" y="1980"/>
                    <a:ext cx="229" cy="2"/>
                  </a:xfrm>
                  <a:prstGeom prst="bentConnector3">
                    <a:avLst>
                      <a:gd name="adj1" fmla="val 49782"/>
                    </a:avLst>
                  </a:prstGeom>
                  <a:noFill/>
                  <a:ln w="9525">
                    <a:solidFill>
                      <a:srgbClr val="333333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21885" name="Rectangle 79">
                    <a:extLst>
                      <a:ext uri="{FF2B5EF4-FFF2-40B4-BE49-F238E27FC236}">
                        <a16:creationId xmlns:a16="http://schemas.microsoft.com/office/drawing/2014/main" id="{3136C9D2-7AE5-4569-A7AA-B676F8F089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59" y="1846"/>
                    <a:ext cx="712" cy="255"/>
                  </a:xfrm>
                  <a:prstGeom prst="rect">
                    <a:avLst/>
                  </a:prstGeom>
                  <a:solidFill>
                    <a:srgbClr val="F7F2D0"/>
                  </a:solidFill>
                  <a:ln w="9525" algn="ctr">
                    <a:solidFill>
                      <a:srgbClr val="333333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lIns="36000" rIns="36000" anchor="ctr"/>
                  <a:lstStyle>
                    <a:lvl1pPr latinLnBrk="1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 latinLnBrk="1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 latinLnBrk="1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 latinLnBrk="1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 latinLnBrk="1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spcAft>
                        <a:spcPct val="30000"/>
                      </a:spcAft>
                      <a:buFont typeface="Wingdings" panose="05000000000000000000" pitchFamily="2" charset="2"/>
                      <a:buNone/>
                    </a:pPr>
                    <a:r>
                      <a:rPr lang="ko-KR" altLang="en-US" sz="120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a:t>성격</a:t>
                    </a:r>
                    <a:r>
                      <a:rPr lang="en-US" altLang="ko-KR" sz="120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a:t>, </a:t>
                    </a:r>
                    <a:r>
                      <a:rPr lang="ko-KR" altLang="en-US" sz="120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rPr>
                      <a:t>태도</a:t>
                    </a:r>
                  </a:p>
                </p:txBody>
              </p:sp>
              <p:sp>
                <p:nvSpPr>
                  <p:cNvPr id="121886" name="Rectangle 80">
                    <a:extLst>
                      <a:ext uri="{FF2B5EF4-FFF2-40B4-BE49-F238E27FC236}">
                        <a16:creationId xmlns:a16="http://schemas.microsoft.com/office/drawing/2014/main" id="{D506CA72-FB0C-43E8-9522-D430E25C4F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9" y="1457"/>
                    <a:ext cx="1841" cy="1032"/>
                  </a:xfrm>
                  <a:prstGeom prst="rect">
                    <a:avLst/>
                  </a:prstGeom>
                  <a:noFill/>
                  <a:ln w="9525">
                    <a:solidFill>
                      <a:srgbClr val="A79E99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>
                    <a:lvl1pPr latinLnBrk="1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 latinLnBrk="1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 latinLnBrk="1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 latinLnBrk="1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 latinLnBrk="1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ko-KR" altLang="en-US" sz="280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21887" name="Rectangle 81">
                    <a:extLst>
                      <a:ext uri="{FF2B5EF4-FFF2-40B4-BE49-F238E27FC236}">
                        <a16:creationId xmlns:a16="http://schemas.microsoft.com/office/drawing/2014/main" id="{F24CBC28-7992-4F1A-9750-2376932327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9" y="2642"/>
                    <a:ext cx="1841" cy="1032"/>
                  </a:xfrm>
                  <a:prstGeom prst="rect">
                    <a:avLst/>
                  </a:prstGeom>
                  <a:noFill/>
                  <a:ln w="9525">
                    <a:solidFill>
                      <a:srgbClr val="A79E99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>
                    <a:lvl1pPr latinLnBrk="1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 latinLnBrk="1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 latinLnBrk="1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 latinLnBrk="1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 latinLnBrk="1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ko-KR" altLang="en-US" sz="280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cxnSp>
              <p:nvCxnSpPr>
                <p:cNvPr id="121873" name="AutoShape 86">
                  <a:extLst>
                    <a:ext uri="{FF2B5EF4-FFF2-40B4-BE49-F238E27FC236}">
                      <a16:creationId xmlns:a16="http://schemas.microsoft.com/office/drawing/2014/main" id="{91D3A749-F455-49FC-9310-DD570F03DFF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930" y="1344"/>
                  <a:ext cx="274" cy="492"/>
                </a:xfrm>
                <a:prstGeom prst="bentConnector3">
                  <a:avLst>
                    <a:gd name="adj1" fmla="val 49634"/>
                  </a:avLst>
                </a:prstGeom>
                <a:noFill/>
                <a:ln w="9525">
                  <a:solidFill>
                    <a:srgbClr val="33333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 descr="template04_2">
            <a:extLst>
              <a:ext uri="{FF2B5EF4-FFF2-40B4-BE49-F238E27FC236}">
                <a16:creationId xmlns:a16="http://schemas.microsoft.com/office/drawing/2014/main" id="{5C111A1D-85F2-4936-A8F8-AABB94D09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883" name="Group 3">
            <a:extLst>
              <a:ext uri="{FF2B5EF4-FFF2-40B4-BE49-F238E27FC236}">
                <a16:creationId xmlns:a16="http://schemas.microsoft.com/office/drawing/2014/main" id="{E5C12AF6-E7FE-4EEC-B309-B067BEB7B709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22942" name="Text Box 4">
              <a:extLst>
                <a:ext uri="{FF2B5EF4-FFF2-40B4-BE49-F238E27FC236}">
                  <a16:creationId xmlns:a16="http://schemas.microsoft.com/office/drawing/2014/main" id="{4C1E1C2D-DB10-4D19-8EA4-480144A17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22943" name="Line 5">
              <a:extLst>
                <a:ext uri="{FF2B5EF4-FFF2-40B4-BE49-F238E27FC236}">
                  <a16:creationId xmlns:a16="http://schemas.microsoft.com/office/drawing/2014/main" id="{DD63735A-64B7-4476-B130-EDC6784A1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2884" name="Text Box 6">
            <a:extLst>
              <a:ext uri="{FF2B5EF4-FFF2-40B4-BE49-F238E27FC236}">
                <a16:creationId xmlns:a16="http://schemas.microsoft.com/office/drawing/2014/main" id="{2E8415B7-3214-4610-9AEE-38142FCB6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22885" name="Group 7">
            <a:extLst>
              <a:ext uri="{FF2B5EF4-FFF2-40B4-BE49-F238E27FC236}">
                <a16:creationId xmlns:a16="http://schemas.microsoft.com/office/drawing/2014/main" id="{772167CA-8486-4E6F-BDC9-15A6E4457388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22937" name="Oval 8">
              <a:extLst>
                <a:ext uri="{FF2B5EF4-FFF2-40B4-BE49-F238E27FC236}">
                  <a16:creationId xmlns:a16="http://schemas.microsoft.com/office/drawing/2014/main" id="{47A58455-37CA-48C6-AC70-4ED38E74E4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938" name="Oval 9">
              <a:extLst>
                <a:ext uri="{FF2B5EF4-FFF2-40B4-BE49-F238E27FC236}">
                  <a16:creationId xmlns:a16="http://schemas.microsoft.com/office/drawing/2014/main" id="{56B72F35-9087-4B0C-8EDD-E3D7D41F6FD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939" name="Oval 10">
              <a:extLst>
                <a:ext uri="{FF2B5EF4-FFF2-40B4-BE49-F238E27FC236}">
                  <a16:creationId xmlns:a16="http://schemas.microsoft.com/office/drawing/2014/main" id="{BA0402A6-1149-479A-84D1-4CA3FFD34A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940" name="Oval 11">
              <a:extLst>
                <a:ext uri="{FF2B5EF4-FFF2-40B4-BE49-F238E27FC236}">
                  <a16:creationId xmlns:a16="http://schemas.microsoft.com/office/drawing/2014/main" id="{A441E86B-B412-4DDC-881B-5A0E471455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941" name="Oval 12">
              <a:extLst>
                <a:ext uri="{FF2B5EF4-FFF2-40B4-BE49-F238E27FC236}">
                  <a16:creationId xmlns:a16="http://schemas.microsoft.com/office/drawing/2014/main" id="{F6B8E03F-2AA6-403E-8F8E-B70F97887A3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2886" name="Line 13">
            <a:extLst>
              <a:ext uri="{FF2B5EF4-FFF2-40B4-BE49-F238E27FC236}">
                <a16:creationId xmlns:a16="http://schemas.microsoft.com/office/drawing/2014/main" id="{81829AB1-A848-404A-947B-BABB2B84F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887" name="Rectangle 14">
            <a:extLst>
              <a:ext uri="{FF2B5EF4-FFF2-40B4-BE49-F238E27FC236}">
                <a16:creationId xmlns:a16="http://schemas.microsoft.com/office/drawing/2014/main" id="{A5559AD2-0ED7-4F38-9680-260B7E3CB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2888" name="Group 15">
            <a:extLst>
              <a:ext uri="{FF2B5EF4-FFF2-40B4-BE49-F238E27FC236}">
                <a16:creationId xmlns:a16="http://schemas.microsoft.com/office/drawing/2014/main" id="{4FFFBC36-700B-4C94-928F-B13E7F83192B}"/>
              </a:ext>
            </a:extLst>
          </p:cNvPr>
          <p:cNvGrpSpPr>
            <a:grpSpLocks/>
          </p:cNvGrpSpPr>
          <p:nvPr/>
        </p:nvGrpSpPr>
        <p:grpSpPr bwMode="auto">
          <a:xfrm>
            <a:off x="6732590" y="188915"/>
            <a:ext cx="2160587" cy="439737"/>
            <a:chOff x="1020" y="618"/>
            <a:chExt cx="1542" cy="277"/>
          </a:xfrm>
        </p:grpSpPr>
        <p:sp>
          <p:nvSpPr>
            <p:cNvPr id="122935" name="Rectangle 16">
              <a:extLst>
                <a:ext uri="{FF2B5EF4-FFF2-40B4-BE49-F238E27FC236}">
                  <a16:creationId xmlns:a16="http://schemas.microsoft.com/office/drawing/2014/main" id="{7D3241BF-6ED8-4A9B-AB2C-4AEC193FD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936" name="Text Box 17">
              <a:extLst>
                <a:ext uri="{FF2B5EF4-FFF2-40B4-BE49-F238E27FC236}">
                  <a16:creationId xmlns:a16="http://schemas.microsoft.com/office/drawing/2014/main" id="{D4325FDA-479E-4775-8D98-369B644AA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직무기본 역량</a:t>
              </a:r>
            </a:p>
          </p:txBody>
        </p:sp>
      </p:grpSp>
      <p:sp>
        <p:nvSpPr>
          <p:cNvPr id="122889" name="Rectangle 18">
            <a:extLst>
              <a:ext uri="{FF2B5EF4-FFF2-40B4-BE49-F238E27FC236}">
                <a16:creationId xmlns:a16="http://schemas.microsoft.com/office/drawing/2014/main" id="{99A44968-9744-4D0A-826F-ADEBE2CFD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890" name="Freeform 19">
            <a:extLst>
              <a:ext uri="{FF2B5EF4-FFF2-40B4-BE49-F238E27FC236}">
                <a16:creationId xmlns:a16="http://schemas.microsoft.com/office/drawing/2014/main" id="{CD5CF1C8-9DA7-4279-AD10-19ABA5B2ED98}"/>
              </a:ext>
            </a:extLst>
          </p:cNvPr>
          <p:cNvSpPr>
            <a:spLocks/>
          </p:cNvSpPr>
          <p:nvPr/>
        </p:nvSpPr>
        <p:spPr bwMode="auto">
          <a:xfrm>
            <a:off x="900115" y="1052515"/>
            <a:ext cx="3671887" cy="504825"/>
          </a:xfrm>
          <a:custGeom>
            <a:avLst/>
            <a:gdLst>
              <a:gd name="T0" fmla="*/ 0 w 1840"/>
              <a:gd name="T1" fmla="*/ 0 h 699"/>
              <a:gd name="T2" fmla="*/ 1602 w 1840"/>
              <a:gd name="T3" fmla="*/ 0 h 699"/>
              <a:gd name="T4" fmla="*/ 1840 w 1840"/>
              <a:gd name="T5" fmla="*/ 350 h 699"/>
              <a:gd name="T6" fmla="*/ 1603 w 1840"/>
              <a:gd name="T7" fmla="*/ 695 h 699"/>
              <a:gd name="T8" fmla="*/ 4 w 1840"/>
              <a:gd name="T9" fmla="*/ 699 h 699"/>
              <a:gd name="T10" fmla="*/ 244 w 1840"/>
              <a:gd name="T11" fmla="*/ 347 h 699"/>
              <a:gd name="T12" fmla="*/ 0 w 1840"/>
              <a:gd name="T13" fmla="*/ 0 h 6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40" h="699">
                <a:moveTo>
                  <a:pt x="0" y="0"/>
                </a:moveTo>
                <a:lnTo>
                  <a:pt x="1602" y="0"/>
                </a:lnTo>
                <a:lnTo>
                  <a:pt x="1840" y="350"/>
                </a:lnTo>
                <a:lnTo>
                  <a:pt x="1603" y="695"/>
                </a:lnTo>
                <a:lnTo>
                  <a:pt x="4" y="699"/>
                </a:lnTo>
                <a:lnTo>
                  <a:pt x="244" y="347"/>
                </a:lnTo>
                <a:lnTo>
                  <a:pt x="0" y="0"/>
                </a:lnTo>
                <a:close/>
              </a:path>
            </a:pathLst>
          </a:custGeom>
          <a:solidFill>
            <a:srgbClr val="FF99FF"/>
          </a:solidFill>
          <a:ln w="12700" cap="flat" cmpd="sng">
            <a:solidFill>
              <a:srgbClr val="4D4D4D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2891" name="Text Box 20">
            <a:extLst>
              <a:ext uri="{FF2B5EF4-FFF2-40B4-BE49-F238E27FC236}">
                <a16:creationId xmlns:a16="http://schemas.microsoft.com/office/drawing/2014/main" id="{74C1BFD4-DA8C-4AE1-A407-2A6ED9D1B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5" y="1125538"/>
            <a:ext cx="3240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직무기본 역량 모델링 절차</a:t>
            </a:r>
          </a:p>
        </p:txBody>
      </p:sp>
      <p:sp>
        <p:nvSpPr>
          <p:cNvPr id="122892" name="Rectangle 21">
            <a:extLst>
              <a:ext uri="{FF2B5EF4-FFF2-40B4-BE49-F238E27FC236}">
                <a16:creationId xmlns:a16="http://schemas.microsoft.com/office/drawing/2014/main" id="{4D9997F3-A299-46C6-8D76-81164BE73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74353" name="Group 241">
            <a:extLst>
              <a:ext uri="{FF2B5EF4-FFF2-40B4-BE49-F238E27FC236}">
                <a16:creationId xmlns:a16="http://schemas.microsoft.com/office/drawing/2014/main" id="{CFA30AA4-0FAC-44E1-AA75-D18EB542D761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2205040"/>
          <a:ext cx="8135938" cy="2808287"/>
        </p:xfrm>
        <a:graphic>
          <a:graphicData uri="http://schemas.openxmlformats.org/drawingml/2006/table">
            <a:tbl>
              <a:tblPr/>
              <a:tblGrid>
                <a:gridCol w="10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9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Inputs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문헌자료 분석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워크샵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인터뷰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설문조사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자료수집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➡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워크샵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➡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타당화 설문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➡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최종안 도출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00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조직문화특성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⋅의견수렴을 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위한 설문조사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역량항목 선정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⋅역량정의 및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행동지표 도출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⋅역량모델링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전사원대상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모델링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타당화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조사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 선정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⋅역량별 정의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⋅평가지표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</a:t>
                      </a: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직무기본역량 항목</a:t>
                      </a: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역량별 정의 및 평가지표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2927" name="Group 242">
            <a:extLst>
              <a:ext uri="{FF2B5EF4-FFF2-40B4-BE49-F238E27FC236}">
                <a16:creationId xmlns:a16="http://schemas.microsoft.com/office/drawing/2014/main" id="{C043D7C2-A8EC-4A95-9411-5D1E847ED20C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052515"/>
            <a:ext cx="679450" cy="598487"/>
            <a:chOff x="191" y="521"/>
            <a:chExt cx="428" cy="377"/>
          </a:xfrm>
        </p:grpSpPr>
        <p:grpSp>
          <p:nvGrpSpPr>
            <p:cNvPr id="122928" name="Group 243">
              <a:extLst>
                <a:ext uri="{FF2B5EF4-FFF2-40B4-BE49-F238E27FC236}">
                  <a16:creationId xmlns:a16="http://schemas.microsoft.com/office/drawing/2014/main" id="{E75C605C-0AB3-441E-85E4-81BDF1CAB3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" y="521"/>
              <a:ext cx="428" cy="377"/>
              <a:chOff x="164" y="3980"/>
              <a:chExt cx="572" cy="504"/>
            </a:xfrm>
          </p:grpSpPr>
          <p:sp>
            <p:nvSpPr>
              <p:cNvPr id="474356" name="Oval 244">
                <a:extLst>
                  <a:ext uri="{FF2B5EF4-FFF2-40B4-BE49-F238E27FC236}">
                    <a16:creationId xmlns:a16="http://schemas.microsoft.com/office/drawing/2014/main" id="{62F2E6C3-A3A2-40EF-8B22-903182F5C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123121">
                <a:off x="164" y="4001"/>
                <a:ext cx="572" cy="43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15294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tint val="15294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latinLnBrk="1" hangingPunct="1">
                  <a:lnSpc>
                    <a:spcPct val="120000"/>
                  </a:lnSpc>
                  <a:defRPr/>
                </a:pPr>
                <a:endParaRPr lang="ko-KR" altLang="en-US"/>
              </a:p>
            </p:txBody>
          </p:sp>
          <p:sp>
            <p:nvSpPr>
              <p:cNvPr id="474357" name="Oval 245">
                <a:extLst>
                  <a:ext uri="{FF2B5EF4-FFF2-40B4-BE49-F238E27FC236}">
                    <a16:creationId xmlns:a16="http://schemas.microsoft.com/office/drawing/2014/main" id="{40C693A2-FE51-45F3-8147-846AFA622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3909388">
                <a:off x="238" y="3980"/>
                <a:ext cx="430" cy="504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50000">
                    <a:schemeClr val="bg2">
                      <a:gamma/>
                      <a:tint val="15294"/>
                      <a:invGamma/>
                    </a:schemeClr>
                  </a:gs>
                  <a:gs pos="100000">
                    <a:schemeClr val="bg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latinLnBrk="1" hangingPunct="1">
                  <a:lnSpc>
                    <a:spcPct val="120000"/>
                  </a:lnSpc>
                  <a:defRPr/>
                </a:pPr>
                <a:endParaRPr lang="ko-KR" altLang="en-US"/>
              </a:p>
            </p:txBody>
          </p:sp>
          <p:sp>
            <p:nvSpPr>
              <p:cNvPr id="122932" name="Oval 246">
                <a:extLst>
                  <a:ext uri="{FF2B5EF4-FFF2-40B4-BE49-F238E27FC236}">
                    <a16:creationId xmlns:a16="http://schemas.microsoft.com/office/drawing/2014/main" id="{0D732EF8-479D-41BB-8673-2D9A25E25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123121">
                <a:off x="221" y="4036"/>
                <a:ext cx="462" cy="399"/>
              </a:xfrm>
              <a:prstGeom prst="ellipse">
                <a:avLst/>
              </a:prstGeom>
              <a:gradFill rotWithShape="1">
                <a:gsLst>
                  <a:gs pos="0">
                    <a:srgbClr val="174454"/>
                  </a:gs>
                  <a:gs pos="50000">
                    <a:srgbClr val="3293B5"/>
                  </a:gs>
                  <a:gs pos="100000">
                    <a:srgbClr val="17445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4359" name="Oval 247">
                <a:extLst>
                  <a:ext uri="{FF2B5EF4-FFF2-40B4-BE49-F238E27FC236}">
                    <a16:creationId xmlns:a16="http://schemas.microsoft.com/office/drawing/2014/main" id="{AD561A89-17AF-4809-98D0-D36DAC5EF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94424">
                <a:off x="267" y="4035"/>
                <a:ext cx="370" cy="245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1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latinLnBrk="1" hangingPunct="1">
                  <a:lnSpc>
                    <a:spcPct val="120000"/>
                  </a:lnSpc>
                  <a:defRPr/>
                </a:pPr>
                <a:endParaRPr lang="ko-KR" altLang="en-US"/>
              </a:p>
            </p:txBody>
          </p:sp>
          <p:sp>
            <p:nvSpPr>
              <p:cNvPr id="122934" name="Oval 248">
                <a:extLst>
                  <a:ext uri="{FF2B5EF4-FFF2-40B4-BE49-F238E27FC236}">
                    <a16:creationId xmlns:a16="http://schemas.microsoft.com/office/drawing/2014/main" id="{6E624410-DF8A-4D00-97BA-17FEE0A37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533241" flipV="1">
                <a:off x="318" y="4267"/>
                <a:ext cx="304" cy="168"/>
              </a:xfrm>
              <a:prstGeom prst="ellipse">
                <a:avLst/>
              </a:prstGeom>
              <a:gradFill rotWithShape="1">
                <a:gsLst>
                  <a:gs pos="0">
                    <a:srgbClr val="114489">
                      <a:alpha val="24001"/>
                    </a:srgbClr>
                  </a:gs>
                  <a:gs pos="100000">
                    <a:srgbClr val="081F3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22929" name="Text Box 249">
              <a:extLst>
                <a:ext uri="{FF2B5EF4-FFF2-40B4-BE49-F238E27FC236}">
                  <a16:creationId xmlns:a16="http://schemas.microsoft.com/office/drawing/2014/main" id="{67479738-B63E-499D-B35C-22A2F4C62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" y="552"/>
              <a:ext cx="25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500" i="1">
                  <a:solidFill>
                    <a:schemeClr val="bg1"/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 descr="template04_2">
            <a:extLst>
              <a:ext uri="{FF2B5EF4-FFF2-40B4-BE49-F238E27FC236}">
                <a16:creationId xmlns:a16="http://schemas.microsoft.com/office/drawing/2014/main" id="{EC940422-BE28-4BE8-986A-7D2EC0E4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3907" name="Group 3">
            <a:extLst>
              <a:ext uri="{FF2B5EF4-FFF2-40B4-BE49-F238E27FC236}">
                <a16:creationId xmlns:a16="http://schemas.microsoft.com/office/drawing/2014/main" id="{E52BB100-4D50-4C57-909F-0D14B70B0581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23956" name="Text Box 4">
              <a:extLst>
                <a:ext uri="{FF2B5EF4-FFF2-40B4-BE49-F238E27FC236}">
                  <a16:creationId xmlns:a16="http://schemas.microsoft.com/office/drawing/2014/main" id="{0D338BF9-E9C3-4BCA-A349-DB17C76CD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23957" name="Line 5">
              <a:extLst>
                <a:ext uri="{FF2B5EF4-FFF2-40B4-BE49-F238E27FC236}">
                  <a16:creationId xmlns:a16="http://schemas.microsoft.com/office/drawing/2014/main" id="{DF2FE2CA-1DFA-4474-BB46-8B2C85623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3908" name="Text Box 6">
            <a:extLst>
              <a:ext uri="{FF2B5EF4-FFF2-40B4-BE49-F238E27FC236}">
                <a16:creationId xmlns:a16="http://schemas.microsoft.com/office/drawing/2014/main" id="{9146D15E-BF97-4F5D-B54A-FE4335EAE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23909" name="Group 7">
            <a:extLst>
              <a:ext uri="{FF2B5EF4-FFF2-40B4-BE49-F238E27FC236}">
                <a16:creationId xmlns:a16="http://schemas.microsoft.com/office/drawing/2014/main" id="{9DF39F74-9F86-46D6-8D83-459E95F1E238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23951" name="Oval 8">
              <a:extLst>
                <a:ext uri="{FF2B5EF4-FFF2-40B4-BE49-F238E27FC236}">
                  <a16:creationId xmlns:a16="http://schemas.microsoft.com/office/drawing/2014/main" id="{126B9D98-8BAF-4304-B51C-9DB65D573DE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952" name="Oval 9">
              <a:extLst>
                <a:ext uri="{FF2B5EF4-FFF2-40B4-BE49-F238E27FC236}">
                  <a16:creationId xmlns:a16="http://schemas.microsoft.com/office/drawing/2014/main" id="{D1AB6A69-9197-4E8D-AFDD-F45AA9E8B8C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953" name="Oval 10">
              <a:extLst>
                <a:ext uri="{FF2B5EF4-FFF2-40B4-BE49-F238E27FC236}">
                  <a16:creationId xmlns:a16="http://schemas.microsoft.com/office/drawing/2014/main" id="{5821E1A5-C11E-40F6-940A-2D2CE269D70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954" name="Oval 11">
              <a:extLst>
                <a:ext uri="{FF2B5EF4-FFF2-40B4-BE49-F238E27FC236}">
                  <a16:creationId xmlns:a16="http://schemas.microsoft.com/office/drawing/2014/main" id="{7694532B-35C8-42A0-9B83-2FBD78CFB8C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955" name="Oval 12">
              <a:extLst>
                <a:ext uri="{FF2B5EF4-FFF2-40B4-BE49-F238E27FC236}">
                  <a16:creationId xmlns:a16="http://schemas.microsoft.com/office/drawing/2014/main" id="{2A82F1FB-DED4-4750-BAFB-B6A49A19291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3910" name="Line 13">
            <a:extLst>
              <a:ext uri="{FF2B5EF4-FFF2-40B4-BE49-F238E27FC236}">
                <a16:creationId xmlns:a16="http://schemas.microsoft.com/office/drawing/2014/main" id="{B9C38072-0D1E-4B6E-AD41-9CDF5ACEEC3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911" name="Rectangle 14">
            <a:extLst>
              <a:ext uri="{FF2B5EF4-FFF2-40B4-BE49-F238E27FC236}">
                <a16:creationId xmlns:a16="http://schemas.microsoft.com/office/drawing/2014/main" id="{A85DE783-8087-4197-B579-AE2F02574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3912" name="Group 15">
            <a:extLst>
              <a:ext uri="{FF2B5EF4-FFF2-40B4-BE49-F238E27FC236}">
                <a16:creationId xmlns:a16="http://schemas.microsoft.com/office/drawing/2014/main" id="{103536D6-0672-4777-BB68-7D7E3D0138D4}"/>
              </a:ext>
            </a:extLst>
          </p:cNvPr>
          <p:cNvGrpSpPr>
            <a:grpSpLocks/>
          </p:cNvGrpSpPr>
          <p:nvPr/>
        </p:nvGrpSpPr>
        <p:grpSpPr bwMode="auto">
          <a:xfrm>
            <a:off x="6732590" y="188915"/>
            <a:ext cx="2160587" cy="439737"/>
            <a:chOff x="1020" y="618"/>
            <a:chExt cx="1542" cy="277"/>
          </a:xfrm>
        </p:grpSpPr>
        <p:sp>
          <p:nvSpPr>
            <p:cNvPr id="123949" name="Rectangle 16">
              <a:extLst>
                <a:ext uri="{FF2B5EF4-FFF2-40B4-BE49-F238E27FC236}">
                  <a16:creationId xmlns:a16="http://schemas.microsoft.com/office/drawing/2014/main" id="{DAAB4A08-CB8F-4781-A830-F5D99560C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950" name="Text Box 17">
              <a:extLst>
                <a:ext uri="{FF2B5EF4-FFF2-40B4-BE49-F238E27FC236}">
                  <a16:creationId xmlns:a16="http://schemas.microsoft.com/office/drawing/2014/main" id="{A05B484C-3777-4E02-8F2D-71F559384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직무기본 역량</a:t>
              </a:r>
            </a:p>
          </p:txBody>
        </p:sp>
      </p:grpSp>
      <p:sp>
        <p:nvSpPr>
          <p:cNvPr id="123913" name="Rectangle 18">
            <a:extLst>
              <a:ext uri="{FF2B5EF4-FFF2-40B4-BE49-F238E27FC236}">
                <a16:creationId xmlns:a16="http://schemas.microsoft.com/office/drawing/2014/main" id="{9321D500-3808-4EE4-B58C-ADF88A291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914" name="Rectangle 21">
            <a:extLst>
              <a:ext uri="{FF2B5EF4-FFF2-40B4-BE49-F238E27FC236}">
                <a16:creationId xmlns:a16="http://schemas.microsoft.com/office/drawing/2014/main" id="{2C320815-1CEF-42E0-9A36-F898730AE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915" name="Rectangle 30">
            <a:extLst>
              <a:ext uri="{FF2B5EF4-FFF2-40B4-BE49-F238E27FC236}">
                <a16:creationId xmlns:a16="http://schemas.microsoft.com/office/drawing/2014/main" id="{D322AEBE-1E1E-40BC-B235-2279AD437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3916" name="Group 96">
            <a:extLst>
              <a:ext uri="{FF2B5EF4-FFF2-40B4-BE49-F238E27FC236}">
                <a16:creationId xmlns:a16="http://schemas.microsoft.com/office/drawing/2014/main" id="{BA878D03-2070-4B9B-815A-747C661CB96B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765175"/>
            <a:ext cx="4248150" cy="598488"/>
            <a:chOff x="204" y="663"/>
            <a:chExt cx="2676" cy="377"/>
          </a:xfrm>
        </p:grpSpPr>
        <p:sp>
          <p:nvSpPr>
            <p:cNvPr id="123939" name="Freeform 19">
              <a:extLst>
                <a:ext uri="{FF2B5EF4-FFF2-40B4-BE49-F238E27FC236}">
                  <a16:creationId xmlns:a16="http://schemas.microsoft.com/office/drawing/2014/main" id="{A7FDEBCE-D5E5-42CF-B23C-DE15E4BA2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" y="663"/>
              <a:ext cx="2313" cy="318"/>
            </a:xfrm>
            <a:custGeom>
              <a:avLst/>
              <a:gdLst>
                <a:gd name="T0" fmla="*/ 0 w 1840"/>
                <a:gd name="T1" fmla="*/ 0 h 699"/>
                <a:gd name="T2" fmla="*/ 1602 w 1840"/>
                <a:gd name="T3" fmla="*/ 0 h 699"/>
                <a:gd name="T4" fmla="*/ 1840 w 1840"/>
                <a:gd name="T5" fmla="*/ 350 h 699"/>
                <a:gd name="T6" fmla="*/ 1603 w 1840"/>
                <a:gd name="T7" fmla="*/ 695 h 699"/>
                <a:gd name="T8" fmla="*/ 4 w 1840"/>
                <a:gd name="T9" fmla="*/ 699 h 699"/>
                <a:gd name="T10" fmla="*/ 244 w 1840"/>
                <a:gd name="T11" fmla="*/ 347 h 699"/>
                <a:gd name="T12" fmla="*/ 0 w 1840"/>
                <a:gd name="T13" fmla="*/ 0 h 6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40" h="699">
                  <a:moveTo>
                    <a:pt x="0" y="0"/>
                  </a:moveTo>
                  <a:lnTo>
                    <a:pt x="1602" y="0"/>
                  </a:lnTo>
                  <a:lnTo>
                    <a:pt x="1840" y="350"/>
                  </a:lnTo>
                  <a:lnTo>
                    <a:pt x="1603" y="695"/>
                  </a:lnTo>
                  <a:lnTo>
                    <a:pt x="4" y="699"/>
                  </a:lnTo>
                  <a:lnTo>
                    <a:pt x="244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FF"/>
            </a:solidFill>
            <a:ln w="12700" cap="flat" cmpd="sng">
              <a:solidFill>
                <a:srgbClr val="4D4D4D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940" name="Text Box 20">
              <a:extLst>
                <a:ext uri="{FF2B5EF4-FFF2-40B4-BE49-F238E27FC236}">
                  <a16:creationId xmlns:a16="http://schemas.microsoft.com/office/drawing/2014/main" id="{B523C8E2-3DE6-4115-B91E-3DC53A07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709"/>
              <a:ext cx="20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직무기본 역량 모델 선정</a:t>
              </a:r>
            </a:p>
          </p:txBody>
        </p:sp>
        <p:grpSp>
          <p:nvGrpSpPr>
            <p:cNvPr id="123941" name="Group 65">
              <a:extLst>
                <a:ext uri="{FF2B5EF4-FFF2-40B4-BE49-F238E27FC236}">
                  <a16:creationId xmlns:a16="http://schemas.microsoft.com/office/drawing/2014/main" id="{C772E75C-341B-4FFE-B330-767D60D44B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663"/>
              <a:ext cx="428" cy="377"/>
              <a:chOff x="203" y="1648"/>
              <a:chExt cx="428" cy="377"/>
            </a:xfrm>
          </p:grpSpPr>
          <p:grpSp>
            <p:nvGrpSpPr>
              <p:cNvPr id="123942" name="Group 66">
                <a:extLst>
                  <a:ext uri="{FF2B5EF4-FFF2-40B4-BE49-F238E27FC236}">
                    <a16:creationId xmlns:a16="http://schemas.microsoft.com/office/drawing/2014/main" id="{855B0AFD-A946-4E6D-B75F-7FFBA04F0F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" y="1648"/>
                <a:ext cx="428" cy="377"/>
                <a:chOff x="164" y="3980"/>
                <a:chExt cx="572" cy="504"/>
              </a:xfrm>
            </p:grpSpPr>
            <p:sp>
              <p:nvSpPr>
                <p:cNvPr id="476227" name="Oval 67">
                  <a:extLst>
                    <a:ext uri="{FF2B5EF4-FFF2-40B4-BE49-F238E27FC236}">
                      <a16:creationId xmlns:a16="http://schemas.microsoft.com/office/drawing/2014/main" id="{7B396C16-C6E5-461A-8962-F523A18E86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123121">
                  <a:off x="164" y="4001"/>
                  <a:ext cx="572" cy="43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gamma/>
                        <a:tint val="15294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tint val="15294"/>
                        <a:invGamma/>
                      </a:schemeClr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latinLnBrk="1" hangingPunct="1">
                    <a:lnSpc>
                      <a:spcPct val="120000"/>
                    </a:lnSpc>
                    <a:defRPr/>
                  </a:pPr>
                  <a:endParaRPr lang="ko-KR" altLang="en-US"/>
                </a:p>
              </p:txBody>
            </p:sp>
            <p:sp>
              <p:nvSpPr>
                <p:cNvPr id="476228" name="Oval 68">
                  <a:extLst>
                    <a:ext uri="{FF2B5EF4-FFF2-40B4-BE49-F238E27FC236}">
                      <a16:creationId xmlns:a16="http://schemas.microsoft.com/office/drawing/2014/main" id="{69EC2FE5-24BF-450F-9581-6317A8481C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3909388">
                  <a:off x="238" y="3980"/>
                  <a:ext cx="430" cy="50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50000">
                      <a:schemeClr val="bg2">
                        <a:gamma/>
                        <a:tint val="1529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latinLnBrk="1" hangingPunct="1">
                    <a:lnSpc>
                      <a:spcPct val="120000"/>
                    </a:lnSpc>
                    <a:defRPr/>
                  </a:pPr>
                  <a:endParaRPr lang="ko-KR" altLang="en-US"/>
                </a:p>
              </p:txBody>
            </p:sp>
            <p:sp>
              <p:nvSpPr>
                <p:cNvPr id="123946" name="Oval 69">
                  <a:extLst>
                    <a:ext uri="{FF2B5EF4-FFF2-40B4-BE49-F238E27FC236}">
                      <a16:creationId xmlns:a16="http://schemas.microsoft.com/office/drawing/2014/main" id="{E5685C79-3C14-43F7-B423-65405DE3BD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123121">
                  <a:off x="221" y="4036"/>
                  <a:ext cx="462" cy="39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174454"/>
                    </a:gs>
                    <a:gs pos="50000">
                      <a:srgbClr val="3293B5"/>
                    </a:gs>
                    <a:gs pos="100000">
                      <a:srgbClr val="174454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spcBef>
                      <a:spcPct val="0"/>
                    </a:spcBef>
                    <a:buFontTx/>
                    <a:buNone/>
                  </a:pPr>
                  <a:endParaRPr lang="ko-KR" altLang="en-US" sz="280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76230" name="Oval 70">
                  <a:extLst>
                    <a:ext uri="{FF2B5EF4-FFF2-40B4-BE49-F238E27FC236}">
                      <a16:creationId xmlns:a16="http://schemas.microsoft.com/office/drawing/2014/main" id="{04440E14-35EF-4F62-9CAE-AD0B041299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94424">
                  <a:off x="267" y="4035"/>
                  <a:ext cx="370" cy="24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>
                        <a:alpha val="71001"/>
                      </a:schemeClr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latinLnBrk="1" hangingPunct="1">
                    <a:lnSpc>
                      <a:spcPct val="120000"/>
                    </a:lnSpc>
                    <a:defRPr/>
                  </a:pPr>
                  <a:endParaRPr lang="ko-KR" altLang="en-US"/>
                </a:p>
              </p:txBody>
            </p:sp>
            <p:sp>
              <p:nvSpPr>
                <p:cNvPr id="123948" name="Oval 71">
                  <a:extLst>
                    <a:ext uri="{FF2B5EF4-FFF2-40B4-BE49-F238E27FC236}">
                      <a16:creationId xmlns:a16="http://schemas.microsoft.com/office/drawing/2014/main" id="{136EFD69-3A03-4862-A654-3F4D51BFF6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0533241" flipV="1">
                  <a:off x="318" y="4267"/>
                  <a:ext cx="304" cy="16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114489">
                        <a:alpha val="24001"/>
                      </a:srgbClr>
                    </a:gs>
                    <a:gs pos="100000">
                      <a:srgbClr val="081F3F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spcBef>
                      <a:spcPct val="0"/>
                    </a:spcBef>
                    <a:buFontTx/>
                    <a:buNone/>
                  </a:pPr>
                  <a:endParaRPr lang="ko-KR" altLang="en-US" sz="280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23943" name="Text Box 72">
                <a:extLst>
                  <a:ext uri="{FF2B5EF4-FFF2-40B4-BE49-F238E27FC236}">
                    <a16:creationId xmlns:a16="http://schemas.microsoft.com/office/drawing/2014/main" id="{7A868E6C-D725-436E-8AD5-FC06AE427C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" y="1679"/>
                <a:ext cx="318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2500" i="1">
                    <a:solidFill>
                      <a:schemeClr val="bg1"/>
                    </a:solidFill>
                    <a:latin typeface="HY견명조" panose="02030600000101010101" pitchFamily="18" charset="-127"/>
                    <a:ea typeface="HY견명조" panose="02030600000101010101" pitchFamily="18" charset="-127"/>
                  </a:rPr>
                  <a:t>2 </a:t>
                </a:r>
              </a:p>
            </p:txBody>
          </p:sp>
        </p:grpSp>
      </p:grpSp>
      <p:sp>
        <p:nvSpPr>
          <p:cNvPr id="123917" name="Rectangle 74">
            <a:extLst>
              <a:ext uri="{FF2B5EF4-FFF2-40B4-BE49-F238E27FC236}">
                <a16:creationId xmlns:a16="http://schemas.microsoft.com/office/drawing/2014/main" id="{58EA99DF-E155-46F3-A11F-46FCCD537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494079"/>
            <a:ext cx="7612062" cy="54085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직무기본역량은 직무전문 분야를 효율적으로 수행하기 위해 필요한 기본적인 능력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사람관계와 일 측면의 역량을 지원하는 기본역량을 선정</a:t>
            </a:r>
          </a:p>
        </p:txBody>
      </p:sp>
      <p:grpSp>
        <p:nvGrpSpPr>
          <p:cNvPr id="123918" name="Group 75">
            <a:extLst>
              <a:ext uri="{FF2B5EF4-FFF2-40B4-BE49-F238E27FC236}">
                <a16:creationId xmlns:a16="http://schemas.microsoft.com/office/drawing/2014/main" id="{89EAEFD8-38F5-4D03-AAF3-7DAE7015203C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355852"/>
            <a:ext cx="5054600" cy="4119563"/>
            <a:chOff x="192" y="1238"/>
            <a:chExt cx="3184" cy="2595"/>
          </a:xfrm>
        </p:grpSpPr>
        <p:sp>
          <p:nvSpPr>
            <p:cNvPr id="123919" name="Rectangle 76">
              <a:extLst>
                <a:ext uri="{FF2B5EF4-FFF2-40B4-BE49-F238E27FC236}">
                  <a16:creationId xmlns:a16="http://schemas.microsoft.com/office/drawing/2014/main" id="{B19E8834-0F64-44EE-81ED-0BE1B7656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" y="1409"/>
              <a:ext cx="1331" cy="10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3920" name="Rectangle 77">
              <a:extLst>
                <a:ext uri="{FF2B5EF4-FFF2-40B4-BE49-F238E27FC236}">
                  <a16:creationId xmlns:a16="http://schemas.microsoft.com/office/drawing/2014/main" id="{1BE966F3-C463-402A-93D5-6A78A7B89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" y="2558"/>
              <a:ext cx="1331" cy="10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3921" name="Rectangle 78">
              <a:extLst>
                <a:ext uri="{FF2B5EF4-FFF2-40B4-BE49-F238E27FC236}">
                  <a16:creationId xmlns:a16="http://schemas.microsoft.com/office/drawing/2014/main" id="{16A0B87D-4E17-4F47-96C9-6CA5220BD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" y="1413"/>
              <a:ext cx="1314" cy="10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3922" name="Rectangle 79">
              <a:extLst>
                <a:ext uri="{FF2B5EF4-FFF2-40B4-BE49-F238E27FC236}">
                  <a16:creationId xmlns:a16="http://schemas.microsoft.com/office/drawing/2014/main" id="{0C37D3AA-970D-464C-A41C-E4265B98B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7" y="2552"/>
              <a:ext cx="1309" cy="10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23923" name="Text Box 80">
              <a:extLst>
                <a:ext uri="{FF2B5EF4-FFF2-40B4-BE49-F238E27FC236}">
                  <a16:creationId xmlns:a16="http://schemas.microsoft.com/office/drawing/2014/main" id="{4E92C82A-8591-444C-A1DC-68AB80442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798"/>
              <a:ext cx="375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People</a:t>
              </a:r>
            </a:p>
          </p:txBody>
        </p:sp>
        <p:sp>
          <p:nvSpPr>
            <p:cNvPr id="123924" name="Text Box 81">
              <a:extLst>
                <a:ext uri="{FF2B5EF4-FFF2-40B4-BE49-F238E27FC236}">
                  <a16:creationId xmlns:a16="http://schemas.microsoft.com/office/drawing/2014/main" id="{009B9636-DB04-4726-AC43-2B13B4D6A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" y="3159"/>
              <a:ext cx="322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Work</a:t>
              </a:r>
            </a:p>
          </p:txBody>
        </p:sp>
        <p:sp>
          <p:nvSpPr>
            <p:cNvPr id="123925" name="Text Box 82">
              <a:extLst>
                <a:ext uri="{FF2B5EF4-FFF2-40B4-BE49-F238E27FC236}">
                  <a16:creationId xmlns:a16="http://schemas.microsoft.com/office/drawing/2014/main" id="{EC19EA91-463D-447C-9CCE-B1B0D36DE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" y="1238"/>
              <a:ext cx="649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Intrapersonal </a:t>
              </a:r>
            </a:p>
          </p:txBody>
        </p:sp>
        <p:sp>
          <p:nvSpPr>
            <p:cNvPr id="123926" name="Text Box 83">
              <a:extLst>
                <a:ext uri="{FF2B5EF4-FFF2-40B4-BE49-F238E27FC236}">
                  <a16:creationId xmlns:a16="http://schemas.microsoft.com/office/drawing/2014/main" id="{40E07D2D-F649-412B-A864-6D02700E9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9" y="1238"/>
              <a:ext cx="598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Interpersonal</a:t>
              </a:r>
            </a:p>
          </p:txBody>
        </p:sp>
        <p:cxnSp>
          <p:nvCxnSpPr>
            <p:cNvPr id="123927" name="AutoShape 84">
              <a:extLst>
                <a:ext uri="{FF2B5EF4-FFF2-40B4-BE49-F238E27FC236}">
                  <a16:creationId xmlns:a16="http://schemas.microsoft.com/office/drawing/2014/main" id="{33530E31-A91F-4CCA-915F-D7AE981E0B57}"/>
                </a:ext>
              </a:extLst>
            </p:cNvPr>
            <p:cNvCxnSpPr>
              <a:cxnSpLocks noChangeShapeType="1"/>
              <a:endCxn id="123926" idx="1"/>
            </p:cNvCxnSpPr>
            <p:nvPr/>
          </p:nvCxnSpPr>
          <p:spPr bwMode="auto">
            <a:xfrm>
              <a:off x="1408" y="1307"/>
              <a:ext cx="1061" cy="9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928" name="Text Box 85">
              <a:extLst>
                <a:ext uri="{FF2B5EF4-FFF2-40B4-BE49-F238E27FC236}">
                  <a16:creationId xmlns:a16="http://schemas.microsoft.com/office/drawing/2014/main" id="{FF49DA2C-5B89-48E3-A8E0-0EA9D2674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" y="3679"/>
              <a:ext cx="725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Job Operational</a:t>
              </a:r>
            </a:p>
          </p:txBody>
        </p:sp>
        <p:sp>
          <p:nvSpPr>
            <p:cNvPr id="123929" name="Text Box 86">
              <a:extLst>
                <a:ext uri="{FF2B5EF4-FFF2-40B4-BE49-F238E27FC236}">
                  <a16:creationId xmlns:a16="http://schemas.microsoft.com/office/drawing/2014/main" id="{3923DD05-A506-49F2-BE7C-059697C0C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5" y="3679"/>
              <a:ext cx="795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Strategy Oriented</a:t>
              </a:r>
            </a:p>
          </p:txBody>
        </p:sp>
        <p:cxnSp>
          <p:nvCxnSpPr>
            <p:cNvPr id="123930" name="AutoShape 87">
              <a:extLst>
                <a:ext uri="{FF2B5EF4-FFF2-40B4-BE49-F238E27FC236}">
                  <a16:creationId xmlns:a16="http://schemas.microsoft.com/office/drawing/2014/main" id="{A28D32A0-E5EB-40B1-9F2D-6099466BAF31}"/>
                </a:ext>
              </a:extLst>
            </p:cNvPr>
            <p:cNvCxnSpPr>
              <a:cxnSpLocks noChangeShapeType="1"/>
              <a:endCxn id="123929" idx="1"/>
            </p:cNvCxnSpPr>
            <p:nvPr/>
          </p:nvCxnSpPr>
          <p:spPr bwMode="auto">
            <a:xfrm>
              <a:off x="1462" y="3747"/>
              <a:ext cx="963" cy="0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931" name="Text Box 88">
              <a:extLst>
                <a:ext uri="{FF2B5EF4-FFF2-40B4-BE49-F238E27FC236}">
                  <a16:creationId xmlns:a16="http://schemas.microsoft.com/office/drawing/2014/main" id="{D16FD62D-B7AE-43A9-BD6C-AA5ECC2AC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2622"/>
              <a:ext cx="624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 u="sng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전략지향 역량</a:t>
              </a:r>
            </a:p>
          </p:txBody>
        </p:sp>
        <p:sp>
          <p:nvSpPr>
            <p:cNvPr id="123932" name="Text Box 89">
              <a:extLst>
                <a:ext uri="{FF2B5EF4-FFF2-40B4-BE49-F238E27FC236}">
                  <a16:creationId xmlns:a16="http://schemas.microsoft.com/office/drawing/2014/main" id="{E81789A3-1203-41A3-9406-E50FE0931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" y="2614"/>
              <a:ext cx="624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 u="sng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직무수행 역량</a:t>
              </a:r>
            </a:p>
          </p:txBody>
        </p:sp>
        <p:sp>
          <p:nvSpPr>
            <p:cNvPr id="123933" name="Text Box 90">
              <a:extLst>
                <a:ext uri="{FF2B5EF4-FFF2-40B4-BE49-F238E27FC236}">
                  <a16:creationId xmlns:a16="http://schemas.microsoft.com/office/drawing/2014/main" id="{FA2E07C1-9B14-4C1F-B072-DBEDAB177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495"/>
              <a:ext cx="624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 u="sng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대인관계 역량</a:t>
              </a:r>
            </a:p>
          </p:txBody>
        </p:sp>
        <p:sp>
          <p:nvSpPr>
            <p:cNvPr id="123934" name="Text Box 91">
              <a:extLst>
                <a:ext uri="{FF2B5EF4-FFF2-40B4-BE49-F238E27FC236}">
                  <a16:creationId xmlns:a16="http://schemas.microsoft.com/office/drawing/2014/main" id="{C3385AC2-8D95-47CD-B85E-750AAA8C8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8" y="1494"/>
              <a:ext cx="624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 u="sng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자기기반 역량</a:t>
              </a:r>
            </a:p>
          </p:txBody>
        </p:sp>
        <p:sp>
          <p:nvSpPr>
            <p:cNvPr id="123935" name="Text Box 92">
              <a:extLst>
                <a:ext uri="{FF2B5EF4-FFF2-40B4-BE49-F238E27FC236}">
                  <a16:creationId xmlns:a16="http://schemas.microsoft.com/office/drawing/2014/main" id="{C14D84A3-E373-4D09-8589-8CF01CD0F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" y="1625"/>
              <a:ext cx="1297" cy="3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열정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도전정신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성실성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끈기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적응성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윤리의식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자기관리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자기개발 등 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8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개 역량</a:t>
              </a:r>
            </a:p>
          </p:txBody>
        </p:sp>
        <p:sp>
          <p:nvSpPr>
            <p:cNvPr id="123936" name="Text Box 93">
              <a:extLst>
                <a:ext uri="{FF2B5EF4-FFF2-40B4-BE49-F238E27FC236}">
                  <a16:creationId xmlns:a16="http://schemas.microsoft.com/office/drawing/2014/main" id="{A0F54F53-CEF7-4F11-A903-FAB0B11CA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1620"/>
              <a:ext cx="1284" cy="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명확한 의사전달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대화촉진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설득력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프리젠테이션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협상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문서 의사소통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배려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갈등관리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네트워킹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정치적 기민함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팀웍 등 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11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개 역량</a:t>
              </a:r>
            </a:p>
          </p:txBody>
        </p:sp>
        <p:sp>
          <p:nvSpPr>
            <p:cNvPr id="123937" name="Text Box 94">
              <a:extLst>
                <a:ext uri="{FF2B5EF4-FFF2-40B4-BE49-F238E27FC236}">
                  <a16:creationId xmlns:a16="http://schemas.microsoft.com/office/drawing/2014/main" id="{B7D4DD89-5F9D-48D9-AA67-2C4CAC457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" y="2760"/>
              <a:ext cx="124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프로젝트 관리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의사결정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문제해결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시간 준수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정보 및 지식관리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정보와 시스템의 활용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세밀한 일 처리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판매 및 상담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재무적 마인드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안전중시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업무개선 등 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14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개 역량</a:t>
              </a:r>
            </a:p>
          </p:txBody>
        </p:sp>
        <p:sp>
          <p:nvSpPr>
            <p:cNvPr id="123938" name="Text Box 95">
              <a:extLst>
                <a:ext uri="{FF2B5EF4-FFF2-40B4-BE49-F238E27FC236}">
                  <a16:creationId xmlns:a16="http://schemas.microsoft.com/office/drawing/2014/main" id="{C7F1C31E-6256-4A38-80E1-303550EA0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2747"/>
              <a:ext cx="1300" cy="3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정보분석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계획 및 조직화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비즈니스 이해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시장상황에 대한 이해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국제적 안목 등 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5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개 역량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 descr="template04_2">
            <a:extLst>
              <a:ext uri="{FF2B5EF4-FFF2-40B4-BE49-F238E27FC236}">
                <a16:creationId xmlns:a16="http://schemas.microsoft.com/office/drawing/2014/main" id="{2B43DEAE-6A39-4305-9D49-5D4553C35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4931" name="Group 3">
            <a:extLst>
              <a:ext uri="{FF2B5EF4-FFF2-40B4-BE49-F238E27FC236}">
                <a16:creationId xmlns:a16="http://schemas.microsoft.com/office/drawing/2014/main" id="{8C609B8C-24FD-4FA4-8B09-B7BA96832AFA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24984" name="Text Box 4">
              <a:extLst>
                <a:ext uri="{FF2B5EF4-FFF2-40B4-BE49-F238E27FC236}">
                  <a16:creationId xmlns:a16="http://schemas.microsoft.com/office/drawing/2014/main" id="{0B7DBF4D-8867-4019-86B8-B90CA8BB1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24985" name="Line 5">
              <a:extLst>
                <a:ext uri="{FF2B5EF4-FFF2-40B4-BE49-F238E27FC236}">
                  <a16:creationId xmlns:a16="http://schemas.microsoft.com/office/drawing/2014/main" id="{CD60A894-D81B-4F17-BFB0-9EC917536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4932" name="Text Box 6">
            <a:extLst>
              <a:ext uri="{FF2B5EF4-FFF2-40B4-BE49-F238E27FC236}">
                <a16:creationId xmlns:a16="http://schemas.microsoft.com/office/drawing/2014/main" id="{D6B2A4F5-4DC4-4C24-A919-61871373C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24933" name="Group 7">
            <a:extLst>
              <a:ext uri="{FF2B5EF4-FFF2-40B4-BE49-F238E27FC236}">
                <a16:creationId xmlns:a16="http://schemas.microsoft.com/office/drawing/2014/main" id="{43A532DC-52AB-45C7-A72D-D102D4FD1A68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24979" name="Oval 8">
              <a:extLst>
                <a:ext uri="{FF2B5EF4-FFF2-40B4-BE49-F238E27FC236}">
                  <a16:creationId xmlns:a16="http://schemas.microsoft.com/office/drawing/2014/main" id="{C6E9B678-07AB-42B8-82A3-03C65FC9591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980" name="Oval 9">
              <a:extLst>
                <a:ext uri="{FF2B5EF4-FFF2-40B4-BE49-F238E27FC236}">
                  <a16:creationId xmlns:a16="http://schemas.microsoft.com/office/drawing/2014/main" id="{224D0EDF-83A3-4349-BA1E-1BD65364575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981" name="Oval 10">
              <a:extLst>
                <a:ext uri="{FF2B5EF4-FFF2-40B4-BE49-F238E27FC236}">
                  <a16:creationId xmlns:a16="http://schemas.microsoft.com/office/drawing/2014/main" id="{CAA7609D-D5E2-45C5-91D2-D8D6F49826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982" name="Oval 11">
              <a:extLst>
                <a:ext uri="{FF2B5EF4-FFF2-40B4-BE49-F238E27FC236}">
                  <a16:creationId xmlns:a16="http://schemas.microsoft.com/office/drawing/2014/main" id="{2F8CFDFD-1D9A-4F70-B8E3-2DF4FA0B45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983" name="Oval 12">
              <a:extLst>
                <a:ext uri="{FF2B5EF4-FFF2-40B4-BE49-F238E27FC236}">
                  <a16:creationId xmlns:a16="http://schemas.microsoft.com/office/drawing/2014/main" id="{81A19639-A883-4296-9A86-8A21ED94639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4934" name="Line 13">
            <a:extLst>
              <a:ext uri="{FF2B5EF4-FFF2-40B4-BE49-F238E27FC236}">
                <a16:creationId xmlns:a16="http://schemas.microsoft.com/office/drawing/2014/main" id="{FC46EFB1-AD62-4671-B43E-C44B745B6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4935" name="Rectangle 14">
            <a:extLst>
              <a:ext uri="{FF2B5EF4-FFF2-40B4-BE49-F238E27FC236}">
                <a16:creationId xmlns:a16="http://schemas.microsoft.com/office/drawing/2014/main" id="{727FA5EC-C9F9-4DA7-B57C-7EF8126AF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4936" name="Group 15">
            <a:extLst>
              <a:ext uri="{FF2B5EF4-FFF2-40B4-BE49-F238E27FC236}">
                <a16:creationId xmlns:a16="http://schemas.microsoft.com/office/drawing/2014/main" id="{F9B27D1C-103C-429A-9253-D62CBEFE4229}"/>
              </a:ext>
            </a:extLst>
          </p:cNvPr>
          <p:cNvGrpSpPr>
            <a:grpSpLocks/>
          </p:cNvGrpSpPr>
          <p:nvPr/>
        </p:nvGrpSpPr>
        <p:grpSpPr bwMode="auto">
          <a:xfrm>
            <a:off x="6732590" y="188915"/>
            <a:ext cx="2160587" cy="439737"/>
            <a:chOff x="1020" y="618"/>
            <a:chExt cx="1542" cy="277"/>
          </a:xfrm>
        </p:grpSpPr>
        <p:sp>
          <p:nvSpPr>
            <p:cNvPr id="124977" name="Rectangle 16">
              <a:extLst>
                <a:ext uri="{FF2B5EF4-FFF2-40B4-BE49-F238E27FC236}">
                  <a16:creationId xmlns:a16="http://schemas.microsoft.com/office/drawing/2014/main" id="{BE5F82F8-48D1-480D-B676-6029F19C4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978" name="Text Box 17">
              <a:extLst>
                <a:ext uri="{FF2B5EF4-FFF2-40B4-BE49-F238E27FC236}">
                  <a16:creationId xmlns:a16="http://schemas.microsoft.com/office/drawing/2014/main" id="{FA69F8B7-AEF4-4A82-AF94-138B27B11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직무기본 역량</a:t>
              </a:r>
            </a:p>
          </p:txBody>
        </p:sp>
      </p:grpSp>
      <p:sp>
        <p:nvSpPr>
          <p:cNvPr id="124937" name="Rectangle 18">
            <a:extLst>
              <a:ext uri="{FF2B5EF4-FFF2-40B4-BE49-F238E27FC236}">
                <a16:creationId xmlns:a16="http://schemas.microsoft.com/office/drawing/2014/main" id="{C31D16E4-CB3C-4E01-BAF3-82F284692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938" name="Rectangle 19">
            <a:extLst>
              <a:ext uri="{FF2B5EF4-FFF2-40B4-BE49-F238E27FC236}">
                <a16:creationId xmlns:a16="http://schemas.microsoft.com/office/drawing/2014/main" id="{1575A60D-1CE7-49D3-9D05-EA01B571A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939" name="Rectangle 20">
            <a:extLst>
              <a:ext uri="{FF2B5EF4-FFF2-40B4-BE49-F238E27FC236}">
                <a16:creationId xmlns:a16="http://schemas.microsoft.com/office/drawing/2014/main" id="{35151F01-D1BC-4C9D-B7AA-ADA2BE7AC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940" name="Rectangle 54">
            <a:extLst>
              <a:ext uri="{FF2B5EF4-FFF2-40B4-BE49-F238E27FC236}">
                <a16:creationId xmlns:a16="http://schemas.microsoft.com/office/drawing/2014/main" id="{E39F094C-505C-4B51-A4DC-89F9BAE79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5" y="981077"/>
            <a:ext cx="4103687" cy="36671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직무기본역량 모델 세부내용</a:t>
            </a:r>
          </a:p>
        </p:txBody>
      </p:sp>
      <p:sp>
        <p:nvSpPr>
          <p:cNvPr id="124941" name="Rectangle 55">
            <a:extLst>
              <a:ext uri="{FF2B5EF4-FFF2-40B4-BE49-F238E27FC236}">
                <a16:creationId xmlns:a16="http://schemas.microsoft.com/office/drawing/2014/main" id="{7330FC69-DAA8-4518-986A-4BD29AD2D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82519" name="Group 215">
            <a:extLst>
              <a:ext uri="{FF2B5EF4-FFF2-40B4-BE49-F238E27FC236}">
                <a16:creationId xmlns:a16="http://schemas.microsoft.com/office/drawing/2014/main" id="{3551DF6C-3963-4003-A027-B6740D3D0897}"/>
              </a:ext>
            </a:extLst>
          </p:cNvPr>
          <p:cNvGraphicFramePr>
            <a:graphicFrameLocks noGrp="1"/>
          </p:cNvGraphicFramePr>
          <p:nvPr/>
        </p:nvGraphicFramePr>
        <p:xfrm>
          <a:off x="468315" y="1844677"/>
          <a:ext cx="8207375" cy="3313113"/>
        </p:xfrm>
        <a:graphic>
          <a:graphicData uri="http://schemas.openxmlformats.org/drawingml/2006/table">
            <a:tbl>
              <a:tblPr/>
              <a:tblGrid>
                <a:gridCol w="8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영역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정의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자기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기반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열정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조직의 비전을 성취하고자 열성을 보인다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도전정신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높은 목표를 가지고 이를 달성하기 위해 적극적으로 노력한다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성실성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책임감과 도덕적 신념을 바탕으로 신뢰있게 행동하여 언행일치의 모습을 보인다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끈기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목표가 달성되거나 달성 가능성이 없어질 때까지 끈기를 가지고 노력한다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적응성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성과에 영향을 미치는 내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외부 환경변화에 효과적인 방법으로 신속하게 적응한다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윤리의식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기업의 사회적 책임을 바르게 이해하여 기업 투명성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윤리적 정직성을 침해하지 않는다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자기관리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업무효율성을 위해 자기 자신을 적절히 관리한다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자기개발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성과향상을 위해 자신의 능력을 꾸준히 개발한다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 descr="template04_2">
            <a:extLst>
              <a:ext uri="{FF2B5EF4-FFF2-40B4-BE49-F238E27FC236}">
                <a16:creationId xmlns:a16="http://schemas.microsoft.com/office/drawing/2014/main" id="{D0230FDC-C85E-42AE-A69B-3ECC4E6A9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955" name="Group 3">
            <a:extLst>
              <a:ext uri="{FF2B5EF4-FFF2-40B4-BE49-F238E27FC236}">
                <a16:creationId xmlns:a16="http://schemas.microsoft.com/office/drawing/2014/main" id="{3A55E404-B951-4A47-A7C5-6859542990C9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26017" name="Text Box 4">
              <a:extLst>
                <a:ext uri="{FF2B5EF4-FFF2-40B4-BE49-F238E27FC236}">
                  <a16:creationId xmlns:a16="http://schemas.microsoft.com/office/drawing/2014/main" id="{E2943198-F3AB-4DD0-86F9-9AB0E3CA6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26018" name="Line 5">
              <a:extLst>
                <a:ext uri="{FF2B5EF4-FFF2-40B4-BE49-F238E27FC236}">
                  <a16:creationId xmlns:a16="http://schemas.microsoft.com/office/drawing/2014/main" id="{94BB62D4-55C7-4E36-89F7-BAAB4E3C8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5956" name="Text Box 6">
            <a:extLst>
              <a:ext uri="{FF2B5EF4-FFF2-40B4-BE49-F238E27FC236}">
                <a16:creationId xmlns:a16="http://schemas.microsoft.com/office/drawing/2014/main" id="{75FF84A4-4B9F-458E-B1C6-16833CD5B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25957" name="Group 7">
            <a:extLst>
              <a:ext uri="{FF2B5EF4-FFF2-40B4-BE49-F238E27FC236}">
                <a16:creationId xmlns:a16="http://schemas.microsoft.com/office/drawing/2014/main" id="{5E01AE24-EA4E-4B4D-94B0-247AC987B633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26012" name="Oval 8">
              <a:extLst>
                <a:ext uri="{FF2B5EF4-FFF2-40B4-BE49-F238E27FC236}">
                  <a16:creationId xmlns:a16="http://schemas.microsoft.com/office/drawing/2014/main" id="{A7C4C343-155B-4B49-B58E-15482D5E9B6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013" name="Oval 9">
              <a:extLst>
                <a:ext uri="{FF2B5EF4-FFF2-40B4-BE49-F238E27FC236}">
                  <a16:creationId xmlns:a16="http://schemas.microsoft.com/office/drawing/2014/main" id="{13F623D7-270A-4EE5-9B68-1C867802828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014" name="Oval 10">
              <a:extLst>
                <a:ext uri="{FF2B5EF4-FFF2-40B4-BE49-F238E27FC236}">
                  <a16:creationId xmlns:a16="http://schemas.microsoft.com/office/drawing/2014/main" id="{4BDFE306-7060-42D9-8D2F-C771E06B2CD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015" name="Oval 11">
              <a:extLst>
                <a:ext uri="{FF2B5EF4-FFF2-40B4-BE49-F238E27FC236}">
                  <a16:creationId xmlns:a16="http://schemas.microsoft.com/office/drawing/2014/main" id="{3296DC3D-B499-4451-BD68-5897F2CBEAD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016" name="Oval 12">
              <a:extLst>
                <a:ext uri="{FF2B5EF4-FFF2-40B4-BE49-F238E27FC236}">
                  <a16:creationId xmlns:a16="http://schemas.microsoft.com/office/drawing/2014/main" id="{33282E60-55B9-46B0-836A-F9990B52C96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5958" name="Line 13">
            <a:extLst>
              <a:ext uri="{FF2B5EF4-FFF2-40B4-BE49-F238E27FC236}">
                <a16:creationId xmlns:a16="http://schemas.microsoft.com/office/drawing/2014/main" id="{7D185219-C384-4771-B1D8-A37D64EAF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5959" name="Rectangle 14">
            <a:extLst>
              <a:ext uri="{FF2B5EF4-FFF2-40B4-BE49-F238E27FC236}">
                <a16:creationId xmlns:a16="http://schemas.microsoft.com/office/drawing/2014/main" id="{905CB625-F0DC-40BC-A6D8-55467130F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5960" name="Group 15">
            <a:extLst>
              <a:ext uri="{FF2B5EF4-FFF2-40B4-BE49-F238E27FC236}">
                <a16:creationId xmlns:a16="http://schemas.microsoft.com/office/drawing/2014/main" id="{6A0DD776-F595-4169-A2D0-FCA66DB6DDF7}"/>
              </a:ext>
            </a:extLst>
          </p:cNvPr>
          <p:cNvGrpSpPr>
            <a:grpSpLocks/>
          </p:cNvGrpSpPr>
          <p:nvPr/>
        </p:nvGrpSpPr>
        <p:grpSpPr bwMode="auto">
          <a:xfrm>
            <a:off x="6732590" y="188915"/>
            <a:ext cx="2160587" cy="439737"/>
            <a:chOff x="1020" y="618"/>
            <a:chExt cx="1542" cy="277"/>
          </a:xfrm>
        </p:grpSpPr>
        <p:sp>
          <p:nvSpPr>
            <p:cNvPr id="126010" name="Rectangle 16">
              <a:extLst>
                <a:ext uri="{FF2B5EF4-FFF2-40B4-BE49-F238E27FC236}">
                  <a16:creationId xmlns:a16="http://schemas.microsoft.com/office/drawing/2014/main" id="{D54BC3B5-377C-43A2-91BB-60D7E2805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011" name="Text Box 17">
              <a:extLst>
                <a:ext uri="{FF2B5EF4-FFF2-40B4-BE49-F238E27FC236}">
                  <a16:creationId xmlns:a16="http://schemas.microsoft.com/office/drawing/2014/main" id="{38C4542E-FC9B-4038-9224-D54E7ED12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직무기본 역량</a:t>
              </a:r>
            </a:p>
          </p:txBody>
        </p:sp>
      </p:grpSp>
      <p:sp>
        <p:nvSpPr>
          <p:cNvPr id="125961" name="Rectangle 18">
            <a:extLst>
              <a:ext uri="{FF2B5EF4-FFF2-40B4-BE49-F238E27FC236}">
                <a16:creationId xmlns:a16="http://schemas.microsoft.com/office/drawing/2014/main" id="{CF3B2C18-8F5B-4F3F-A8AF-346DBCC6F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962" name="Rectangle 19">
            <a:extLst>
              <a:ext uri="{FF2B5EF4-FFF2-40B4-BE49-F238E27FC236}">
                <a16:creationId xmlns:a16="http://schemas.microsoft.com/office/drawing/2014/main" id="{BEA61FEA-FA8F-4BEC-A41B-97FFA4ECF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963" name="Rectangle 20">
            <a:extLst>
              <a:ext uri="{FF2B5EF4-FFF2-40B4-BE49-F238E27FC236}">
                <a16:creationId xmlns:a16="http://schemas.microsoft.com/office/drawing/2014/main" id="{BE4FDA93-2B0E-4CB0-8CE1-AA64C4D97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964" name="Rectangle 22">
            <a:extLst>
              <a:ext uri="{FF2B5EF4-FFF2-40B4-BE49-F238E27FC236}">
                <a16:creationId xmlns:a16="http://schemas.microsoft.com/office/drawing/2014/main" id="{D3FCE14D-658C-4E69-9576-05D672076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965" name="Rectangle 58">
            <a:extLst>
              <a:ext uri="{FF2B5EF4-FFF2-40B4-BE49-F238E27FC236}">
                <a16:creationId xmlns:a16="http://schemas.microsoft.com/office/drawing/2014/main" id="{93773D9F-0BE5-412D-834C-D88350B4C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3636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84751" name="Group 399">
            <a:extLst>
              <a:ext uri="{FF2B5EF4-FFF2-40B4-BE49-F238E27FC236}">
                <a16:creationId xmlns:a16="http://schemas.microsoft.com/office/drawing/2014/main" id="{56F9790C-C6C5-41BF-8079-33FC6F7F09DE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1196977"/>
          <a:ext cx="8388350" cy="4392613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5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영역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정의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 rowSpan="1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대인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관계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명확한 의사전달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정보를 효과적으로 전달하여 상대의 이해를 돕는다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대화촉진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상대의 이해를 돕기 위해 아이디어의 탐색을 촉진한다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설득력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설득적 의사소통을 통해 업무 실행력을 증진시킨다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프리젠테이션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효과적으로 발표한다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협상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효과적인 의사소통을 통해 개입된 모든 관련자 간에 상호 유익한 대안을 찾아낸다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의사소통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자신의 생각과 의견을 문서로 간결하고 명확하게 전달한다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7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배려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상대의 감정과 상황에 대해 주의를 기울인다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갈등관리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갈등 상황의 본질을 정확히 파악하여 의견대립을 개방적이고 협력적인 방식으로 해결한다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7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정치적 기민함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업무목표를 달성하기 위해 정치적 이해관계와 역학관계를 활용한다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네트워킹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업무의 원활한 추진을 위해 조직 내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외부의 개인적 네트웤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공식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비공식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채널을 활용한다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7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팀웤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조직의 성과향상을 위해 협력적으로 업무를 수행한다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 descr="template04_2">
            <a:extLst>
              <a:ext uri="{FF2B5EF4-FFF2-40B4-BE49-F238E27FC236}">
                <a16:creationId xmlns:a16="http://schemas.microsoft.com/office/drawing/2014/main" id="{3B6E0694-D3A0-4853-AC59-DC7F59A76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6979" name="Group 3">
            <a:extLst>
              <a:ext uri="{FF2B5EF4-FFF2-40B4-BE49-F238E27FC236}">
                <a16:creationId xmlns:a16="http://schemas.microsoft.com/office/drawing/2014/main" id="{DD354E69-EB46-4F91-974C-69C33ED4C599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27051" name="Text Box 4">
              <a:extLst>
                <a:ext uri="{FF2B5EF4-FFF2-40B4-BE49-F238E27FC236}">
                  <a16:creationId xmlns:a16="http://schemas.microsoft.com/office/drawing/2014/main" id="{FEFA237B-7501-4BA1-AC5B-DD44FF1B8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27052" name="Line 5">
              <a:extLst>
                <a:ext uri="{FF2B5EF4-FFF2-40B4-BE49-F238E27FC236}">
                  <a16:creationId xmlns:a16="http://schemas.microsoft.com/office/drawing/2014/main" id="{789BD123-F341-4A0B-BD32-012040A01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6980" name="Text Box 6">
            <a:extLst>
              <a:ext uri="{FF2B5EF4-FFF2-40B4-BE49-F238E27FC236}">
                <a16:creationId xmlns:a16="http://schemas.microsoft.com/office/drawing/2014/main" id="{82FBEDA9-F6BF-48B5-8399-1768165CF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26981" name="Group 7">
            <a:extLst>
              <a:ext uri="{FF2B5EF4-FFF2-40B4-BE49-F238E27FC236}">
                <a16:creationId xmlns:a16="http://schemas.microsoft.com/office/drawing/2014/main" id="{95844C84-2BD7-4780-A862-3F0ABD73033B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27046" name="Oval 8">
              <a:extLst>
                <a:ext uri="{FF2B5EF4-FFF2-40B4-BE49-F238E27FC236}">
                  <a16:creationId xmlns:a16="http://schemas.microsoft.com/office/drawing/2014/main" id="{6D56CBDF-82F6-43C6-A99B-2597723374F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047" name="Oval 9">
              <a:extLst>
                <a:ext uri="{FF2B5EF4-FFF2-40B4-BE49-F238E27FC236}">
                  <a16:creationId xmlns:a16="http://schemas.microsoft.com/office/drawing/2014/main" id="{DADD927C-ED74-4299-A1ED-34345341AD7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048" name="Oval 10">
              <a:extLst>
                <a:ext uri="{FF2B5EF4-FFF2-40B4-BE49-F238E27FC236}">
                  <a16:creationId xmlns:a16="http://schemas.microsoft.com/office/drawing/2014/main" id="{B99592B0-DA6A-43B5-A171-6A7E82C9FF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049" name="Oval 11">
              <a:extLst>
                <a:ext uri="{FF2B5EF4-FFF2-40B4-BE49-F238E27FC236}">
                  <a16:creationId xmlns:a16="http://schemas.microsoft.com/office/drawing/2014/main" id="{463AB734-8917-44F0-A2A5-4C063FF10D4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050" name="Oval 12">
              <a:extLst>
                <a:ext uri="{FF2B5EF4-FFF2-40B4-BE49-F238E27FC236}">
                  <a16:creationId xmlns:a16="http://schemas.microsoft.com/office/drawing/2014/main" id="{478B15FC-F48F-4841-AD61-A01CF46F1AA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6982" name="Line 13">
            <a:extLst>
              <a:ext uri="{FF2B5EF4-FFF2-40B4-BE49-F238E27FC236}">
                <a16:creationId xmlns:a16="http://schemas.microsoft.com/office/drawing/2014/main" id="{7FCD6818-B61F-445E-AD54-DFA965D8A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6983" name="Rectangle 14">
            <a:extLst>
              <a:ext uri="{FF2B5EF4-FFF2-40B4-BE49-F238E27FC236}">
                <a16:creationId xmlns:a16="http://schemas.microsoft.com/office/drawing/2014/main" id="{BF4BE430-3855-415E-84F3-49DD688A9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6984" name="Group 15">
            <a:extLst>
              <a:ext uri="{FF2B5EF4-FFF2-40B4-BE49-F238E27FC236}">
                <a16:creationId xmlns:a16="http://schemas.microsoft.com/office/drawing/2014/main" id="{C25169F1-52C8-4310-A9CF-8D8CF9EF1682}"/>
              </a:ext>
            </a:extLst>
          </p:cNvPr>
          <p:cNvGrpSpPr>
            <a:grpSpLocks/>
          </p:cNvGrpSpPr>
          <p:nvPr/>
        </p:nvGrpSpPr>
        <p:grpSpPr bwMode="auto">
          <a:xfrm>
            <a:off x="6732590" y="188915"/>
            <a:ext cx="2160587" cy="439737"/>
            <a:chOff x="1020" y="618"/>
            <a:chExt cx="1542" cy="277"/>
          </a:xfrm>
        </p:grpSpPr>
        <p:sp>
          <p:nvSpPr>
            <p:cNvPr id="127044" name="Rectangle 16">
              <a:extLst>
                <a:ext uri="{FF2B5EF4-FFF2-40B4-BE49-F238E27FC236}">
                  <a16:creationId xmlns:a16="http://schemas.microsoft.com/office/drawing/2014/main" id="{46BAAEF7-E420-4119-B55A-E5A5AD2CE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045" name="Text Box 17">
              <a:extLst>
                <a:ext uri="{FF2B5EF4-FFF2-40B4-BE49-F238E27FC236}">
                  <a16:creationId xmlns:a16="http://schemas.microsoft.com/office/drawing/2014/main" id="{F8AFB55B-33FE-448B-9FEF-5B41B6316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직무기본 역량</a:t>
              </a:r>
            </a:p>
          </p:txBody>
        </p:sp>
      </p:grpSp>
      <p:sp>
        <p:nvSpPr>
          <p:cNvPr id="126985" name="Rectangle 18">
            <a:extLst>
              <a:ext uri="{FF2B5EF4-FFF2-40B4-BE49-F238E27FC236}">
                <a16:creationId xmlns:a16="http://schemas.microsoft.com/office/drawing/2014/main" id="{55D9C18A-7702-4E2D-AEF4-1CA450F63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986" name="Rectangle 19">
            <a:extLst>
              <a:ext uri="{FF2B5EF4-FFF2-40B4-BE49-F238E27FC236}">
                <a16:creationId xmlns:a16="http://schemas.microsoft.com/office/drawing/2014/main" id="{AAF3AABA-59FA-45D4-A4F7-7489A506C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987" name="Rectangle 20">
            <a:extLst>
              <a:ext uri="{FF2B5EF4-FFF2-40B4-BE49-F238E27FC236}">
                <a16:creationId xmlns:a16="http://schemas.microsoft.com/office/drawing/2014/main" id="{344C5D9F-4786-4692-8CF5-F80715DB0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988" name="Rectangle 21">
            <a:extLst>
              <a:ext uri="{FF2B5EF4-FFF2-40B4-BE49-F238E27FC236}">
                <a16:creationId xmlns:a16="http://schemas.microsoft.com/office/drawing/2014/main" id="{7205DC3C-628E-4E63-B0E9-8FE3E23C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989" name="Rectangle 22">
            <a:extLst>
              <a:ext uri="{FF2B5EF4-FFF2-40B4-BE49-F238E27FC236}">
                <a16:creationId xmlns:a16="http://schemas.microsoft.com/office/drawing/2014/main" id="{041D96BB-00BF-4510-98A1-824BB2B65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3636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86662" name="Group 262">
            <a:extLst>
              <a:ext uri="{FF2B5EF4-FFF2-40B4-BE49-F238E27FC236}">
                <a16:creationId xmlns:a16="http://schemas.microsoft.com/office/drawing/2014/main" id="{9CE58286-DA64-44A5-BF39-D068A1978C79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1268413"/>
          <a:ext cx="8604250" cy="4610100"/>
        </p:xfrm>
        <a:graphic>
          <a:graphicData uri="http://schemas.openxmlformats.org/drawingml/2006/table">
            <a:tbl>
              <a:tblPr/>
              <a:tblGrid>
                <a:gridCol w="8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영역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정의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812">
                <a:tc rowSpan="1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직무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수행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</a:t>
                      </a:r>
                      <a:endParaRPr kumimoji="1" lang="ko-KR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관리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프로젝트를 효율적으로 수행하기 위해 우선순위와 시간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자원을 효율적으로 배분한다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8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의사결정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업무방향 설정을 위해 적시에 통찰력 있는 의사결정을 한다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8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문제해결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아이디어와 개념을 사용하여 문제를 명확하게 정의하고 해결한다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8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시간준수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긴급한 요구에 빨리 대응하고 업무와 관련된 시간제한을 준수한다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8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세밀한 일처리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목표를 염두에 두면서 세부를 정확하고 치밀하게 처리한다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8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업무개선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업무성과 향상을 위해 업무절차와 프로세스를 개선한다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8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성과중심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기업의 목표가 이윤추구이자 성과의 극대화임을 인식하고 이익을 창출하기 위해 노력한다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8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및 지식관리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 및 조직의 정보 접근을 효율화한다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8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정보와 시스템의 활용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효과적 업무수행을 위해 정보 및 시스템을 효과적으로 활용한다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8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재무 마인드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투입되는 자원과 비용의 경제적 가치를 따져보고 이를 효율적으로 활용하고 관리한다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0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안정중시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사고나 위험을 초래할 수 있는 상황들을 인식하고 사전에 이를 예방하기 위한 조치를 취한다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8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신뢰형성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신뢰에 바탕을 두고 고객과의 관계를 지속적으로 구축한다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8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 및 상담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고객의 구매 의사결정을 돕기 위해 영향력을 행사한다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8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이문화 민감성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외국인과의 문화적 차이를 이해하고 그들의 기준에 맞게 자신의 언행에 변화를 준다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447" marB="4944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4" descr="EV027">
            <a:extLst>
              <a:ext uri="{FF2B5EF4-FFF2-40B4-BE49-F238E27FC236}">
                <a16:creationId xmlns:a16="http://schemas.microsoft.com/office/drawing/2014/main" id="{B02B3CCF-65A4-4A19-988C-5FECA3B2E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42846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Text Box 25">
            <a:extLst>
              <a:ext uri="{FF2B5EF4-FFF2-40B4-BE49-F238E27FC236}">
                <a16:creationId xmlns:a16="http://schemas.microsoft.com/office/drawing/2014/main" id="{AE01B6D9-9AD3-4A36-8CB9-E0D231CC4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2205038"/>
            <a:ext cx="4464050" cy="11112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6081CD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tIns="36000" bIns="36000" anchor="ctr"/>
          <a:lstStyle>
            <a:lvl1pPr marL="4508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latinLnBrk="0">
              <a:spcBef>
                <a:spcPts val="600"/>
              </a:spcBef>
            </a:pPr>
            <a:r>
              <a:rPr lang="ko-KR" altLang="en-US">
                <a:solidFill>
                  <a:srgbClr val="0000FF"/>
                </a:solidFill>
              </a:rPr>
              <a:t>전략적 인적자원개발 개념 및 특성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 descr="template04_2">
            <a:extLst>
              <a:ext uri="{FF2B5EF4-FFF2-40B4-BE49-F238E27FC236}">
                <a16:creationId xmlns:a16="http://schemas.microsoft.com/office/drawing/2014/main" id="{9031C318-68E1-41DC-A419-7F041C46D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8003" name="Group 3">
            <a:extLst>
              <a:ext uri="{FF2B5EF4-FFF2-40B4-BE49-F238E27FC236}">
                <a16:creationId xmlns:a16="http://schemas.microsoft.com/office/drawing/2014/main" id="{ACBD8444-D16A-4386-B1C5-E6F32DD54BB6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28047" name="Text Box 4">
              <a:extLst>
                <a:ext uri="{FF2B5EF4-FFF2-40B4-BE49-F238E27FC236}">
                  <a16:creationId xmlns:a16="http://schemas.microsoft.com/office/drawing/2014/main" id="{A676E435-934E-42DF-BCEF-A9C8FF866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28048" name="Line 5">
              <a:extLst>
                <a:ext uri="{FF2B5EF4-FFF2-40B4-BE49-F238E27FC236}">
                  <a16:creationId xmlns:a16="http://schemas.microsoft.com/office/drawing/2014/main" id="{74221E0A-A755-4937-A440-3F86052CB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8004" name="Text Box 6">
            <a:extLst>
              <a:ext uri="{FF2B5EF4-FFF2-40B4-BE49-F238E27FC236}">
                <a16:creationId xmlns:a16="http://schemas.microsoft.com/office/drawing/2014/main" id="{24D709FF-A8F5-497A-9084-A67E1A7B3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28005" name="Group 7">
            <a:extLst>
              <a:ext uri="{FF2B5EF4-FFF2-40B4-BE49-F238E27FC236}">
                <a16:creationId xmlns:a16="http://schemas.microsoft.com/office/drawing/2014/main" id="{1D513807-B507-47D4-BBA7-554A0909A95B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28042" name="Oval 8">
              <a:extLst>
                <a:ext uri="{FF2B5EF4-FFF2-40B4-BE49-F238E27FC236}">
                  <a16:creationId xmlns:a16="http://schemas.microsoft.com/office/drawing/2014/main" id="{D00FC669-A156-4E4A-BE72-435557E2547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043" name="Oval 9">
              <a:extLst>
                <a:ext uri="{FF2B5EF4-FFF2-40B4-BE49-F238E27FC236}">
                  <a16:creationId xmlns:a16="http://schemas.microsoft.com/office/drawing/2014/main" id="{818054B5-200D-4F35-A364-80F6287CAA8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044" name="Oval 10">
              <a:extLst>
                <a:ext uri="{FF2B5EF4-FFF2-40B4-BE49-F238E27FC236}">
                  <a16:creationId xmlns:a16="http://schemas.microsoft.com/office/drawing/2014/main" id="{580C1E20-8559-42BF-86FC-E6852F02218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045" name="Oval 11">
              <a:extLst>
                <a:ext uri="{FF2B5EF4-FFF2-40B4-BE49-F238E27FC236}">
                  <a16:creationId xmlns:a16="http://schemas.microsoft.com/office/drawing/2014/main" id="{895D461E-0CD9-4E82-99C1-C6636E046E7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046" name="Oval 12">
              <a:extLst>
                <a:ext uri="{FF2B5EF4-FFF2-40B4-BE49-F238E27FC236}">
                  <a16:creationId xmlns:a16="http://schemas.microsoft.com/office/drawing/2014/main" id="{196E7E06-AD71-4EBF-BE2F-2AECC089599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8006" name="Line 13">
            <a:extLst>
              <a:ext uri="{FF2B5EF4-FFF2-40B4-BE49-F238E27FC236}">
                <a16:creationId xmlns:a16="http://schemas.microsoft.com/office/drawing/2014/main" id="{30659E2C-7AFC-4B92-B96F-01422269F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8007" name="Rectangle 14">
            <a:extLst>
              <a:ext uri="{FF2B5EF4-FFF2-40B4-BE49-F238E27FC236}">
                <a16:creationId xmlns:a16="http://schemas.microsoft.com/office/drawing/2014/main" id="{88F50EE9-1393-4281-BA21-64AA06C8F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8008" name="Group 15">
            <a:extLst>
              <a:ext uri="{FF2B5EF4-FFF2-40B4-BE49-F238E27FC236}">
                <a16:creationId xmlns:a16="http://schemas.microsoft.com/office/drawing/2014/main" id="{1C569C0F-0BF6-4BD7-B791-785EB3BB7A9C}"/>
              </a:ext>
            </a:extLst>
          </p:cNvPr>
          <p:cNvGrpSpPr>
            <a:grpSpLocks/>
          </p:cNvGrpSpPr>
          <p:nvPr/>
        </p:nvGrpSpPr>
        <p:grpSpPr bwMode="auto">
          <a:xfrm>
            <a:off x="6732590" y="188915"/>
            <a:ext cx="2160587" cy="439737"/>
            <a:chOff x="1020" y="618"/>
            <a:chExt cx="1542" cy="277"/>
          </a:xfrm>
        </p:grpSpPr>
        <p:sp>
          <p:nvSpPr>
            <p:cNvPr id="128040" name="Rectangle 16">
              <a:extLst>
                <a:ext uri="{FF2B5EF4-FFF2-40B4-BE49-F238E27FC236}">
                  <a16:creationId xmlns:a16="http://schemas.microsoft.com/office/drawing/2014/main" id="{E7B0B910-47D8-444F-8AFE-D6F4DD0A6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041" name="Text Box 17">
              <a:extLst>
                <a:ext uri="{FF2B5EF4-FFF2-40B4-BE49-F238E27FC236}">
                  <a16:creationId xmlns:a16="http://schemas.microsoft.com/office/drawing/2014/main" id="{75998D53-D6B5-45B4-B597-6CB726347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직무기본 역량</a:t>
              </a:r>
            </a:p>
          </p:txBody>
        </p:sp>
      </p:grpSp>
      <p:sp>
        <p:nvSpPr>
          <p:cNvPr id="128009" name="Rectangle 18">
            <a:extLst>
              <a:ext uri="{FF2B5EF4-FFF2-40B4-BE49-F238E27FC236}">
                <a16:creationId xmlns:a16="http://schemas.microsoft.com/office/drawing/2014/main" id="{6BC1502B-0AA5-4E96-A3EB-D1DF1F0B8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010" name="Rectangle 19">
            <a:extLst>
              <a:ext uri="{FF2B5EF4-FFF2-40B4-BE49-F238E27FC236}">
                <a16:creationId xmlns:a16="http://schemas.microsoft.com/office/drawing/2014/main" id="{350290B7-0CCC-4403-9237-C1A6207F2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011" name="Rectangle 20">
            <a:extLst>
              <a:ext uri="{FF2B5EF4-FFF2-40B4-BE49-F238E27FC236}">
                <a16:creationId xmlns:a16="http://schemas.microsoft.com/office/drawing/2014/main" id="{E2C0834E-3BEA-421D-B4C6-3C8A51293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012" name="Rectangle 21">
            <a:extLst>
              <a:ext uri="{FF2B5EF4-FFF2-40B4-BE49-F238E27FC236}">
                <a16:creationId xmlns:a16="http://schemas.microsoft.com/office/drawing/2014/main" id="{5A389608-6D5D-4095-90A1-3C8D4C99C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013" name="Rectangle 22">
            <a:extLst>
              <a:ext uri="{FF2B5EF4-FFF2-40B4-BE49-F238E27FC236}">
                <a16:creationId xmlns:a16="http://schemas.microsoft.com/office/drawing/2014/main" id="{DDEEC94F-7DA6-4FBB-9385-D2C3AA60D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3636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88555" name="Group 107">
            <a:extLst>
              <a:ext uri="{FF2B5EF4-FFF2-40B4-BE49-F238E27FC236}">
                <a16:creationId xmlns:a16="http://schemas.microsoft.com/office/drawing/2014/main" id="{B169A41D-5566-4E07-87E0-538F5D7B1ACF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1412875"/>
          <a:ext cx="8604250" cy="2376488"/>
        </p:xfrm>
        <a:graphic>
          <a:graphicData uri="http://schemas.openxmlformats.org/drawingml/2006/table">
            <a:tbl>
              <a:tblPr/>
              <a:tblGrid>
                <a:gridCol w="8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영역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정의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전략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지향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국제적 안목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글로벌 시장을 이해하고 회사가 어떻게 경쟁할 지를 이해한다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비즈니스 이해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회사의 제품이나 서비스를 생산하고 전달하는 방식을 이해한다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시장상황 이해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시장상황에 대한 경험과 지식을 바탕으로 시장의 요구 및 기회를 인지하고 경쟁적 차별성을 이끌어 낸다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정보분석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정보를 효과적으로 수집하고 평가한다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계획 및 조직화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업무목표 달성을 위해 체계적으로 계획을 수립하고 필요 업무들을 조직화한다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2" descr="template04_2">
            <a:extLst>
              <a:ext uri="{FF2B5EF4-FFF2-40B4-BE49-F238E27FC236}">
                <a16:creationId xmlns:a16="http://schemas.microsoft.com/office/drawing/2014/main" id="{C2823A14-9EBD-4AA6-8166-9D56FCF66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9027" name="Group 3">
            <a:extLst>
              <a:ext uri="{FF2B5EF4-FFF2-40B4-BE49-F238E27FC236}">
                <a16:creationId xmlns:a16="http://schemas.microsoft.com/office/drawing/2014/main" id="{FFB14672-001E-45BC-AC82-FAEA27020B32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29131" name="Text Box 4">
              <a:extLst>
                <a:ext uri="{FF2B5EF4-FFF2-40B4-BE49-F238E27FC236}">
                  <a16:creationId xmlns:a16="http://schemas.microsoft.com/office/drawing/2014/main" id="{090D8788-1430-47EF-BAB9-8B8505327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29132" name="Line 5">
              <a:extLst>
                <a:ext uri="{FF2B5EF4-FFF2-40B4-BE49-F238E27FC236}">
                  <a16:creationId xmlns:a16="http://schemas.microsoft.com/office/drawing/2014/main" id="{F2DA0FB8-C3F5-4D4D-A782-FEAA1A38B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9028" name="Text Box 6">
            <a:extLst>
              <a:ext uri="{FF2B5EF4-FFF2-40B4-BE49-F238E27FC236}">
                <a16:creationId xmlns:a16="http://schemas.microsoft.com/office/drawing/2014/main" id="{D6F12EBA-4A2C-4826-A2F5-6D6564B29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29029" name="Group 7">
            <a:extLst>
              <a:ext uri="{FF2B5EF4-FFF2-40B4-BE49-F238E27FC236}">
                <a16:creationId xmlns:a16="http://schemas.microsoft.com/office/drawing/2014/main" id="{0B4EE0F8-6CA4-495E-A01E-D5AEA012C230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29126" name="Oval 8">
              <a:extLst>
                <a:ext uri="{FF2B5EF4-FFF2-40B4-BE49-F238E27FC236}">
                  <a16:creationId xmlns:a16="http://schemas.microsoft.com/office/drawing/2014/main" id="{D9D6DB7E-E3D4-4AC8-8F87-6710281A4CB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127" name="Oval 9">
              <a:extLst>
                <a:ext uri="{FF2B5EF4-FFF2-40B4-BE49-F238E27FC236}">
                  <a16:creationId xmlns:a16="http://schemas.microsoft.com/office/drawing/2014/main" id="{40DC9D27-1E18-4C73-89D6-A1A5B5B0EA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128" name="Oval 10">
              <a:extLst>
                <a:ext uri="{FF2B5EF4-FFF2-40B4-BE49-F238E27FC236}">
                  <a16:creationId xmlns:a16="http://schemas.microsoft.com/office/drawing/2014/main" id="{FAC3C84F-B555-4DC9-8BE0-E8BFA2F8616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129" name="Oval 11">
              <a:extLst>
                <a:ext uri="{FF2B5EF4-FFF2-40B4-BE49-F238E27FC236}">
                  <a16:creationId xmlns:a16="http://schemas.microsoft.com/office/drawing/2014/main" id="{FAD79234-6FD8-4CBB-A9A1-00DE73EB3E4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130" name="Oval 12">
              <a:extLst>
                <a:ext uri="{FF2B5EF4-FFF2-40B4-BE49-F238E27FC236}">
                  <a16:creationId xmlns:a16="http://schemas.microsoft.com/office/drawing/2014/main" id="{C9408C7E-3906-4696-8DF8-8E8E1F48F0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9030" name="Line 13">
            <a:extLst>
              <a:ext uri="{FF2B5EF4-FFF2-40B4-BE49-F238E27FC236}">
                <a16:creationId xmlns:a16="http://schemas.microsoft.com/office/drawing/2014/main" id="{768291A7-80FD-441E-9072-38AB5233A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9031" name="Rectangle 14">
            <a:extLst>
              <a:ext uri="{FF2B5EF4-FFF2-40B4-BE49-F238E27FC236}">
                <a16:creationId xmlns:a16="http://schemas.microsoft.com/office/drawing/2014/main" id="{EB2A7909-D3DB-4990-8C88-94957E2C5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9032" name="Group 15">
            <a:extLst>
              <a:ext uri="{FF2B5EF4-FFF2-40B4-BE49-F238E27FC236}">
                <a16:creationId xmlns:a16="http://schemas.microsoft.com/office/drawing/2014/main" id="{B1CF635A-8555-4BC6-BF73-F0BE25CA9D7C}"/>
              </a:ext>
            </a:extLst>
          </p:cNvPr>
          <p:cNvGrpSpPr>
            <a:grpSpLocks/>
          </p:cNvGrpSpPr>
          <p:nvPr/>
        </p:nvGrpSpPr>
        <p:grpSpPr bwMode="auto">
          <a:xfrm>
            <a:off x="6732590" y="188915"/>
            <a:ext cx="2160587" cy="439737"/>
            <a:chOff x="1020" y="618"/>
            <a:chExt cx="1542" cy="277"/>
          </a:xfrm>
        </p:grpSpPr>
        <p:sp>
          <p:nvSpPr>
            <p:cNvPr id="129124" name="Rectangle 16">
              <a:extLst>
                <a:ext uri="{FF2B5EF4-FFF2-40B4-BE49-F238E27FC236}">
                  <a16:creationId xmlns:a16="http://schemas.microsoft.com/office/drawing/2014/main" id="{F633DD3A-2E42-4C6B-B74E-E370AC9CC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125" name="Text Box 17">
              <a:extLst>
                <a:ext uri="{FF2B5EF4-FFF2-40B4-BE49-F238E27FC236}">
                  <a16:creationId xmlns:a16="http://schemas.microsoft.com/office/drawing/2014/main" id="{F0F31E03-D68E-4A7C-9141-7CDAD0E98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직무기본 역량</a:t>
              </a:r>
            </a:p>
          </p:txBody>
        </p:sp>
      </p:grpSp>
      <p:sp>
        <p:nvSpPr>
          <p:cNvPr id="129033" name="Rectangle 18">
            <a:extLst>
              <a:ext uri="{FF2B5EF4-FFF2-40B4-BE49-F238E27FC236}">
                <a16:creationId xmlns:a16="http://schemas.microsoft.com/office/drawing/2014/main" id="{BC44BA30-20FF-4170-AB82-4042A1458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034" name="Rectangle 19">
            <a:extLst>
              <a:ext uri="{FF2B5EF4-FFF2-40B4-BE49-F238E27FC236}">
                <a16:creationId xmlns:a16="http://schemas.microsoft.com/office/drawing/2014/main" id="{D50F0F42-56FB-4BA3-A488-B8A99CDCE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035" name="Rectangle 20">
            <a:extLst>
              <a:ext uri="{FF2B5EF4-FFF2-40B4-BE49-F238E27FC236}">
                <a16:creationId xmlns:a16="http://schemas.microsoft.com/office/drawing/2014/main" id="{5125147D-CC93-4044-8F34-11864D3F5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036" name="Rectangle 21">
            <a:extLst>
              <a:ext uri="{FF2B5EF4-FFF2-40B4-BE49-F238E27FC236}">
                <a16:creationId xmlns:a16="http://schemas.microsoft.com/office/drawing/2014/main" id="{ACFE1E26-CDEA-476D-A9B8-CE192A9FA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037" name="Rectangle 22">
            <a:extLst>
              <a:ext uri="{FF2B5EF4-FFF2-40B4-BE49-F238E27FC236}">
                <a16:creationId xmlns:a16="http://schemas.microsoft.com/office/drawing/2014/main" id="{3FE2F27A-C494-4FA5-939F-D0B9F8876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3636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038" name="Rectangle 49">
            <a:extLst>
              <a:ext uri="{FF2B5EF4-FFF2-40B4-BE49-F238E27FC236}">
                <a16:creationId xmlns:a16="http://schemas.microsoft.com/office/drawing/2014/main" id="{084126C6-6D88-42AA-B37F-C0322BC80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5" y="981077"/>
            <a:ext cx="4319587" cy="36671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평가항목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평가지표 및 역량수준 평가</a:t>
            </a:r>
          </a:p>
        </p:txBody>
      </p:sp>
      <p:sp>
        <p:nvSpPr>
          <p:cNvPr id="129039" name="Rectangle 50">
            <a:extLst>
              <a:ext uri="{FF2B5EF4-FFF2-40B4-BE49-F238E27FC236}">
                <a16:creationId xmlns:a16="http://schemas.microsoft.com/office/drawing/2014/main" id="{6764457E-E5E9-46EE-85E2-B22946BA2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56178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0915" name="Group 419">
            <a:extLst>
              <a:ext uri="{FF2B5EF4-FFF2-40B4-BE49-F238E27FC236}">
                <a16:creationId xmlns:a16="http://schemas.microsoft.com/office/drawing/2014/main" id="{C8C13274-7245-4805-92A7-41CA9317289E}"/>
              </a:ext>
            </a:extLst>
          </p:cNvPr>
          <p:cNvGraphicFramePr>
            <a:graphicFrameLocks noGrp="1"/>
          </p:cNvGraphicFramePr>
          <p:nvPr/>
        </p:nvGraphicFramePr>
        <p:xfrm>
          <a:off x="468315" y="1557338"/>
          <a:ext cx="8351837" cy="4451350"/>
        </p:xfrm>
        <a:graphic>
          <a:graphicData uri="http://schemas.openxmlformats.org/drawingml/2006/table">
            <a:tbl>
              <a:tblPr/>
              <a:tblGrid>
                <a:gridCol w="151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5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평가항목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평가지표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역량수준 평가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열정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조직의 비전을 성취하고자 열성을 보인다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5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도전정신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높은 목표를 가지고 이를 달성하기 위해 적극적으로 노력한다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성실성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책임감과 도덕적 신념을 바탕으로 신뢰있게 행동하여 언행일치의 모습을 보인다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끈기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목표가 달성되거나 달성 가능성이 없어질 때까지 끈기를 가지고 노력한다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적응성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성과에 영향을 미치는 내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외부 환경변화에 효과적인 방법으로 신속하게 적응한다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윤리의식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기업의 사회적 책임을 바르게 이해하여 기업 투명성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윤리적 정직성을 침해하지 않는다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자기관리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업무효율성을 위해 자기 자신을 적절히 관리한다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자기개발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성과향상을 위해 자신의 능력을 꾸준히 개발한다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명확한 의사전달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정보를 효과적으로 전달하여 상대의 이해를 돕는다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대화촉진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상대의 이해를 돕기 위해 아이디어의 탐색을 촉진한다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설득력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설득적 의사소통을 통해 업무 실행력을 증진시킨다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프리젠테이션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효과적으로 발표한다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협상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효과적인 의사소통을 통해 개입된 모든 관련자 간에 상호 유익한 대안을 찾아낸다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3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의사소통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자신의 생각과 의견을 문서로 간결하고 명확하게 전달한다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3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배려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상대의 감정과 상황에 대해 주의를 기울인다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3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갈등관리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갈등 상황의 본질을 정확히 파악하여 의견대립을 개방적이고 협력적인 방식으로 해결한다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marT="45511" marB="455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29112" name="Group 405">
            <a:extLst>
              <a:ext uri="{FF2B5EF4-FFF2-40B4-BE49-F238E27FC236}">
                <a16:creationId xmlns:a16="http://schemas.microsoft.com/office/drawing/2014/main" id="{92D1D049-D96A-4005-B4F4-0E133383FF11}"/>
              </a:ext>
            </a:extLst>
          </p:cNvPr>
          <p:cNvGrpSpPr>
            <a:grpSpLocks/>
          </p:cNvGrpSpPr>
          <p:nvPr/>
        </p:nvGrpSpPr>
        <p:grpSpPr bwMode="auto">
          <a:xfrm>
            <a:off x="6300790" y="1844675"/>
            <a:ext cx="2263775" cy="401638"/>
            <a:chOff x="1167" y="2310"/>
            <a:chExt cx="4103" cy="435"/>
          </a:xfrm>
        </p:grpSpPr>
        <p:sp>
          <p:nvSpPr>
            <p:cNvPr id="129113" name="Line 406">
              <a:extLst>
                <a:ext uri="{FF2B5EF4-FFF2-40B4-BE49-F238E27FC236}">
                  <a16:creationId xmlns:a16="http://schemas.microsoft.com/office/drawing/2014/main" id="{D1234823-54AF-4401-BF1A-FAC46444F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497"/>
              <a:ext cx="3697" cy="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rIns="90000"/>
            <a:lstStyle/>
            <a:p>
              <a:endParaRPr lang="ko-KR" altLang="en-US"/>
            </a:p>
          </p:txBody>
        </p:sp>
        <p:sp>
          <p:nvSpPr>
            <p:cNvPr id="129114" name="Rectangle 407">
              <a:extLst>
                <a:ext uri="{FF2B5EF4-FFF2-40B4-BE49-F238E27FC236}">
                  <a16:creationId xmlns:a16="http://schemas.microsoft.com/office/drawing/2014/main" id="{9C80A047-9915-46FB-8995-EEA756909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423"/>
              <a:ext cx="135" cy="1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8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9115" name="Rectangle 408">
              <a:extLst>
                <a:ext uri="{FF2B5EF4-FFF2-40B4-BE49-F238E27FC236}">
                  <a16:creationId xmlns:a16="http://schemas.microsoft.com/office/drawing/2014/main" id="{FCF1EF8C-04B6-4C0A-BECD-350B8891C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2423"/>
              <a:ext cx="138" cy="1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8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9116" name="Rectangle 409">
              <a:extLst>
                <a:ext uri="{FF2B5EF4-FFF2-40B4-BE49-F238E27FC236}">
                  <a16:creationId xmlns:a16="http://schemas.microsoft.com/office/drawing/2014/main" id="{9832B030-7C50-41F7-AA9B-9C9A9E2F4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2418"/>
              <a:ext cx="135" cy="1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8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9117" name="Rectangle 410">
              <a:extLst>
                <a:ext uri="{FF2B5EF4-FFF2-40B4-BE49-F238E27FC236}">
                  <a16:creationId xmlns:a16="http://schemas.microsoft.com/office/drawing/2014/main" id="{477031CC-0257-4D10-BEEC-05FA4F1A8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5" y="2415"/>
              <a:ext cx="135" cy="1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8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9118" name="Rectangle 411">
              <a:extLst>
                <a:ext uri="{FF2B5EF4-FFF2-40B4-BE49-F238E27FC236}">
                  <a16:creationId xmlns:a16="http://schemas.microsoft.com/office/drawing/2014/main" id="{C87CAB13-257C-4681-A85B-48BA314D7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2559"/>
              <a:ext cx="482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1.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기초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부족</a:t>
              </a:r>
            </a:p>
          </p:txBody>
        </p:sp>
        <p:sp>
          <p:nvSpPr>
            <p:cNvPr id="129119" name="Rectangle 412">
              <a:extLst>
                <a:ext uri="{FF2B5EF4-FFF2-40B4-BE49-F238E27FC236}">
                  <a16:creationId xmlns:a16="http://schemas.microsoft.com/office/drawing/2014/main" id="{E233FF9C-37AE-4649-838F-F2C7B5D55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2566"/>
              <a:ext cx="51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2.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실습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미흡</a:t>
              </a:r>
            </a:p>
          </p:txBody>
        </p:sp>
        <p:sp>
          <p:nvSpPr>
            <p:cNvPr id="129120" name="Rectangle 413">
              <a:extLst>
                <a:ext uri="{FF2B5EF4-FFF2-40B4-BE49-F238E27FC236}">
                  <a16:creationId xmlns:a16="http://schemas.microsoft.com/office/drawing/2014/main" id="{6FB88955-0959-4E56-9689-3CC127362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558"/>
              <a:ext cx="512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3.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적용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보통</a:t>
              </a:r>
            </a:p>
          </p:txBody>
        </p:sp>
        <p:sp>
          <p:nvSpPr>
            <p:cNvPr id="129121" name="Rectangle 414">
              <a:extLst>
                <a:ext uri="{FF2B5EF4-FFF2-40B4-BE49-F238E27FC236}">
                  <a16:creationId xmlns:a16="http://schemas.microsoft.com/office/drawing/2014/main" id="{9F09045C-7CEB-4D7C-BAD0-357816D02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" y="2558"/>
              <a:ext cx="60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4.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숙달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우수</a:t>
              </a:r>
            </a:p>
          </p:txBody>
        </p:sp>
        <p:sp>
          <p:nvSpPr>
            <p:cNvPr id="129122" name="Rectangle 415">
              <a:extLst>
                <a:ext uri="{FF2B5EF4-FFF2-40B4-BE49-F238E27FC236}">
                  <a16:creationId xmlns:a16="http://schemas.microsoft.com/office/drawing/2014/main" id="{54C4E91E-DD17-45C5-85FF-01B3A375D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2551"/>
              <a:ext cx="534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5.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지도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탁월</a:t>
              </a:r>
            </a:p>
          </p:txBody>
        </p:sp>
        <p:sp>
          <p:nvSpPr>
            <p:cNvPr id="129123" name="WordArt 416">
              <a:extLst>
                <a:ext uri="{FF2B5EF4-FFF2-40B4-BE49-F238E27FC236}">
                  <a16:creationId xmlns:a16="http://schemas.microsoft.com/office/drawing/2014/main" id="{6E1F6BE5-659D-40F5-87E7-8FE73E3C26CD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 rot="5400000">
              <a:off x="4037" y="2310"/>
              <a:ext cx="192" cy="191"/>
            </a:xfrm>
            <a:prstGeom prst="rect">
              <a:avLst/>
            </a:prstGeom>
          </p:spPr>
          <p:txBody>
            <a:bodyPr vert="eaVert" wrap="none" fromWordArt="1">
              <a:prstTxWarp prst="textPlain">
                <a:avLst>
                  <a:gd name="adj" fmla="val 50000"/>
                </a:avLst>
              </a:prstTxWarp>
              <a:scene3d>
                <a:camera prst="legacyPerspectiveFront">
                  <a:rot lat="20639995" lon="20699994" rev="0"/>
                </a:camera>
                <a:lightRig rig="legacyNormal3" dir="l"/>
              </a:scene3d>
              <a:sp3d extrusionH="201600" prstMaterial="legacyPlastic">
                <a:extrusionClr>
                  <a:srgbClr val="FF9966"/>
                </a:extrusionClr>
                <a:contourClr>
                  <a:srgbClr val="CC0000"/>
                </a:contourClr>
              </a:sp3d>
            </a:bodyPr>
            <a:lstStyle/>
            <a:p>
              <a:pPr algn="ctr" fontAlgn="auto"/>
              <a:r>
                <a:rPr lang="ko-KR" altLang="en-US" sz="2400" kern="10">
                  <a:ln w="9525">
                    <a:round/>
                    <a:headEnd/>
                    <a:tailEnd/>
                  </a:ln>
                  <a:solidFill>
                    <a:srgbClr val="CC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∨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 descr="template04_2">
            <a:extLst>
              <a:ext uri="{FF2B5EF4-FFF2-40B4-BE49-F238E27FC236}">
                <a16:creationId xmlns:a16="http://schemas.microsoft.com/office/drawing/2014/main" id="{F394F71C-8F22-4237-930F-DB9FB6BB2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0051" name="Group 3">
            <a:extLst>
              <a:ext uri="{FF2B5EF4-FFF2-40B4-BE49-F238E27FC236}">
                <a16:creationId xmlns:a16="http://schemas.microsoft.com/office/drawing/2014/main" id="{64F0D82F-60D1-4B3C-A49D-4FB72FFABBD2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30160" name="Text Box 4">
              <a:extLst>
                <a:ext uri="{FF2B5EF4-FFF2-40B4-BE49-F238E27FC236}">
                  <a16:creationId xmlns:a16="http://schemas.microsoft.com/office/drawing/2014/main" id="{82A0B752-AFB0-4624-94C7-CECDB494D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30161" name="Line 5">
              <a:extLst>
                <a:ext uri="{FF2B5EF4-FFF2-40B4-BE49-F238E27FC236}">
                  <a16:creationId xmlns:a16="http://schemas.microsoft.com/office/drawing/2014/main" id="{EDD36E63-16C5-4039-952E-F23521BCD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30052" name="Text Box 6">
            <a:extLst>
              <a:ext uri="{FF2B5EF4-FFF2-40B4-BE49-F238E27FC236}">
                <a16:creationId xmlns:a16="http://schemas.microsoft.com/office/drawing/2014/main" id="{CBB33670-4059-4200-96EC-578F1858F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30053" name="Group 7">
            <a:extLst>
              <a:ext uri="{FF2B5EF4-FFF2-40B4-BE49-F238E27FC236}">
                <a16:creationId xmlns:a16="http://schemas.microsoft.com/office/drawing/2014/main" id="{D6F8591F-616E-42FD-9C00-4FCD4A97CB3F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30155" name="Oval 8">
              <a:extLst>
                <a:ext uri="{FF2B5EF4-FFF2-40B4-BE49-F238E27FC236}">
                  <a16:creationId xmlns:a16="http://schemas.microsoft.com/office/drawing/2014/main" id="{80FAA8AA-D5C9-4463-93D4-1D3427F5CD6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156" name="Oval 9">
              <a:extLst>
                <a:ext uri="{FF2B5EF4-FFF2-40B4-BE49-F238E27FC236}">
                  <a16:creationId xmlns:a16="http://schemas.microsoft.com/office/drawing/2014/main" id="{A91075D7-CEF9-4B04-B924-59B07A8770C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157" name="Oval 10">
              <a:extLst>
                <a:ext uri="{FF2B5EF4-FFF2-40B4-BE49-F238E27FC236}">
                  <a16:creationId xmlns:a16="http://schemas.microsoft.com/office/drawing/2014/main" id="{A37A2A29-35E4-4317-82B0-01A34306323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158" name="Oval 11">
              <a:extLst>
                <a:ext uri="{FF2B5EF4-FFF2-40B4-BE49-F238E27FC236}">
                  <a16:creationId xmlns:a16="http://schemas.microsoft.com/office/drawing/2014/main" id="{EF989DF0-CE3F-4290-B5AC-6BE4243A7C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159" name="Oval 12">
              <a:extLst>
                <a:ext uri="{FF2B5EF4-FFF2-40B4-BE49-F238E27FC236}">
                  <a16:creationId xmlns:a16="http://schemas.microsoft.com/office/drawing/2014/main" id="{25509B77-4841-4CA5-87FA-F34BF293411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0054" name="Line 13">
            <a:extLst>
              <a:ext uri="{FF2B5EF4-FFF2-40B4-BE49-F238E27FC236}">
                <a16:creationId xmlns:a16="http://schemas.microsoft.com/office/drawing/2014/main" id="{B96F61F9-3C3D-44E7-B749-AC456B769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0055" name="Rectangle 14">
            <a:extLst>
              <a:ext uri="{FF2B5EF4-FFF2-40B4-BE49-F238E27FC236}">
                <a16:creationId xmlns:a16="http://schemas.microsoft.com/office/drawing/2014/main" id="{49CAF753-B5C5-445B-8C91-B0E7FF389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0056" name="Group 15">
            <a:extLst>
              <a:ext uri="{FF2B5EF4-FFF2-40B4-BE49-F238E27FC236}">
                <a16:creationId xmlns:a16="http://schemas.microsoft.com/office/drawing/2014/main" id="{B4BD059C-3DB9-432A-BCEE-A777A02EB914}"/>
              </a:ext>
            </a:extLst>
          </p:cNvPr>
          <p:cNvGrpSpPr>
            <a:grpSpLocks/>
          </p:cNvGrpSpPr>
          <p:nvPr/>
        </p:nvGrpSpPr>
        <p:grpSpPr bwMode="auto">
          <a:xfrm>
            <a:off x="6732590" y="188915"/>
            <a:ext cx="2160587" cy="439737"/>
            <a:chOff x="1020" y="618"/>
            <a:chExt cx="1542" cy="277"/>
          </a:xfrm>
        </p:grpSpPr>
        <p:sp>
          <p:nvSpPr>
            <p:cNvPr id="130153" name="Rectangle 16">
              <a:extLst>
                <a:ext uri="{FF2B5EF4-FFF2-40B4-BE49-F238E27FC236}">
                  <a16:creationId xmlns:a16="http://schemas.microsoft.com/office/drawing/2014/main" id="{317969B2-35A9-48C0-B68C-6AC904267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154" name="Text Box 17">
              <a:extLst>
                <a:ext uri="{FF2B5EF4-FFF2-40B4-BE49-F238E27FC236}">
                  <a16:creationId xmlns:a16="http://schemas.microsoft.com/office/drawing/2014/main" id="{EFDEA271-7C42-44DF-99C3-28C9E56E3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직무기본 역량</a:t>
              </a:r>
            </a:p>
          </p:txBody>
        </p:sp>
      </p:grpSp>
      <p:sp>
        <p:nvSpPr>
          <p:cNvPr id="130057" name="Rectangle 18">
            <a:extLst>
              <a:ext uri="{FF2B5EF4-FFF2-40B4-BE49-F238E27FC236}">
                <a16:creationId xmlns:a16="http://schemas.microsoft.com/office/drawing/2014/main" id="{77AC6BF9-13C8-4346-980B-6B503B9A6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058" name="Rectangle 19">
            <a:extLst>
              <a:ext uri="{FF2B5EF4-FFF2-40B4-BE49-F238E27FC236}">
                <a16:creationId xmlns:a16="http://schemas.microsoft.com/office/drawing/2014/main" id="{1F06F7AE-A3C3-480B-965B-A3F1281AB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059" name="Rectangle 20">
            <a:extLst>
              <a:ext uri="{FF2B5EF4-FFF2-40B4-BE49-F238E27FC236}">
                <a16:creationId xmlns:a16="http://schemas.microsoft.com/office/drawing/2014/main" id="{96486F10-3852-4054-A9C6-F652F9D49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060" name="Rectangle 21">
            <a:extLst>
              <a:ext uri="{FF2B5EF4-FFF2-40B4-BE49-F238E27FC236}">
                <a16:creationId xmlns:a16="http://schemas.microsoft.com/office/drawing/2014/main" id="{1F2B3CD2-82BF-4F17-843B-6BFF34665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061" name="Rectangle 22">
            <a:extLst>
              <a:ext uri="{FF2B5EF4-FFF2-40B4-BE49-F238E27FC236}">
                <a16:creationId xmlns:a16="http://schemas.microsoft.com/office/drawing/2014/main" id="{4A31F0DC-FCF3-4AB8-B37A-CE4C8F556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3636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062" name="Rectangle 24">
            <a:extLst>
              <a:ext uri="{FF2B5EF4-FFF2-40B4-BE49-F238E27FC236}">
                <a16:creationId xmlns:a16="http://schemas.microsoft.com/office/drawing/2014/main" id="{BB0A5D70-A9DB-4D93-80CC-BFE449343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56178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063" name="Rectangle 109">
            <a:extLst>
              <a:ext uri="{FF2B5EF4-FFF2-40B4-BE49-F238E27FC236}">
                <a16:creationId xmlns:a16="http://schemas.microsoft.com/office/drawing/2014/main" id="{805DDF23-B91F-462B-BB49-171733B10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78244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3034" name="Group 490">
            <a:extLst>
              <a:ext uri="{FF2B5EF4-FFF2-40B4-BE49-F238E27FC236}">
                <a16:creationId xmlns:a16="http://schemas.microsoft.com/office/drawing/2014/main" id="{FAFF32A6-BAD1-414B-A470-509689ED68D8}"/>
              </a:ext>
            </a:extLst>
          </p:cNvPr>
          <p:cNvGraphicFramePr>
            <a:graphicFrameLocks noGrp="1"/>
          </p:cNvGraphicFramePr>
          <p:nvPr/>
        </p:nvGraphicFramePr>
        <p:xfrm>
          <a:off x="323852" y="908052"/>
          <a:ext cx="8424863" cy="5603875"/>
        </p:xfrm>
        <a:graphic>
          <a:graphicData uri="http://schemas.openxmlformats.org/drawingml/2006/table">
            <a:tbl>
              <a:tblPr/>
              <a:tblGrid>
                <a:gridCol w="146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평가항목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평가지표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역량수준 평가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갈등관리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갈등 상황의 본질을 정확히 파악하여 의견대립을 개방적이고 협력적인 방식으로 해결한다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정치적 기민함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업무목표를 달성하기 위해 정치적 이해관계와 역학관계를 활용한다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네트워킹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업무의 원활한 추진을 위해 조직 내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외부의 개인적 네트웤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공식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비공식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채널을 활용한다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팀웤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조직의 성과향상을 위해 협력적으로 업무를 수행한다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관리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프로젝트를 효율적으로 수행하기 위해 우선순위와 시간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자원을 효율적으로 배분한다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의사결정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업무방향 설정을 위해 적시에 통찰력 있는 의사결정을 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문제해결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아이디어와 개념을 사용하여 문제를 명확하게 정의하고 해결한다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시간준수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긴급한 요구에 빨리 대응하고 업무와 관련된 시간제한을 준수한다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세밀한 일처리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목표를 염두에 두면서 세부를 정확하고 치밀하게 처리한다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업무개선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업무성과 향상을 위해 업무절차와 프로세스를 개선한다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성과중심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기업의 목표가 이윤추구이자 성과의 극대화임을 인식하고 이익을 창출하기 위해 노력한다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 및 지식관리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 및 조직의 정보 접근을 효율화한다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정보와 시스템의 활용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효과적 업무수행을 위해 정보 및 시스템을 효과적으로 활용한다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2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재무 마인드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투입되는 자원과 비용의 경제적 가치를 따져보고 이를 효율적으로 활용하고 관리한다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2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안정중시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사고나 위험을 초래할 수 있는 상황들을 인식하고 사전에 이를 예방하기 위한 조치를 취한다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2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신뢰형성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신뢰에 바탕을 두고 고객과의 관계를 지속적으로 구축한다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2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 및 상담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고객의 구매 의사결정을 돕기 위해 영향력을 행사한다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130140" name="Picture 180" descr="UNI00000fecbb64">
            <a:extLst>
              <a:ext uri="{FF2B5EF4-FFF2-40B4-BE49-F238E27FC236}">
                <a16:creationId xmlns:a16="http://schemas.microsoft.com/office/drawing/2014/main" id="{B61FADE9-3B5C-4442-9939-A2024AA5B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5" y="6967538"/>
            <a:ext cx="16668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0141" name="Group 97">
            <a:extLst>
              <a:ext uri="{FF2B5EF4-FFF2-40B4-BE49-F238E27FC236}">
                <a16:creationId xmlns:a16="http://schemas.microsoft.com/office/drawing/2014/main" id="{56235044-2EED-4009-9A52-873BA33BB13D}"/>
              </a:ext>
            </a:extLst>
          </p:cNvPr>
          <p:cNvGrpSpPr>
            <a:grpSpLocks/>
          </p:cNvGrpSpPr>
          <p:nvPr/>
        </p:nvGrpSpPr>
        <p:grpSpPr bwMode="auto">
          <a:xfrm>
            <a:off x="6084890" y="1341440"/>
            <a:ext cx="2263775" cy="401637"/>
            <a:chOff x="1167" y="2310"/>
            <a:chExt cx="4103" cy="435"/>
          </a:xfrm>
        </p:grpSpPr>
        <p:sp>
          <p:nvSpPr>
            <p:cNvPr id="130142" name="Line 98">
              <a:extLst>
                <a:ext uri="{FF2B5EF4-FFF2-40B4-BE49-F238E27FC236}">
                  <a16:creationId xmlns:a16="http://schemas.microsoft.com/office/drawing/2014/main" id="{5FC96165-EC7D-4BC4-ACEF-A6B700E6C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497"/>
              <a:ext cx="3697" cy="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rIns="90000"/>
            <a:lstStyle/>
            <a:p>
              <a:endParaRPr lang="ko-KR" altLang="en-US"/>
            </a:p>
          </p:txBody>
        </p:sp>
        <p:sp>
          <p:nvSpPr>
            <p:cNvPr id="130143" name="Rectangle 99">
              <a:extLst>
                <a:ext uri="{FF2B5EF4-FFF2-40B4-BE49-F238E27FC236}">
                  <a16:creationId xmlns:a16="http://schemas.microsoft.com/office/drawing/2014/main" id="{F95BCA71-2B56-4B1B-B13B-6D1DAEFD0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423"/>
              <a:ext cx="135" cy="1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8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0144" name="Rectangle 100">
              <a:extLst>
                <a:ext uri="{FF2B5EF4-FFF2-40B4-BE49-F238E27FC236}">
                  <a16:creationId xmlns:a16="http://schemas.microsoft.com/office/drawing/2014/main" id="{6B88ECF9-2B62-449F-8239-C414802A8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2423"/>
              <a:ext cx="138" cy="1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8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0145" name="Rectangle 101">
              <a:extLst>
                <a:ext uri="{FF2B5EF4-FFF2-40B4-BE49-F238E27FC236}">
                  <a16:creationId xmlns:a16="http://schemas.microsoft.com/office/drawing/2014/main" id="{8D1A8A98-095E-4D6C-A945-60C1F764F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2418"/>
              <a:ext cx="135" cy="1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8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0146" name="Rectangle 102">
              <a:extLst>
                <a:ext uri="{FF2B5EF4-FFF2-40B4-BE49-F238E27FC236}">
                  <a16:creationId xmlns:a16="http://schemas.microsoft.com/office/drawing/2014/main" id="{02673A3B-B50C-49F4-82E7-1A0E9B453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5" y="2415"/>
              <a:ext cx="135" cy="1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8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0147" name="Rectangle 103">
              <a:extLst>
                <a:ext uri="{FF2B5EF4-FFF2-40B4-BE49-F238E27FC236}">
                  <a16:creationId xmlns:a16="http://schemas.microsoft.com/office/drawing/2014/main" id="{85082078-3990-4855-AC76-03930F468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2559"/>
              <a:ext cx="482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1.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기초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부족</a:t>
              </a:r>
            </a:p>
          </p:txBody>
        </p:sp>
        <p:sp>
          <p:nvSpPr>
            <p:cNvPr id="130148" name="Rectangle 104">
              <a:extLst>
                <a:ext uri="{FF2B5EF4-FFF2-40B4-BE49-F238E27FC236}">
                  <a16:creationId xmlns:a16="http://schemas.microsoft.com/office/drawing/2014/main" id="{D4023AE1-696F-460A-9010-93F451184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2566"/>
              <a:ext cx="51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2.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실습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미흡</a:t>
              </a:r>
            </a:p>
          </p:txBody>
        </p:sp>
        <p:sp>
          <p:nvSpPr>
            <p:cNvPr id="130149" name="Rectangle 105">
              <a:extLst>
                <a:ext uri="{FF2B5EF4-FFF2-40B4-BE49-F238E27FC236}">
                  <a16:creationId xmlns:a16="http://schemas.microsoft.com/office/drawing/2014/main" id="{8958A045-5F6A-4BC1-9040-3A2E31716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558"/>
              <a:ext cx="512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3.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적용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보통</a:t>
              </a:r>
            </a:p>
          </p:txBody>
        </p:sp>
        <p:sp>
          <p:nvSpPr>
            <p:cNvPr id="130150" name="Rectangle 106">
              <a:extLst>
                <a:ext uri="{FF2B5EF4-FFF2-40B4-BE49-F238E27FC236}">
                  <a16:creationId xmlns:a16="http://schemas.microsoft.com/office/drawing/2014/main" id="{CC601001-7490-400A-8BE4-0C8FD3DC0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" y="2558"/>
              <a:ext cx="60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4.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숙달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우수</a:t>
              </a:r>
            </a:p>
          </p:txBody>
        </p:sp>
        <p:sp>
          <p:nvSpPr>
            <p:cNvPr id="130151" name="Rectangle 107">
              <a:extLst>
                <a:ext uri="{FF2B5EF4-FFF2-40B4-BE49-F238E27FC236}">
                  <a16:creationId xmlns:a16="http://schemas.microsoft.com/office/drawing/2014/main" id="{F0F3FEDF-5797-4825-B4FD-C7CED8FF9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2551"/>
              <a:ext cx="534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5.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지도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탁월</a:t>
              </a:r>
            </a:p>
          </p:txBody>
        </p:sp>
        <p:sp>
          <p:nvSpPr>
            <p:cNvPr id="130152" name="WordArt 108">
              <a:extLst>
                <a:ext uri="{FF2B5EF4-FFF2-40B4-BE49-F238E27FC236}">
                  <a16:creationId xmlns:a16="http://schemas.microsoft.com/office/drawing/2014/main" id="{84CF8097-6867-449A-A206-643CC3DD8F28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 rot="5400000">
              <a:off x="4037" y="2310"/>
              <a:ext cx="192" cy="191"/>
            </a:xfrm>
            <a:prstGeom prst="rect">
              <a:avLst/>
            </a:prstGeom>
          </p:spPr>
          <p:txBody>
            <a:bodyPr vert="eaVert" wrap="none" fromWordArt="1">
              <a:prstTxWarp prst="textPlain">
                <a:avLst>
                  <a:gd name="adj" fmla="val 50000"/>
                </a:avLst>
              </a:prstTxWarp>
              <a:scene3d>
                <a:camera prst="legacyPerspectiveFront">
                  <a:rot lat="20639995" lon="20699994" rev="0"/>
                </a:camera>
                <a:lightRig rig="legacyNormal3" dir="l"/>
              </a:scene3d>
              <a:sp3d extrusionH="201600" prstMaterial="legacyPlastic">
                <a:extrusionClr>
                  <a:srgbClr val="FF9966"/>
                </a:extrusionClr>
                <a:contourClr>
                  <a:srgbClr val="CC0000"/>
                </a:contourClr>
              </a:sp3d>
            </a:bodyPr>
            <a:lstStyle/>
            <a:p>
              <a:pPr algn="ctr" fontAlgn="auto"/>
              <a:r>
                <a:rPr lang="ko-KR" altLang="en-US" sz="2400" kern="10">
                  <a:ln w="9525">
                    <a:round/>
                    <a:headEnd/>
                    <a:tailEnd/>
                  </a:ln>
                  <a:solidFill>
                    <a:srgbClr val="CC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∨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 descr="template04_2">
            <a:extLst>
              <a:ext uri="{FF2B5EF4-FFF2-40B4-BE49-F238E27FC236}">
                <a16:creationId xmlns:a16="http://schemas.microsoft.com/office/drawing/2014/main" id="{C27C89F3-7F4B-44BA-8B82-32EBB6CDA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1075" name="Group 3">
            <a:extLst>
              <a:ext uri="{FF2B5EF4-FFF2-40B4-BE49-F238E27FC236}">
                <a16:creationId xmlns:a16="http://schemas.microsoft.com/office/drawing/2014/main" id="{09671B3E-E545-4404-9E65-9E245D45BB0A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31142" name="Text Box 4">
              <a:extLst>
                <a:ext uri="{FF2B5EF4-FFF2-40B4-BE49-F238E27FC236}">
                  <a16:creationId xmlns:a16="http://schemas.microsoft.com/office/drawing/2014/main" id="{E58F95A1-87E1-4C0B-AC96-3E83F6231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31143" name="Line 5">
              <a:extLst>
                <a:ext uri="{FF2B5EF4-FFF2-40B4-BE49-F238E27FC236}">
                  <a16:creationId xmlns:a16="http://schemas.microsoft.com/office/drawing/2014/main" id="{436564E0-E662-406D-B4A5-EC05DCAEC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31076" name="Text Box 6">
            <a:extLst>
              <a:ext uri="{FF2B5EF4-FFF2-40B4-BE49-F238E27FC236}">
                <a16:creationId xmlns:a16="http://schemas.microsoft.com/office/drawing/2014/main" id="{9F8078B9-59A4-41EE-B73B-6B49AD831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31077" name="Group 7">
            <a:extLst>
              <a:ext uri="{FF2B5EF4-FFF2-40B4-BE49-F238E27FC236}">
                <a16:creationId xmlns:a16="http://schemas.microsoft.com/office/drawing/2014/main" id="{2C5C61AA-C8BB-40EB-BD38-8BAAD4E7C1DC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31137" name="Oval 8">
              <a:extLst>
                <a:ext uri="{FF2B5EF4-FFF2-40B4-BE49-F238E27FC236}">
                  <a16:creationId xmlns:a16="http://schemas.microsoft.com/office/drawing/2014/main" id="{594011E6-A025-459F-B65F-B0FE1D575D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138" name="Oval 9">
              <a:extLst>
                <a:ext uri="{FF2B5EF4-FFF2-40B4-BE49-F238E27FC236}">
                  <a16:creationId xmlns:a16="http://schemas.microsoft.com/office/drawing/2014/main" id="{584562E5-D4B4-4350-8A8F-105389ACE99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139" name="Oval 10">
              <a:extLst>
                <a:ext uri="{FF2B5EF4-FFF2-40B4-BE49-F238E27FC236}">
                  <a16:creationId xmlns:a16="http://schemas.microsoft.com/office/drawing/2014/main" id="{958AE238-6C24-4D6A-9BAB-1D9A4D09A04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140" name="Oval 11">
              <a:extLst>
                <a:ext uri="{FF2B5EF4-FFF2-40B4-BE49-F238E27FC236}">
                  <a16:creationId xmlns:a16="http://schemas.microsoft.com/office/drawing/2014/main" id="{44DF7A96-7E82-4AAE-A54F-E6589067C0B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141" name="Oval 12">
              <a:extLst>
                <a:ext uri="{FF2B5EF4-FFF2-40B4-BE49-F238E27FC236}">
                  <a16:creationId xmlns:a16="http://schemas.microsoft.com/office/drawing/2014/main" id="{E0C68220-B9DF-40FC-8D48-47756C44375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1078" name="Line 13">
            <a:extLst>
              <a:ext uri="{FF2B5EF4-FFF2-40B4-BE49-F238E27FC236}">
                <a16:creationId xmlns:a16="http://schemas.microsoft.com/office/drawing/2014/main" id="{083305C0-7588-4322-933C-F6AF445A7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1079" name="Rectangle 14">
            <a:extLst>
              <a:ext uri="{FF2B5EF4-FFF2-40B4-BE49-F238E27FC236}">
                <a16:creationId xmlns:a16="http://schemas.microsoft.com/office/drawing/2014/main" id="{434E2903-9E02-4F5E-98DC-BBF1972A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1080" name="Group 15">
            <a:extLst>
              <a:ext uri="{FF2B5EF4-FFF2-40B4-BE49-F238E27FC236}">
                <a16:creationId xmlns:a16="http://schemas.microsoft.com/office/drawing/2014/main" id="{41F3D72E-DEE5-462B-879B-EA83B4A01F61}"/>
              </a:ext>
            </a:extLst>
          </p:cNvPr>
          <p:cNvGrpSpPr>
            <a:grpSpLocks/>
          </p:cNvGrpSpPr>
          <p:nvPr/>
        </p:nvGrpSpPr>
        <p:grpSpPr bwMode="auto">
          <a:xfrm>
            <a:off x="6732590" y="188915"/>
            <a:ext cx="2160587" cy="439737"/>
            <a:chOff x="1020" y="618"/>
            <a:chExt cx="1542" cy="277"/>
          </a:xfrm>
        </p:grpSpPr>
        <p:sp>
          <p:nvSpPr>
            <p:cNvPr id="131135" name="Rectangle 16">
              <a:extLst>
                <a:ext uri="{FF2B5EF4-FFF2-40B4-BE49-F238E27FC236}">
                  <a16:creationId xmlns:a16="http://schemas.microsoft.com/office/drawing/2014/main" id="{6EE87120-1D41-4BB2-9A57-F12C429BF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136" name="Text Box 17">
              <a:extLst>
                <a:ext uri="{FF2B5EF4-FFF2-40B4-BE49-F238E27FC236}">
                  <a16:creationId xmlns:a16="http://schemas.microsoft.com/office/drawing/2014/main" id="{0BD3E926-628F-4F0B-82A2-7C1F74E2E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직무기본 역량</a:t>
              </a:r>
            </a:p>
          </p:txBody>
        </p:sp>
      </p:grpSp>
      <p:sp>
        <p:nvSpPr>
          <p:cNvPr id="131081" name="Rectangle 18">
            <a:extLst>
              <a:ext uri="{FF2B5EF4-FFF2-40B4-BE49-F238E27FC236}">
                <a16:creationId xmlns:a16="http://schemas.microsoft.com/office/drawing/2014/main" id="{029A6BBE-E8C8-4749-B01F-314237C86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082" name="Rectangle 19">
            <a:extLst>
              <a:ext uri="{FF2B5EF4-FFF2-40B4-BE49-F238E27FC236}">
                <a16:creationId xmlns:a16="http://schemas.microsoft.com/office/drawing/2014/main" id="{385B0CFD-0CF3-4117-A6D1-CCC293193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083" name="Rectangle 20">
            <a:extLst>
              <a:ext uri="{FF2B5EF4-FFF2-40B4-BE49-F238E27FC236}">
                <a16:creationId xmlns:a16="http://schemas.microsoft.com/office/drawing/2014/main" id="{51C2B44A-84D8-4DDA-903A-E092A1430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084" name="Rectangle 21">
            <a:extLst>
              <a:ext uri="{FF2B5EF4-FFF2-40B4-BE49-F238E27FC236}">
                <a16:creationId xmlns:a16="http://schemas.microsoft.com/office/drawing/2014/main" id="{B937BEAC-7B99-4477-B160-3436FAE90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085" name="Rectangle 22">
            <a:extLst>
              <a:ext uri="{FF2B5EF4-FFF2-40B4-BE49-F238E27FC236}">
                <a16:creationId xmlns:a16="http://schemas.microsoft.com/office/drawing/2014/main" id="{78486398-1F52-458D-A1C2-C7C4966BE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3636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086" name="Rectangle 23">
            <a:extLst>
              <a:ext uri="{FF2B5EF4-FFF2-40B4-BE49-F238E27FC236}">
                <a16:creationId xmlns:a16="http://schemas.microsoft.com/office/drawing/2014/main" id="{B385DE34-1B81-4BEA-91CB-B004B7389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56178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087" name="Rectangle 24">
            <a:extLst>
              <a:ext uri="{FF2B5EF4-FFF2-40B4-BE49-F238E27FC236}">
                <a16:creationId xmlns:a16="http://schemas.microsoft.com/office/drawing/2014/main" id="{FDAD6E4B-5B35-4DD6-8F62-473C94AE6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78244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1088" name="Picture 101" descr="UNI00000fecbb64">
            <a:extLst>
              <a:ext uri="{FF2B5EF4-FFF2-40B4-BE49-F238E27FC236}">
                <a16:creationId xmlns:a16="http://schemas.microsoft.com/office/drawing/2014/main" id="{8F870591-DA13-46DD-A978-19B9CD9A3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5" y="6967538"/>
            <a:ext cx="16668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89" name="Rectangle 114">
            <a:extLst>
              <a:ext uri="{FF2B5EF4-FFF2-40B4-BE49-F238E27FC236}">
                <a16:creationId xmlns:a16="http://schemas.microsoft.com/office/drawing/2014/main" id="{8FFC835D-3DF1-404F-ADB8-3C739B809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06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4864" name="Group 272">
            <a:extLst>
              <a:ext uri="{FF2B5EF4-FFF2-40B4-BE49-F238E27FC236}">
                <a16:creationId xmlns:a16="http://schemas.microsoft.com/office/drawing/2014/main" id="{768080E8-C7EC-43B2-AD83-D1B3D8EBCD2A}"/>
              </a:ext>
            </a:extLst>
          </p:cNvPr>
          <p:cNvGraphicFramePr>
            <a:graphicFrameLocks noGrp="1"/>
          </p:cNvGraphicFramePr>
          <p:nvPr/>
        </p:nvGraphicFramePr>
        <p:xfrm>
          <a:off x="684215" y="1484313"/>
          <a:ext cx="7920037" cy="2736850"/>
        </p:xfrm>
        <a:graphic>
          <a:graphicData uri="http://schemas.openxmlformats.org/drawingml/2006/table">
            <a:tbl>
              <a:tblPr/>
              <a:tblGrid>
                <a:gridCol w="1436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평가항목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평가지표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역량수준 평가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이문화 민감성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외국인과의 문화적 차이를 이해하고 그들의 기준에 맞게 자신의 언행에 변화를 준다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국제적 안목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글로벌 시장을 이해하고 회사가 어떻게 경쟁할 지를 이해한다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비즈니스 이해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회사의 제품이나 서비스를 생산하고 전달하는 방식을 이해한다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시장상황 이해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시장상황에 대한 경험과 지식을 바탕으로 시장의 요구 및 기회를 인지하고 경쟁적 차별성을 이끌어 낸다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정보분석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정보를 효과적으로 수집하고 평가한다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계획 및 조직화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업무목표 달성을 위해 체계적으로 계획을 수립하고 필요 업무들을 조직화한다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                                                           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1123" name="Group 259">
            <a:extLst>
              <a:ext uri="{FF2B5EF4-FFF2-40B4-BE49-F238E27FC236}">
                <a16:creationId xmlns:a16="http://schemas.microsoft.com/office/drawing/2014/main" id="{75C826F3-BD20-4AF1-AFCC-53302C05E837}"/>
              </a:ext>
            </a:extLst>
          </p:cNvPr>
          <p:cNvGrpSpPr>
            <a:grpSpLocks/>
          </p:cNvGrpSpPr>
          <p:nvPr/>
        </p:nvGrpSpPr>
        <p:grpSpPr bwMode="auto">
          <a:xfrm>
            <a:off x="6084890" y="1844675"/>
            <a:ext cx="2263775" cy="401638"/>
            <a:chOff x="1167" y="2310"/>
            <a:chExt cx="4103" cy="435"/>
          </a:xfrm>
        </p:grpSpPr>
        <p:sp>
          <p:nvSpPr>
            <p:cNvPr id="131124" name="Line 260">
              <a:extLst>
                <a:ext uri="{FF2B5EF4-FFF2-40B4-BE49-F238E27FC236}">
                  <a16:creationId xmlns:a16="http://schemas.microsoft.com/office/drawing/2014/main" id="{831A53F4-1272-48A5-8C45-B223151EE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497"/>
              <a:ext cx="3697" cy="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rIns="90000"/>
            <a:lstStyle/>
            <a:p>
              <a:endParaRPr lang="ko-KR" altLang="en-US"/>
            </a:p>
          </p:txBody>
        </p:sp>
        <p:sp>
          <p:nvSpPr>
            <p:cNvPr id="131125" name="Rectangle 261">
              <a:extLst>
                <a:ext uri="{FF2B5EF4-FFF2-40B4-BE49-F238E27FC236}">
                  <a16:creationId xmlns:a16="http://schemas.microsoft.com/office/drawing/2014/main" id="{E0C7C262-CE96-4667-ABFA-DA745C707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423"/>
              <a:ext cx="135" cy="1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8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1126" name="Rectangle 262">
              <a:extLst>
                <a:ext uri="{FF2B5EF4-FFF2-40B4-BE49-F238E27FC236}">
                  <a16:creationId xmlns:a16="http://schemas.microsoft.com/office/drawing/2014/main" id="{4212622A-95CF-48F6-BD7C-4DD5DCBA1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2423"/>
              <a:ext cx="138" cy="1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8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1127" name="Rectangle 263">
              <a:extLst>
                <a:ext uri="{FF2B5EF4-FFF2-40B4-BE49-F238E27FC236}">
                  <a16:creationId xmlns:a16="http://schemas.microsoft.com/office/drawing/2014/main" id="{65133B70-ECDE-4E21-A8A1-AA2A1705D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2418"/>
              <a:ext cx="135" cy="1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8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1128" name="Rectangle 264">
              <a:extLst>
                <a:ext uri="{FF2B5EF4-FFF2-40B4-BE49-F238E27FC236}">
                  <a16:creationId xmlns:a16="http://schemas.microsoft.com/office/drawing/2014/main" id="{DBD9296A-FAAA-4513-A963-509711FD3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5" y="2415"/>
              <a:ext cx="135" cy="1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8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1129" name="Rectangle 265">
              <a:extLst>
                <a:ext uri="{FF2B5EF4-FFF2-40B4-BE49-F238E27FC236}">
                  <a16:creationId xmlns:a16="http://schemas.microsoft.com/office/drawing/2014/main" id="{00CB5A28-0C5A-4DD0-A81D-6382F7EE7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2559"/>
              <a:ext cx="482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1.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기초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부족</a:t>
              </a:r>
            </a:p>
          </p:txBody>
        </p:sp>
        <p:sp>
          <p:nvSpPr>
            <p:cNvPr id="131130" name="Rectangle 266">
              <a:extLst>
                <a:ext uri="{FF2B5EF4-FFF2-40B4-BE49-F238E27FC236}">
                  <a16:creationId xmlns:a16="http://schemas.microsoft.com/office/drawing/2014/main" id="{B4D672BC-2235-4E27-A97C-6E1EBF2F5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2566"/>
              <a:ext cx="51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2.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실습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미흡</a:t>
              </a:r>
            </a:p>
          </p:txBody>
        </p:sp>
        <p:sp>
          <p:nvSpPr>
            <p:cNvPr id="131131" name="Rectangle 267">
              <a:extLst>
                <a:ext uri="{FF2B5EF4-FFF2-40B4-BE49-F238E27FC236}">
                  <a16:creationId xmlns:a16="http://schemas.microsoft.com/office/drawing/2014/main" id="{3FA66A7D-6FC9-440D-9D8E-9348A0265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558"/>
              <a:ext cx="512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3.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적용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보통</a:t>
              </a:r>
            </a:p>
          </p:txBody>
        </p:sp>
        <p:sp>
          <p:nvSpPr>
            <p:cNvPr id="131132" name="Rectangle 268">
              <a:extLst>
                <a:ext uri="{FF2B5EF4-FFF2-40B4-BE49-F238E27FC236}">
                  <a16:creationId xmlns:a16="http://schemas.microsoft.com/office/drawing/2014/main" id="{2B059A53-7A3A-4718-BB57-FE444E440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" y="2558"/>
              <a:ext cx="60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4.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숙달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우수</a:t>
              </a:r>
            </a:p>
          </p:txBody>
        </p:sp>
        <p:sp>
          <p:nvSpPr>
            <p:cNvPr id="131133" name="Rectangle 269">
              <a:extLst>
                <a:ext uri="{FF2B5EF4-FFF2-40B4-BE49-F238E27FC236}">
                  <a16:creationId xmlns:a16="http://schemas.microsoft.com/office/drawing/2014/main" id="{AF3B3260-062F-4041-AE58-815671E1E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2551"/>
              <a:ext cx="534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5.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지도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탁월</a:t>
              </a:r>
            </a:p>
          </p:txBody>
        </p:sp>
        <p:sp>
          <p:nvSpPr>
            <p:cNvPr id="131134" name="WordArt 270">
              <a:extLst>
                <a:ext uri="{FF2B5EF4-FFF2-40B4-BE49-F238E27FC236}">
                  <a16:creationId xmlns:a16="http://schemas.microsoft.com/office/drawing/2014/main" id="{7FD3B631-AECA-4783-8C4B-D594D51CDE02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 rot="5400000">
              <a:off x="4037" y="2310"/>
              <a:ext cx="192" cy="191"/>
            </a:xfrm>
            <a:prstGeom prst="rect">
              <a:avLst/>
            </a:prstGeom>
          </p:spPr>
          <p:txBody>
            <a:bodyPr vert="eaVert" wrap="none" fromWordArt="1">
              <a:prstTxWarp prst="textPlain">
                <a:avLst>
                  <a:gd name="adj" fmla="val 50000"/>
                </a:avLst>
              </a:prstTxWarp>
              <a:scene3d>
                <a:camera prst="legacyPerspectiveFront">
                  <a:rot lat="20639995" lon="20699994" rev="0"/>
                </a:camera>
                <a:lightRig rig="legacyNormal3" dir="l"/>
              </a:scene3d>
              <a:sp3d extrusionH="201600" prstMaterial="legacyPlastic">
                <a:extrusionClr>
                  <a:srgbClr val="FF9966"/>
                </a:extrusionClr>
                <a:contourClr>
                  <a:srgbClr val="CC0000"/>
                </a:contourClr>
              </a:sp3d>
            </a:bodyPr>
            <a:lstStyle/>
            <a:p>
              <a:pPr algn="ctr" fontAlgn="auto"/>
              <a:r>
                <a:rPr lang="ko-KR" altLang="en-US" sz="2400" kern="10">
                  <a:ln w="9525">
                    <a:round/>
                    <a:headEnd/>
                    <a:tailEnd/>
                  </a:ln>
                  <a:solidFill>
                    <a:srgbClr val="CC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∨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 descr="template04_2">
            <a:extLst>
              <a:ext uri="{FF2B5EF4-FFF2-40B4-BE49-F238E27FC236}">
                <a16:creationId xmlns:a16="http://schemas.microsoft.com/office/drawing/2014/main" id="{1F08B3FD-70C7-48F8-8481-E7C487783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2099" name="Group 3">
            <a:extLst>
              <a:ext uri="{FF2B5EF4-FFF2-40B4-BE49-F238E27FC236}">
                <a16:creationId xmlns:a16="http://schemas.microsoft.com/office/drawing/2014/main" id="{43EA2B33-A0E0-49B8-A45E-A867429DFE04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32141" name="Text Box 4">
              <a:extLst>
                <a:ext uri="{FF2B5EF4-FFF2-40B4-BE49-F238E27FC236}">
                  <a16:creationId xmlns:a16="http://schemas.microsoft.com/office/drawing/2014/main" id="{9AB7A2EE-AFAE-4A60-8562-97291C8BF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32142" name="Line 5">
              <a:extLst>
                <a:ext uri="{FF2B5EF4-FFF2-40B4-BE49-F238E27FC236}">
                  <a16:creationId xmlns:a16="http://schemas.microsoft.com/office/drawing/2014/main" id="{F196FDC8-FCA9-4363-815C-11F723D66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32100" name="Text Box 6">
            <a:extLst>
              <a:ext uri="{FF2B5EF4-FFF2-40B4-BE49-F238E27FC236}">
                <a16:creationId xmlns:a16="http://schemas.microsoft.com/office/drawing/2014/main" id="{0D34F3E8-FE5C-4191-81CA-95AB71C20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32101" name="Group 7">
            <a:extLst>
              <a:ext uri="{FF2B5EF4-FFF2-40B4-BE49-F238E27FC236}">
                <a16:creationId xmlns:a16="http://schemas.microsoft.com/office/drawing/2014/main" id="{C522CABA-F838-4FEF-AB92-AB3AF09CA138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32136" name="Oval 8">
              <a:extLst>
                <a:ext uri="{FF2B5EF4-FFF2-40B4-BE49-F238E27FC236}">
                  <a16:creationId xmlns:a16="http://schemas.microsoft.com/office/drawing/2014/main" id="{30DD398C-AF7D-4975-91EC-7A6F7D16390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137" name="Oval 9">
              <a:extLst>
                <a:ext uri="{FF2B5EF4-FFF2-40B4-BE49-F238E27FC236}">
                  <a16:creationId xmlns:a16="http://schemas.microsoft.com/office/drawing/2014/main" id="{DED6F22B-7DF7-4F52-A228-26041FFFA4A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138" name="Oval 10">
              <a:extLst>
                <a:ext uri="{FF2B5EF4-FFF2-40B4-BE49-F238E27FC236}">
                  <a16:creationId xmlns:a16="http://schemas.microsoft.com/office/drawing/2014/main" id="{5B215F22-37CB-4D08-9474-9D969FDB1EC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139" name="Oval 11">
              <a:extLst>
                <a:ext uri="{FF2B5EF4-FFF2-40B4-BE49-F238E27FC236}">
                  <a16:creationId xmlns:a16="http://schemas.microsoft.com/office/drawing/2014/main" id="{D09C3412-1C17-4C29-911D-107E7919C19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140" name="Oval 12">
              <a:extLst>
                <a:ext uri="{FF2B5EF4-FFF2-40B4-BE49-F238E27FC236}">
                  <a16:creationId xmlns:a16="http://schemas.microsoft.com/office/drawing/2014/main" id="{8ED0F851-22E8-491D-977E-606FCAC330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2102" name="Line 13">
            <a:extLst>
              <a:ext uri="{FF2B5EF4-FFF2-40B4-BE49-F238E27FC236}">
                <a16:creationId xmlns:a16="http://schemas.microsoft.com/office/drawing/2014/main" id="{9B6286E4-8C8B-4FCB-B486-5B982E77E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2103" name="Rectangle 14">
            <a:extLst>
              <a:ext uri="{FF2B5EF4-FFF2-40B4-BE49-F238E27FC236}">
                <a16:creationId xmlns:a16="http://schemas.microsoft.com/office/drawing/2014/main" id="{A230E7E0-EA16-430A-815F-8C30E2EA8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2104" name="Group 15">
            <a:extLst>
              <a:ext uri="{FF2B5EF4-FFF2-40B4-BE49-F238E27FC236}">
                <a16:creationId xmlns:a16="http://schemas.microsoft.com/office/drawing/2014/main" id="{01582B95-04AC-451B-831E-5D77BBD38CCE}"/>
              </a:ext>
            </a:extLst>
          </p:cNvPr>
          <p:cNvGrpSpPr>
            <a:grpSpLocks/>
          </p:cNvGrpSpPr>
          <p:nvPr/>
        </p:nvGrpSpPr>
        <p:grpSpPr bwMode="auto">
          <a:xfrm>
            <a:off x="6732590" y="188915"/>
            <a:ext cx="2160587" cy="439737"/>
            <a:chOff x="1020" y="618"/>
            <a:chExt cx="1542" cy="277"/>
          </a:xfrm>
        </p:grpSpPr>
        <p:sp>
          <p:nvSpPr>
            <p:cNvPr id="132134" name="Rectangle 16">
              <a:extLst>
                <a:ext uri="{FF2B5EF4-FFF2-40B4-BE49-F238E27FC236}">
                  <a16:creationId xmlns:a16="http://schemas.microsoft.com/office/drawing/2014/main" id="{E0401D24-89A7-4081-AEE8-71BAC4596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135" name="Text Box 17">
              <a:extLst>
                <a:ext uri="{FF2B5EF4-FFF2-40B4-BE49-F238E27FC236}">
                  <a16:creationId xmlns:a16="http://schemas.microsoft.com/office/drawing/2014/main" id="{BCC238C4-DAB0-4598-BB52-610CCFF4A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직무기본 역량</a:t>
              </a:r>
            </a:p>
          </p:txBody>
        </p:sp>
      </p:grpSp>
      <p:sp>
        <p:nvSpPr>
          <p:cNvPr id="132105" name="Rectangle 18">
            <a:extLst>
              <a:ext uri="{FF2B5EF4-FFF2-40B4-BE49-F238E27FC236}">
                <a16:creationId xmlns:a16="http://schemas.microsoft.com/office/drawing/2014/main" id="{76643E26-4D43-461B-8415-1FC407C75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106" name="Rectangle 19">
            <a:extLst>
              <a:ext uri="{FF2B5EF4-FFF2-40B4-BE49-F238E27FC236}">
                <a16:creationId xmlns:a16="http://schemas.microsoft.com/office/drawing/2014/main" id="{268B25D6-DCE6-473E-A188-326A9E270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107" name="Rectangle 20">
            <a:extLst>
              <a:ext uri="{FF2B5EF4-FFF2-40B4-BE49-F238E27FC236}">
                <a16:creationId xmlns:a16="http://schemas.microsoft.com/office/drawing/2014/main" id="{A6091F58-6C2C-48D1-8F59-C017BFF79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108" name="Rectangle 21">
            <a:extLst>
              <a:ext uri="{FF2B5EF4-FFF2-40B4-BE49-F238E27FC236}">
                <a16:creationId xmlns:a16="http://schemas.microsoft.com/office/drawing/2014/main" id="{C5A4EC7F-C275-4B54-8640-63A6117B2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289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109" name="Rectangle 22">
            <a:extLst>
              <a:ext uri="{FF2B5EF4-FFF2-40B4-BE49-F238E27FC236}">
                <a16:creationId xmlns:a16="http://schemas.microsoft.com/office/drawing/2014/main" id="{3C75845F-B349-40BB-AE2D-4553F7931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33636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110" name="Rectangle 23">
            <a:extLst>
              <a:ext uri="{FF2B5EF4-FFF2-40B4-BE49-F238E27FC236}">
                <a16:creationId xmlns:a16="http://schemas.microsoft.com/office/drawing/2014/main" id="{2406E012-C887-4699-85E2-451F6BF04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56178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111" name="Rectangle 24">
            <a:extLst>
              <a:ext uri="{FF2B5EF4-FFF2-40B4-BE49-F238E27FC236}">
                <a16:creationId xmlns:a16="http://schemas.microsoft.com/office/drawing/2014/main" id="{34B04FB3-814A-4F44-8203-5B6DB0C9E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-78244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112" name="Rectangle 26">
            <a:extLst>
              <a:ext uri="{FF2B5EF4-FFF2-40B4-BE49-F238E27FC236}">
                <a16:creationId xmlns:a16="http://schemas.microsoft.com/office/drawing/2014/main" id="{6B758203-8C2C-42CA-9BAC-9D17D1E5A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606741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113" name="Rectangle 72">
            <a:extLst>
              <a:ext uri="{FF2B5EF4-FFF2-40B4-BE49-F238E27FC236}">
                <a16:creationId xmlns:a16="http://schemas.microsoft.com/office/drawing/2014/main" id="{29861BBD-BCC4-4B9F-8535-8AAB4C7DF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5" y="981077"/>
            <a:ext cx="4319587" cy="36671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직무기본역량 교육체계 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132114" name="Group 105">
            <a:extLst>
              <a:ext uri="{FF2B5EF4-FFF2-40B4-BE49-F238E27FC236}">
                <a16:creationId xmlns:a16="http://schemas.microsoft.com/office/drawing/2014/main" id="{FFC51521-9272-4414-8DF2-4E7D6514CF56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1700215"/>
            <a:ext cx="6985000" cy="4568825"/>
            <a:chOff x="884" y="1071"/>
            <a:chExt cx="4400" cy="2878"/>
          </a:xfrm>
        </p:grpSpPr>
        <p:sp>
          <p:nvSpPr>
            <p:cNvPr id="132115" name="Rectangle 74">
              <a:extLst>
                <a:ext uri="{FF2B5EF4-FFF2-40B4-BE49-F238E27FC236}">
                  <a16:creationId xmlns:a16="http://schemas.microsoft.com/office/drawing/2014/main" id="{594F9570-92B6-49EB-8A58-5D9B1C13C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667"/>
              <a:ext cx="1043" cy="15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커뮤니케이션 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(DISC)</a:t>
              </a:r>
            </a:p>
          </p:txBody>
        </p:sp>
        <p:sp>
          <p:nvSpPr>
            <p:cNvPr id="132116" name="Rectangle 75">
              <a:extLst>
                <a:ext uri="{FF2B5EF4-FFF2-40B4-BE49-F238E27FC236}">
                  <a16:creationId xmlns:a16="http://schemas.microsoft.com/office/drawing/2014/main" id="{AFC3CAE7-BBF8-49F0-957A-1CDA650EE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616"/>
              <a:ext cx="1043" cy="2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의사결정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문제해결의 체계적 접근</a:t>
              </a:r>
            </a:p>
          </p:txBody>
        </p:sp>
        <p:sp>
          <p:nvSpPr>
            <p:cNvPr id="132117" name="Rectangle 76">
              <a:extLst>
                <a:ext uri="{FF2B5EF4-FFF2-40B4-BE49-F238E27FC236}">
                  <a16:creationId xmlns:a16="http://schemas.microsoft.com/office/drawing/2014/main" id="{799F37DA-C230-49E0-BA77-BA2C5F4FB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1616"/>
              <a:ext cx="1043" cy="25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문서작성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파워 리포팅</a:t>
              </a:r>
              <a:r>
                <a:rPr lang="en-US" altLang="ko-KR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132118" name="Rectangle 77">
              <a:extLst>
                <a:ext uri="{FF2B5EF4-FFF2-40B4-BE49-F238E27FC236}">
                  <a16:creationId xmlns:a16="http://schemas.microsoft.com/office/drawing/2014/main" id="{7F815347-EDA2-4AB0-AF29-46F394E46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661"/>
              <a:ext cx="1088" cy="15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윤리경영</a:t>
              </a:r>
            </a:p>
          </p:txBody>
        </p:sp>
        <p:sp>
          <p:nvSpPr>
            <p:cNvPr id="132119" name="Rectangle 78">
              <a:extLst>
                <a:ext uri="{FF2B5EF4-FFF2-40B4-BE49-F238E27FC236}">
                  <a16:creationId xmlns:a16="http://schemas.microsoft.com/office/drawing/2014/main" id="{4CBC252F-9654-4B7F-A6F9-26BAD7A6F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160"/>
              <a:ext cx="1043" cy="15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전략적 정보관리</a:t>
              </a:r>
            </a:p>
          </p:txBody>
        </p:sp>
        <p:sp>
          <p:nvSpPr>
            <p:cNvPr id="132120" name="Rectangle 81">
              <a:extLst>
                <a:ext uri="{FF2B5EF4-FFF2-40B4-BE49-F238E27FC236}">
                  <a16:creationId xmlns:a16="http://schemas.microsoft.com/office/drawing/2014/main" id="{DDC15CC4-6C06-481A-A67C-A3AF99D41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069"/>
              <a:ext cx="1088" cy="36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자기혁명 프로젝트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변화 실천</a:t>
              </a:r>
            </a:p>
          </p:txBody>
        </p:sp>
        <p:sp>
          <p:nvSpPr>
            <p:cNvPr id="132121" name="Rectangle 84">
              <a:extLst>
                <a:ext uri="{FF2B5EF4-FFF2-40B4-BE49-F238E27FC236}">
                  <a16:creationId xmlns:a16="http://schemas.microsoft.com/office/drawing/2014/main" id="{F5F3F8E9-2DA8-4365-BEBA-F1CFA874A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160"/>
              <a:ext cx="1043" cy="15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성과지향 시간관리</a:t>
              </a:r>
            </a:p>
          </p:txBody>
        </p:sp>
        <p:sp>
          <p:nvSpPr>
            <p:cNvPr id="132122" name="Rectangle 85">
              <a:extLst>
                <a:ext uri="{FF2B5EF4-FFF2-40B4-BE49-F238E27FC236}">
                  <a16:creationId xmlns:a16="http://schemas.microsoft.com/office/drawing/2014/main" id="{EAD1DBFD-AA65-40F8-A9A3-EA438DB49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160"/>
              <a:ext cx="1043" cy="15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전략적 파트너십</a:t>
              </a:r>
            </a:p>
          </p:txBody>
        </p:sp>
        <p:sp>
          <p:nvSpPr>
            <p:cNvPr id="132123" name="Rectangle 87">
              <a:extLst>
                <a:ext uri="{FF2B5EF4-FFF2-40B4-BE49-F238E27FC236}">
                  <a16:creationId xmlns:a16="http://schemas.microsoft.com/office/drawing/2014/main" id="{2D5F07DA-BC88-4F8A-B7C2-43F32D087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795"/>
              <a:ext cx="1043" cy="3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국제협상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전략적 파트너십</a:t>
              </a:r>
            </a:p>
          </p:txBody>
        </p:sp>
        <p:sp>
          <p:nvSpPr>
            <p:cNvPr id="132124" name="Rectangle 93">
              <a:extLst>
                <a:ext uri="{FF2B5EF4-FFF2-40B4-BE49-F238E27FC236}">
                  <a16:creationId xmlns:a16="http://schemas.microsoft.com/office/drawing/2014/main" id="{20D8D39B-A6B7-4268-A71E-D285BF578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071"/>
              <a:ext cx="2177" cy="22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3378596" algn="ctr" rotWithShape="0">
                <a:srgbClr val="BFC7E0"/>
              </a:outerShdw>
            </a:effectLst>
          </p:spPr>
          <p:txBody>
            <a:bodyPr wrap="none" anchor="ctr"/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ko-KR" altLang="en-US" sz="1200">
                  <a:solidFill>
                    <a:schemeClr val="tx1"/>
                  </a:solidFill>
                </a:rPr>
                <a:t>사람측면</a:t>
              </a:r>
            </a:p>
          </p:txBody>
        </p:sp>
        <p:sp>
          <p:nvSpPr>
            <p:cNvPr id="132125" name="Rectangle 94">
              <a:extLst>
                <a:ext uri="{FF2B5EF4-FFF2-40B4-BE49-F238E27FC236}">
                  <a16:creationId xmlns:a16="http://schemas.microsoft.com/office/drawing/2014/main" id="{075AD02E-C363-4EB7-B7FC-F1FE44363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1071"/>
              <a:ext cx="217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3378596" algn="ctr" rotWithShape="0">
                <a:srgbClr val="BFC7E0"/>
              </a:outerShdw>
            </a:effectLst>
          </p:spPr>
          <p:txBody>
            <a:bodyPr wrap="none" anchor="ctr"/>
            <a:lstStyle>
              <a:lvl1pPr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ko-KR" altLang="en-US" sz="1200">
                  <a:solidFill>
                    <a:schemeClr val="tx1"/>
                  </a:solidFill>
                </a:rPr>
                <a:t>직무측면</a:t>
              </a:r>
            </a:p>
          </p:txBody>
        </p:sp>
        <p:sp>
          <p:nvSpPr>
            <p:cNvPr id="132126" name="Rectangle 96">
              <a:extLst>
                <a:ext uri="{FF2B5EF4-FFF2-40B4-BE49-F238E27FC236}">
                  <a16:creationId xmlns:a16="http://schemas.microsoft.com/office/drawing/2014/main" id="{D9A64436-D68A-49B3-ACFC-6310DB852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523"/>
              <a:ext cx="1043" cy="15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창의력개발</a:t>
              </a:r>
            </a:p>
          </p:txBody>
        </p:sp>
        <p:sp>
          <p:nvSpPr>
            <p:cNvPr id="132127" name="Rectangle 97">
              <a:extLst>
                <a:ext uri="{FF2B5EF4-FFF2-40B4-BE49-F238E27FC236}">
                  <a16:creationId xmlns:a16="http://schemas.microsoft.com/office/drawing/2014/main" id="{6A2FE54A-9867-4923-8EC5-408CEE710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523"/>
              <a:ext cx="1043" cy="15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기획력개발</a:t>
              </a:r>
            </a:p>
          </p:txBody>
        </p:sp>
        <p:sp>
          <p:nvSpPr>
            <p:cNvPr id="132128" name="Rectangle 98">
              <a:extLst>
                <a:ext uri="{FF2B5EF4-FFF2-40B4-BE49-F238E27FC236}">
                  <a16:creationId xmlns:a16="http://schemas.microsoft.com/office/drawing/2014/main" id="{8C752A1B-D85F-4BEE-B0E8-CDD37FCF6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840"/>
              <a:ext cx="1043" cy="15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프리젠테이션</a:t>
              </a:r>
            </a:p>
          </p:txBody>
        </p:sp>
        <p:sp>
          <p:nvSpPr>
            <p:cNvPr id="132129" name="Rectangle 99">
              <a:extLst>
                <a:ext uri="{FF2B5EF4-FFF2-40B4-BE49-F238E27FC236}">
                  <a16:creationId xmlns:a16="http://schemas.microsoft.com/office/drawing/2014/main" id="{C45CD8A9-47C8-4676-9A7C-C6EC9B6DC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523"/>
              <a:ext cx="1043" cy="15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대인관계능력향상</a:t>
              </a:r>
            </a:p>
          </p:txBody>
        </p:sp>
        <p:sp>
          <p:nvSpPr>
            <p:cNvPr id="132130" name="Rectangle 100">
              <a:extLst>
                <a:ext uri="{FF2B5EF4-FFF2-40B4-BE49-F238E27FC236}">
                  <a16:creationId xmlns:a16="http://schemas.microsoft.com/office/drawing/2014/main" id="{196CFFBD-8986-4AB4-804A-AE83C17AF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840"/>
              <a:ext cx="1043" cy="15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갈등관리</a:t>
              </a:r>
            </a:p>
          </p:txBody>
        </p:sp>
        <p:sp>
          <p:nvSpPr>
            <p:cNvPr id="132131" name="Rectangle 101">
              <a:extLst>
                <a:ext uri="{FF2B5EF4-FFF2-40B4-BE49-F238E27FC236}">
                  <a16:creationId xmlns:a16="http://schemas.microsoft.com/office/drawing/2014/main" id="{3BEAE70A-0264-49A6-8F92-CF859FB0F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3158"/>
              <a:ext cx="1043" cy="15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직무스트레스관리</a:t>
              </a:r>
            </a:p>
          </p:txBody>
        </p:sp>
        <p:sp>
          <p:nvSpPr>
            <p:cNvPr id="132132" name="Rectangle 102">
              <a:extLst>
                <a:ext uri="{FF2B5EF4-FFF2-40B4-BE49-F238E27FC236}">
                  <a16:creationId xmlns:a16="http://schemas.microsoft.com/office/drawing/2014/main" id="{D448707B-4997-441A-B8FB-177EC427E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3475"/>
              <a:ext cx="1043" cy="15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협상</a:t>
              </a:r>
            </a:p>
          </p:txBody>
        </p:sp>
        <p:sp>
          <p:nvSpPr>
            <p:cNvPr id="132133" name="Rectangle 103">
              <a:extLst>
                <a:ext uri="{FF2B5EF4-FFF2-40B4-BE49-F238E27FC236}">
                  <a16:creationId xmlns:a16="http://schemas.microsoft.com/office/drawing/2014/main" id="{CE4D213C-667E-4865-8D93-729AF21E4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3793"/>
              <a:ext cx="1043" cy="15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신뢰구축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2" descr="template04_2">
            <a:extLst>
              <a:ext uri="{FF2B5EF4-FFF2-40B4-BE49-F238E27FC236}">
                <a16:creationId xmlns:a16="http://schemas.microsoft.com/office/drawing/2014/main" id="{1D67797A-C8CB-4AFC-89B5-4B6BB6E9C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23" name="Group 3">
            <a:extLst>
              <a:ext uri="{FF2B5EF4-FFF2-40B4-BE49-F238E27FC236}">
                <a16:creationId xmlns:a16="http://schemas.microsoft.com/office/drawing/2014/main" id="{51FB6661-1790-4ADC-A3F5-442D50F3A53D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33184" name="Text Box 4">
              <a:extLst>
                <a:ext uri="{FF2B5EF4-FFF2-40B4-BE49-F238E27FC236}">
                  <a16:creationId xmlns:a16="http://schemas.microsoft.com/office/drawing/2014/main" id="{D44C410C-C5A6-4487-BE41-FC78FFE71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33185" name="Line 5">
              <a:extLst>
                <a:ext uri="{FF2B5EF4-FFF2-40B4-BE49-F238E27FC236}">
                  <a16:creationId xmlns:a16="http://schemas.microsoft.com/office/drawing/2014/main" id="{2E6AB242-FB52-4921-B9DA-293513A93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33124" name="Text Box 6">
            <a:extLst>
              <a:ext uri="{FF2B5EF4-FFF2-40B4-BE49-F238E27FC236}">
                <a16:creationId xmlns:a16="http://schemas.microsoft.com/office/drawing/2014/main" id="{06B5569C-426C-44B7-9DE0-6E2175730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33125" name="Group 7">
            <a:extLst>
              <a:ext uri="{FF2B5EF4-FFF2-40B4-BE49-F238E27FC236}">
                <a16:creationId xmlns:a16="http://schemas.microsoft.com/office/drawing/2014/main" id="{6EC9F7AA-D16E-409A-9926-0A4C7AA1203D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33179" name="Oval 8">
              <a:extLst>
                <a:ext uri="{FF2B5EF4-FFF2-40B4-BE49-F238E27FC236}">
                  <a16:creationId xmlns:a16="http://schemas.microsoft.com/office/drawing/2014/main" id="{FE266664-C897-45C8-B720-7750A255125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180" name="Oval 9">
              <a:extLst>
                <a:ext uri="{FF2B5EF4-FFF2-40B4-BE49-F238E27FC236}">
                  <a16:creationId xmlns:a16="http://schemas.microsoft.com/office/drawing/2014/main" id="{29A71563-B077-4C1D-8AE7-0DC4052F79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181" name="Oval 10">
              <a:extLst>
                <a:ext uri="{FF2B5EF4-FFF2-40B4-BE49-F238E27FC236}">
                  <a16:creationId xmlns:a16="http://schemas.microsoft.com/office/drawing/2014/main" id="{06DD189F-7734-4711-9E99-08BC495A9F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182" name="Oval 11">
              <a:extLst>
                <a:ext uri="{FF2B5EF4-FFF2-40B4-BE49-F238E27FC236}">
                  <a16:creationId xmlns:a16="http://schemas.microsoft.com/office/drawing/2014/main" id="{3CE4767F-7B4C-43FC-AE1C-069DE6497DF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183" name="Oval 12">
              <a:extLst>
                <a:ext uri="{FF2B5EF4-FFF2-40B4-BE49-F238E27FC236}">
                  <a16:creationId xmlns:a16="http://schemas.microsoft.com/office/drawing/2014/main" id="{FA91CC02-B93D-4AA7-B2AC-3DE25C4F6B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3126" name="Line 13">
            <a:extLst>
              <a:ext uri="{FF2B5EF4-FFF2-40B4-BE49-F238E27FC236}">
                <a16:creationId xmlns:a16="http://schemas.microsoft.com/office/drawing/2014/main" id="{CA5EECFD-3E50-4AF3-846A-E25B6305C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27" name="Rectangle 14">
            <a:extLst>
              <a:ext uri="{FF2B5EF4-FFF2-40B4-BE49-F238E27FC236}">
                <a16:creationId xmlns:a16="http://schemas.microsoft.com/office/drawing/2014/main" id="{264BBEEE-B582-47CD-A681-8AD50DCAB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3128" name="Group 15">
            <a:extLst>
              <a:ext uri="{FF2B5EF4-FFF2-40B4-BE49-F238E27FC236}">
                <a16:creationId xmlns:a16="http://schemas.microsoft.com/office/drawing/2014/main" id="{31CFFC77-3C83-4574-823B-A430668D9F57}"/>
              </a:ext>
            </a:extLst>
          </p:cNvPr>
          <p:cNvGrpSpPr>
            <a:grpSpLocks/>
          </p:cNvGrpSpPr>
          <p:nvPr/>
        </p:nvGrpSpPr>
        <p:grpSpPr bwMode="auto">
          <a:xfrm>
            <a:off x="6732590" y="188915"/>
            <a:ext cx="2160587" cy="439737"/>
            <a:chOff x="1020" y="618"/>
            <a:chExt cx="1542" cy="277"/>
          </a:xfrm>
        </p:grpSpPr>
        <p:sp>
          <p:nvSpPr>
            <p:cNvPr id="133177" name="Rectangle 16">
              <a:extLst>
                <a:ext uri="{FF2B5EF4-FFF2-40B4-BE49-F238E27FC236}">
                  <a16:creationId xmlns:a16="http://schemas.microsoft.com/office/drawing/2014/main" id="{8DD160E7-EFE2-41E8-8427-6DC53709F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178" name="Text Box 17">
              <a:extLst>
                <a:ext uri="{FF2B5EF4-FFF2-40B4-BE49-F238E27FC236}">
                  <a16:creationId xmlns:a16="http://schemas.microsoft.com/office/drawing/2014/main" id="{559CCDD7-262A-4D5F-8800-48025E63D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직무전문 역량</a:t>
              </a:r>
            </a:p>
          </p:txBody>
        </p:sp>
      </p:grpSp>
      <p:sp>
        <p:nvSpPr>
          <p:cNvPr id="133129" name="Rectangle 18">
            <a:extLst>
              <a:ext uri="{FF2B5EF4-FFF2-40B4-BE49-F238E27FC236}">
                <a16:creationId xmlns:a16="http://schemas.microsoft.com/office/drawing/2014/main" id="{22C32710-5C08-435F-B3D8-6926CC5BD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30" name="Freeform 19">
            <a:extLst>
              <a:ext uri="{FF2B5EF4-FFF2-40B4-BE49-F238E27FC236}">
                <a16:creationId xmlns:a16="http://schemas.microsoft.com/office/drawing/2014/main" id="{C1DA6A9B-CFC9-4A63-912A-22A9A64E631D}"/>
              </a:ext>
            </a:extLst>
          </p:cNvPr>
          <p:cNvSpPr>
            <a:spLocks/>
          </p:cNvSpPr>
          <p:nvPr/>
        </p:nvSpPr>
        <p:spPr bwMode="auto">
          <a:xfrm>
            <a:off x="900115" y="1052515"/>
            <a:ext cx="3671887" cy="504825"/>
          </a:xfrm>
          <a:custGeom>
            <a:avLst/>
            <a:gdLst>
              <a:gd name="T0" fmla="*/ 0 w 1840"/>
              <a:gd name="T1" fmla="*/ 0 h 699"/>
              <a:gd name="T2" fmla="*/ 1602 w 1840"/>
              <a:gd name="T3" fmla="*/ 0 h 699"/>
              <a:gd name="T4" fmla="*/ 1840 w 1840"/>
              <a:gd name="T5" fmla="*/ 350 h 699"/>
              <a:gd name="T6" fmla="*/ 1603 w 1840"/>
              <a:gd name="T7" fmla="*/ 695 h 699"/>
              <a:gd name="T8" fmla="*/ 4 w 1840"/>
              <a:gd name="T9" fmla="*/ 699 h 699"/>
              <a:gd name="T10" fmla="*/ 244 w 1840"/>
              <a:gd name="T11" fmla="*/ 347 h 699"/>
              <a:gd name="T12" fmla="*/ 0 w 1840"/>
              <a:gd name="T13" fmla="*/ 0 h 6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40" h="699">
                <a:moveTo>
                  <a:pt x="0" y="0"/>
                </a:moveTo>
                <a:lnTo>
                  <a:pt x="1602" y="0"/>
                </a:lnTo>
                <a:lnTo>
                  <a:pt x="1840" y="350"/>
                </a:lnTo>
                <a:lnTo>
                  <a:pt x="1603" y="695"/>
                </a:lnTo>
                <a:lnTo>
                  <a:pt x="4" y="699"/>
                </a:lnTo>
                <a:lnTo>
                  <a:pt x="244" y="347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12700" cap="flat" cmpd="sng">
            <a:solidFill>
              <a:srgbClr val="4D4D4D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3131" name="Text Box 20">
            <a:extLst>
              <a:ext uri="{FF2B5EF4-FFF2-40B4-BE49-F238E27FC236}">
                <a16:creationId xmlns:a16="http://schemas.microsoft.com/office/drawing/2014/main" id="{CB2ECC4E-86B6-4D31-A097-EB95BFF39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5" y="1125538"/>
            <a:ext cx="3240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직무전문 역량 모델링 절차</a:t>
            </a:r>
          </a:p>
        </p:txBody>
      </p:sp>
      <p:sp>
        <p:nvSpPr>
          <p:cNvPr id="133132" name="Rectangle 21">
            <a:extLst>
              <a:ext uri="{FF2B5EF4-FFF2-40B4-BE49-F238E27FC236}">
                <a16:creationId xmlns:a16="http://schemas.microsoft.com/office/drawing/2014/main" id="{DF9DD0D3-AF07-47ED-9AF1-6D743C6BF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33" name="Rectangle 22">
            <a:extLst>
              <a:ext uri="{FF2B5EF4-FFF2-40B4-BE49-F238E27FC236}">
                <a16:creationId xmlns:a16="http://schemas.microsoft.com/office/drawing/2014/main" id="{494C2431-CCAB-4F51-9D65-D4C27804F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3134" name="Group 57">
            <a:extLst>
              <a:ext uri="{FF2B5EF4-FFF2-40B4-BE49-F238E27FC236}">
                <a16:creationId xmlns:a16="http://schemas.microsoft.com/office/drawing/2014/main" id="{CB06D598-C497-46AF-A4B6-343CADA14010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052515"/>
            <a:ext cx="679450" cy="598487"/>
            <a:chOff x="191" y="521"/>
            <a:chExt cx="428" cy="377"/>
          </a:xfrm>
        </p:grpSpPr>
        <p:grpSp>
          <p:nvGrpSpPr>
            <p:cNvPr id="133170" name="Group 58">
              <a:extLst>
                <a:ext uri="{FF2B5EF4-FFF2-40B4-BE49-F238E27FC236}">
                  <a16:creationId xmlns:a16="http://schemas.microsoft.com/office/drawing/2014/main" id="{4FBAF02A-D5FC-40DF-A650-385F811AA9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" y="521"/>
              <a:ext cx="428" cy="377"/>
              <a:chOff x="164" y="3980"/>
              <a:chExt cx="572" cy="504"/>
            </a:xfrm>
          </p:grpSpPr>
          <p:sp>
            <p:nvSpPr>
              <p:cNvPr id="521275" name="Oval 59">
                <a:extLst>
                  <a:ext uri="{FF2B5EF4-FFF2-40B4-BE49-F238E27FC236}">
                    <a16:creationId xmlns:a16="http://schemas.microsoft.com/office/drawing/2014/main" id="{75F282D5-20A8-493E-BCDA-851520D5C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123121">
                <a:off x="164" y="4001"/>
                <a:ext cx="572" cy="43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15294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tint val="15294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latinLnBrk="1" hangingPunct="1">
                  <a:lnSpc>
                    <a:spcPct val="120000"/>
                  </a:lnSpc>
                  <a:defRPr/>
                </a:pPr>
                <a:endParaRPr lang="ko-KR" altLang="en-US"/>
              </a:p>
            </p:txBody>
          </p:sp>
          <p:sp>
            <p:nvSpPr>
              <p:cNvPr id="521276" name="Oval 60">
                <a:extLst>
                  <a:ext uri="{FF2B5EF4-FFF2-40B4-BE49-F238E27FC236}">
                    <a16:creationId xmlns:a16="http://schemas.microsoft.com/office/drawing/2014/main" id="{A37F1550-DCEA-45DB-A943-C109B80CB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3909388">
                <a:off x="238" y="3980"/>
                <a:ext cx="430" cy="504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50000">
                    <a:schemeClr val="bg2">
                      <a:gamma/>
                      <a:tint val="15294"/>
                      <a:invGamma/>
                    </a:schemeClr>
                  </a:gs>
                  <a:gs pos="100000">
                    <a:schemeClr val="bg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latinLnBrk="1" hangingPunct="1">
                  <a:lnSpc>
                    <a:spcPct val="120000"/>
                  </a:lnSpc>
                  <a:defRPr/>
                </a:pPr>
                <a:endParaRPr lang="ko-KR" altLang="en-US"/>
              </a:p>
            </p:txBody>
          </p:sp>
          <p:sp>
            <p:nvSpPr>
              <p:cNvPr id="133174" name="Oval 61">
                <a:extLst>
                  <a:ext uri="{FF2B5EF4-FFF2-40B4-BE49-F238E27FC236}">
                    <a16:creationId xmlns:a16="http://schemas.microsoft.com/office/drawing/2014/main" id="{93D41EB8-9ECA-45AF-B540-E4C62495B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123121">
                <a:off x="221" y="4036"/>
                <a:ext cx="462" cy="399"/>
              </a:xfrm>
              <a:prstGeom prst="ellipse">
                <a:avLst/>
              </a:prstGeom>
              <a:gradFill rotWithShape="1">
                <a:gsLst>
                  <a:gs pos="0">
                    <a:srgbClr val="174454"/>
                  </a:gs>
                  <a:gs pos="50000">
                    <a:srgbClr val="3293B5"/>
                  </a:gs>
                  <a:gs pos="100000">
                    <a:srgbClr val="17445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1278" name="Oval 62">
                <a:extLst>
                  <a:ext uri="{FF2B5EF4-FFF2-40B4-BE49-F238E27FC236}">
                    <a16:creationId xmlns:a16="http://schemas.microsoft.com/office/drawing/2014/main" id="{D5BC2DC9-5D2B-4A05-A3A3-23A2C635E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94424">
                <a:off x="267" y="4035"/>
                <a:ext cx="370" cy="245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1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latinLnBrk="1" hangingPunct="1">
                  <a:lnSpc>
                    <a:spcPct val="120000"/>
                  </a:lnSpc>
                  <a:defRPr/>
                </a:pPr>
                <a:endParaRPr lang="ko-KR" altLang="en-US"/>
              </a:p>
            </p:txBody>
          </p:sp>
          <p:sp>
            <p:nvSpPr>
              <p:cNvPr id="133176" name="Oval 63">
                <a:extLst>
                  <a:ext uri="{FF2B5EF4-FFF2-40B4-BE49-F238E27FC236}">
                    <a16:creationId xmlns:a16="http://schemas.microsoft.com/office/drawing/2014/main" id="{513BE677-E7D7-4684-9B0B-9904F1649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533241" flipV="1">
                <a:off x="318" y="4267"/>
                <a:ext cx="304" cy="168"/>
              </a:xfrm>
              <a:prstGeom prst="ellipse">
                <a:avLst/>
              </a:prstGeom>
              <a:gradFill rotWithShape="1">
                <a:gsLst>
                  <a:gs pos="0">
                    <a:srgbClr val="114489">
                      <a:alpha val="24001"/>
                    </a:srgbClr>
                  </a:gs>
                  <a:gs pos="100000">
                    <a:srgbClr val="081F3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33171" name="Text Box 64">
              <a:extLst>
                <a:ext uri="{FF2B5EF4-FFF2-40B4-BE49-F238E27FC236}">
                  <a16:creationId xmlns:a16="http://schemas.microsoft.com/office/drawing/2014/main" id="{1FBA0B35-E0E6-49AE-845F-4F73449C9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" y="552"/>
              <a:ext cx="25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500" i="1">
                  <a:solidFill>
                    <a:schemeClr val="bg1"/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1</a:t>
              </a:r>
            </a:p>
          </p:txBody>
        </p:sp>
      </p:grpSp>
      <p:sp>
        <p:nvSpPr>
          <p:cNvPr id="133135" name="Rectangle 65">
            <a:extLst>
              <a:ext uri="{FF2B5EF4-FFF2-40B4-BE49-F238E27FC236}">
                <a16:creationId xmlns:a16="http://schemas.microsoft.com/office/drawing/2014/main" id="{E48D8E10-91B3-410B-B183-3948D2058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9177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21458" name="Group 242">
            <a:extLst>
              <a:ext uri="{FF2B5EF4-FFF2-40B4-BE49-F238E27FC236}">
                <a16:creationId xmlns:a16="http://schemas.microsoft.com/office/drawing/2014/main" id="{75A0C98E-47F8-425E-8467-86AB45136E59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133602"/>
          <a:ext cx="7848600" cy="2879725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Inputs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직무조사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워크샵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인터뷰</a:t>
                      </a: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설문조사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자료수집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➡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워크샵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➡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워크샵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➡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최종안 도출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직무조사 및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분석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직무별 수행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업무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(Task)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도출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⋅수행업무별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필요기술 및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지식 도출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⋅기술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지식별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난이도 정의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직무 분야별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직무전문가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(SME)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 확정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직무 선정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⋅직무별 정의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⋅평가지표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⋅</a:t>
                      </a: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직무전문역량 항목</a:t>
                      </a: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역량별 정의 및 평가지표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 descr="template04_2">
            <a:extLst>
              <a:ext uri="{FF2B5EF4-FFF2-40B4-BE49-F238E27FC236}">
                <a16:creationId xmlns:a16="http://schemas.microsoft.com/office/drawing/2014/main" id="{D3DF003E-96B2-44FB-96F5-F4BA6D7CA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4147" name="Group 3">
            <a:extLst>
              <a:ext uri="{FF2B5EF4-FFF2-40B4-BE49-F238E27FC236}">
                <a16:creationId xmlns:a16="http://schemas.microsoft.com/office/drawing/2014/main" id="{F61FBE5A-2244-4274-8C64-95C2F3CDF178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34227" name="Text Box 4">
              <a:extLst>
                <a:ext uri="{FF2B5EF4-FFF2-40B4-BE49-F238E27FC236}">
                  <a16:creationId xmlns:a16="http://schemas.microsoft.com/office/drawing/2014/main" id="{6C1AC774-FF29-4C56-85FD-9E9D16C8F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34228" name="Line 5">
              <a:extLst>
                <a:ext uri="{FF2B5EF4-FFF2-40B4-BE49-F238E27FC236}">
                  <a16:creationId xmlns:a16="http://schemas.microsoft.com/office/drawing/2014/main" id="{BFEACC9D-C4A4-4CA4-8837-C956A13F3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34148" name="Text Box 6">
            <a:extLst>
              <a:ext uri="{FF2B5EF4-FFF2-40B4-BE49-F238E27FC236}">
                <a16:creationId xmlns:a16="http://schemas.microsoft.com/office/drawing/2014/main" id="{E0BAEB61-F9AF-490F-9158-A7A7281FB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34149" name="Group 7">
            <a:extLst>
              <a:ext uri="{FF2B5EF4-FFF2-40B4-BE49-F238E27FC236}">
                <a16:creationId xmlns:a16="http://schemas.microsoft.com/office/drawing/2014/main" id="{D84E6FF3-03A0-485E-B917-2A54B1E2F620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34222" name="Oval 8">
              <a:extLst>
                <a:ext uri="{FF2B5EF4-FFF2-40B4-BE49-F238E27FC236}">
                  <a16:creationId xmlns:a16="http://schemas.microsoft.com/office/drawing/2014/main" id="{AA850765-1BE6-4C99-AFD4-E59F57EB563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223" name="Oval 9">
              <a:extLst>
                <a:ext uri="{FF2B5EF4-FFF2-40B4-BE49-F238E27FC236}">
                  <a16:creationId xmlns:a16="http://schemas.microsoft.com/office/drawing/2014/main" id="{639D6E62-77F4-4C5F-8435-2CDFC2B6D18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224" name="Oval 10">
              <a:extLst>
                <a:ext uri="{FF2B5EF4-FFF2-40B4-BE49-F238E27FC236}">
                  <a16:creationId xmlns:a16="http://schemas.microsoft.com/office/drawing/2014/main" id="{A7E8A090-279A-405E-94D0-595E2615B65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225" name="Oval 11">
              <a:extLst>
                <a:ext uri="{FF2B5EF4-FFF2-40B4-BE49-F238E27FC236}">
                  <a16:creationId xmlns:a16="http://schemas.microsoft.com/office/drawing/2014/main" id="{FE503927-2DE2-4C1B-A42D-D6CB6A63950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226" name="Oval 12">
              <a:extLst>
                <a:ext uri="{FF2B5EF4-FFF2-40B4-BE49-F238E27FC236}">
                  <a16:creationId xmlns:a16="http://schemas.microsoft.com/office/drawing/2014/main" id="{1BFCAF3F-E752-4D97-980E-41CA36D8D8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4150" name="Line 13">
            <a:extLst>
              <a:ext uri="{FF2B5EF4-FFF2-40B4-BE49-F238E27FC236}">
                <a16:creationId xmlns:a16="http://schemas.microsoft.com/office/drawing/2014/main" id="{26232E62-A23E-41D2-967A-0EF596E17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151" name="Rectangle 14">
            <a:extLst>
              <a:ext uri="{FF2B5EF4-FFF2-40B4-BE49-F238E27FC236}">
                <a16:creationId xmlns:a16="http://schemas.microsoft.com/office/drawing/2014/main" id="{42B6DD1E-C22F-48E7-B976-0AA3DB903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4152" name="Group 15">
            <a:extLst>
              <a:ext uri="{FF2B5EF4-FFF2-40B4-BE49-F238E27FC236}">
                <a16:creationId xmlns:a16="http://schemas.microsoft.com/office/drawing/2014/main" id="{103BF2ED-07B2-4FC6-AC05-8539F785B6F4}"/>
              </a:ext>
            </a:extLst>
          </p:cNvPr>
          <p:cNvGrpSpPr>
            <a:grpSpLocks/>
          </p:cNvGrpSpPr>
          <p:nvPr/>
        </p:nvGrpSpPr>
        <p:grpSpPr bwMode="auto">
          <a:xfrm>
            <a:off x="6732590" y="188915"/>
            <a:ext cx="2160587" cy="439737"/>
            <a:chOff x="1020" y="618"/>
            <a:chExt cx="1542" cy="277"/>
          </a:xfrm>
        </p:grpSpPr>
        <p:sp>
          <p:nvSpPr>
            <p:cNvPr id="134220" name="Rectangle 16">
              <a:extLst>
                <a:ext uri="{FF2B5EF4-FFF2-40B4-BE49-F238E27FC236}">
                  <a16:creationId xmlns:a16="http://schemas.microsoft.com/office/drawing/2014/main" id="{7B2B87CE-F8A6-4F3E-A58A-2FD0E16B2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221" name="Text Box 17">
              <a:extLst>
                <a:ext uri="{FF2B5EF4-FFF2-40B4-BE49-F238E27FC236}">
                  <a16:creationId xmlns:a16="http://schemas.microsoft.com/office/drawing/2014/main" id="{E0F23932-D088-418E-9937-B41348C0E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직무전문 역량</a:t>
              </a:r>
            </a:p>
          </p:txBody>
        </p:sp>
      </p:grpSp>
      <p:sp>
        <p:nvSpPr>
          <p:cNvPr id="134153" name="Rectangle 18">
            <a:extLst>
              <a:ext uri="{FF2B5EF4-FFF2-40B4-BE49-F238E27FC236}">
                <a16:creationId xmlns:a16="http://schemas.microsoft.com/office/drawing/2014/main" id="{6C8AEDD8-6DCB-4A01-9371-B6D65AD82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154" name="Rectangle 21">
            <a:extLst>
              <a:ext uri="{FF2B5EF4-FFF2-40B4-BE49-F238E27FC236}">
                <a16:creationId xmlns:a16="http://schemas.microsoft.com/office/drawing/2014/main" id="{9E491887-E156-4424-8438-05171B75F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155" name="Rectangle 22">
            <a:extLst>
              <a:ext uri="{FF2B5EF4-FFF2-40B4-BE49-F238E27FC236}">
                <a16:creationId xmlns:a16="http://schemas.microsoft.com/office/drawing/2014/main" id="{C34218CA-6FC2-4E06-B8EF-9C95856CA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156" name="Freeform 66">
            <a:extLst>
              <a:ext uri="{FF2B5EF4-FFF2-40B4-BE49-F238E27FC236}">
                <a16:creationId xmlns:a16="http://schemas.microsoft.com/office/drawing/2014/main" id="{3424747B-19D2-4EEF-995A-EEDA831D5BB5}"/>
              </a:ext>
            </a:extLst>
          </p:cNvPr>
          <p:cNvSpPr>
            <a:spLocks/>
          </p:cNvSpPr>
          <p:nvPr/>
        </p:nvSpPr>
        <p:spPr bwMode="auto">
          <a:xfrm>
            <a:off x="900115" y="908052"/>
            <a:ext cx="3671887" cy="504825"/>
          </a:xfrm>
          <a:custGeom>
            <a:avLst/>
            <a:gdLst>
              <a:gd name="T0" fmla="*/ 0 w 1840"/>
              <a:gd name="T1" fmla="*/ 0 h 699"/>
              <a:gd name="T2" fmla="*/ 1602 w 1840"/>
              <a:gd name="T3" fmla="*/ 0 h 699"/>
              <a:gd name="T4" fmla="*/ 1840 w 1840"/>
              <a:gd name="T5" fmla="*/ 350 h 699"/>
              <a:gd name="T6" fmla="*/ 1603 w 1840"/>
              <a:gd name="T7" fmla="*/ 695 h 699"/>
              <a:gd name="T8" fmla="*/ 4 w 1840"/>
              <a:gd name="T9" fmla="*/ 699 h 699"/>
              <a:gd name="T10" fmla="*/ 244 w 1840"/>
              <a:gd name="T11" fmla="*/ 347 h 699"/>
              <a:gd name="T12" fmla="*/ 0 w 1840"/>
              <a:gd name="T13" fmla="*/ 0 h 6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40" h="699">
                <a:moveTo>
                  <a:pt x="0" y="0"/>
                </a:moveTo>
                <a:lnTo>
                  <a:pt x="1602" y="0"/>
                </a:lnTo>
                <a:lnTo>
                  <a:pt x="1840" y="350"/>
                </a:lnTo>
                <a:lnTo>
                  <a:pt x="1603" y="695"/>
                </a:lnTo>
                <a:lnTo>
                  <a:pt x="4" y="699"/>
                </a:lnTo>
                <a:lnTo>
                  <a:pt x="244" y="347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  <a:ln w="12700" cap="flat" cmpd="sng">
            <a:solidFill>
              <a:srgbClr val="4D4D4D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4157" name="Text Box 67">
            <a:extLst>
              <a:ext uri="{FF2B5EF4-FFF2-40B4-BE49-F238E27FC236}">
                <a16:creationId xmlns:a16="http://schemas.microsoft.com/office/drawing/2014/main" id="{C819C43C-5C73-47F7-93E0-D0E54856E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5" y="981077"/>
            <a:ext cx="3240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직무전문역량 도출</a:t>
            </a:r>
          </a:p>
        </p:txBody>
      </p:sp>
      <p:grpSp>
        <p:nvGrpSpPr>
          <p:cNvPr id="134158" name="Group 68">
            <a:extLst>
              <a:ext uri="{FF2B5EF4-FFF2-40B4-BE49-F238E27FC236}">
                <a16:creationId xmlns:a16="http://schemas.microsoft.com/office/drawing/2014/main" id="{0B501AAB-697D-4052-B308-FB1CA20986A7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908050"/>
            <a:ext cx="679450" cy="598488"/>
            <a:chOff x="203" y="1648"/>
            <a:chExt cx="428" cy="377"/>
          </a:xfrm>
        </p:grpSpPr>
        <p:grpSp>
          <p:nvGrpSpPr>
            <p:cNvPr id="134213" name="Group 69">
              <a:extLst>
                <a:ext uri="{FF2B5EF4-FFF2-40B4-BE49-F238E27FC236}">
                  <a16:creationId xmlns:a16="http://schemas.microsoft.com/office/drawing/2014/main" id="{871BCDED-52A7-4A63-9B52-C1E107C92B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" y="1648"/>
              <a:ext cx="428" cy="377"/>
              <a:chOff x="164" y="3980"/>
              <a:chExt cx="572" cy="504"/>
            </a:xfrm>
          </p:grpSpPr>
          <p:sp>
            <p:nvSpPr>
              <p:cNvPr id="526406" name="Oval 70">
                <a:extLst>
                  <a:ext uri="{FF2B5EF4-FFF2-40B4-BE49-F238E27FC236}">
                    <a16:creationId xmlns:a16="http://schemas.microsoft.com/office/drawing/2014/main" id="{3B04AEAE-4EAA-4E10-AC6A-FD77083BD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123121">
                <a:off x="164" y="4001"/>
                <a:ext cx="572" cy="43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15294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tint val="15294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latinLnBrk="1" hangingPunct="1">
                  <a:lnSpc>
                    <a:spcPct val="120000"/>
                  </a:lnSpc>
                  <a:defRPr/>
                </a:pPr>
                <a:endParaRPr lang="ko-KR" altLang="en-US"/>
              </a:p>
            </p:txBody>
          </p:sp>
          <p:sp>
            <p:nvSpPr>
              <p:cNvPr id="526407" name="Oval 71">
                <a:extLst>
                  <a:ext uri="{FF2B5EF4-FFF2-40B4-BE49-F238E27FC236}">
                    <a16:creationId xmlns:a16="http://schemas.microsoft.com/office/drawing/2014/main" id="{7E70E7C9-4A04-4412-B9F2-5B3B9F8AD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3909388">
                <a:off x="238" y="3980"/>
                <a:ext cx="430" cy="504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50000">
                    <a:schemeClr val="bg2">
                      <a:gamma/>
                      <a:tint val="15294"/>
                      <a:invGamma/>
                    </a:schemeClr>
                  </a:gs>
                  <a:gs pos="100000">
                    <a:schemeClr val="bg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latinLnBrk="1" hangingPunct="1">
                  <a:lnSpc>
                    <a:spcPct val="120000"/>
                  </a:lnSpc>
                  <a:defRPr/>
                </a:pPr>
                <a:endParaRPr lang="ko-KR" altLang="en-US"/>
              </a:p>
            </p:txBody>
          </p:sp>
          <p:sp>
            <p:nvSpPr>
              <p:cNvPr id="134217" name="Oval 72">
                <a:extLst>
                  <a:ext uri="{FF2B5EF4-FFF2-40B4-BE49-F238E27FC236}">
                    <a16:creationId xmlns:a16="http://schemas.microsoft.com/office/drawing/2014/main" id="{6D753D35-6D7E-47B7-8A8F-13F8C9B5E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123121">
                <a:off x="221" y="4036"/>
                <a:ext cx="462" cy="399"/>
              </a:xfrm>
              <a:prstGeom prst="ellipse">
                <a:avLst/>
              </a:prstGeom>
              <a:gradFill rotWithShape="1">
                <a:gsLst>
                  <a:gs pos="0">
                    <a:srgbClr val="174454"/>
                  </a:gs>
                  <a:gs pos="50000">
                    <a:srgbClr val="3293B5"/>
                  </a:gs>
                  <a:gs pos="100000">
                    <a:srgbClr val="17445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6409" name="Oval 73">
                <a:extLst>
                  <a:ext uri="{FF2B5EF4-FFF2-40B4-BE49-F238E27FC236}">
                    <a16:creationId xmlns:a16="http://schemas.microsoft.com/office/drawing/2014/main" id="{93C9E9CE-977C-4763-AF26-85722B6A1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94424">
                <a:off x="267" y="4035"/>
                <a:ext cx="370" cy="245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1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latinLnBrk="1" hangingPunct="1">
                  <a:lnSpc>
                    <a:spcPct val="120000"/>
                  </a:lnSpc>
                  <a:defRPr/>
                </a:pPr>
                <a:endParaRPr lang="ko-KR" altLang="en-US"/>
              </a:p>
            </p:txBody>
          </p:sp>
          <p:sp>
            <p:nvSpPr>
              <p:cNvPr id="134219" name="Oval 74">
                <a:extLst>
                  <a:ext uri="{FF2B5EF4-FFF2-40B4-BE49-F238E27FC236}">
                    <a16:creationId xmlns:a16="http://schemas.microsoft.com/office/drawing/2014/main" id="{72473E7E-1366-40B7-92E0-16BD34157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533241" flipV="1">
                <a:off x="318" y="4267"/>
                <a:ext cx="304" cy="168"/>
              </a:xfrm>
              <a:prstGeom prst="ellipse">
                <a:avLst/>
              </a:prstGeom>
              <a:gradFill rotWithShape="1">
                <a:gsLst>
                  <a:gs pos="0">
                    <a:srgbClr val="114489">
                      <a:alpha val="24001"/>
                    </a:srgbClr>
                  </a:gs>
                  <a:gs pos="100000">
                    <a:srgbClr val="081F3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ko-KR" altLang="en-US" sz="2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34214" name="Text Box 75">
              <a:extLst>
                <a:ext uri="{FF2B5EF4-FFF2-40B4-BE49-F238E27FC236}">
                  <a16:creationId xmlns:a16="http://schemas.microsoft.com/office/drawing/2014/main" id="{74CF5648-53BD-4800-8F53-749AC3BD3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1679"/>
              <a:ext cx="318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500" i="1">
                  <a:solidFill>
                    <a:schemeClr val="bg1"/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2 </a:t>
              </a:r>
            </a:p>
          </p:txBody>
        </p:sp>
      </p:grpSp>
      <p:sp>
        <p:nvSpPr>
          <p:cNvPr id="134159" name="Rectangle 76">
            <a:extLst>
              <a:ext uri="{FF2B5EF4-FFF2-40B4-BE49-F238E27FC236}">
                <a16:creationId xmlns:a16="http://schemas.microsoft.com/office/drawing/2014/main" id="{8C5CDBDC-20C0-460F-9C2E-36F468EC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5" y="1773238"/>
            <a:ext cx="3671887" cy="36671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직무분석 및 직무분류 체계</a:t>
            </a:r>
          </a:p>
        </p:txBody>
      </p:sp>
      <p:sp>
        <p:nvSpPr>
          <p:cNvPr id="134160" name="Rectangle 77">
            <a:extLst>
              <a:ext uri="{FF2B5EF4-FFF2-40B4-BE49-F238E27FC236}">
                <a16:creationId xmlns:a16="http://schemas.microsoft.com/office/drawing/2014/main" id="{AD8F376F-74DC-4E5E-ACAB-345312248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843154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26734" name="Group 398">
            <a:extLst>
              <a:ext uri="{FF2B5EF4-FFF2-40B4-BE49-F238E27FC236}">
                <a16:creationId xmlns:a16="http://schemas.microsoft.com/office/drawing/2014/main" id="{DA2C56DD-61C2-4A9F-ACD2-390BD287D8DB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2349502"/>
          <a:ext cx="7416800" cy="3902075"/>
        </p:xfrm>
        <a:graphic>
          <a:graphicData uri="http://schemas.openxmlformats.org/drawingml/2006/table">
            <a:tbl>
              <a:tblPr/>
              <a:tblGrid>
                <a:gridCol w="1763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4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직군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직무그룹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직무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8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기획경영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경영전략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경영전략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조직관리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기획관리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법무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8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인사관리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인사운영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인사운영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노무 및 복지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급여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복리후생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노사관리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인력개발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인력개발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8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재무관리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예산관리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예산관리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자금관리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자금관리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회계 및 세무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회계 및 세무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자산관리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자산관리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34212" name="Rectangle 399">
            <a:extLst>
              <a:ext uri="{FF2B5EF4-FFF2-40B4-BE49-F238E27FC236}">
                <a16:creationId xmlns:a16="http://schemas.microsoft.com/office/drawing/2014/main" id="{E863670E-AF47-4F22-A08B-3E9B2E219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1916113"/>
            <a:ext cx="1276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DACUM </a:t>
            </a:r>
            <a:r>
              <a:rPr lang="ko-KR" altLang="en-US" sz="14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기법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 descr="template04_2">
            <a:extLst>
              <a:ext uri="{FF2B5EF4-FFF2-40B4-BE49-F238E27FC236}">
                <a16:creationId xmlns:a16="http://schemas.microsoft.com/office/drawing/2014/main" id="{CECCDA95-E7D8-4259-B118-00DD5A672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5171" name="Group 3">
            <a:extLst>
              <a:ext uri="{FF2B5EF4-FFF2-40B4-BE49-F238E27FC236}">
                <a16:creationId xmlns:a16="http://schemas.microsoft.com/office/drawing/2014/main" id="{4F14BD63-221D-4DCC-807B-C13FDB93B4C9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35288" name="Text Box 4">
              <a:extLst>
                <a:ext uri="{FF2B5EF4-FFF2-40B4-BE49-F238E27FC236}">
                  <a16:creationId xmlns:a16="http://schemas.microsoft.com/office/drawing/2014/main" id="{0CBB1A53-0C28-433B-AB9B-48823328E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35289" name="Line 5">
              <a:extLst>
                <a:ext uri="{FF2B5EF4-FFF2-40B4-BE49-F238E27FC236}">
                  <a16:creationId xmlns:a16="http://schemas.microsoft.com/office/drawing/2014/main" id="{6D748F17-49A7-42A3-B6B3-4C8C8862F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35172" name="Text Box 6">
            <a:extLst>
              <a:ext uri="{FF2B5EF4-FFF2-40B4-BE49-F238E27FC236}">
                <a16:creationId xmlns:a16="http://schemas.microsoft.com/office/drawing/2014/main" id="{276D15F6-1EBD-49E8-91E0-2A2BDA927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35173" name="Group 7">
            <a:extLst>
              <a:ext uri="{FF2B5EF4-FFF2-40B4-BE49-F238E27FC236}">
                <a16:creationId xmlns:a16="http://schemas.microsoft.com/office/drawing/2014/main" id="{B749DA2A-71E5-489A-B859-8A4A991DDC24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35283" name="Oval 8">
              <a:extLst>
                <a:ext uri="{FF2B5EF4-FFF2-40B4-BE49-F238E27FC236}">
                  <a16:creationId xmlns:a16="http://schemas.microsoft.com/office/drawing/2014/main" id="{E4C88220-2868-47BA-8475-96C72549D91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284" name="Oval 9">
              <a:extLst>
                <a:ext uri="{FF2B5EF4-FFF2-40B4-BE49-F238E27FC236}">
                  <a16:creationId xmlns:a16="http://schemas.microsoft.com/office/drawing/2014/main" id="{86DAD87A-271E-4CD5-874C-14A29E58BF6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285" name="Oval 10">
              <a:extLst>
                <a:ext uri="{FF2B5EF4-FFF2-40B4-BE49-F238E27FC236}">
                  <a16:creationId xmlns:a16="http://schemas.microsoft.com/office/drawing/2014/main" id="{A7DAD60F-78A8-4CA8-90A1-920C8469182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286" name="Oval 11">
              <a:extLst>
                <a:ext uri="{FF2B5EF4-FFF2-40B4-BE49-F238E27FC236}">
                  <a16:creationId xmlns:a16="http://schemas.microsoft.com/office/drawing/2014/main" id="{A0FE4727-48ED-4B10-A3DF-685A95C4BB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287" name="Oval 12">
              <a:extLst>
                <a:ext uri="{FF2B5EF4-FFF2-40B4-BE49-F238E27FC236}">
                  <a16:creationId xmlns:a16="http://schemas.microsoft.com/office/drawing/2014/main" id="{C4DF2BED-D7CD-406A-BE8E-951116705F1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5174" name="Line 13">
            <a:extLst>
              <a:ext uri="{FF2B5EF4-FFF2-40B4-BE49-F238E27FC236}">
                <a16:creationId xmlns:a16="http://schemas.microsoft.com/office/drawing/2014/main" id="{C40B3D41-94D0-452B-9A66-B2340E002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5175" name="Rectangle 14">
            <a:extLst>
              <a:ext uri="{FF2B5EF4-FFF2-40B4-BE49-F238E27FC236}">
                <a16:creationId xmlns:a16="http://schemas.microsoft.com/office/drawing/2014/main" id="{713A9480-E1E9-42F4-96F2-59735D3A3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5176" name="Group 15">
            <a:extLst>
              <a:ext uri="{FF2B5EF4-FFF2-40B4-BE49-F238E27FC236}">
                <a16:creationId xmlns:a16="http://schemas.microsoft.com/office/drawing/2014/main" id="{E5519103-88C9-4915-B7AE-7A545D14803A}"/>
              </a:ext>
            </a:extLst>
          </p:cNvPr>
          <p:cNvGrpSpPr>
            <a:grpSpLocks/>
          </p:cNvGrpSpPr>
          <p:nvPr/>
        </p:nvGrpSpPr>
        <p:grpSpPr bwMode="auto">
          <a:xfrm>
            <a:off x="6732590" y="188915"/>
            <a:ext cx="2160587" cy="439737"/>
            <a:chOff x="1020" y="618"/>
            <a:chExt cx="1542" cy="277"/>
          </a:xfrm>
        </p:grpSpPr>
        <p:sp>
          <p:nvSpPr>
            <p:cNvPr id="135281" name="Rectangle 16">
              <a:extLst>
                <a:ext uri="{FF2B5EF4-FFF2-40B4-BE49-F238E27FC236}">
                  <a16:creationId xmlns:a16="http://schemas.microsoft.com/office/drawing/2014/main" id="{EECBB267-346D-46CB-A113-2F099E336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282" name="Text Box 17">
              <a:extLst>
                <a:ext uri="{FF2B5EF4-FFF2-40B4-BE49-F238E27FC236}">
                  <a16:creationId xmlns:a16="http://schemas.microsoft.com/office/drawing/2014/main" id="{A3B6CF04-C665-4F65-9F2C-0A29BE173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직무전문 역량</a:t>
              </a:r>
            </a:p>
          </p:txBody>
        </p:sp>
      </p:grpSp>
      <p:sp>
        <p:nvSpPr>
          <p:cNvPr id="135177" name="Rectangle 18">
            <a:extLst>
              <a:ext uri="{FF2B5EF4-FFF2-40B4-BE49-F238E27FC236}">
                <a16:creationId xmlns:a16="http://schemas.microsoft.com/office/drawing/2014/main" id="{CEC850AD-6233-44E9-AD5E-34AC9C731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178" name="Rectangle 19">
            <a:extLst>
              <a:ext uri="{FF2B5EF4-FFF2-40B4-BE49-F238E27FC236}">
                <a16:creationId xmlns:a16="http://schemas.microsoft.com/office/drawing/2014/main" id="{5C5504F3-B0D5-4019-950C-DA4F94281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179" name="Rectangle 20">
            <a:extLst>
              <a:ext uri="{FF2B5EF4-FFF2-40B4-BE49-F238E27FC236}">
                <a16:creationId xmlns:a16="http://schemas.microsoft.com/office/drawing/2014/main" id="{398FFD13-6F37-4D59-9E09-6E6A5210D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180" name="Rectangle 31">
            <a:extLst>
              <a:ext uri="{FF2B5EF4-FFF2-40B4-BE49-F238E27FC236}">
                <a16:creationId xmlns:a16="http://schemas.microsoft.com/office/drawing/2014/main" id="{99917262-BDBF-4CBD-9E7A-4556EEF4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5" y="908052"/>
            <a:ext cx="3240087" cy="36671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직무전문역량 구체화</a:t>
            </a:r>
          </a:p>
        </p:txBody>
      </p:sp>
      <p:graphicFrame>
        <p:nvGraphicFramePr>
          <p:cNvPr id="528480" name="Group 96">
            <a:extLst>
              <a:ext uri="{FF2B5EF4-FFF2-40B4-BE49-F238E27FC236}">
                <a16:creationId xmlns:a16="http://schemas.microsoft.com/office/drawing/2014/main" id="{9477F4E1-D305-48E3-BA33-F6629A04A526}"/>
              </a:ext>
            </a:extLst>
          </p:cNvPr>
          <p:cNvGraphicFramePr>
            <a:graphicFrameLocks noGrp="1"/>
          </p:cNvGraphicFramePr>
          <p:nvPr/>
        </p:nvGraphicFramePr>
        <p:xfrm>
          <a:off x="6011865" y="1557340"/>
          <a:ext cx="2376487" cy="274637"/>
        </p:xfrm>
        <a:graphic>
          <a:graphicData uri="http://schemas.openxmlformats.org/drawingml/2006/table">
            <a:tbl>
              <a:tblPr/>
              <a:tblGrid>
                <a:gridCol w="237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샘플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직무전문역량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인력개발</a:t>
                      </a:r>
                    </a:p>
                  </a:txBody>
                  <a:tcPr marT="45773" marB="45773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9096" name="Group 712">
            <a:extLst>
              <a:ext uri="{FF2B5EF4-FFF2-40B4-BE49-F238E27FC236}">
                <a16:creationId xmlns:a16="http://schemas.microsoft.com/office/drawing/2014/main" id="{41BB7C1D-7472-4CFB-82F9-41FCA2B54CEF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989138"/>
          <a:ext cx="7848600" cy="4425950"/>
        </p:xfrm>
        <a:graphic>
          <a:graphicData uri="http://schemas.openxmlformats.org/drawingml/2006/table">
            <a:tbl>
              <a:tblPr/>
              <a:tblGrid>
                <a:gridCol w="15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수행직무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(Task)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세부수행업무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필요기술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(Skill)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필요지식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습득난이도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(Sub-Task)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(Knowledge)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교육계획수립 및 관리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대내외 경영환경분석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경영분석기법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성인학습이해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외부 트렌드분석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학습자분석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훈련개발이론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직원교육니즈분석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직무분석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경영관리이해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년도별 교육계획 확정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개발자원분석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조직개발이론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통계기법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인적자원개발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정보탐색 기술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인적자원관리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교육훈련제도관리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경영계획 및 경영전략분석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협상기법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성인학습이해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교육훈련제도 개정 니즈파악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경영관리이해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훈련개발이론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교육훈련제도 개정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연구능력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경영관리이해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조직개발이론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인적자원개발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인적자원관리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교육훈련 예산관리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교육과정별 교육훈련비 산정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컴퓨터 사용능력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관리회계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교육훈련비 배정요구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회계기초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엑셀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교육훈련비 운영관리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자료관리기술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통계지식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 descr="template04_2">
            <a:extLst>
              <a:ext uri="{FF2B5EF4-FFF2-40B4-BE49-F238E27FC236}">
                <a16:creationId xmlns:a16="http://schemas.microsoft.com/office/drawing/2014/main" id="{93BE2F6D-E4B5-4371-BA23-4684FF0D5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6195" name="Group 3">
            <a:extLst>
              <a:ext uri="{FF2B5EF4-FFF2-40B4-BE49-F238E27FC236}">
                <a16:creationId xmlns:a16="http://schemas.microsoft.com/office/drawing/2014/main" id="{D2EC2C76-AAA9-4580-A3AF-270A82776ABD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36330" name="Text Box 4">
              <a:extLst>
                <a:ext uri="{FF2B5EF4-FFF2-40B4-BE49-F238E27FC236}">
                  <a16:creationId xmlns:a16="http://schemas.microsoft.com/office/drawing/2014/main" id="{30A380BF-A69D-4DE3-89F1-7F5AD6339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36331" name="Line 5">
              <a:extLst>
                <a:ext uri="{FF2B5EF4-FFF2-40B4-BE49-F238E27FC236}">
                  <a16:creationId xmlns:a16="http://schemas.microsoft.com/office/drawing/2014/main" id="{81508CB1-92BA-41D3-BC51-C0C18D1C7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36196" name="Text Box 6">
            <a:extLst>
              <a:ext uri="{FF2B5EF4-FFF2-40B4-BE49-F238E27FC236}">
                <a16:creationId xmlns:a16="http://schemas.microsoft.com/office/drawing/2014/main" id="{6234B2F0-682D-4279-B143-E75C76FF6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36197" name="Group 7">
            <a:extLst>
              <a:ext uri="{FF2B5EF4-FFF2-40B4-BE49-F238E27FC236}">
                <a16:creationId xmlns:a16="http://schemas.microsoft.com/office/drawing/2014/main" id="{93BB92A3-4FF8-4656-AD71-CFFB090A438B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36325" name="Oval 8">
              <a:extLst>
                <a:ext uri="{FF2B5EF4-FFF2-40B4-BE49-F238E27FC236}">
                  <a16:creationId xmlns:a16="http://schemas.microsoft.com/office/drawing/2014/main" id="{DB58DAB1-3386-499F-962D-0F298CB042C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326" name="Oval 9">
              <a:extLst>
                <a:ext uri="{FF2B5EF4-FFF2-40B4-BE49-F238E27FC236}">
                  <a16:creationId xmlns:a16="http://schemas.microsoft.com/office/drawing/2014/main" id="{4C8E83A1-4A92-4F42-B8B7-26C852125B6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327" name="Oval 10">
              <a:extLst>
                <a:ext uri="{FF2B5EF4-FFF2-40B4-BE49-F238E27FC236}">
                  <a16:creationId xmlns:a16="http://schemas.microsoft.com/office/drawing/2014/main" id="{7B6EF4A4-8B5E-4DB5-A808-4489801CA3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328" name="Oval 11">
              <a:extLst>
                <a:ext uri="{FF2B5EF4-FFF2-40B4-BE49-F238E27FC236}">
                  <a16:creationId xmlns:a16="http://schemas.microsoft.com/office/drawing/2014/main" id="{8CB42071-6583-440F-9E14-78588077373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329" name="Oval 12">
              <a:extLst>
                <a:ext uri="{FF2B5EF4-FFF2-40B4-BE49-F238E27FC236}">
                  <a16:creationId xmlns:a16="http://schemas.microsoft.com/office/drawing/2014/main" id="{7A141C45-1367-4D78-BAB5-E62DBEE58A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6198" name="Line 13">
            <a:extLst>
              <a:ext uri="{FF2B5EF4-FFF2-40B4-BE49-F238E27FC236}">
                <a16:creationId xmlns:a16="http://schemas.microsoft.com/office/drawing/2014/main" id="{B1C870FB-92D2-453B-8B07-437BB349F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6199" name="Rectangle 14">
            <a:extLst>
              <a:ext uri="{FF2B5EF4-FFF2-40B4-BE49-F238E27FC236}">
                <a16:creationId xmlns:a16="http://schemas.microsoft.com/office/drawing/2014/main" id="{A392261F-0599-4867-AFB3-0028D1689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6200" name="Group 15">
            <a:extLst>
              <a:ext uri="{FF2B5EF4-FFF2-40B4-BE49-F238E27FC236}">
                <a16:creationId xmlns:a16="http://schemas.microsoft.com/office/drawing/2014/main" id="{AF86D0E9-D3E7-4EBE-B876-126943EC9E16}"/>
              </a:ext>
            </a:extLst>
          </p:cNvPr>
          <p:cNvGrpSpPr>
            <a:grpSpLocks/>
          </p:cNvGrpSpPr>
          <p:nvPr/>
        </p:nvGrpSpPr>
        <p:grpSpPr bwMode="auto">
          <a:xfrm>
            <a:off x="6732590" y="188915"/>
            <a:ext cx="2160587" cy="439737"/>
            <a:chOff x="1020" y="618"/>
            <a:chExt cx="1542" cy="277"/>
          </a:xfrm>
        </p:grpSpPr>
        <p:sp>
          <p:nvSpPr>
            <p:cNvPr id="136323" name="Rectangle 16">
              <a:extLst>
                <a:ext uri="{FF2B5EF4-FFF2-40B4-BE49-F238E27FC236}">
                  <a16:creationId xmlns:a16="http://schemas.microsoft.com/office/drawing/2014/main" id="{2D47FC74-D0CD-40EC-A967-255AD6FD8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324" name="Text Box 17">
              <a:extLst>
                <a:ext uri="{FF2B5EF4-FFF2-40B4-BE49-F238E27FC236}">
                  <a16:creationId xmlns:a16="http://schemas.microsoft.com/office/drawing/2014/main" id="{3F2773B5-07A7-4C99-B6F7-C34277588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직무전문 역량</a:t>
              </a:r>
            </a:p>
          </p:txBody>
        </p:sp>
      </p:grpSp>
      <p:sp>
        <p:nvSpPr>
          <p:cNvPr id="136201" name="Rectangle 18">
            <a:extLst>
              <a:ext uri="{FF2B5EF4-FFF2-40B4-BE49-F238E27FC236}">
                <a16:creationId xmlns:a16="http://schemas.microsoft.com/office/drawing/2014/main" id="{7EBA0A67-485A-485C-97C8-E0062004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202" name="Rectangle 19">
            <a:extLst>
              <a:ext uri="{FF2B5EF4-FFF2-40B4-BE49-F238E27FC236}">
                <a16:creationId xmlns:a16="http://schemas.microsoft.com/office/drawing/2014/main" id="{E7D97500-FC3A-4FCF-A632-E975A4267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203" name="Rectangle 20">
            <a:extLst>
              <a:ext uri="{FF2B5EF4-FFF2-40B4-BE49-F238E27FC236}">
                <a16:creationId xmlns:a16="http://schemas.microsoft.com/office/drawing/2014/main" id="{D4877F34-5E52-43C8-B6CE-0F203BDA3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1609" name="Group 1177">
            <a:extLst>
              <a:ext uri="{FF2B5EF4-FFF2-40B4-BE49-F238E27FC236}">
                <a16:creationId xmlns:a16="http://schemas.microsoft.com/office/drawing/2014/main" id="{20A412BF-2431-4F7E-8F1B-E3718B18E7F7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908050"/>
          <a:ext cx="8047038" cy="5608638"/>
        </p:xfrm>
        <a:graphic>
          <a:graphicData uri="http://schemas.openxmlformats.org/drawingml/2006/table">
            <a:tbl>
              <a:tblPr/>
              <a:tblGrid>
                <a:gridCol w="15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5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조직개발 교육운영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교육니즈 조사 및 분석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경영상의 요구분석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성인학습이해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54">
                <a:tc rowSpan="9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학습자분석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훈련개발이론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환경분석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경영관리이해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문제파악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갭분석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조직개발이론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개발자원분석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인적자원개발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직무과업분석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인적자원관리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지원 및 제약요인 분석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과정설계 및 개발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수행목표 명세화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성인학습이해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학습목표기술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훈련개발이론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평가전략개발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경영관리이해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5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교육내용 및 계열화 선택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조직개발이론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5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교수전략 및 기법선택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인적자원개발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5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매체선정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인적자원관리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85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교수자료개발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85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매뉴얼제작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85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교재매체제작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385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교육대상자 선발 및 교육실행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학습분위기조성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훈련개발이론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385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기자재 활용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통계지식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385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스팟기법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385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프리젠테이션 기법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385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컴퓨터활용능력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385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통계기법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385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자료관리기술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 descr="template04_2">
            <a:extLst>
              <a:ext uri="{FF2B5EF4-FFF2-40B4-BE49-F238E27FC236}">
                <a16:creationId xmlns:a16="http://schemas.microsoft.com/office/drawing/2014/main" id="{A1207D13-3FAC-4CBE-9417-D4BA3A499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7219" name="Group 3">
            <a:extLst>
              <a:ext uri="{FF2B5EF4-FFF2-40B4-BE49-F238E27FC236}">
                <a16:creationId xmlns:a16="http://schemas.microsoft.com/office/drawing/2014/main" id="{6BFC4542-D0A0-476E-89ED-4C362E127763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37356" name="Text Box 4">
              <a:extLst>
                <a:ext uri="{FF2B5EF4-FFF2-40B4-BE49-F238E27FC236}">
                  <a16:creationId xmlns:a16="http://schemas.microsoft.com/office/drawing/2014/main" id="{B12FC7BC-0CA3-4206-A845-8687F1396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37357" name="Line 5">
              <a:extLst>
                <a:ext uri="{FF2B5EF4-FFF2-40B4-BE49-F238E27FC236}">
                  <a16:creationId xmlns:a16="http://schemas.microsoft.com/office/drawing/2014/main" id="{BD1A15F4-CE40-47E0-824C-ABE096DD2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37220" name="Text Box 6">
            <a:extLst>
              <a:ext uri="{FF2B5EF4-FFF2-40B4-BE49-F238E27FC236}">
                <a16:creationId xmlns:a16="http://schemas.microsoft.com/office/drawing/2014/main" id="{D645A5D0-8A24-478D-8A79-5DFA0BD52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37221" name="Group 7">
            <a:extLst>
              <a:ext uri="{FF2B5EF4-FFF2-40B4-BE49-F238E27FC236}">
                <a16:creationId xmlns:a16="http://schemas.microsoft.com/office/drawing/2014/main" id="{FF452546-6BB5-45CB-B757-F8062F770BBC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37351" name="Oval 8">
              <a:extLst>
                <a:ext uri="{FF2B5EF4-FFF2-40B4-BE49-F238E27FC236}">
                  <a16:creationId xmlns:a16="http://schemas.microsoft.com/office/drawing/2014/main" id="{FBBAEEF4-9EB5-4393-AF69-D9E7990D8FA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352" name="Oval 9">
              <a:extLst>
                <a:ext uri="{FF2B5EF4-FFF2-40B4-BE49-F238E27FC236}">
                  <a16:creationId xmlns:a16="http://schemas.microsoft.com/office/drawing/2014/main" id="{3CF1FAD6-AA30-4F94-BD32-B37265BB0AD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353" name="Oval 10">
              <a:extLst>
                <a:ext uri="{FF2B5EF4-FFF2-40B4-BE49-F238E27FC236}">
                  <a16:creationId xmlns:a16="http://schemas.microsoft.com/office/drawing/2014/main" id="{ABD66E58-0105-4B25-9FEC-7E8A671EB3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354" name="Oval 11">
              <a:extLst>
                <a:ext uri="{FF2B5EF4-FFF2-40B4-BE49-F238E27FC236}">
                  <a16:creationId xmlns:a16="http://schemas.microsoft.com/office/drawing/2014/main" id="{E11411AA-DC7E-4749-BC76-F0AF5253B55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355" name="Oval 12">
              <a:extLst>
                <a:ext uri="{FF2B5EF4-FFF2-40B4-BE49-F238E27FC236}">
                  <a16:creationId xmlns:a16="http://schemas.microsoft.com/office/drawing/2014/main" id="{416A8A54-1760-4657-8551-12D202B081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7222" name="Line 13">
            <a:extLst>
              <a:ext uri="{FF2B5EF4-FFF2-40B4-BE49-F238E27FC236}">
                <a16:creationId xmlns:a16="http://schemas.microsoft.com/office/drawing/2014/main" id="{8CAED84A-FA17-4B1C-9D87-C655765CD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7223" name="Rectangle 14">
            <a:extLst>
              <a:ext uri="{FF2B5EF4-FFF2-40B4-BE49-F238E27FC236}">
                <a16:creationId xmlns:a16="http://schemas.microsoft.com/office/drawing/2014/main" id="{750A1D3F-4FA1-4A90-922D-CBD76FA42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7224" name="Group 15">
            <a:extLst>
              <a:ext uri="{FF2B5EF4-FFF2-40B4-BE49-F238E27FC236}">
                <a16:creationId xmlns:a16="http://schemas.microsoft.com/office/drawing/2014/main" id="{5F915CD1-0E56-4974-AB2E-9FA4F915B496}"/>
              </a:ext>
            </a:extLst>
          </p:cNvPr>
          <p:cNvGrpSpPr>
            <a:grpSpLocks/>
          </p:cNvGrpSpPr>
          <p:nvPr/>
        </p:nvGrpSpPr>
        <p:grpSpPr bwMode="auto">
          <a:xfrm>
            <a:off x="6732590" y="188915"/>
            <a:ext cx="2160587" cy="439737"/>
            <a:chOff x="1020" y="618"/>
            <a:chExt cx="1542" cy="277"/>
          </a:xfrm>
        </p:grpSpPr>
        <p:sp>
          <p:nvSpPr>
            <p:cNvPr id="137349" name="Rectangle 16">
              <a:extLst>
                <a:ext uri="{FF2B5EF4-FFF2-40B4-BE49-F238E27FC236}">
                  <a16:creationId xmlns:a16="http://schemas.microsoft.com/office/drawing/2014/main" id="{CAA9DB82-4951-4F06-B486-A43D0C1EA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350" name="Text Box 17">
              <a:extLst>
                <a:ext uri="{FF2B5EF4-FFF2-40B4-BE49-F238E27FC236}">
                  <a16:creationId xmlns:a16="http://schemas.microsoft.com/office/drawing/2014/main" id="{BFEEDDB3-F3AC-4886-99FB-E459192DD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직무전문 역량</a:t>
              </a:r>
            </a:p>
          </p:txBody>
        </p:sp>
      </p:grpSp>
      <p:sp>
        <p:nvSpPr>
          <p:cNvPr id="137225" name="Rectangle 18">
            <a:extLst>
              <a:ext uri="{FF2B5EF4-FFF2-40B4-BE49-F238E27FC236}">
                <a16:creationId xmlns:a16="http://schemas.microsoft.com/office/drawing/2014/main" id="{FBEFC9B0-BB0F-4FE6-8C7A-613C32ECD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226" name="Rectangle 19">
            <a:extLst>
              <a:ext uri="{FF2B5EF4-FFF2-40B4-BE49-F238E27FC236}">
                <a16:creationId xmlns:a16="http://schemas.microsoft.com/office/drawing/2014/main" id="{50913ABD-2F07-45EE-8C98-F389CDB7E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227" name="Rectangle 20">
            <a:extLst>
              <a:ext uri="{FF2B5EF4-FFF2-40B4-BE49-F238E27FC236}">
                <a16:creationId xmlns:a16="http://schemas.microsoft.com/office/drawing/2014/main" id="{95780EDA-58EF-4222-A894-E238FDD67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4786" name="Group 1282">
            <a:extLst>
              <a:ext uri="{FF2B5EF4-FFF2-40B4-BE49-F238E27FC236}">
                <a16:creationId xmlns:a16="http://schemas.microsoft.com/office/drawing/2014/main" id="{5DEB7F09-BF4B-408B-9277-380D57452717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836613"/>
          <a:ext cx="8280400" cy="5364162"/>
        </p:xfrm>
        <a:graphic>
          <a:graphicData uri="http://schemas.openxmlformats.org/drawingml/2006/table">
            <a:tbl>
              <a:tblPr/>
              <a:tblGrid>
                <a:gridCol w="1554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2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리더십 교육체계 수립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대내외 경영환경분석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경영상의 요구분석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성인학습이해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2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외부 트렌드분석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학습자분석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훈련개발이론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2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직원교육니즈분석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환경분석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경영관리이해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2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계층별 교육계획 확정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문제파악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갭분석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조직개발이론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2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개발자원분석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인적자원개발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2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통계기법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통계지식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2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리더십개발 교육운영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교육니즈 조사 및 분석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경영상의 요구분석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성인학습이해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2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과정설계 및 개발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수행목표 명세화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성인학습이해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2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학습목표기술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훈련개발이론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2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평가전략개발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경영관리이해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2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교육내용 및 계열화 선택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리더십이론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2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매체선정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인적자원관리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2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교수자료개발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82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매뉴얼제작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82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교재매체제작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82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교육대상자 선발 및 교육실행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학습분위기조성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훈련개발이론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382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기자재 활용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통계지식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382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스팟기법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382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프리젠테이션 기법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382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컴퓨터활용능력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382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통계기법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382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자료관리기술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template04_2">
            <a:extLst>
              <a:ext uri="{FF2B5EF4-FFF2-40B4-BE49-F238E27FC236}">
                <a16:creationId xmlns:a16="http://schemas.microsoft.com/office/drawing/2014/main" id="{198D0250-8F05-48CF-BC2C-FFBC117A7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947" name="Group 39">
            <a:extLst>
              <a:ext uri="{FF2B5EF4-FFF2-40B4-BE49-F238E27FC236}">
                <a16:creationId xmlns:a16="http://schemas.microsoft.com/office/drawing/2014/main" id="{A13A1AA2-1CDB-46AF-887D-A4C5BEAED7F9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82967" name="Text Box 40">
              <a:extLst>
                <a:ext uri="{FF2B5EF4-FFF2-40B4-BE49-F238E27FC236}">
                  <a16:creationId xmlns:a16="http://schemas.microsoft.com/office/drawing/2014/main" id="{8DC7BDF9-0DA6-49DF-A30F-302F3F3EC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82968" name="Line 41">
              <a:extLst>
                <a:ext uri="{FF2B5EF4-FFF2-40B4-BE49-F238E27FC236}">
                  <a16:creationId xmlns:a16="http://schemas.microsoft.com/office/drawing/2014/main" id="{910287EA-0981-4991-9DD0-9FC2F82DC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2948" name="Text Box 42">
            <a:extLst>
              <a:ext uri="{FF2B5EF4-FFF2-40B4-BE49-F238E27FC236}">
                <a16:creationId xmlns:a16="http://schemas.microsoft.com/office/drawing/2014/main" id="{B741C2D2-4481-4B0A-AE99-236C8C91D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전략적 인적자원개발 개념</a:t>
            </a:r>
          </a:p>
        </p:txBody>
      </p:sp>
      <p:grpSp>
        <p:nvGrpSpPr>
          <p:cNvPr id="82949" name="Group 43">
            <a:extLst>
              <a:ext uri="{FF2B5EF4-FFF2-40B4-BE49-F238E27FC236}">
                <a16:creationId xmlns:a16="http://schemas.microsoft.com/office/drawing/2014/main" id="{7A3753B9-2906-48E8-A4E4-798CF86D8A8F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82962" name="Oval 44">
              <a:extLst>
                <a:ext uri="{FF2B5EF4-FFF2-40B4-BE49-F238E27FC236}">
                  <a16:creationId xmlns:a16="http://schemas.microsoft.com/office/drawing/2014/main" id="{36877EC5-2E36-44AB-8674-6B94E5AB5E8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63" name="Oval 45">
              <a:extLst>
                <a:ext uri="{FF2B5EF4-FFF2-40B4-BE49-F238E27FC236}">
                  <a16:creationId xmlns:a16="http://schemas.microsoft.com/office/drawing/2014/main" id="{4C8E1140-69EE-4B27-83D1-971BC493D27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64" name="Oval 46">
              <a:extLst>
                <a:ext uri="{FF2B5EF4-FFF2-40B4-BE49-F238E27FC236}">
                  <a16:creationId xmlns:a16="http://schemas.microsoft.com/office/drawing/2014/main" id="{A99915CA-C3DE-4DA1-BD24-17EECD2A38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65" name="Oval 47">
              <a:extLst>
                <a:ext uri="{FF2B5EF4-FFF2-40B4-BE49-F238E27FC236}">
                  <a16:creationId xmlns:a16="http://schemas.microsoft.com/office/drawing/2014/main" id="{8D03A17F-7009-45EB-86B9-4BFC9ED13B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66" name="Oval 48">
              <a:extLst>
                <a:ext uri="{FF2B5EF4-FFF2-40B4-BE49-F238E27FC236}">
                  <a16:creationId xmlns:a16="http://schemas.microsoft.com/office/drawing/2014/main" id="{B80433CB-7D00-453A-A7A0-D5C97CF75E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2950" name="Line 49">
            <a:extLst>
              <a:ext uri="{FF2B5EF4-FFF2-40B4-BE49-F238E27FC236}">
                <a16:creationId xmlns:a16="http://schemas.microsoft.com/office/drawing/2014/main" id="{E127FFD2-8375-42F7-A32B-4E0B02793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951" name="Freeform 51">
            <a:extLst>
              <a:ext uri="{FF2B5EF4-FFF2-40B4-BE49-F238E27FC236}">
                <a16:creationId xmlns:a16="http://schemas.microsoft.com/office/drawing/2014/main" id="{CD9B8BE6-4BA2-4531-AE1F-11D97357C986}"/>
              </a:ext>
            </a:extLst>
          </p:cNvPr>
          <p:cNvSpPr>
            <a:spLocks/>
          </p:cNvSpPr>
          <p:nvPr/>
        </p:nvSpPr>
        <p:spPr bwMode="auto">
          <a:xfrm>
            <a:off x="684213" y="908052"/>
            <a:ext cx="5040312" cy="504825"/>
          </a:xfrm>
          <a:custGeom>
            <a:avLst/>
            <a:gdLst>
              <a:gd name="T0" fmla="*/ 0 w 3175"/>
              <a:gd name="T1" fmla="*/ 0 h 454"/>
              <a:gd name="T2" fmla="*/ 342741216 w 3175"/>
              <a:gd name="T3" fmla="*/ 561339825 h 454"/>
              <a:gd name="T4" fmla="*/ 2147483646 w 3175"/>
              <a:gd name="T5" fmla="*/ 561339825 h 454"/>
              <a:gd name="T6" fmla="*/ 2147483646 w 3175"/>
              <a:gd name="T7" fmla="*/ 0 h 454"/>
              <a:gd name="T8" fmla="*/ 0 w 3175"/>
              <a:gd name="T9" fmla="*/ 0 h 4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5"/>
              <a:gd name="T16" fmla="*/ 0 h 454"/>
              <a:gd name="T17" fmla="*/ 3175 w 3175"/>
              <a:gd name="T18" fmla="*/ 454 h 4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5" h="454">
                <a:moveTo>
                  <a:pt x="0" y="0"/>
                </a:moveTo>
                <a:lnTo>
                  <a:pt x="136" y="454"/>
                </a:lnTo>
                <a:lnTo>
                  <a:pt x="3175" y="454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0E3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87313" tIns="44450" rIns="87313" bIns="44450" anchor="ctr"/>
          <a:lstStyle/>
          <a:p>
            <a:endParaRPr lang="ko-KR" altLang="en-US"/>
          </a:p>
        </p:txBody>
      </p:sp>
      <p:sp>
        <p:nvSpPr>
          <p:cNvPr id="82952" name="Rectangle 52">
            <a:extLst>
              <a:ext uri="{FF2B5EF4-FFF2-40B4-BE49-F238E27FC236}">
                <a16:creationId xmlns:a16="http://schemas.microsoft.com/office/drawing/2014/main" id="{320C0205-0AB7-4C20-B1A6-E6F46C9B0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75" y="968377"/>
            <a:ext cx="400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인적자원개발에 대한 새로운 접근</a:t>
            </a:r>
          </a:p>
        </p:txBody>
      </p:sp>
      <p:grpSp>
        <p:nvGrpSpPr>
          <p:cNvPr id="82953" name="Group 59">
            <a:extLst>
              <a:ext uri="{FF2B5EF4-FFF2-40B4-BE49-F238E27FC236}">
                <a16:creationId xmlns:a16="http://schemas.microsoft.com/office/drawing/2014/main" id="{C2590393-9A75-4B65-9E9B-EBD4AB0E4B3F}"/>
              </a:ext>
            </a:extLst>
          </p:cNvPr>
          <p:cNvGrpSpPr>
            <a:grpSpLocks/>
          </p:cNvGrpSpPr>
          <p:nvPr/>
        </p:nvGrpSpPr>
        <p:grpSpPr bwMode="auto">
          <a:xfrm>
            <a:off x="900115" y="2205038"/>
            <a:ext cx="7489825" cy="647700"/>
            <a:chOff x="567" y="1389"/>
            <a:chExt cx="4718" cy="408"/>
          </a:xfrm>
        </p:grpSpPr>
        <p:sp>
          <p:nvSpPr>
            <p:cNvPr id="82960" name="Rectangle 53">
              <a:extLst>
                <a:ext uri="{FF2B5EF4-FFF2-40B4-BE49-F238E27FC236}">
                  <a16:creationId xmlns:a16="http://schemas.microsoft.com/office/drawing/2014/main" id="{E1693DA4-4B83-4DE2-9D3D-E81F75780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389"/>
              <a:ext cx="4718" cy="408"/>
            </a:xfrm>
            <a:prstGeom prst="rect">
              <a:avLst/>
            </a:prstGeom>
            <a:solidFill>
              <a:srgbClr val="FFFF00">
                <a:alpha val="49019"/>
              </a:srgbClr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61" name="Rectangle 54">
              <a:extLst>
                <a:ext uri="{FF2B5EF4-FFF2-40B4-BE49-F238E27FC236}">
                  <a16:creationId xmlns:a16="http://schemas.microsoft.com/office/drawing/2014/main" id="{B581E9EF-0777-45A2-966F-F4BAC46D3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1479"/>
              <a:ext cx="4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kumimoji="0"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학습의 수혜자는 </a:t>
              </a:r>
              <a:r>
                <a:rPr kumimoji="0" lang="ko-KR" altLang="en-US" sz="180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개인과 조직 모두이어야</a:t>
              </a:r>
              <a:r>
                <a:rPr kumimoji="0"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한다</a:t>
              </a:r>
              <a:r>
                <a:rPr kumimoji="0" lang="en-US" altLang="ko-KR" sz="18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kumimoji="0" lang="ko-KR" altLang="en-US" sz="18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개인의 책무 필요</a:t>
              </a:r>
              <a:r>
                <a:rPr kumimoji="0" lang="en-US" altLang="ko-KR" sz="18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82954" name="Group 60">
            <a:extLst>
              <a:ext uri="{FF2B5EF4-FFF2-40B4-BE49-F238E27FC236}">
                <a16:creationId xmlns:a16="http://schemas.microsoft.com/office/drawing/2014/main" id="{0868E05F-D641-4B61-8B0F-04D693DB6CA9}"/>
              </a:ext>
            </a:extLst>
          </p:cNvPr>
          <p:cNvGrpSpPr>
            <a:grpSpLocks/>
          </p:cNvGrpSpPr>
          <p:nvPr/>
        </p:nvGrpSpPr>
        <p:grpSpPr bwMode="auto">
          <a:xfrm>
            <a:off x="900115" y="3284538"/>
            <a:ext cx="7489825" cy="647700"/>
            <a:chOff x="567" y="2069"/>
            <a:chExt cx="4718" cy="408"/>
          </a:xfrm>
        </p:grpSpPr>
        <p:sp>
          <p:nvSpPr>
            <p:cNvPr id="82958" name="Rectangle 55">
              <a:extLst>
                <a:ext uri="{FF2B5EF4-FFF2-40B4-BE49-F238E27FC236}">
                  <a16:creationId xmlns:a16="http://schemas.microsoft.com/office/drawing/2014/main" id="{198AC34B-B58B-4EBC-9923-87C36B2D2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069"/>
              <a:ext cx="4718" cy="408"/>
            </a:xfrm>
            <a:prstGeom prst="rect">
              <a:avLst/>
            </a:prstGeom>
            <a:solidFill>
              <a:srgbClr val="FFFF00">
                <a:alpha val="49019"/>
              </a:srgbClr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59" name="Rectangle 56">
              <a:extLst>
                <a:ext uri="{FF2B5EF4-FFF2-40B4-BE49-F238E27FC236}">
                  <a16:creationId xmlns:a16="http://schemas.microsoft.com/office/drawing/2014/main" id="{27ED0E2F-1EA0-4F7C-99C4-CCB351B3C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" y="2159"/>
              <a:ext cx="37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kumimoji="0"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학습을 </a:t>
              </a:r>
              <a:r>
                <a:rPr kumimoji="0" lang="ko-KR" altLang="en-US" sz="18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‘우연’</a:t>
              </a:r>
              <a:r>
                <a:rPr kumimoji="0"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아닌 </a:t>
              </a:r>
              <a:r>
                <a:rPr kumimoji="0" lang="ko-KR" altLang="en-US" sz="180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정교한 비즈니스 프로세스로 인식</a:t>
              </a:r>
            </a:p>
          </p:txBody>
        </p:sp>
      </p:grpSp>
      <p:grpSp>
        <p:nvGrpSpPr>
          <p:cNvPr id="82955" name="Group 61">
            <a:extLst>
              <a:ext uri="{FF2B5EF4-FFF2-40B4-BE49-F238E27FC236}">
                <a16:creationId xmlns:a16="http://schemas.microsoft.com/office/drawing/2014/main" id="{A11A2F24-E2BF-4A86-801B-2C1F44CD46FC}"/>
              </a:ext>
            </a:extLst>
          </p:cNvPr>
          <p:cNvGrpSpPr>
            <a:grpSpLocks/>
          </p:cNvGrpSpPr>
          <p:nvPr/>
        </p:nvGrpSpPr>
        <p:grpSpPr bwMode="auto">
          <a:xfrm>
            <a:off x="900115" y="4365625"/>
            <a:ext cx="7489825" cy="647700"/>
            <a:chOff x="567" y="2750"/>
            <a:chExt cx="4718" cy="408"/>
          </a:xfrm>
        </p:grpSpPr>
        <p:sp>
          <p:nvSpPr>
            <p:cNvPr id="82956" name="Rectangle 57">
              <a:extLst>
                <a:ext uri="{FF2B5EF4-FFF2-40B4-BE49-F238E27FC236}">
                  <a16:creationId xmlns:a16="http://schemas.microsoft.com/office/drawing/2014/main" id="{71D33707-9A28-4F2E-948C-CFE76FF54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750"/>
              <a:ext cx="4718" cy="408"/>
            </a:xfrm>
            <a:prstGeom prst="rect">
              <a:avLst/>
            </a:prstGeom>
            <a:solidFill>
              <a:srgbClr val="FFFF00">
                <a:alpha val="49019"/>
              </a:srgbClr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57" name="Rectangle 58">
              <a:extLst>
                <a:ext uri="{FF2B5EF4-FFF2-40B4-BE49-F238E27FC236}">
                  <a16:creationId xmlns:a16="http://schemas.microsoft.com/office/drawing/2014/main" id="{D129C468-114F-47A9-A094-C91E87131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840"/>
              <a:ext cx="43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• </a:t>
              </a:r>
              <a:r>
                <a:rPr kumimoji="0"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조직내 모든 계층에서 </a:t>
              </a:r>
              <a:r>
                <a:rPr kumimoji="0" lang="ko-KR" altLang="en-US" sz="180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인적자원개발의 역할을 분명히 해야</a:t>
              </a:r>
              <a:r>
                <a:rPr kumimoji="0"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한다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 descr="template04_2">
            <a:extLst>
              <a:ext uri="{FF2B5EF4-FFF2-40B4-BE49-F238E27FC236}">
                <a16:creationId xmlns:a16="http://schemas.microsoft.com/office/drawing/2014/main" id="{21109492-C50B-41F9-B9C2-2C52805F3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8243" name="Group 3">
            <a:extLst>
              <a:ext uri="{FF2B5EF4-FFF2-40B4-BE49-F238E27FC236}">
                <a16:creationId xmlns:a16="http://schemas.microsoft.com/office/drawing/2014/main" id="{5DD49488-C68D-4FEB-A479-CDD7737973CB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38349" name="Text Box 4">
              <a:extLst>
                <a:ext uri="{FF2B5EF4-FFF2-40B4-BE49-F238E27FC236}">
                  <a16:creationId xmlns:a16="http://schemas.microsoft.com/office/drawing/2014/main" id="{F716F100-7054-4ECA-81C8-FBA73F09E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38350" name="Line 5">
              <a:extLst>
                <a:ext uri="{FF2B5EF4-FFF2-40B4-BE49-F238E27FC236}">
                  <a16:creationId xmlns:a16="http://schemas.microsoft.com/office/drawing/2014/main" id="{C8BC61EB-703F-4C03-A664-4F6E36D66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38244" name="Text Box 6">
            <a:extLst>
              <a:ext uri="{FF2B5EF4-FFF2-40B4-BE49-F238E27FC236}">
                <a16:creationId xmlns:a16="http://schemas.microsoft.com/office/drawing/2014/main" id="{483EB029-198D-4808-A549-F7F5B8FA8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38245" name="Group 7">
            <a:extLst>
              <a:ext uri="{FF2B5EF4-FFF2-40B4-BE49-F238E27FC236}">
                <a16:creationId xmlns:a16="http://schemas.microsoft.com/office/drawing/2014/main" id="{07DC8DD7-7876-4A73-BD7F-BB8454E81D65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38344" name="Oval 8">
              <a:extLst>
                <a:ext uri="{FF2B5EF4-FFF2-40B4-BE49-F238E27FC236}">
                  <a16:creationId xmlns:a16="http://schemas.microsoft.com/office/drawing/2014/main" id="{617AE88C-C97A-49EF-8F86-35A6FD3CEB7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345" name="Oval 9">
              <a:extLst>
                <a:ext uri="{FF2B5EF4-FFF2-40B4-BE49-F238E27FC236}">
                  <a16:creationId xmlns:a16="http://schemas.microsoft.com/office/drawing/2014/main" id="{65074E75-3293-4BC0-A883-5659EF8958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346" name="Oval 10">
              <a:extLst>
                <a:ext uri="{FF2B5EF4-FFF2-40B4-BE49-F238E27FC236}">
                  <a16:creationId xmlns:a16="http://schemas.microsoft.com/office/drawing/2014/main" id="{9C407FA3-0DDD-4147-93D7-594B53156B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347" name="Oval 11">
              <a:extLst>
                <a:ext uri="{FF2B5EF4-FFF2-40B4-BE49-F238E27FC236}">
                  <a16:creationId xmlns:a16="http://schemas.microsoft.com/office/drawing/2014/main" id="{F2B949FA-9989-43C4-93A3-E9045F9495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348" name="Oval 12">
              <a:extLst>
                <a:ext uri="{FF2B5EF4-FFF2-40B4-BE49-F238E27FC236}">
                  <a16:creationId xmlns:a16="http://schemas.microsoft.com/office/drawing/2014/main" id="{9E8E9D5C-DFC9-4B24-BD6D-969C2EBCD7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8246" name="Line 13">
            <a:extLst>
              <a:ext uri="{FF2B5EF4-FFF2-40B4-BE49-F238E27FC236}">
                <a16:creationId xmlns:a16="http://schemas.microsoft.com/office/drawing/2014/main" id="{1439852E-A8F1-47A8-8828-8F0D224AD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8247" name="Rectangle 14">
            <a:extLst>
              <a:ext uri="{FF2B5EF4-FFF2-40B4-BE49-F238E27FC236}">
                <a16:creationId xmlns:a16="http://schemas.microsoft.com/office/drawing/2014/main" id="{269C1E7B-F19B-4475-A621-6F88AC0A0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8248" name="Group 15">
            <a:extLst>
              <a:ext uri="{FF2B5EF4-FFF2-40B4-BE49-F238E27FC236}">
                <a16:creationId xmlns:a16="http://schemas.microsoft.com/office/drawing/2014/main" id="{9AF9B172-5778-4201-8C0B-C02035B46E4C}"/>
              </a:ext>
            </a:extLst>
          </p:cNvPr>
          <p:cNvGrpSpPr>
            <a:grpSpLocks/>
          </p:cNvGrpSpPr>
          <p:nvPr/>
        </p:nvGrpSpPr>
        <p:grpSpPr bwMode="auto">
          <a:xfrm>
            <a:off x="6732590" y="188915"/>
            <a:ext cx="2160587" cy="439737"/>
            <a:chOff x="1020" y="618"/>
            <a:chExt cx="1542" cy="277"/>
          </a:xfrm>
        </p:grpSpPr>
        <p:sp>
          <p:nvSpPr>
            <p:cNvPr id="138342" name="Rectangle 16">
              <a:extLst>
                <a:ext uri="{FF2B5EF4-FFF2-40B4-BE49-F238E27FC236}">
                  <a16:creationId xmlns:a16="http://schemas.microsoft.com/office/drawing/2014/main" id="{EB2A7042-EC57-4159-A437-71579F92F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343" name="Text Box 17">
              <a:extLst>
                <a:ext uri="{FF2B5EF4-FFF2-40B4-BE49-F238E27FC236}">
                  <a16:creationId xmlns:a16="http://schemas.microsoft.com/office/drawing/2014/main" id="{6FAA53C1-81BB-459C-BC81-63F2F7B69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직무전문 역량</a:t>
              </a:r>
            </a:p>
          </p:txBody>
        </p:sp>
      </p:grpSp>
      <p:sp>
        <p:nvSpPr>
          <p:cNvPr id="138249" name="Rectangle 18">
            <a:extLst>
              <a:ext uri="{FF2B5EF4-FFF2-40B4-BE49-F238E27FC236}">
                <a16:creationId xmlns:a16="http://schemas.microsoft.com/office/drawing/2014/main" id="{C7D279C0-F2A4-47E3-96E6-40165E80D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250" name="Rectangle 19">
            <a:extLst>
              <a:ext uri="{FF2B5EF4-FFF2-40B4-BE49-F238E27FC236}">
                <a16:creationId xmlns:a16="http://schemas.microsoft.com/office/drawing/2014/main" id="{2D38F70A-0083-4F1F-8618-08EDB9723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251" name="Rectangle 20">
            <a:extLst>
              <a:ext uri="{FF2B5EF4-FFF2-40B4-BE49-F238E27FC236}">
                <a16:creationId xmlns:a16="http://schemas.microsoft.com/office/drawing/2014/main" id="{BBF8C2A3-DE05-4DF0-B87D-4ABE77B5B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7292" name="Group 716">
            <a:extLst>
              <a:ext uri="{FF2B5EF4-FFF2-40B4-BE49-F238E27FC236}">
                <a16:creationId xmlns:a16="http://schemas.microsoft.com/office/drawing/2014/main" id="{C958A983-27E7-4A6A-A304-39C07F193525}"/>
              </a:ext>
            </a:extLst>
          </p:cNvPr>
          <p:cNvGraphicFramePr>
            <a:graphicFrameLocks noGrp="1"/>
          </p:cNvGraphicFramePr>
          <p:nvPr/>
        </p:nvGraphicFramePr>
        <p:xfrm>
          <a:off x="468315" y="1196977"/>
          <a:ext cx="8281987" cy="4422775"/>
        </p:xfrm>
        <a:graphic>
          <a:graphicData uri="http://schemas.openxmlformats.org/drawingml/2006/table">
            <a:tbl>
              <a:tblPr/>
              <a:tblGrid>
                <a:gridCol w="172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0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교육성과 평가 모델개발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교육과정별 효과분석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경영상의 요구분석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성인학습이해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0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개선점 파악 및 보완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학습자분석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훈련개발이론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0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국내외 평가모델 분석 및 신규모델 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환경분석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경영관리이해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0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문제파악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갭분석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평가모델이해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0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개발자원분석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인적자원개발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0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직무과업분석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인적자원관리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0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지원 및 제약요인 분석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통계지식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0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통계기법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30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연구능력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30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모델설정기술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30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학습조직 구축 운영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학습조직 운영계획 수립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학습조직 역할정립 기술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성인학습이해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30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부서별 학습조직 지원및 신청접수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학습조직 로드맵 작성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훈련개발이론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30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학습조직운영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학습조직 평가기준 확립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경영관리이해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30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수행과제 관리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평가모델이해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181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인적자원개발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30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학습조직개념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2" descr="template04_2">
            <a:extLst>
              <a:ext uri="{FF2B5EF4-FFF2-40B4-BE49-F238E27FC236}">
                <a16:creationId xmlns:a16="http://schemas.microsoft.com/office/drawing/2014/main" id="{54423DD3-AB09-4954-AD0A-54D6BFA14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9267" name="Group 3">
            <a:extLst>
              <a:ext uri="{FF2B5EF4-FFF2-40B4-BE49-F238E27FC236}">
                <a16:creationId xmlns:a16="http://schemas.microsoft.com/office/drawing/2014/main" id="{62F3B2E7-32AB-412D-B470-DEFB7DF57C29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39322" name="Text Box 4">
              <a:extLst>
                <a:ext uri="{FF2B5EF4-FFF2-40B4-BE49-F238E27FC236}">
                  <a16:creationId xmlns:a16="http://schemas.microsoft.com/office/drawing/2014/main" id="{3CF17A03-F352-471F-94BB-8C565C8DF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39323" name="Line 5">
              <a:extLst>
                <a:ext uri="{FF2B5EF4-FFF2-40B4-BE49-F238E27FC236}">
                  <a16:creationId xmlns:a16="http://schemas.microsoft.com/office/drawing/2014/main" id="{58E41ED9-F98F-41D1-A421-AD77E285A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39268" name="Text Box 6">
            <a:extLst>
              <a:ext uri="{FF2B5EF4-FFF2-40B4-BE49-F238E27FC236}">
                <a16:creationId xmlns:a16="http://schemas.microsoft.com/office/drawing/2014/main" id="{89233657-1062-4658-B298-48ACF2ED8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39269" name="Group 7">
            <a:extLst>
              <a:ext uri="{FF2B5EF4-FFF2-40B4-BE49-F238E27FC236}">
                <a16:creationId xmlns:a16="http://schemas.microsoft.com/office/drawing/2014/main" id="{65AE21D3-4CE8-46F7-A52C-6797C72EDFFC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39317" name="Oval 8">
              <a:extLst>
                <a:ext uri="{FF2B5EF4-FFF2-40B4-BE49-F238E27FC236}">
                  <a16:creationId xmlns:a16="http://schemas.microsoft.com/office/drawing/2014/main" id="{C81D8D14-FBCB-4A88-A918-9FEBB8DE6C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318" name="Oval 9">
              <a:extLst>
                <a:ext uri="{FF2B5EF4-FFF2-40B4-BE49-F238E27FC236}">
                  <a16:creationId xmlns:a16="http://schemas.microsoft.com/office/drawing/2014/main" id="{0C4989BF-D2C3-4EFD-A447-507180258B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319" name="Oval 10">
              <a:extLst>
                <a:ext uri="{FF2B5EF4-FFF2-40B4-BE49-F238E27FC236}">
                  <a16:creationId xmlns:a16="http://schemas.microsoft.com/office/drawing/2014/main" id="{772C5EEB-5B31-44E0-8254-1880BB6C3B7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320" name="Oval 11">
              <a:extLst>
                <a:ext uri="{FF2B5EF4-FFF2-40B4-BE49-F238E27FC236}">
                  <a16:creationId xmlns:a16="http://schemas.microsoft.com/office/drawing/2014/main" id="{7CA85890-3A57-4771-97D1-F0E22C4DA4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321" name="Oval 12">
              <a:extLst>
                <a:ext uri="{FF2B5EF4-FFF2-40B4-BE49-F238E27FC236}">
                  <a16:creationId xmlns:a16="http://schemas.microsoft.com/office/drawing/2014/main" id="{CC85297A-5A30-4F7C-9EA3-59B30A8875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9270" name="Line 13">
            <a:extLst>
              <a:ext uri="{FF2B5EF4-FFF2-40B4-BE49-F238E27FC236}">
                <a16:creationId xmlns:a16="http://schemas.microsoft.com/office/drawing/2014/main" id="{265168D9-154B-4CDA-95D1-38A23A30996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9271" name="Rectangle 14">
            <a:extLst>
              <a:ext uri="{FF2B5EF4-FFF2-40B4-BE49-F238E27FC236}">
                <a16:creationId xmlns:a16="http://schemas.microsoft.com/office/drawing/2014/main" id="{6425BC51-65C5-4BA7-A1E1-11FB618D5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9272" name="Group 15">
            <a:extLst>
              <a:ext uri="{FF2B5EF4-FFF2-40B4-BE49-F238E27FC236}">
                <a16:creationId xmlns:a16="http://schemas.microsoft.com/office/drawing/2014/main" id="{BB1DEC44-7B42-44E5-88EC-97D81C3FD678}"/>
              </a:ext>
            </a:extLst>
          </p:cNvPr>
          <p:cNvGrpSpPr>
            <a:grpSpLocks/>
          </p:cNvGrpSpPr>
          <p:nvPr/>
        </p:nvGrpSpPr>
        <p:grpSpPr bwMode="auto">
          <a:xfrm>
            <a:off x="6732590" y="188915"/>
            <a:ext cx="2160587" cy="439737"/>
            <a:chOff x="1020" y="618"/>
            <a:chExt cx="1542" cy="277"/>
          </a:xfrm>
        </p:grpSpPr>
        <p:sp>
          <p:nvSpPr>
            <p:cNvPr id="139315" name="Rectangle 16">
              <a:extLst>
                <a:ext uri="{FF2B5EF4-FFF2-40B4-BE49-F238E27FC236}">
                  <a16:creationId xmlns:a16="http://schemas.microsoft.com/office/drawing/2014/main" id="{8C8EE26F-59D9-4D9A-B7C0-D85078A0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316" name="Text Box 17">
              <a:extLst>
                <a:ext uri="{FF2B5EF4-FFF2-40B4-BE49-F238E27FC236}">
                  <a16:creationId xmlns:a16="http://schemas.microsoft.com/office/drawing/2014/main" id="{44AAFB91-8BFB-4C45-AAB3-05C6EFFB2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직무전문 역량</a:t>
              </a:r>
            </a:p>
          </p:txBody>
        </p:sp>
      </p:grpSp>
      <p:sp>
        <p:nvSpPr>
          <p:cNvPr id="139273" name="Rectangle 18">
            <a:extLst>
              <a:ext uri="{FF2B5EF4-FFF2-40B4-BE49-F238E27FC236}">
                <a16:creationId xmlns:a16="http://schemas.microsoft.com/office/drawing/2014/main" id="{01E0ABDD-5D65-43C5-8E42-1FEAC3787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274" name="Rectangle 19">
            <a:extLst>
              <a:ext uri="{FF2B5EF4-FFF2-40B4-BE49-F238E27FC236}">
                <a16:creationId xmlns:a16="http://schemas.microsoft.com/office/drawing/2014/main" id="{A87A3548-A067-422E-BC50-C44A95EC7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275" name="Rectangle 20">
            <a:extLst>
              <a:ext uri="{FF2B5EF4-FFF2-40B4-BE49-F238E27FC236}">
                <a16:creationId xmlns:a16="http://schemas.microsoft.com/office/drawing/2014/main" id="{A0B8FC71-8E62-465E-9128-DE9E4A879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276" name="Rectangle 115">
            <a:extLst>
              <a:ext uri="{FF2B5EF4-FFF2-40B4-BE49-F238E27FC236}">
                <a16:creationId xmlns:a16="http://schemas.microsoft.com/office/drawing/2014/main" id="{FD36EA37-8111-4ECF-AD01-F66D8298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052513"/>
            <a:ext cx="59055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과제별 </a:t>
            </a:r>
            <a:r>
              <a:rPr lang="en-US" altLang="ko-KR" sz="14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Course </a:t>
            </a:r>
            <a:r>
              <a:rPr lang="ko-KR" altLang="en-US" sz="14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</a:t>
            </a:r>
            <a:r>
              <a:rPr lang="en-US" altLang="ko-KR" sz="14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  &lt;Sample&gt;</a:t>
            </a:r>
          </a:p>
        </p:txBody>
      </p:sp>
      <p:graphicFrame>
        <p:nvGraphicFramePr>
          <p:cNvPr id="538781" name="Group 157">
            <a:extLst>
              <a:ext uri="{FF2B5EF4-FFF2-40B4-BE49-F238E27FC236}">
                <a16:creationId xmlns:a16="http://schemas.microsoft.com/office/drawing/2014/main" id="{D2B4064E-B730-4E65-A1DD-968B77225850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916113"/>
          <a:ext cx="8135938" cy="2665412"/>
        </p:xfrm>
        <a:graphic>
          <a:graphicData uri="http://schemas.openxmlformats.org/drawingml/2006/table">
            <a:tbl>
              <a:tblPr/>
              <a:tblGrid>
                <a:gridCol w="236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과제 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과정명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교육니즈조사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직무분석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과정개발전문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교육평가기법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니즈 조사 및 분석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★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★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★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과정설계 및 개발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★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 운영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교육평가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★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 descr="template04_2">
            <a:extLst>
              <a:ext uri="{FF2B5EF4-FFF2-40B4-BE49-F238E27FC236}">
                <a16:creationId xmlns:a16="http://schemas.microsoft.com/office/drawing/2014/main" id="{C210413E-2A53-401B-BF32-967F17C47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0291" name="Group 3">
            <a:extLst>
              <a:ext uri="{FF2B5EF4-FFF2-40B4-BE49-F238E27FC236}">
                <a16:creationId xmlns:a16="http://schemas.microsoft.com/office/drawing/2014/main" id="{47FD627D-31F9-4895-95E0-CF498BCE7561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40365" name="Text Box 4">
              <a:extLst>
                <a:ext uri="{FF2B5EF4-FFF2-40B4-BE49-F238E27FC236}">
                  <a16:creationId xmlns:a16="http://schemas.microsoft.com/office/drawing/2014/main" id="{08FAE860-8B15-4351-9797-DEA7B21B3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40366" name="Line 5">
              <a:extLst>
                <a:ext uri="{FF2B5EF4-FFF2-40B4-BE49-F238E27FC236}">
                  <a16:creationId xmlns:a16="http://schemas.microsoft.com/office/drawing/2014/main" id="{BF3BFB46-944B-41DC-A478-601449B7F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40292" name="Text Box 6">
            <a:extLst>
              <a:ext uri="{FF2B5EF4-FFF2-40B4-BE49-F238E27FC236}">
                <a16:creationId xmlns:a16="http://schemas.microsoft.com/office/drawing/2014/main" id="{F7B83AF9-F43F-4482-B697-B50416446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40293" name="Group 7">
            <a:extLst>
              <a:ext uri="{FF2B5EF4-FFF2-40B4-BE49-F238E27FC236}">
                <a16:creationId xmlns:a16="http://schemas.microsoft.com/office/drawing/2014/main" id="{40DCFFDC-12D8-4547-98AE-4DDF8DC9B1BD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40360" name="Oval 8">
              <a:extLst>
                <a:ext uri="{FF2B5EF4-FFF2-40B4-BE49-F238E27FC236}">
                  <a16:creationId xmlns:a16="http://schemas.microsoft.com/office/drawing/2014/main" id="{88A001A2-618C-4E1C-B5D3-D25D4BE128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361" name="Oval 9">
              <a:extLst>
                <a:ext uri="{FF2B5EF4-FFF2-40B4-BE49-F238E27FC236}">
                  <a16:creationId xmlns:a16="http://schemas.microsoft.com/office/drawing/2014/main" id="{5C1613C3-3914-4824-B061-5111F3D2C0F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362" name="Oval 10">
              <a:extLst>
                <a:ext uri="{FF2B5EF4-FFF2-40B4-BE49-F238E27FC236}">
                  <a16:creationId xmlns:a16="http://schemas.microsoft.com/office/drawing/2014/main" id="{9087DC30-A19B-4821-B0B5-B7B5F95AD15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363" name="Oval 11">
              <a:extLst>
                <a:ext uri="{FF2B5EF4-FFF2-40B4-BE49-F238E27FC236}">
                  <a16:creationId xmlns:a16="http://schemas.microsoft.com/office/drawing/2014/main" id="{223CB49F-1E29-4F91-ACC4-518E1A393D9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364" name="Oval 12">
              <a:extLst>
                <a:ext uri="{FF2B5EF4-FFF2-40B4-BE49-F238E27FC236}">
                  <a16:creationId xmlns:a16="http://schemas.microsoft.com/office/drawing/2014/main" id="{80693474-7E92-4D63-A93E-C61DFEAAE72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0294" name="Line 13">
            <a:extLst>
              <a:ext uri="{FF2B5EF4-FFF2-40B4-BE49-F238E27FC236}">
                <a16:creationId xmlns:a16="http://schemas.microsoft.com/office/drawing/2014/main" id="{F3CA4CA4-4190-4222-A361-65068E987E4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0295" name="Rectangle 14">
            <a:extLst>
              <a:ext uri="{FF2B5EF4-FFF2-40B4-BE49-F238E27FC236}">
                <a16:creationId xmlns:a16="http://schemas.microsoft.com/office/drawing/2014/main" id="{89709623-21E0-4209-A860-A07EC6E3B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0296" name="Group 15">
            <a:extLst>
              <a:ext uri="{FF2B5EF4-FFF2-40B4-BE49-F238E27FC236}">
                <a16:creationId xmlns:a16="http://schemas.microsoft.com/office/drawing/2014/main" id="{83164776-6337-4515-A4E1-19B3CA3502B5}"/>
              </a:ext>
            </a:extLst>
          </p:cNvPr>
          <p:cNvGrpSpPr>
            <a:grpSpLocks/>
          </p:cNvGrpSpPr>
          <p:nvPr/>
        </p:nvGrpSpPr>
        <p:grpSpPr bwMode="auto">
          <a:xfrm>
            <a:off x="6732590" y="188915"/>
            <a:ext cx="2160587" cy="439737"/>
            <a:chOff x="1020" y="618"/>
            <a:chExt cx="1542" cy="277"/>
          </a:xfrm>
        </p:grpSpPr>
        <p:sp>
          <p:nvSpPr>
            <p:cNvPr id="140358" name="Rectangle 16">
              <a:extLst>
                <a:ext uri="{FF2B5EF4-FFF2-40B4-BE49-F238E27FC236}">
                  <a16:creationId xmlns:a16="http://schemas.microsoft.com/office/drawing/2014/main" id="{8842FC0B-A8EA-466A-90FC-00EAC7784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359" name="Text Box 17">
              <a:extLst>
                <a:ext uri="{FF2B5EF4-FFF2-40B4-BE49-F238E27FC236}">
                  <a16:creationId xmlns:a16="http://schemas.microsoft.com/office/drawing/2014/main" id="{E2E3D29C-9176-4838-904A-DDF8C1D6D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직무전문 역량</a:t>
              </a:r>
            </a:p>
          </p:txBody>
        </p:sp>
      </p:grpSp>
      <p:sp>
        <p:nvSpPr>
          <p:cNvPr id="140297" name="Rectangle 18">
            <a:extLst>
              <a:ext uri="{FF2B5EF4-FFF2-40B4-BE49-F238E27FC236}">
                <a16:creationId xmlns:a16="http://schemas.microsoft.com/office/drawing/2014/main" id="{53531B0D-30FE-420C-8E74-80E59B4F8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298" name="Rectangle 19">
            <a:extLst>
              <a:ext uri="{FF2B5EF4-FFF2-40B4-BE49-F238E27FC236}">
                <a16:creationId xmlns:a16="http://schemas.microsoft.com/office/drawing/2014/main" id="{9B313A81-64B9-4508-B4C8-E4E313706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299" name="Rectangle 20">
            <a:extLst>
              <a:ext uri="{FF2B5EF4-FFF2-40B4-BE49-F238E27FC236}">
                <a16:creationId xmlns:a16="http://schemas.microsoft.com/office/drawing/2014/main" id="{BE32CB1D-D5A0-4C9E-A92A-ECD7EE6B8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300" name="Text Box 60">
            <a:extLst>
              <a:ext uri="{FF2B5EF4-FFF2-40B4-BE49-F238E27FC236}">
                <a16:creationId xmlns:a16="http://schemas.microsoft.com/office/drawing/2014/main" id="{CA7A8B0B-3E71-4CFE-99CD-5C7B9A7C208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8313" y="905079"/>
            <a:ext cx="2551112" cy="27443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fontAlgn="ctr" latinLnBrk="0"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직무교육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Course Profile</a:t>
            </a:r>
          </a:p>
        </p:txBody>
      </p:sp>
      <p:graphicFrame>
        <p:nvGraphicFramePr>
          <p:cNvPr id="540803" name="Group 131">
            <a:extLst>
              <a:ext uri="{FF2B5EF4-FFF2-40B4-BE49-F238E27FC236}">
                <a16:creationId xmlns:a16="http://schemas.microsoft.com/office/drawing/2014/main" id="{565C697C-5600-4922-ABD9-6BD6B2A62488}"/>
              </a:ext>
            </a:extLst>
          </p:cNvPr>
          <p:cNvGraphicFramePr>
            <a:graphicFrameLocks noGrp="1"/>
          </p:cNvGraphicFramePr>
          <p:nvPr/>
        </p:nvGraphicFramePr>
        <p:xfrm>
          <a:off x="485777" y="1484315"/>
          <a:ext cx="8118475" cy="4776787"/>
        </p:xfrm>
        <a:graphic>
          <a:graphicData uri="http://schemas.openxmlformats.org/drawingml/2006/table">
            <a:tbl>
              <a:tblPr/>
              <a:tblGrid>
                <a:gridCol w="211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0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세부 내용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직무그룹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직무소그룹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인사관리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인력개발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2.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교육과정명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교육담당자 기본과정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교육대상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인력개발직무 담당자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년차 이하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4.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관련 역량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①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②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인사관리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③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④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63">
                <a:tc rowSpan="5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교육내용</a:t>
                      </a:r>
                      <a:b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모듈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과정구성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교육니즈 분석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교육과정개발 기초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교육운영 실무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트렌드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6.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교육기관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외부기관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7.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교육시간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8.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교육비용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9.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타 직무소그룹 추천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인사운영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10.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교육과정 평가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만족도평가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 descr="template04_2">
            <a:extLst>
              <a:ext uri="{FF2B5EF4-FFF2-40B4-BE49-F238E27FC236}">
                <a16:creationId xmlns:a16="http://schemas.microsoft.com/office/drawing/2014/main" id="{F5ADB63A-DE7C-42A2-8622-AC5571316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1315" name="Group 3">
            <a:extLst>
              <a:ext uri="{FF2B5EF4-FFF2-40B4-BE49-F238E27FC236}">
                <a16:creationId xmlns:a16="http://schemas.microsoft.com/office/drawing/2014/main" id="{99816545-440C-4EB0-BD94-478672DEE142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41366" name="Text Box 4">
              <a:extLst>
                <a:ext uri="{FF2B5EF4-FFF2-40B4-BE49-F238E27FC236}">
                  <a16:creationId xmlns:a16="http://schemas.microsoft.com/office/drawing/2014/main" id="{EF952030-D731-43C7-A986-4255738F4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41367" name="Line 5">
              <a:extLst>
                <a:ext uri="{FF2B5EF4-FFF2-40B4-BE49-F238E27FC236}">
                  <a16:creationId xmlns:a16="http://schemas.microsoft.com/office/drawing/2014/main" id="{71CD5240-674B-4DF3-8678-2D43EF516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41316" name="Text Box 6">
            <a:extLst>
              <a:ext uri="{FF2B5EF4-FFF2-40B4-BE49-F238E27FC236}">
                <a16:creationId xmlns:a16="http://schemas.microsoft.com/office/drawing/2014/main" id="{EC7CEE59-8CBB-42D9-AD1A-E66FA5924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41317" name="Group 7">
            <a:extLst>
              <a:ext uri="{FF2B5EF4-FFF2-40B4-BE49-F238E27FC236}">
                <a16:creationId xmlns:a16="http://schemas.microsoft.com/office/drawing/2014/main" id="{892185C7-83F5-4066-9E5B-4BE23CDD5C0D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41361" name="Oval 8">
              <a:extLst>
                <a:ext uri="{FF2B5EF4-FFF2-40B4-BE49-F238E27FC236}">
                  <a16:creationId xmlns:a16="http://schemas.microsoft.com/office/drawing/2014/main" id="{2ACA60E7-2088-4F29-869C-E34C762515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362" name="Oval 9">
              <a:extLst>
                <a:ext uri="{FF2B5EF4-FFF2-40B4-BE49-F238E27FC236}">
                  <a16:creationId xmlns:a16="http://schemas.microsoft.com/office/drawing/2014/main" id="{7507B8D2-1309-4A15-A8B9-85CBABA97F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363" name="Oval 10">
              <a:extLst>
                <a:ext uri="{FF2B5EF4-FFF2-40B4-BE49-F238E27FC236}">
                  <a16:creationId xmlns:a16="http://schemas.microsoft.com/office/drawing/2014/main" id="{5C3914BA-8E1D-4470-95D4-42B2BE9F3A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364" name="Oval 11">
              <a:extLst>
                <a:ext uri="{FF2B5EF4-FFF2-40B4-BE49-F238E27FC236}">
                  <a16:creationId xmlns:a16="http://schemas.microsoft.com/office/drawing/2014/main" id="{0AF45764-2D07-40CB-A284-FDEDF898833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365" name="Oval 12">
              <a:extLst>
                <a:ext uri="{FF2B5EF4-FFF2-40B4-BE49-F238E27FC236}">
                  <a16:creationId xmlns:a16="http://schemas.microsoft.com/office/drawing/2014/main" id="{F103C6CC-89D5-4297-81FA-4E864C47F85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1318" name="Line 13">
            <a:extLst>
              <a:ext uri="{FF2B5EF4-FFF2-40B4-BE49-F238E27FC236}">
                <a16:creationId xmlns:a16="http://schemas.microsoft.com/office/drawing/2014/main" id="{1B961C3B-6F83-4446-907A-BF006916C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1319" name="Rectangle 14">
            <a:extLst>
              <a:ext uri="{FF2B5EF4-FFF2-40B4-BE49-F238E27FC236}">
                <a16:creationId xmlns:a16="http://schemas.microsoft.com/office/drawing/2014/main" id="{7C609FC9-DF60-4FD5-98D3-28B729A6E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1320" name="Group 15">
            <a:extLst>
              <a:ext uri="{FF2B5EF4-FFF2-40B4-BE49-F238E27FC236}">
                <a16:creationId xmlns:a16="http://schemas.microsoft.com/office/drawing/2014/main" id="{5436BED5-2FFB-43AE-BAC8-4727FB16C710}"/>
              </a:ext>
            </a:extLst>
          </p:cNvPr>
          <p:cNvGrpSpPr>
            <a:grpSpLocks/>
          </p:cNvGrpSpPr>
          <p:nvPr/>
        </p:nvGrpSpPr>
        <p:grpSpPr bwMode="auto">
          <a:xfrm>
            <a:off x="6732590" y="188915"/>
            <a:ext cx="2160587" cy="439737"/>
            <a:chOff x="1020" y="618"/>
            <a:chExt cx="1542" cy="277"/>
          </a:xfrm>
        </p:grpSpPr>
        <p:sp>
          <p:nvSpPr>
            <p:cNvPr id="141359" name="Rectangle 16">
              <a:extLst>
                <a:ext uri="{FF2B5EF4-FFF2-40B4-BE49-F238E27FC236}">
                  <a16:creationId xmlns:a16="http://schemas.microsoft.com/office/drawing/2014/main" id="{9FAD84B4-B577-43FB-986A-6431BB2B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18"/>
              <a:ext cx="154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360" name="Text Box 17">
              <a:extLst>
                <a:ext uri="{FF2B5EF4-FFF2-40B4-BE49-F238E27FC236}">
                  <a16:creationId xmlns:a16="http://schemas.microsoft.com/office/drawing/2014/main" id="{811C9BEC-089A-4BE7-866B-C7F195C2A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18"/>
              <a:ext cx="1225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직무전문 역량</a:t>
              </a:r>
            </a:p>
          </p:txBody>
        </p:sp>
      </p:grpSp>
      <p:sp>
        <p:nvSpPr>
          <p:cNvPr id="141321" name="Rectangle 18">
            <a:extLst>
              <a:ext uri="{FF2B5EF4-FFF2-40B4-BE49-F238E27FC236}">
                <a16:creationId xmlns:a16="http://schemas.microsoft.com/office/drawing/2014/main" id="{34A53F4B-760E-4844-B403-0785A5B19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322" name="Rectangle 19">
            <a:extLst>
              <a:ext uri="{FF2B5EF4-FFF2-40B4-BE49-F238E27FC236}">
                <a16:creationId xmlns:a16="http://schemas.microsoft.com/office/drawing/2014/main" id="{503AF673-8C44-4CB2-915C-73E53B834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323" name="Rectangle 20">
            <a:extLst>
              <a:ext uri="{FF2B5EF4-FFF2-40B4-BE49-F238E27FC236}">
                <a16:creationId xmlns:a16="http://schemas.microsoft.com/office/drawing/2014/main" id="{B414D019-75F6-4B43-B6FB-6510B2A3C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324" name="Rectangle 79">
            <a:extLst>
              <a:ext uri="{FF2B5EF4-FFF2-40B4-BE49-F238E27FC236}">
                <a16:creationId xmlns:a16="http://schemas.microsoft.com/office/drawing/2014/main" id="{9DCC8DC2-427B-4711-B3CE-EA95751CB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90" y="981077"/>
            <a:ext cx="4319587" cy="36671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평가항목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평가지표 및 역량수준 평가</a:t>
            </a:r>
          </a:p>
        </p:txBody>
      </p:sp>
      <p:sp>
        <p:nvSpPr>
          <p:cNvPr id="141325" name="Rectangle 80">
            <a:extLst>
              <a:ext uri="{FF2B5EF4-FFF2-40B4-BE49-F238E27FC236}">
                <a16:creationId xmlns:a16="http://schemas.microsoft.com/office/drawing/2014/main" id="{E58EAD53-C377-4ACC-A0CC-F31FE46A0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0861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2915" name="Group 195">
            <a:extLst>
              <a:ext uri="{FF2B5EF4-FFF2-40B4-BE49-F238E27FC236}">
                <a16:creationId xmlns:a16="http://schemas.microsoft.com/office/drawing/2014/main" id="{C74D57A1-B646-4043-A75D-1B490A42C6B3}"/>
              </a:ext>
            </a:extLst>
          </p:cNvPr>
          <p:cNvGraphicFramePr>
            <a:graphicFrameLocks noGrp="1"/>
          </p:cNvGraphicFramePr>
          <p:nvPr/>
        </p:nvGraphicFramePr>
        <p:xfrm>
          <a:off x="611190" y="1844675"/>
          <a:ext cx="7921625" cy="1690688"/>
        </p:xfrm>
        <a:graphic>
          <a:graphicData uri="http://schemas.openxmlformats.org/drawingml/2006/table">
            <a:tbl>
              <a:tblPr/>
              <a:tblGrid>
                <a:gridCol w="1436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평가항목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평가지표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역량수준 평가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637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인력개발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교육계획수립 및 관리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                                                                 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                                                                 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                                                                 </a:t>
                      </a:r>
                    </a:p>
                  </a:txBody>
                  <a:tcPr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6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과정개발 및 운영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교육훈련제도 수립 및 관리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교육성과 평가 및 모델개발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                                                                 </a:t>
                      </a:r>
                    </a:p>
                  </a:txBody>
                  <a:tcPr marT="45705" marB="4570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1347" name="Group 180">
            <a:extLst>
              <a:ext uri="{FF2B5EF4-FFF2-40B4-BE49-F238E27FC236}">
                <a16:creationId xmlns:a16="http://schemas.microsoft.com/office/drawing/2014/main" id="{AC29E138-9BBE-430F-8199-22E2EFBF26C4}"/>
              </a:ext>
            </a:extLst>
          </p:cNvPr>
          <p:cNvGrpSpPr>
            <a:grpSpLocks/>
          </p:cNvGrpSpPr>
          <p:nvPr/>
        </p:nvGrpSpPr>
        <p:grpSpPr bwMode="auto">
          <a:xfrm>
            <a:off x="6011865" y="2205040"/>
            <a:ext cx="2263775" cy="401637"/>
            <a:chOff x="1167" y="2310"/>
            <a:chExt cx="4103" cy="435"/>
          </a:xfrm>
        </p:grpSpPr>
        <p:sp>
          <p:nvSpPr>
            <p:cNvPr id="141348" name="Line 181">
              <a:extLst>
                <a:ext uri="{FF2B5EF4-FFF2-40B4-BE49-F238E27FC236}">
                  <a16:creationId xmlns:a16="http://schemas.microsoft.com/office/drawing/2014/main" id="{FE01D84B-55B8-4F52-B4D4-2C3E2E7F1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497"/>
              <a:ext cx="3697" cy="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rIns="90000"/>
            <a:lstStyle/>
            <a:p>
              <a:endParaRPr lang="ko-KR" altLang="en-US"/>
            </a:p>
          </p:txBody>
        </p:sp>
        <p:sp>
          <p:nvSpPr>
            <p:cNvPr id="141349" name="Rectangle 182">
              <a:extLst>
                <a:ext uri="{FF2B5EF4-FFF2-40B4-BE49-F238E27FC236}">
                  <a16:creationId xmlns:a16="http://schemas.microsoft.com/office/drawing/2014/main" id="{7FCF17B0-3761-4315-A932-5A6D23790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423"/>
              <a:ext cx="135" cy="1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8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1350" name="Rectangle 183">
              <a:extLst>
                <a:ext uri="{FF2B5EF4-FFF2-40B4-BE49-F238E27FC236}">
                  <a16:creationId xmlns:a16="http://schemas.microsoft.com/office/drawing/2014/main" id="{49D3593B-3C63-427E-8547-C19E13101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2423"/>
              <a:ext cx="138" cy="1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8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1351" name="Rectangle 184">
              <a:extLst>
                <a:ext uri="{FF2B5EF4-FFF2-40B4-BE49-F238E27FC236}">
                  <a16:creationId xmlns:a16="http://schemas.microsoft.com/office/drawing/2014/main" id="{6915442D-733F-4475-BA19-478273D66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2418"/>
              <a:ext cx="135" cy="1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8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1352" name="Rectangle 185">
              <a:extLst>
                <a:ext uri="{FF2B5EF4-FFF2-40B4-BE49-F238E27FC236}">
                  <a16:creationId xmlns:a16="http://schemas.microsoft.com/office/drawing/2014/main" id="{1521DDC2-DC53-43D3-A0AB-1B6C68E00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5" y="2415"/>
              <a:ext cx="135" cy="13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33333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rIns="0"/>
            <a:lstStyle>
              <a:lvl1pPr marL="88900" indent="-889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ctr" latinLnBrk="1">
                <a:lnSpc>
                  <a:spcPct val="120000"/>
                </a:lnSpc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30000"/>
                </a:spcAft>
              </a:pPr>
              <a:endParaRPr lang="ko-KR" altLang="ko-KR" sz="800" b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1353" name="Rectangle 186">
              <a:extLst>
                <a:ext uri="{FF2B5EF4-FFF2-40B4-BE49-F238E27FC236}">
                  <a16:creationId xmlns:a16="http://schemas.microsoft.com/office/drawing/2014/main" id="{A82A4255-8EC7-40A8-B896-C25F467C8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2559"/>
              <a:ext cx="482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1.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기초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부족</a:t>
              </a:r>
            </a:p>
          </p:txBody>
        </p:sp>
        <p:sp>
          <p:nvSpPr>
            <p:cNvPr id="141354" name="Rectangle 187">
              <a:extLst>
                <a:ext uri="{FF2B5EF4-FFF2-40B4-BE49-F238E27FC236}">
                  <a16:creationId xmlns:a16="http://schemas.microsoft.com/office/drawing/2014/main" id="{5FD0BB79-BCBE-4C66-BCFD-FAFA2D3DB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2566"/>
              <a:ext cx="51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2.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실습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미흡</a:t>
              </a:r>
            </a:p>
          </p:txBody>
        </p:sp>
        <p:sp>
          <p:nvSpPr>
            <p:cNvPr id="141355" name="Rectangle 188">
              <a:extLst>
                <a:ext uri="{FF2B5EF4-FFF2-40B4-BE49-F238E27FC236}">
                  <a16:creationId xmlns:a16="http://schemas.microsoft.com/office/drawing/2014/main" id="{BCAB833A-03E0-4D60-BA07-BAB93C451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558"/>
              <a:ext cx="512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3.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적용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보통</a:t>
              </a:r>
            </a:p>
          </p:txBody>
        </p:sp>
        <p:sp>
          <p:nvSpPr>
            <p:cNvPr id="141356" name="Rectangle 189">
              <a:extLst>
                <a:ext uri="{FF2B5EF4-FFF2-40B4-BE49-F238E27FC236}">
                  <a16:creationId xmlns:a16="http://schemas.microsoft.com/office/drawing/2014/main" id="{D51D44A2-EE97-4DE9-A6C6-7488BA58A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" y="2558"/>
              <a:ext cx="60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4.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숙달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우수</a:t>
              </a:r>
            </a:p>
          </p:txBody>
        </p:sp>
        <p:sp>
          <p:nvSpPr>
            <p:cNvPr id="141357" name="Rectangle 190">
              <a:extLst>
                <a:ext uri="{FF2B5EF4-FFF2-40B4-BE49-F238E27FC236}">
                  <a16:creationId xmlns:a16="http://schemas.microsoft.com/office/drawing/2014/main" id="{B8EF18EC-D456-416B-9928-5AD3347FE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2551"/>
              <a:ext cx="534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88900" indent="-889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5. 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지도</a:t>
              </a:r>
              <a:r>
                <a:rPr lang="en-US" altLang="ko-KR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8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탁월</a:t>
              </a:r>
            </a:p>
          </p:txBody>
        </p:sp>
        <p:sp>
          <p:nvSpPr>
            <p:cNvPr id="141358" name="WordArt 191">
              <a:extLst>
                <a:ext uri="{FF2B5EF4-FFF2-40B4-BE49-F238E27FC236}">
                  <a16:creationId xmlns:a16="http://schemas.microsoft.com/office/drawing/2014/main" id="{F0B7B112-5BFC-4B56-9E0D-43CADC594774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 rot="5400000">
              <a:off x="4037" y="2310"/>
              <a:ext cx="192" cy="191"/>
            </a:xfrm>
            <a:prstGeom prst="rect">
              <a:avLst/>
            </a:prstGeom>
          </p:spPr>
          <p:txBody>
            <a:bodyPr vert="eaVert" wrap="none" fromWordArt="1">
              <a:prstTxWarp prst="textPlain">
                <a:avLst>
                  <a:gd name="adj" fmla="val 50000"/>
                </a:avLst>
              </a:prstTxWarp>
              <a:scene3d>
                <a:camera prst="legacyPerspectiveFront">
                  <a:rot lat="20639995" lon="20699994" rev="0"/>
                </a:camera>
                <a:lightRig rig="legacyNormal3" dir="l"/>
              </a:scene3d>
              <a:sp3d extrusionH="201600" prstMaterial="legacyPlastic">
                <a:extrusionClr>
                  <a:srgbClr val="FF9966"/>
                </a:extrusionClr>
                <a:contourClr>
                  <a:srgbClr val="CC0000"/>
                </a:contourClr>
              </a:sp3d>
            </a:bodyPr>
            <a:lstStyle/>
            <a:p>
              <a:pPr algn="ctr" fontAlgn="auto"/>
              <a:r>
                <a:rPr lang="ko-KR" altLang="en-US" sz="2400" kern="10">
                  <a:ln w="9525">
                    <a:round/>
                    <a:headEnd/>
                    <a:tailEnd/>
                  </a:ln>
                  <a:solidFill>
                    <a:srgbClr val="CC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∨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 descr="template04_2">
            <a:extLst>
              <a:ext uri="{FF2B5EF4-FFF2-40B4-BE49-F238E27FC236}">
                <a16:creationId xmlns:a16="http://schemas.microsoft.com/office/drawing/2014/main" id="{D59F888E-765D-4A7B-B411-8E38C2DB8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2339" name="Group 3">
            <a:extLst>
              <a:ext uri="{FF2B5EF4-FFF2-40B4-BE49-F238E27FC236}">
                <a16:creationId xmlns:a16="http://schemas.microsoft.com/office/drawing/2014/main" id="{7F4ECB0F-EF8F-4E5D-9013-544661C51461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142387" name="Text Box 4">
              <a:extLst>
                <a:ext uri="{FF2B5EF4-FFF2-40B4-BE49-F238E27FC236}">
                  <a16:creationId xmlns:a16="http://schemas.microsoft.com/office/drawing/2014/main" id="{6E2709E7-C72B-43FE-A673-5FC7E533A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142388" name="Line 5">
              <a:extLst>
                <a:ext uri="{FF2B5EF4-FFF2-40B4-BE49-F238E27FC236}">
                  <a16:creationId xmlns:a16="http://schemas.microsoft.com/office/drawing/2014/main" id="{1F461DA8-6501-4560-805F-F4FDF83FB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42340" name="Text Box 6">
            <a:extLst>
              <a:ext uri="{FF2B5EF4-FFF2-40B4-BE49-F238E27FC236}">
                <a16:creationId xmlns:a16="http://schemas.microsoft.com/office/drawing/2014/main" id="{87082310-7252-4099-B06B-84F04DD24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역량모델</a:t>
            </a:r>
            <a:r>
              <a:rPr lang="en-US" altLang="ko-KR" sz="2400">
                <a:latin typeface="Verdana" panose="020B0604030504040204" pitchFamily="34" charset="0"/>
              </a:rPr>
              <a:t>(</a:t>
            </a:r>
            <a:r>
              <a:rPr lang="ko-KR" altLang="en-US" sz="2400">
                <a:latin typeface="Verdana" panose="020B0604030504040204" pitchFamily="34" charset="0"/>
              </a:rPr>
              <a:t>링</a:t>
            </a:r>
            <a:r>
              <a:rPr lang="en-US" altLang="ko-KR" sz="2400">
                <a:latin typeface="Verdana" panose="020B0604030504040204" pitchFamily="34" charset="0"/>
              </a:rPr>
              <a:t>) </a:t>
            </a:r>
            <a:r>
              <a:rPr lang="ko-KR" altLang="en-US" sz="2400">
                <a:latin typeface="Verdana" panose="020B0604030504040204" pitchFamily="34" charset="0"/>
              </a:rPr>
              <a:t>도출 방법</a:t>
            </a:r>
          </a:p>
        </p:txBody>
      </p:sp>
      <p:grpSp>
        <p:nvGrpSpPr>
          <p:cNvPr id="142341" name="Group 7">
            <a:extLst>
              <a:ext uri="{FF2B5EF4-FFF2-40B4-BE49-F238E27FC236}">
                <a16:creationId xmlns:a16="http://schemas.microsoft.com/office/drawing/2014/main" id="{AFEA9695-A828-4D59-88B4-125588D09EB7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142382" name="Oval 8">
              <a:extLst>
                <a:ext uri="{FF2B5EF4-FFF2-40B4-BE49-F238E27FC236}">
                  <a16:creationId xmlns:a16="http://schemas.microsoft.com/office/drawing/2014/main" id="{40A372D3-E27A-420D-8AAA-B2011DE5069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383" name="Oval 9">
              <a:extLst>
                <a:ext uri="{FF2B5EF4-FFF2-40B4-BE49-F238E27FC236}">
                  <a16:creationId xmlns:a16="http://schemas.microsoft.com/office/drawing/2014/main" id="{B17365E7-A6BC-4B7F-AF90-F1581035DF1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384" name="Oval 10">
              <a:extLst>
                <a:ext uri="{FF2B5EF4-FFF2-40B4-BE49-F238E27FC236}">
                  <a16:creationId xmlns:a16="http://schemas.microsoft.com/office/drawing/2014/main" id="{A003A15D-0FD2-40DB-9D1C-5FB17DA8397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385" name="Oval 11">
              <a:extLst>
                <a:ext uri="{FF2B5EF4-FFF2-40B4-BE49-F238E27FC236}">
                  <a16:creationId xmlns:a16="http://schemas.microsoft.com/office/drawing/2014/main" id="{42725312-54DD-4346-BFED-33653ACC3AD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386" name="Oval 12">
              <a:extLst>
                <a:ext uri="{FF2B5EF4-FFF2-40B4-BE49-F238E27FC236}">
                  <a16:creationId xmlns:a16="http://schemas.microsoft.com/office/drawing/2014/main" id="{8C8455D5-305C-4A01-B208-2E07DA9246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2342" name="Line 13">
            <a:extLst>
              <a:ext uri="{FF2B5EF4-FFF2-40B4-BE49-F238E27FC236}">
                <a16:creationId xmlns:a16="http://schemas.microsoft.com/office/drawing/2014/main" id="{FEF068A5-7AD6-4CFC-AE36-24DF537CE06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2343" name="Rectangle 14">
            <a:extLst>
              <a:ext uri="{FF2B5EF4-FFF2-40B4-BE49-F238E27FC236}">
                <a16:creationId xmlns:a16="http://schemas.microsoft.com/office/drawing/2014/main" id="{3F40E21F-AEAA-4713-BD50-1D804A9A9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765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344" name="Rectangle 18">
            <a:extLst>
              <a:ext uri="{FF2B5EF4-FFF2-40B4-BE49-F238E27FC236}">
                <a16:creationId xmlns:a16="http://schemas.microsoft.com/office/drawing/2014/main" id="{EB2F3E1C-5C62-431D-BB11-0C7499696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345" name="Rectangle 19">
            <a:extLst>
              <a:ext uri="{FF2B5EF4-FFF2-40B4-BE49-F238E27FC236}">
                <a16:creationId xmlns:a16="http://schemas.microsoft.com/office/drawing/2014/main" id="{0E56AA0C-BF7E-4A02-9417-A260DE488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638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346" name="Rectangle 20">
            <a:extLst>
              <a:ext uri="{FF2B5EF4-FFF2-40B4-BE49-F238E27FC236}">
                <a16:creationId xmlns:a16="http://schemas.microsoft.com/office/drawing/2014/main" id="{92265CAA-EF89-4E8A-ABAD-544486EF0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387666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347" name="Rectangle 21">
            <a:extLst>
              <a:ext uri="{FF2B5EF4-FFF2-40B4-BE49-F238E27FC236}">
                <a16:creationId xmlns:a16="http://schemas.microsoft.com/office/drawing/2014/main" id="{980E665F-B8CB-4A9E-BED6-F641E3A58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836613"/>
            <a:ext cx="3168650" cy="36671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역량진단 도구 유형</a:t>
            </a:r>
          </a:p>
        </p:txBody>
      </p:sp>
      <p:graphicFrame>
        <p:nvGraphicFramePr>
          <p:cNvPr id="575581" name="Group 93">
            <a:extLst>
              <a:ext uri="{FF2B5EF4-FFF2-40B4-BE49-F238E27FC236}">
                <a16:creationId xmlns:a16="http://schemas.microsoft.com/office/drawing/2014/main" id="{C3AC70C8-4953-42D9-90AD-A67E1B7DE400}"/>
              </a:ext>
            </a:extLst>
          </p:cNvPr>
          <p:cNvGraphicFramePr>
            <a:graphicFrameLocks noGrp="1"/>
          </p:cNvGraphicFramePr>
          <p:nvPr/>
        </p:nvGraphicFramePr>
        <p:xfrm>
          <a:off x="539752" y="1341439"/>
          <a:ext cx="8208963" cy="2491388"/>
        </p:xfrm>
        <a:graphic>
          <a:graphicData uri="http://schemas.openxmlformats.org/drawingml/2006/table">
            <a:tbl>
              <a:tblPr/>
              <a:tblGrid>
                <a:gridCol w="2519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평정척도법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(Graphic Rating Scales)</a:t>
                      </a:r>
                    </a:p>
                  </a:txBody>
                  <a:tcPr marL="90000" marR="90000" marT="46775" marB="467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BOS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(Behavior Observation Scales)</a:t>
                      </a:r>
                    </a:p>
                  </a:txBody>
                  <a:tcPr marL="90000" marR="90000" marT="46775" marB="467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BARS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(Behaviorally Anchored Rating Scales)</a:t>
                      </a:r>
                    </a:p>
                  </a:txBody>
                  <a:tcPr marL="90000" marR="90000" marT="46775" marB="467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1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√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성격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역량의 종합평가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√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장점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이해용이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사용편리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개발용이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√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단점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평가자의 주관성 개입 농후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육성 및 코칭의 기능 미흡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75" marB="467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√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성격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역량특성을 다차원적으로 행동지표화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√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장점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역량의 다차원 접근으로 평가 타당성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확보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이해용이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사용편리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육성 및 코칭의 표준 제공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√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단점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주관성 배제 불충분</a:t>
                      </a:r>
                    </a:p>
                  </a:txBody>
                  <a:tcPr marL="90000" marR="90000" marT="46775" marB="467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√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성격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개별역량의 수준별로 특성을 정의함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√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장점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수준별 정의가 명확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평가자의 주관성 배제 가능성 높음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육성 및 코칭의 수준별 닻 역할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√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단점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정확한 수준 정의의 어려움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 어려움 </a:t>
                      </a:r>
                    </a:p>
                  </a:txBody>
                  <a:tcPr marL="90000" marR="90000" marT="46775" marB="467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5602" name="Group 114">
            <a:extLst>
              <a:ext uri="{FF2B5EF4-FFF2-40B4-BE49-F238E27FC236}">
                <a16:creationId xmlns:a16="http://schemas.microsoft.com/office/drawing/2014/main" id="{355D9C09-351B-4CF8-B4DB-1C9B9295DA15}"/>
              </a:ext>
            </a:extLst>
          </p:cNvPr>
          <p:cNvGraphicFramePr>
            <a:graphicFrameLocks noGrp="1"/>
          </p:cNvGraphicFramePr>
          <p:nvPr/>
        </p:nvGraphicFramePr>
        <p:xfrm>
          <a:off x="539752" y="4365627"/>
          <a:ext cx="8208963" cy="1254125"/>
        </p:xfrm>
        <a:graphic>
          <a:graphicData uri="http://schemas.openxmlformats.org/drawingml/2006/table">
            <a:tbl>
              <a:tblPr/>
              <a:tblGrid>
                <a:gridCol w="2519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평정척도법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(Graphic Rating Scales)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BOS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(Behavior Observation Scales)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BARS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(Behaviorally Anchored Rating Scales)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고객지향성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품질의식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고객지향성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고객의 요구를 적극적으로 파악하고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피드백한다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2.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고객입장에서 고객의 불만을 처리한다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P1: 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고객만족의 필요성과 기본개념에 대하여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알고 있다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-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고객만족의 프로세스별 스킬을 잘 알고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있다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2376" name="Line 109">
            <a:extLst>
              <a:ext uri="{FF2B5EF4-FFF2-40B4-BE49-F238E27FC236}">
                <a16:creationId xmlns:a16="http://schemas.microsoft.com/office/drawing/2014/main" id="{3C51AF68-49AE-487C-B24E-5B1734DC9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53006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2377" name="Line 110">
            <a:extLst>
              <a:ext uri="{FF2B5EF4-FFF2-40B4-BE49-F238E27FC236}">
                <a16:creationId xmlns:a16="http://schemas.microsoft.com/office/drawing/2014/main" id="{2994A5A1-693F-4621-B617-55D304680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515778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2378" name="Line 111">
            <a:extLst>
              <a:ext uri="{FF2B5EF4-FFF2-40B4-BE49-F238E27FC236}">
                <a16:creationId xmlns:a16="http://schemas.microsoft.com/office/drawing/2014/main" id="{E9A24A08-A6E0-407C-A210-3442AC32A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515778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2379" name="Line 112">
            <a:extLst>
              <a:ext uri="{FF2B5EF4-FFF2-40B4-BE49-F238E27FC236}">
                <a16:creationId xmlns:a16="http://schemas.microsoft.com/office/drawing/2014/main" id="{4981817B-C014-4E73-AC26-609B689EC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515778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2380" name="Line 115">
            <a:extLst>
              <a:ext uri="{FF2B5EF4-FFF2-40B4-BE49-F238E27FC236}">
                <a16:creationId xmlns:a16="http://schemas.microsoft.com/office/drawing/2014/main" id="{60728583-1E5A-4316-B73A-A22F5336E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515779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2381" name="Line 116">
            <a:extLst>
              <a:ext uri="{FF2B5EF4-FFF2-40B4-BE49-F238E27FC236}">
                <a16:creationId xmlns:a16="http://schemas.microsoft.com/office/drawing/2014/main" id="{2466EDCA-89B8-4CC3-BBA6-1DC345E54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5157790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template04_2">
            <a:extLst>
              <a:ext uri="{FF2B5EF4-FFF2-40B4-BE49-F238E27FC236}">
                <a16:creationId xmlns:a16="http://schemas.microsoft.com/office/drawing/2014/main" id="{209EBBF1-4CA1-4F0C-9563-0253DC5E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1" name="Group 3">
            <a:extLst>
              <a:ext uri="{FF2B5EF4-FFF2-40B4-BE49-F238E27FC236}">
                <a16:creationId xmlns:a16="http://schemas.microsoft.com/office/drawing/2014/main" id="{E5D3D646-E08E-41F7-9CB7-31A826BF85DE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83983" name="Text Box 4">
              <a:extLst>
                <a:ext uri="{FF2B5EF4-FFF2-40B4-BE49-F238E27FC236}">
                  <a16:creationId xmlns:a16="http://schemas.microsoft.com/office/drawing/2014/main" id="{B73B8413-2821-405F-BAEB-E1E113A57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83984" name="Line 5">
              <a:extLst>
                <a:ext uri="{FF2B5EF4-FFF2-40B4-BE49-F238E27FC236}">
                  <a16:creationId xmlns:a16="http://schemas.microsoft.com/office/drawing/2014/main" id="{095F60A7-4942-4002-9DB3-84927D202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3972" name="Text Box 6">
            <a:extLst>
              <a:ext uri="{FF2B5EF4-FFF2-40B4-BE49-F238E27FC236}">
                <a16:creationId xmlns:a16="http://schemas.microsoft.com/office/drawing/2014/main" id="{2C0E646F-A925-4E7F-B19D-3CD021E5A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전략적 인적자원개발 특성</a:t>
            </a:r>
          </a:p>
        </p:txBody>
      </p:sp>
      <p:grpSp>
        <p:nvGrpSpPr>
          <p:cNvPr id="83973" name="Group 7">
            <a:extLst>
              <a:ext uri="{FF2B5EF4-FFF2-40B4-BE49-F238E27FC236}">
                <a16:creationId xmlns:a16="http://schemas.microsoft.com/office/drawing/2014/main" id="{B74C604A-200C-413F-9B9C-C935D68BBF2E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83978" name="Oval 8">
              <a:extLst>
                <a:ext uri="{FF2B5EF4-FFF2-40B4-BE49-F238E27FC236}">
                  <a16:creationId xmlns:a16="http://schemas.microsoft.com/office/drawing/2014/main" id="{59D05755-493F-4E62-B81E-1E127259C17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79" name="Oval 9">
              <a:extLst>
                <a:ext uri="{FF2B5EF4-FFF2-40B4-BE49-F238E27FC236}">
                  <a16:creationId xmlns:a16="http://schemas.microsoft.com/office/drawing/2014/main" id="{44E5BAD6-FE9F-40F8-BD4B-22E56BC56BB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80" name="Oval 10">
              <a:extLst>
                <a:ext uri="{FF2B5EF4-FFF2-40B4-BE49-F238E27FC236}">
                  <a16:creationId xmlns:a16="http://schemas.microsoft.com/office/drawing/2014/main" id="{9EEF4DE5-F099-4F0A-BE29-9675EF6EEA5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81" name="Oval 11">
              <a:extLst>
                <a:ext uri="{FF2B5EF4-FFF2-40B4-BE49-F238E27FC236}">
                  <a16:creationId xmlns:a16="http://schemas.microsoft.com/office/drawing/2014/main" id="{2D453DBB-D776-4F9D-8569-CFCA4449540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82" name="Oval 12">
              <a:extLst>
                <a:ext uri="{FF2B5EF4-FFF2-40B4-BE49-F238E27FC236}">
                  <a16:creationId xmlns:a16="http://schemas.microsoft.com/office/drawing/2014/main" id="{AB4211FD-69C1-4A0D-AE22-CA75C259B6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3974" name="Line 13">
            <a:extLst>
              <a:ext uri="{FF2B5EF4-FFF2-40B4-BE49-F238E27FC236}">
                <a16:creationId xmlns:a16="http://schemas.microsoft.com/office/drawing/2014/main" id="{214108EB-13BF-477D-AC66-D652D6C12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75" name="Rectangle 40">
            <a:extLst>
              <a:ext uri="{FF2B5EF4-FFF2-40B4-BE49-F238E27FC236}">
                <a16:creationId xmlns:a16="http://schemas.microsoft.com/office/drawing/2014/main" id="{44BE80AA-8F35-4CD3-BFA4-A6A8B78C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908052"/>
            <a:ext cx="6205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전략적 인적자원개발의 특성</a:t>
            </a:r>
            <a:r>
              <a:rPr kumimoji="0" lang="en-US" altLang="ko-KR" sz="16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(McCracken &amp; Wallace,2000)</a:t>
            </a:r>
          </a:p>
        </p:txBody>
      </p:sp>
      <p:sp>
        <p:nvSpPr>
          <p:cNvPr id="83976" name="Text Box 41">
            <a:extLst>
              <a:ext uri="{FF2B5EF4-FFF2-40B4-BE49-F238E27FC236}">
                <a16:creationId xmlns:a16="http://schemas.microsoft.com/office/drawing/2014/main" id="{89FCCE88-B209-4545-95C6-7ACD9E42F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1341440"/>
            <a:ext cx="2087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kumimoji="0" lang="en-US" altLang="ko-KR" sz="1200">
                <a:latin typeface="Arial" panose="020B0604020202020204" pitchFamily="34" charset="0"/>
              </a:rPr>
              <a:t>U of Napier &amp; Scotland</a:t>
            </a:r>
          </a:p>
        </p:txBody>
      </p:sp>
      <p:sp>
        <p:nvSpPr>
          <p:cNvPr id="83977" name="Text Box 42">
            <a:extLst>
              <a:ext uri="{FF2B5EF4-FFF2-40B4-BE49-F238E27FC236}">
                <a16:creationId xmlns:a16="http://schemas.microsoft.com/office/drawing/2014/main" id="{369F687D-D6DD-4F27-8824-EC1CC10E2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7" y="1773238"/>
            <a:ext cx="4824413" cy="45974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latinLnBrk="0" hangingPunct="1">
              <a:spcBef>
                <a:spcPct val="50000"/>
              </a:spcBef>
              <a:buFontTx/>
              <a:buAutoNum type="arabicPeriod"/>
            </a:pPr>
            <a:r>
              <a:rPr kumimoji="0" lang="en-US" altLang="ko-KR" sz="2000"/>
              <a:t>HRD</a:t>
            </a:r>
            <a:r>
              <a:rPr kumimoji="0" lang="ko-KR" altLang="en-US" sz="2000"/>
              <a:t>가 조직미션과 목표를 형성</a:t>
            </a:r>
          </a:p>
          <a:p>
            <a:pPr algn="l" eaLnBrk="1" latinLnBrk="0" hangingPunct="1">
              <a:spcBef>
                <a:spcPct val="50000"/>
              </a:spcBef>
              <a:buFontTx/>
              <a:buAutoNum type="arabicPeriod"/>
            </a:pPr>
            <a:r>
              <a:rPr kumimoji="0" lang="ko-KR" altLang="en-US" sz="2000"/>
              <a:t>최고경영의 리더십</a:t>
            </a:r>
          </a:p>
          <a:p>
            <a:pPr algn="l" eaLnBrk="1" latinLnBrk="0" hangingPunct="1">
              <a:spcBef>
                <a:spcPct val="50000"/>
              </a:spcBef>
              <a:buFontTx/>
              <a:buAutoNum type="arabicPeriod"/>
            </a:pPr>
            <a:r>
              <a:rPr kumimoji="0" lang="ko-KR" altLang="en-US" sz="2000"/>
              <a:t>환경분석</a:t>
            </a:r>
          </a:p>
          <a:p>
            <a:pPr algn="l" eaLnBrk="1" latinLnBrk="0" hangingPunct="1">
              <a:spcBef>
                <a:spcPct val="50000"/>
              </a:spcBef>
              <a:buFontTx/>
              <a:buAutoNum type="arabicPeriod"/>
            </a:pPr>
            <a:r>
              <a:rPr kumimoji="0" lang="en-US" altLang="ko-KR" sz="2000"/>
              <a:t>HRD</a:t>
            </a:r>
            <a:r>
              <a:rPr kumimoji="0" lang="ko-KR" altLang="en-US" sz="2000"/>
              <a:t>에 대한 전략</a:t>
            </a:r>
            <a:r>
              <a:rPr kumimoji="0" lang="en-US" altLang="ko-KR" sz="2000"/>
              <a:t>, </a:t>
            </a:r>
            <a:r>
              <a:rPr kumimoji="0" lang="ko-KR" altLang="en-US" sz="2000"/>
              <a:t>정책</a:t>
            </a:r>
            <a:r>
              <a:rPr kumimoji="0" lang="en-US" altLang="ko-KR" sz="2000"/>
              <a:t>, </a:t>
            </a:r>
            <a:r>
              <a:rPr kumimoji="0" lang="ko-KR" altLang="en-US" sz="2000"/>
              <a:t>계획</a:t>
            </a:r>
          </a:p>
          <a:p>
            <a:pPr algn="l" eaLnBrk="1" latinLnBrk="0" hangingPunct="1">
              <a:spcBef>
                <a:spcPct val="50000"/>
              </a:spcBef>
              <a:buFontTx/>
              <a:buAutoNum type="arabicPeriod"/>
            </a:pPr>
            <a:r>
              <a:rPr kumimoji="0" lang="ko-KR" altLang="en-US" sz="2000"/>
              <a:t>일선관리자의 전략적 파트너십</a:t>
            </a:r>
          </a:p>
          <a:p>
            <a:pPr algn="l" eaLnBrk="1" latinLnBrk="0" hangingPunct="1">
              <a:spcBef>
                <a:spcPct val="50000"/>
              </a:spcBef>
              <a:buFontTx/>
              <a:buAutoNum type="arabicPeriod"/>
            </a:pPr>
            <a:r>
              <a:rPr kumimoji="0" lang="en-US" altLang="ko-KR" sz="2000"/>
              <a:t>HRM</a:t>
            </a:r>
            <a:r>
              <a:rPr kumimoji="0" lang="ko-KR" altLang="en-US" sz="2000"/>
              <a:t>과의 전략적 파트너십</a:t>
            </a:r>
          </a:p>
          <a:p>
            <a:pPr algn="l" eaLnBrk="1" latinLnBrk="0" hangingPunct="1">
              <a:spcBef>
                <a:spcPct val="50000"/>
              </a:spcBef>
              <a:buFontTx/>
              <a:buAutoNum type="arabicPeriod"/>
            </a:pPr>
            <a:r>
              <a:rPr kumimoji="0" lang="ko-KR" altLang="en-US" sz="2000"/>
              <a:t>조직의 변화 컨설턴트 역할</a:t>
            </a:r>
          </a:p>
          <a:p>
            <a:pPr algn="l" eaLnBrk="1" latinLnBrk="0" hangingPunct="1">
              <a:spcBef>
                <a:spcPct val="50000"/>
              </a:spcBef>
              <a:buFontTx/>
              <a:buAutoNum type="arabicPeriod"/>
            </a:pPr>
            <a:r>
              <a:rPr kumimoji="0" lang="ko-KR" altLang="en-US" sz="2000"/>
              <a:t>기업문화에 영향을 미칠수 있는 능력</a:t>
            </a:r>
          </a:p>
          <a:p>
            <a:pPr algn="l" eaLnBrk="1" latinLnBrk="0" hangingPunct="1">
              <a:spcBef>
                <a:spcPct val="50000"/>
              </a:spcBef>
              <a:buFontTx/>
              <a:buAutoNum type="arabicPeriod"/>
            </a:pPr>
            <a:r>
              <a:rPr kumimoji="0" lang="ko-KR" altLang="en-US" sz="2000"/>
              <a:t>비용 효과성 평가 강조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template04_2">
            <a:extLst>
              <a:ext uri="{FF2B5EF4-FFF2-40B4-BE49-F238E27FC236}">
                <a16:creationId xmlns:a16="http://schemas.microsoft.com/office/drawing/2014/main" id="{BB0B0A4E-6AD6-4445-A5E4-51F51D5C2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995" name="Group 3">
            <a:extLst>
              <a:ext uri="{FF2B5EF4-FFF2-40B4-BE49-F238E27FC236}">
                <a16:creationId xmlns:a16="http://schemas.microsoft.com/office/drawing/2014/main" id="{32B10332-8FE3-4628-A26C-7BA7F1A97B7E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85006" name="Text Box 4">
              <a:extLst>
                <a:ext uri="{FF2B5EF4-FFF2-40B4-BE49-F238E27FC236}">
                  <a16:creationId xmlns:a16="http://schemas.microsoft.com/office/drawing/2014/main" id="{978FFE5D-EB4A-4E3B-B457-FB8496D3C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85007" name="Line 5">
              <a:extLst>
                <a:ext uri="{FF2B5EF4-FFF2-40B4-BE49-F238E27FC236}">
                  <a16:creationId xmlns:a16="http://schemas.microsoft.com/office/drawing/2014/main" id="{AF024DCE-3F44-4DD7-99EF-713180404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4996" name="Text Box 6">
            <a:extLst>
              <a:ext uri="{FF2B5EF4-FFF2-40B4-BE49-F238E27FC236}">
                <a16:creationId xmlns:a16="http://schemas.microsoft.com/office/drawing/2014/main" id="{4B840529-89FB-4E4E-9268-A12FDF8AB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전략적 인적자원개발 특성</a:t>
            </a:r>
          </a:p>
        </p:txBody>
      </p:sp>
      <p:grpSp>
        <p:nvGrpSpPr>
          <p:cNvPr id="84997" name="Group 7">
            <a:extLst>
              <a:ext uri="{FF2B5EF4-FFF2-40B4-BE49-F238E27FC236}">
                <a16:creationId xmlns:a16="http://schemas.microsoft.com/office/drawing/2014/main" id="{4C963E01-540C-4DAF-8F6A-BB1DB78C38D9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85001" name="Oval 8">
              <a:extLst>
                <a:ext uri="{FF2B5EF4-FFF2-40B4-BE49-F238E27FC236}">
                  <a16:creationId xmlns:a16="http://schemas.microsoft.com/office/drawing/2014/main" id="{4D1CF8D8-6CEF-4DC4-A829-E738BDF8878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02" name="Oval 9">
              <a:extLst>
                <a:ext uri="{FF2B5EF4-FFF2-40B4-BE49-F238E27FC236}">
                  <a16:creationId xmlns:a16="http://schemas.microsoft.com/office/drawing/2014/main" id="{5B1CD69A-0159-4995-8773-84BDDBFB1AB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03" name="Oval 10">
              <a:extLst>
                <a:ext uri="{FF2B5EF4-FFF2-40B4-BE49-F238E27FC236}">
                  <a16:creationId xmlns:a16="http://schemas.microsoft.com/office/drawing/2014/main" id="{89FCE2B1-9E62-4C18-B6E0-11DA1A703A4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04" name="Oval 11">
              <a:extLst>
                <a:ext uri="{FF2B5EF4-FFF2-40B4-BE49-F238E27FC236}">
                  <a16:creationId xmlns:a16="http://schemas.microsoft.com/office/drawing/2014/main" id="{0A796568-7503-48BC-A012-084A5C9A85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05" name="Oval 12">
              <a:extLst>
                <a:ext uri="{FF2B5EF4-FFF2-40B4-BE49-F238E27FC236}">
                  <a16:creationId xmlns:a16="http://schemas.microsoft.com/office/drawing/2014/main" id="{57BCBA5E-8AF2-4219-AFB0-3CA199AB0C8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4998" name="Line 13">
            <a:extLst>
              <a:ext uri="{FF2B5EF4-FFF2-40B4-BE49-F238E27FC236}">
                <a16:creationId xmlns:a16="http://schemas.microsoft.com/office/drawing/2014/main" id="{358E6AA5-0822-4587-8520-1FBB8F636E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999" name="Rectangle 14">
            <a:extLst>
              <a:ext uri="{FF2B5EF4-FFF2-40B4-BE49-F238E27FC236}">
                <a16:creationId xmlns:a16="http://schemas.microsoft.com/office/drawing/2014/main" id="{8E6CB25B-2C3A-42CF-9930-68048B5E6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981077"/>
            <a:ext cx="5326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전략적 인적자원개발의 특성</a:t>
            </a:r>
            <a:r>
              <a:rPr kumimoji="0" lang="en-US" altLang="ko-KR" sz="200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(Garavan, 1991)</a:t>
            </a:r>
          </a:p>
        </p:txBody>
      </p:sp>
      <p:sp>
        <p:nvSpPr>
          <p:cNvPr id="85000" name="Text Box 17">
            <a:extLst>
              <a:ext uri="{FF2B5EF4-FFF2-40B4-BE49-F238E27FC236}">
                <a16:creationId xmlns:a16="http://schemas.microsoft.com/office/drawing/2014/main" id="{30EF8D4F-A155-4EC2-88EE-593438E8F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7" y="1628775"/>
            <a:ext cx="4824413" cy="459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latinLnBrk="0" hangingPunct="1">
              <a:spcBef>
                <a:spcPct val="50000"/>
              </a:spcBef>
              <a:buFontTx/>
              <a:buAutoNum type="arabicPeriod"/>
            </a:pPr>
            <a:r>
              <a:rPr kumimoji="0" lang="ko-KR" altLang="en-US" sz="2000">
                <a:solidFill>
                  <a:schemeClr val="tx1"/>
                </a:solidFill>
              </a:rPr>
              <a:t>조직 비전이나 목표와의 통합</a:t>
            </a:r>
          </a:p>
          <a:p>
            <a:pPr algn="l" eaLnBrk="1" latinLnBrk="0" hangingPunct="1">
              <a:spcBef>
                <a:spcPct val="50000"/>
              </a:spcBef>
              <a:buFontTx/>
              <a:buAutoNum type="arabicPeriod"/>
            </a:pPr>
            <a:r>
              <a:rPr kumimoji="0" lang="ko-KR" altLang="en-US" sz="2000">
                <a:solidFill>
                  <a:schemeClr val="tx1"/>
                </a:solidFill>
              </a:rPr>
              <a:t>경영층의 지원</a:t>
            </a:r>
          </a:p>
          <a:p>
            <a:pPr algn="l" eaLnBrk="1" latinLnBrk="0" hangingPunct="1">
              <a:spcBef>
                <a:spcPct val="50000"/>
              </a:spcBef>
              <a:buFontTx/>
              <a:buAutoNum type="arabicPeriod"/>
            </a:pPr>
            <a:r>
              <a:rPr kumimoji="0" lang="ko-KR" altLang="en-US" sz="2000">
                <a:solidFill>
                  <a:schemeClr val="tx1"/>
                </a:solidFill>
              </a:rPr>
              <a:t>환경분석</a:t>
            </a:r>
          </a:p>
          <a:p>
            <a:pPr algn="l" eaLnBrk="1" latinLnBrk="0" hangingPunct="1">
              <a:spcBef>
                <a:spcPct val="50000"/>
              </a:spcBef>
              <a:buFontTx/>
              <a:buAutoNum type="arabicPeriod"/>
            </a:pPr>
            <a:r>
              <a:rPr kumimoji="0" lang="ko-KR" altLang="en-US" sz="2000">
                <a:solidFill>
                  <a:schemeClr val="tx1"/>
                </a:solidFill>
              </a:rPr>
              <a:t>인적자원개발의 방침과 계획</a:t>
            </a:r>
          </a:p>
          <a:p>
            <a:pPr algn="l" eaLnBrk="1" latinLnBrk="0" hangingPunct="1">
              <a:spcBef>
                <a:spcPct val="50000"/>
              </a:spcBef>
              <a:buFontTx/>
              <a:buAutoNum type="arabicPeriod"/>
            </a:pPr>
            <a:r>
              <a:rPr kumimoji="0" lang="ko-KR" altLang="en-US" sz="2000">
                <a:solidFill>
                  <a:schemeClr val="tx1"/>
                </a:solidFill>
              </a:rPr>
              <a:t>관리자의 몰입과 관여</a:t>
            </a:r>
          </a:p>
          <a:p>
            <a:pPr algn="l" eaLnBrk="1" latinLnBrk="0" hangingPunct="1">
              <a:spcBef>
                <a:spcPct val="50000"/>
              </a:spcBef>
              <a:buFontTx/>
              <a:buAutoNum type="arabicPeriod"/>
            </a:pPr>
            <a:r>
              <a:rPr kumimoji="0" lang="ko-KR" altLang="en-US" sz="2000">
                <a:solidFill>
                  <a:schemeClr val="tx1"/>
                </a:solidFill>
              </a:rPr>
              <a:t>보완적 인적자원관리 활동</a:t>
            </a:r>
          </a:p>
          <a:p>
            <a:pPr algn="l" eaLnBrk="1" latinLnBrk="0" hangingPunct="1">
              <a:spcBef>
                <a:spcPct val="50000"/>
              </a:spcBef>
              <a:buFontTx/>
              <a:buAutoNum type="arabicPeriod"/>
            </a:pPr>
            <a:r>
              <a:rPr kumimoji="0" lang="ko-KR" altLang="en-US" sz="2000">
                <a:solidFill>
                  <a:schemeClr val="tx1"/>
                </a:solidFill>
              </a:rPr>
              <a:t>훈련과 역할의 강화</a:t>
            </a:r>
          </a:p>
          <a:p>
            <a:pPr algn="l" eaLnBrk="1" latinLnBrk="0" hangingPunct="1">
              <a:spcBef>
                <a:spcPct val="50000"/>
              </a:spcBef>
              <a:buFontTx/>
              <a:buAutoNum type="arabicPeriod"/>
            </a:pPr>
            <a:r>
              <a:rPr kumimoji="0" lang="ko-KR" altLang="en-US" sz="2000">
                <a:solidFill>
                  <a:schemeClr val="tx1"/>
                </a:solidFill>
              </a:rPr>
              <a:t>문화의 인식</a:t>
            </a:r>
          </a:p>
          <a:p>
            <a:pPr algn="l" eaLnBrk="1" latinLnBrk="0" hangingPunct="1">
              <a:spcBef>
                <a:spcPct val="50000"/>
              </a:spcBef>
              <a:buFontTx/>
              <a:buAutoNum type="arabicPeriod"/>
            </a:pPr>
            <a:r>
              <a:rPr kumimoji="0" lang="ko-KR" altLang="en-US" sz="2000">
                <a:solidFill>
                  <a:schemeClr val="tx1"/>
                </a:solidFill>
              </a:rPr>
              <a:t>평가에 대한 강조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template04_2">
            <a:extLst>
              <a:ext uri="{FF2B5EF4-FFF2-40B4-BE49-F238E27FC236}">
                <a16:creationId xmlns:a16="http://schemas.microsoft.com/office/drawing/2014/main" id="{D648EA70-B426-4B79-8FD6-61A1BDDF6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019" name="Group 3">
            <a:extLst>
              <a:ext uri="{FF2B5EF4-FFF2-40B4-BE49-F238E27FC236}">
                <a16:creationId xmlns:a16="http://schemas.microsoft.com/office/drawing/2014/main" id="{061555AD-22E5-42DB-AA77-D2B8DEEAD7C1}"/>
              </a:ext>
            </a:extLst>
          </p:cNvPr>
          <p:cNvGrpSpPr>
            <a:grpSpLocks/>
          </p:cNvGrpSpPr>
          <p:nvPr/>
        </p:nvGrpSpPr>
        <p:grpSpPr bwMode="auto">
          <a:xfrm>
            <a:off x="0" y="6524627"/>
            <a:ext cx="9144000" cy="244475"/>
            <a:chOff x="0" y="4110"/>
            <a:chExt cx="5760" cy="154"/>
          </a:xfrm>
        </p:grpSpPr>
        <p:sp>
          <p:nvSpPr>
            <p:cNvPr id="86095" name="Text Box 4">
              <a:extLst>
                <a:ext uri="{FF2B5EF4-FFF2-40B4-BE49-F238E27FC236}">
                  <a16:creationId xmlns:a16="http://schemas.microsoft.com/office/drawing/2014/main" id="{34AFBC7E-284D-4D73-8A8B-8A92A52F0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4110"/>
              <a:ext cx="22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HRD </a:t>
              </a:r>
              <a:r>
                <a:rPr lang="ko-KR" altLang="en-US" sz="1000">
                  <a:latin typeface="BankGothic Md BT" pitchFamily="34" charset="0"/>
                  <a:ea typeface="맑은 고딕" panose="020B0503020000020004" pitchFamily="50" charset="-127"/>
                </a:rPr>
                <a:t>노하우 </a:t>
              </a:r>
              <a:r>
                <a:rPr lang="en-US" altLang="ko-KR" sz="1000">
                  <a:latin typeface="BankGothic Md BT" pitchFamily="34" charset="0"/>
                  <a:ea typeface="맑은 고딕" panose="020B0503020000020004" pitchFamily="50" charset="-127"/>
                </a:rPr>
                <a:t>Consulting</a:t>
              </a:r>
            </a:p>
          </p:txBody>
        </p:sp>
        <p:sp>
          <p:nvSpPr>
            <p:cNvPr id="86096" name="Line 5">
              <a:extLst>
                <a:ext uri="{FF2B5EF4-FFF2-40B4-BE49-F238E27FC236}">
                  <a16:creationId xmlns:a16="http://schemas.microsoft.com/office/drawing/2014/main" id="{47B9243D-D1F1-452C-87E3-53439CD3A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110"/>
              <a:ext cx="5760" cy="0"/>
            </a:xfrm>
            <a:prstGeom prst="line">
              <a:avLst/>
            </a:prstGeom>
            <a:noFill/>
            <a:ln w="3175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6020" name="Text Box 6">
            <a:extLst>
              <a:ext uri="{FF2B5EF4-FFF2-40B4-BE49-F238E27FC236}">
                <a16:creationId xmlns:a16="http://schemas.microsoft.com/office/drawing/2014/main" id="{BE6CD4F0-418E-434E-BE0A-6ADBAC505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44463"/>
            <a:ext cx="5411788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ctr" latinLnBrk="1">
              <a:lnSpc>
                <a:spcPct val="120000"/>
              </a:lnSpc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lang="ko-KR" altLang="en-US" sz="2400">
                <a:latin typeface="Verdana" panose="020B0604030504040204" pitchFamily="34" charset="0"/>
              </a:rPr>
              <a:t>전략적 인적자원개발 성숙도 진단</a:t>
            </a:r>
          </a:p>
        </p:txBody>
      </p:sp>
      <p:grpSp>
        <p:nvGrpSpPr>
          <p:cNvPr id="86021" name="Group 7">
            <a:extLst>
              <a:ext uri="{FF2B5EF4-FFF2-40B4-BE49-F238E27FC236}">
                <a16:creationId xmlns:a16="http://schemas.microsoft.com/office/drawing/2014/main" id="{8510228B-2AE4-4B3E-95E2-2414D5EDB662}"/>
              </a:ext>
            </a:extLst>
          </p:cNvPr>
          <p:cNvGrpSpPr>
            <a:grpSpLocks/>
          </p:cNvGrpSpPr>
          <p:nvPr/>
        </p:nvGrpSpPr>
        <p:grpSpPr bwMode="auto">
          <a:xfrm>
            <a:off x="314327" y="258763"/>
            <a:ext cx="296863" cy="273050"/>
            <a:chOff x="385" y="845"/>
            <a:chExt cx="1094" cy="1044"/>
          </a:xfrm>
        </p:grpSpPr>
        <p:sp>
          <p:nvSpPr>
            <p:cNvPr id="86090" name="Oval 8">
              <a:extLst>
                <a:ext uri="{FF2B5EF4-FFF2-40B4-BE49-F238E27FC236}">
                  <a16:creationId xmlns:a16="http://schemas.microsoft.com/office/drawing/2014/main" id="{F6D581E0-0F21-41D6-965C-7ACC3E69B90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91" name="Oval 9">
              <a:extLst>
                <a:ext uri="{FF2B5EF4-FFF2-40B4-BE49-F238E27FC236}">
                  <a16:creationId xmlns:a16="http://schemas.microsoft.com/office/drawing/2014/main" id="{C210ED9C-FD6E-4A0E-B249-D09F2DF3C52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92" name="Oval 10">
              <a:extLst>
                <a:ext uri="{FF2B5EF4-FFF2-40B4-BE49-F238E27FC236}">
                  <a16:creationId xmlns:a16="http://schemas.microsoft.com/office/drawing/2014/main" id="{163AD2CF-99B0-41E5-814D-C7803856AA7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93" name="Oval 11">
              <a:extLst>
                <a:ext uri="{FF2B5EF4-FFF2-40B4-BE49-F238E27FC236}">
                  <a16:creationId xmlns:a16="http://schemas.microsoft.com/office/drawing/2014/main" id="{A2F8ED1D-A959-469B-8667-4500AB1BE7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94" name="Oval 12">
              <a:extLst>
                <a:ext uri="{FF2B5EF4-FFF2-40B4-BE49-F238E27FC236}">
                  <a16:creationId xmlns:a16="http://schemas.microsoft.com/office/drawing/2014/main" id="{2CEDB076-C6A0-4ED1-B2CB-762924E11E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6022" name="Line 13">
            <a:extLst>
              <a:ext uri="{FF2B5EF4-FFF2-40B4-BE49-F238E27FC236}">
                <a16:creationId xmlns:a16="http://schemas.microsoft.com/office/drawing/2014/main" id="{248EC1E0-ED76-48D5-BEAE-74051C4B1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5325"/>
            <a:ext cx="9144000" cy="0"/>
          </a:xfrm>
          <a:prstGeom prst="line">
            <a:avLst/>
          </a:prstGeom>
          <a:noFill/>
          <a:ln w="3175" cap="rnd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23" name="Rectangle 16">
            <a:extLst>
              <a:ext uri="{FF2B5EF4-FFF2-40B4-BE49-F238E27FC236}">
                <a16:creationId xmlns:a16="http://schemas.microsoft.com/office/drawing/2014/main" id="{CA2E8C2B-3A93-41AB-92AA-236E6F791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292277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61785" name="Group 313">
            <a:extLst>
              <a:ext uri="{FF2B5EF4-FFF2-40B4-BE49-F238E27FC236}">
                <a16:creationId xmlns:a16="http://schemas.microsoft.com/office/drawing/2014/main" id="{800AA63A-1535-4401-9282-0471DE99F637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981077"/>
          <a:ext cx="5545138" cy="396875"/>
        </p:xfrm>
        <a:graphic>
          <a:graphicData uri="http://schemas.openxmlformats.org/drawingml/2006/table">
            <a:tbl>
              <a:tblPr/>
              <a:tblGrid>
                <a:gridCol w="554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전략적 인적자원개발 성숙도 진단</a:t>
                      </a:r>
                      <a:endParaRPr kumimoji="1" lang="ko-KR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93" marB="45793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030" name="Rectangle 30">
            <a:extLst>
              <a:ext uri="{FF2B5EF4-FFF2-40B4-BE49-F238E27FC236}">
                <a16:creationId xmlns:a16="http://schemas.microsoft.com/office/drawing/2014/main" id="{2339D729-5883-4996-97FB-8C06FFFB8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6" y="1417829"/>
            <a:ext cx="184731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61784" name="Group 312">
            <a:extLst>
              <a:ext uri="{FF2B5EF4-FFF2-40B4-BE49-F238E27FC236}">
                <a16:creationId xmlns:a16="http://schemas.microsoft.com/office/drawing/2014/main" id="{73D00EA1-E4C2-4E8B-9772-7082D8FE2EDE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1773238"/>
          <a:ext cx="7416800" cy="4248150"/>
        </p:xfrm>
        <a:graphic>
          <a:graphicData uri="http://schemas.openxmlformats.org/drawingml/2006/table">
            <a:tbl>
              <a:tblPr/>
              <a:tblGrid>
                <a:gridCol w="3817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7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전략적 인적자원개발의 특성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성숙도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1.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 비전이나 목표와의 통합</a:t>
                      </a: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2.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경영층의 지원</a:t>
                      </a: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3.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환경 분석</a:t>
                      </a: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4.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인적자원개발의 방침과 계획</a:t>
                      </a: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5.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관리자의 몰입과 관여</a:t>
                      </a: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6.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보완적 인적자원관리 활동</a:t>
                      </a: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7.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훈련과 역할의 강화</a:t>
                      </a: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8.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문화의 인식</a:t>
                      </a: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   9.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평가에 대한 강조</a:t>
                      </a: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6504</Words>
  <Application>Microsoft Office PowerPoint</Application>
  <PresentationFormat>화면 슬라이드 쇼(4:3)</PresentationFormat>
  <Paragraphs>2129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7" baseType="lpstr">
      <vt:lpstr>HY견고딕</vt:lpstr>
      <vt:lpstr>HY견명조</vt:lpstr>
      <vt:lpstr>굴림</vt:lpstr>
      <vt:lpstr>돋움</vt:lpstr>
      <vt:lpstr>맑은 고딕</vt:lpstr>
      <vt:lpstr>Arial</vt:lpstr>
      <vt:lpstr>Arial Narrow</vt:lpstr>
      <vt:lpstr>BankGothic Md BT</vt:lpstr>
      <vt:lpstr>Calibri</vt:lpstr>
      <vt:lpstr>Calibri Light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장경택 장경택</dc:creator>
  <cp:lastModifiedBy>장경택 장경택</cp:lastModifiedBy>
  <cp:revision>1</cp:revision>
  <dcterms:created xsi:type="dcterms:W3CDTF">2019-03-03T13:22:50Z</dcterms:created>
  <dcterms:modified xsi:type="dcterms:W3CDTF">2019-03-03T13:23:29Z</dcterms:modified>
</cp:coreProperties>
</file>