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2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4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0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0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6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7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3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2F8D-12F7-40A0-8968-89769F6D0B57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EE16-122D-4E71-B8F6-9630A9735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B15BA-7C45-40F2-BFE8-D6EDCC968179}"/>
              </a:ext>
            </a:extLst>
          </p:cNvPr>
          <p:cNvSpPr txBox="1"/>
          <p:nvPr/>
        </p:nvSpPr>
        <p:spPr>
          <a:xfrm>
            <a:off x="2941721" y="605983"/>
            <a:ext cx="30989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Case </a:t>
            </a:r>
            <a:r>
              <a:rPr lang="ko-KR" altLang="en-US" sz="1400" b="1" dirty="0"/>
              <a:t>상황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89862-2AAB-42BE-8153-B0C9E369E04C}"/>
              </a:ext>
            </a:extLst>
          </p:cNvPr>
          <p:cNvSpPr txBox="1"/>
          <p:nvPr/>
        </p:nvSpPr>
        <p:spPr>
          <a:xfrm>
            <a:off x="782790" y="1110039"/>
            <a:ext cx="756084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미래융합연구원 이미래원장은 대전 본사 </a:t>
            </a:r>
            <a:r>
              <a:rPr lang="ko-KR" altLang="en-US" sz="1200" b="1" u="sng" dirty="0"/>
              <a:t>연구개발본부에서 추진하고 있는 </a:t>
            </a:r>
            <a:r>
              <a:rPr lang="en-US" altLang="ko-KR" sz="1200" b="1" u="sng" dirty="0"/>
              <a:t>&lt;</a:t>
            </a:r>
            <a:r>
              <a:rPr lang="ko-KR" altLang="en-US" sz="1200" b="1" u="sng" dirty="0" err="1"/>
              <a:t>신성장</a:t>
            </a:r>
            <a:r>
              <a:rPr lang="ko-KR" altLang="en-US" sz="1200" b="1" u="sng" dirty="0"/>
              <a:t> 동력 사업</a:t>
            </a:r>
            <a:r>
              <a:rPr lang="en-US" altLang="ko-KR" sz="1200" b="1" u="sng" dirty="0"/>
              <a:t>&gt; </a:t>
            </a:r>
            <a:r>
              <a:rPr lang="ko-KR" altLang="en-US" sz="1200" b="1" u="sng" dirty="0"/>
              <a:t>프로젝트가 생각보다 원하는 결과를 보여주지 못하고 있고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업무에 임하는 직원들의 마음가짐도 열정이 부족하다는 보고를 자주 받고 있다</a:t>
            </a:r>
            <a:r>
              <a:rPr lang="en-US" altLang="ko-KR" sz="1200" b="1" u="sng" dirty="0"/>
              <a:t>. </a:t>
            </a:r>
            <a:r>
              <a:rPr lang="ko-KR" altLang="en-US" sz="1200" dirty="0"/>
              <a:t>이미래 원장은 </a:t>
            </a:r>
            <a:r>
              <a:rPr lang="en-US" altLang="ko-KR" sz="1200" b="1" dirty="0"/>
              <a:t>&lt;</a:t>
            </a:r>
            <a:r>
              <a:rPr lang="ko-KR" altLang="en-US" sz="1200" b="1" dirty="0" err="1"/>
              <a:t>신성장</a:t>
            </a:r>
            <a:r>
              <a:rPr lang="ko-KR" altLang="en-US" sz="1200" b="1" dirty="0"/>
              <a:t> 동력 사업</a:t>
            </a:r>
            <a:r>
              <a:rPr lang="en-US" altLang="ko-KR" sz="1200" b="1" dirty="0"/>
              <a:t>&gt;</a:t>
            </a:r>
            <a:r>
              <a:rPr lang="ko-KR" altLang="en-US" sz="1200" b="1" dirty="0"/>
              <a:t>의 원활한 추진을 위해 연구개발본부 최 고참 </a:t>
            </a:r>
            <a:r>
              <a:rPr lang="ko-KR" altLang="en-US" sz="1200" b="1" dirty="0" err="1"/>
              <a:t>김해결</a:t>
            </a:r>
            <a:r>
              <a:rPr lang="ko-KR" altLang="en-US" sz="1200" b="1" dirty="0"/>
              <a:t> 책임연구원을 불러 이에 대한 문제해결을 지시했다</a:t>
            </a:r>
            <a:r>
              <a:rPr lang="en-US" altLang="ko-KR" sz="1200" dirty="0"/>
              <a:t>. </a:t>
            </a:r>
            <a:r>
              <a:rPr lang="ko-KR" altLang="en-US" sz="1200" dirty="0"/>
              <a:t>문제 해결을 지시 받은 </a:t>
            </a:r>
            <a:r>
              <a:rPr lang="ko-KR" altLang="en-US" sz="1200" dirty="0" err="1"/>
              <a:t>김해결</a:t>
            </a:r>
            <a:r>
              <a:rPr lang="ko-KR" altLang="en-US" sz="1200" dirty="0"/>
              <a:t> 팀장은 문제 인식 후에 </a:t>
            </a:r>
            <a:r>
              <a:rPr lang="en-US" altLang="ko-KR" sz="1200" dirty="0"/>
              <a:t>IT </a:t>
            </a:r>
            <a:r>
              <a:rPr lang="ko-KR" altLang="en-US" sz="1200" dirty="0"/>
              <a:t>부서의 도움을 받아 먼저 </a:t>
            </a:r>
            <a:r>
              <a:rPr lang="ko-KR" altLang="en-US" sz="1200" b="1" u="sng" dirty="0"/>
              <a:t>외부 인터넷 사이트에 접속하는 건수를 기준</a:t>
            </a:r>
            <a:r>
              <a:rPr lang="ko-KR" altLang="en-US" sz="1200" dirty="0"/>
              <a:t>으로 연구개발본부 직원들의 업무현황을 파악하기로 했다</a:t>
            </a:r>
            <a:r>
              <a:rPr lang="en-US" altLang="ko-KR" sz="1200" dirty="0"/>
              <a:t>. </a:t>
            </a:r>
            <a:r>
              <a:rPr lang="ko-KR" altLang="en-US" sz="1200" dirty="0"/>
              <a:t>일주일 동안 관찰한 결과</a:t>
            </a:r>
            <a:r>
              <a:rPr lang="en-US" altLang="ko-KR" sz="1200" dirty="0"/>
              <a:t>, </a:t>
            </a:r>
            <a:r>
              <a:rPr lang="ko-KR" altLang="en-US" sz="1200" dirty="0"/>
              <a:t>외부 </a:t>
            </a:r>
            <a:r>
              <a:rPr lang="ko-KR" altLang="en-US" sz="1200" b="1" u="sng" dirty="0"/>
              <a:t>인터넷 접속 건수가 오후 </a:t>
            </a:r>
            <a:r>
              <a:rPr lang="en-US" altLang="ko-KR" sz="1200" b="1" u="sng" dirty="0"/>
              <a:t>2</a:t>
            </a:r>
            <a:r>
              <a:rPr lang="ko-KR" altLang="en-US" sz="1200" b="1" u="sng" dirty="0"/>
              <a:t>시경에 갑작스레 증가하여 </a:t>
            </a:r>
            <a:r>
              <a:rPr lang="en-US" altLang="ko-KR" sz="1200" b="1" u="sng" dirty="0"/>
              <a:t>5</a:t>
            </a:r>
            <a:r>
              <a:rPr lang="ko-KR" altLang="en-US" sz="1200" b="1" u="sng" dirty="0"/>
              <a:t>시까지 그 수준이 유지된다는 사실을 발견했다</a:t>
            </a:r>
            <a:r>
              <a:rPr lang="en-US" altLang="ko-KR" sz="1200" dirty="0"/>
              <a:t>. </a:t>
            </a:r>
            <a:r>
              <a:rPr lang="ko-KR" altLang="en-US" sz="1200" dirty="0"/>
              <a:t>좀더 심층적으로 분석해보니 </a:t>
            </a:r>
            <a:r>
              <a:rPr lang="ko-KR" altLang="en-US" sz="1200" b="1" u="sng" dirty="0"/>
              <a:t>연구개발본부내 타 팀 직원들의 인터넷 접속 건수는 일주일 내내 접속 건수가 적고 일정 했다</a:t>
            </a:r>
            <a:r>
              <a:rPr lang="en-US" altLang="ko-KR" sz="1200" b="1" u="sng" dirty="0"/>
              <a:t>.</a:t>
            </a:r>
            <a:r>
              <a:rPr lang="en-US" altLang="ko-KR" sz="1200" dirty="0"/>
              <a:t> </a:t>
            </a:r>
            <a:r>
              <a:rPr lang="ko-KR" altLang="en-US" sz="1200" dirty="0"/>
              <a:t>특별히 </a:t>
            </a:r>
            <a:r>
              <a:rPr lang="ko-KR" altLang="en-US" sz="1200" b="1" u="sng" dirty="0"/>
              <a:t>연구개발본부 중 기술개발팀과 융합연구팀의 접속 건수는 항상 오후 </a:t>
            </a:r>
            <a:r>
              <a:rPr lang="en-US" altLang="ko-KR" sz="1200" b="1" u="sng" dirty="0"/>
              <a:t>2~5</a:t>
            </a:r>
            <a:r>
              <a:rPr lang="ko-KR" altLang="en-US" sz="1200" b="1" u="sng" dirty="0"/>
              <a:t>시만 되면 피크를 이루었다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두 팀의 직원들을 인터뷰를 해보니</a:t>
            </a:r>
            <a:r>
              <a:rPr lang="en-US" altLang="ko-KR" sz="1200" dirty="0"/>
              <a:t>, </a:t>
            </a:r>
            <a:r>
              <a:rPr lang="ko-KR" altLang="en-US" sz="1200" b="1" u="sng" dirty="0"/>
              <a:t>기술개발팀과 융합연구팀 직원들 중 절반 정도는 자기들이 무슨 일을 어떻게 해야 하는지 잘 알지 못하겠다면서</a:t>
            </a:r>
            <a:r>
              <a:rPr lang="ko-KR" altLang="en-US" sz="1200" dirty="0"/>
              <a:t> 아무것도 하지 않는 것보다 인터넷이라도 접속하는 게 낫지 않느냐고 목소리를 높였다</a:t>
            </a:r>
            <a:r>
              <a:rPr lang="en-US" altLang="ko-KR" sz="1200" dirty="0"/>
              <a:t>. </a:t>
            </a:r>
            <a:r>
              <a:rPr lang="ko-KR" altLang="en-US" sz="1200" dirty="0"/>
              <a:t>특이한 사실은 그런 불평을 토로하는 직원들 모두가 </a:t>
            </a:r>
            <a:r>
              <a:rPr lang="en-US" altLang="ko-KR" sz="1200" b="1" u="sng" dirty="0"/>
              <a:t>2</a:t>
            </a:r>
            <a:r>
              <a:rPr lang="ko-KR" altLang="en-US" sz="1200" b="1" u="sng" dirty="0"/>
              <a:t>개월 전에 대대적인 조직개편으로 </a:t>
            </a:r>
            <a:r>
              <a:rPr lang="ko-KR" altLang="en-US" sz="1200" dirty="0"/>
              <a:t>인해 새로이 기술개발팀과 융합연구팀으로 전보되어 왔다는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이미래 원장은 </a:t>
            </a:r>
            <a:r>
              <a:rPr lang="ko-KR" altLang="en-US" sz="1200" dirty="0" err="1"/>
              <a:t>미래창조과학부에서</a:t>
            </a:r>
            <a:r>
              <a:rPr lang="ko-KR" altLang="en-US" sz="1200" dirty="0"/>
              <a:t> 중점적으로 추진하고 있는 </a:t>
            </a:r>
            <a:r>
              <a:rPr lang="ko-KR" altLang="en-US" sz="1200" dirty="0" err="1"/>
              <a:t>신성장동력을</a:t>
            </a:r>
            <a:r>
              <a:rPr lang="ko-KR" altLang="en-US" sz="1200" dirty="0"/>
              <a:t> 탐색하기 위한 장기 프로젝트를 </a:t>
            </a:r>
            <a:r>
              <a:rPr lang="en-US" altLang="ko-KR" sz="1200" dirty="0"/>
              <a:t>3</a:t>
            </a:r>
            <a:r>
              <a:rPr lang="ko-KR" altLang="en-US" sz="1200" dirty="0"/>
              <a:t>개월 전부터 강력하게 추진 중인데</a:t>
            </a:r>
            <a:r>
              <a:rPr lang="en-US" altLang="ko-KR" sz="1200" dirty="0"/>
              <a:t>, </a:t>
            </a:r>
            <a:r>
              <a:rPr lang="ko-KR" altLang="en-US" sz="1200" dirty="0"/>
              <a:t>이 프로젝트의 핵심참여자는 </a:t>
            </a:r>
            <a:r>
              <a:rPr lang="ko-KR" altLang="en-US" sz="1200" b="1" dirty="0"/>
              <a:t>이홍기 기술개발팀장과 </a:t>
            </a:r>
            <a:r>
              <a:rPr lang="ko-KR" altLang="en-US" sz="1200" b="1" dirty="0" err="1"/>
              <a:t>황해식</a:t>
            </a:r>
            <a:r>
              <a:rPr lang="ko-KR" altLang="en-US" sz="1200" b="1" dirty="0"/>
              <a:t> 융합연구팀장이다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이홍기 기술개발팀장은 </a:t>
            </a:r>
            <a:r>
              <a:rPr lang="ko-KR" altLang="en-US" sz="1200" dirty="0" err="1"/>
              <a:t>신성장동력</a:t>
            </a:r>
            <a:r>
              <a:rPr lang="ko-KR" altLang="en-US" sz="1200" dirty="0"/>
              <a:t> 사업을 위해 외부에서 얼마 전에 </a:t>
            </a:r>
            <a:r>
              <a:rPr lang="ko-KR" altLang="en-US" sz="1200" b="1" u="sng" dirty="0"/>
              <a:t>스카우트를 통해 부임했고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황해식</a:t>
            </a:r>
            <a:r>
              <a:rPr lang="ko-KR" altLang="en-US" sz="1200" dirty="0"/>
              <a:t> 융합연구팀장은 </a:t>
            </a:r>
            <a:r>
              <a:rPr lang="ko-KR" altLang="en-US" sz="1200" b="1" u="sng" dirty="0"/>
              <a:t>신입사원 시절부터 </a:t>
            </a:r>
            <a:r>
              <a:rPr lang="ko-KR" altLang="en-US" sz="1200" dirty="0"/>
              <a:t>미래융합연구원에 근무를 해오고 있다</a:t>
            </a:r>
            <a:r>
              <a:rPr lang="en-US" altLang="ko-KR" sz="1200" dirty="0"/>
              <a:t>. </a:t>
            </a:r>
            <a:r>
              <a:rPr lang="ko-KR" altLang="en-US" sz="1200" b="1" u="sng" dirty="0"/>
              <a:t>프로젝트 회의는 주로 팀장들이 참여하고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보통 오후에 열리며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한 번 모이면 밤 늦게까지 마라톤 회의가 이어지곤 한다</a:t>
            </a:r>
            <a:r>
              <a:rPr lang="en-US" altLang="ko-KR" sz="1200" b="1" u="sng" dirty="0"/>
              <a:t>.</a:t>
            </a:r>
            <a:endParaRPr lang="ko-KR" alt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174088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255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장경택 장경택</dc:creator>
  <cp:lastModifiedBy>장경택 장경택</cp:lastModifiedBy>
  <cp:revision>1</cp:revision>
  <dcterms:created xsi:type="dcterms:W3CDTF">2018-04-25T13:42:23Z</dcterms:created>
  <dcterms:modified xsi:type="dcterms:W3CDTF">2021-05-09T12:32:34Z</dcterms:modified>
</cp:coreProperties>
</file>