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268" r:id="rId2"/>
    <p:sldId id="2269" r:id="rId3"/>
    <p:sldId id="2230" r:id="rId4"/>
    <p:sldId id="2234" r:id="rId5"/>
    <p:sldId id="2271" r:id="rId6"/>
    <p:sldId id="433" r:id="rId7"/>
    <p:sldId id="2237" r:id="rId8"/>
    <p:sldId id="2275" r:id="rId9"/>
    <p:sldId id="2277" r:id="rId10"/>
    <p:sldId id="436" r:id="rId11"/>
    <p:sldId id="2279" r:id="rId12"/>
    <p:sldId id="2245" r:id="rId13"/>
    <p:sldId id="2281" r:id="rId14"/>
    <p:sldId id="2246" r:id="rId15"/>
    <p:sldId id="2256" r:id="rId16"/>
    <p:sldId id="2283" r:id="rId17"/>
    <p:sldId id="430" r:id="rId18"/>
    <p:sldId id="2259" r:id="rId19"/>
    <p:sldId id="2260" r:id="rId20"/>
    <p:sldId id="2285" r:id="rId21"/>
    <p:sldId id="2255" r:id="rId22"/>
    <p:sldId id="2289" r:id="rId23"/>
    <p:sldId id="2263" r:id="rId24"/>
    <p:sldId id="2287" r:id="rId25"/>
    <p:sldId id="225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58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9AC-4C4C-4EE6-A9AE-574E312135F3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5E7E-66F9-4DC3-BCE6-2C3C98AD3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7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5026-F10B-45B5-849F-EA6EDFBDF9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2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2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9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431800" y="6494463"/>
            <a:ext cx="82806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3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프레임워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30213" y="0"/>
            <a:ext cx="72000" cy="756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508396" y="386408"/>
            <a:ext cx="6552778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just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48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orient="horz" pos="550">
          <p15:clr>
            <a:srgbClr val="FBAE40"/>
          </p15:clr>
        </p15:guide>
        <p15:guide id="6" orient="horz" pos="278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4042">
          <p15:clr>
            <a:srgbClr val="FBAE40"/>
          </p15:clr>
        </p15:guide>
        <p15:guide id="10" pos="272">
          <p15:clr>
            <a:srgbClr val="FBAE40"/>
          </p15:clr>
        </p15:guide>
        <p15:guide id="11" pos="385">
          <p15:clr>
            <a:srgbClr val="FBAE40"/>
          </p15:clr>
        </p15:guide>
        <p15:guide id="12" pos="5375">
          <p15:clr>
            <a:srgbClr val="FBAE40"/>
          </p15:clr>
        </p15:guide>
        <p15:guide id="13" pos="5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4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5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6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2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4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A9F-A6FF-46D3-A794-4A510AE4A6E5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7910-CB5E-46A9-98BC-36F881BD5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985BF-8B92-476A-BB42-30C151A58C71}"/>
              </a:ext>
            </a:extLst>
          </p:cNvPr>
          <p:cNvSpPr txBox="1"/>
          <p:nvPr/>
        </p:nvSpPr>
        <p:spPr>
          <a:xfrm>
            <a:off x="1434518" y="604224"/>
            <a:ext cx="5251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 학습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04F70-964F-4A2E-A0DC-1F65A170FA2D}"/>
              </a:ext>
            </a:extLst>
          </p:cNvPr>
          <p:cNvSpPr txBox="1"/>
          <p:nvPr/>
        </p:nvSpPr>
        <p:spPr>
          <a:xfrm>
            <a:off x="771787" y="1619075"/>
            <a:ext cx="76759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팀 학습 목적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 -</a:t>
            </a:r>
            <a:r>
              <a:rPr lang="ko-KR" altLang="en-US" sz="1400" dirty="0">
                <a:latin typeface="+mj-ea"/>
                <a:ea typeface="+mj-ea"/>
              </a:rPr>
              <a:t>문제해결능력과 보고서 작성 능력 향상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팀 학습 과제 제출기간</a:t>
            </a:r>
            <a:r>
              <a:rPr lang="en-US" altLang="ko-KR" sz="1400" dirty="0">
                <a:latin typeface="+mj-ea"/>
                <a:ea typeface="+mj-ea"/>
              </a:rPr>
              <a:t>: 2024. 04.29 ~2024. 06.09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제출보고서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① 5</a:t>
            </a:r>
            <a:r>
              <a:rPr lang="ko-KR" altLang="en-US" sz="1400" dirty="0">
                <a:latin typeface="+mj-ea"/>
                <a:ea typeface="+mj-ea"/>
              </a:rPr>
              <a:t>페이지 이내 보고서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표지포함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한글파일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② </a:t>
            </a:r>
            <a:r>
              <a:rPr lang="ko-KR" altLang="en-US" sz="1400" dirty="0">
                <a:latin typeface="+mj-ea"/>
                <a:ea typeface="+mj-ea"/>
              </a:rPr>
              <a:t>문제해결 보고서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파워포인트</a:t>
            </a:r>
            <a:r>
              <a:rPr lang="en-US" altLang="ko-KR" sz="1400" dirty="0">
                <a:latin typeface="+mj-ea"/>
                <a:ea typeface="+mj-ea"/>
              </a:rPr>
              <a:t>) : </a:t>
            </a:r>
            <a:r>
              <a:rPr lang="ko-KR" altLang="en-US" sz="1400" dirty="0">
                <a:latin typeface="+mj-ea"/>
                <a:ea typeface="+mj-ea"/>
              </a:rPr>
              <a:t>첨부한 문제해결 프로세스별 시트</a:t>
            </a:r>
            <a:r>
              <a:rPr lang="en-US" altLang="ko-KR" sz="1400" dirty="0">
                <a:latin typeface="+mj-ea"/>
                <a:ea typeface="+mj-ea"/>
              </a:rPr>
              <a:t>(Sheet)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* </a:t>
            </a:r>
            <a:r>
              <a:rPr lang="ko-KR" altLang="en-US" sz="1400" dirty="0">
                <a:latin typeface="+mj-ea"/>
                <a:ea typeface="+mj-ea"/>
              </a:rPr>
              <a:t>한글파일 보고서 내용은 파워포인트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문제해결 보고서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내용을 토대로 작성함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* </a:t>
            </a:r>
            <a:r>
              <a:rPr lang="ko-KR" altLang="en-US" sz="1400" dirty="0">
                <a:latin typeface="+mj-ea"/>
                <a:ea typeface="+mj-ea"/>
              </a:rPr>
              <a:t>한글파일 보고서 양식은 자유로 함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일반적인 보고서 양식을 준용하여 작성함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  (</a:t>
            </a:r>
            <a:r>
              <a:rPr lang="ko-KR" altLang="en-US" sz="1400" dirty="0">
                <a:latin typeface="+mj-ea"/>
                <a:ea typeface="+mj-ea"/>
              </a:rPr>
              <a:t>보고서 샘플은 국가 각 정부기관 홈페이지 정책보고서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업무보고서를 참고하면 도움이 됨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* </a:t>
            </a:r>
            <a:r>
              <a:rPr lang="ko-KR" altLang="en-US" sz="1400" dirty="0">
                <a:latin typeface="+mj-ea"/>
                <a:ea typeface="+mj-ea"/>
              </a:rPr>
              <a:t>한글파일 표지에는 팀학습조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예</a:t>
            </a:r>
            <a:r>
              <a:rPr lang="en-US" altLang="ko-KR" sz="1400" dirty="0">
                <a:latin typeface="+mj-ea"/>
                <a:ea typeface="+mj-ea"/>
              </a:rPr>
              <a:t>;1</a:t>
            </a:r>
            <a:r>
              <a:rPr lang="ko-KR" altLang="en-US" sz="1400" dirty="0">
                <a:latin typeface="+mj-ea"/>
                <a:ea typeface="+mj-ea"/>
              </a:rPr>
              <a:t>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 및 팀 학습 멤버 작성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학부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학번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성명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* </a:t>
            </a:r>
            <a:r>
              <a:rPr lang="ko-KR" altLang="en-US" sz="1400" dirty="0" err="1">
                <a:latin typeface="+mj-ea"/>
                <a:ea typeface="+mj-ea"/>
              </a:rPr>
              <a:t>제출처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EL-</a:t>
            </a:r>
            <a:r>
              <a:rPr lang="ko-KR" altLang="en-US" sz="1400" dirty="0" err="1">
                <a:latin typeface="+mj-ea"/>
                <a:ea typeface="+mj-ea"/>
              </a:rPr>
              <a:t>과제방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918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원인분석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BCAD909-CADA-4CD6-A3BA-41A8C325F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40" y="872148"/>
            <a:ext cx="8092242" cy="4320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과정의 결함</a:t>
            </a:r>
            <a:r>
              <a:rPr lang="en-US" altLang="ko-KR" dirty="0">
                <a:latin typeface="+mj-ea"/>
                <a:ea typeface="+mj-ea"/>
              </a:rPr>
              <a:t>(T)_</a:t>
            </a:r>
            <a:r>
              <a:rPr lang="ko-KR" altLang="en-US" dirty="0">
                <a:latin typeface="+mj-ea"/>
                <a:ea typeface="+mj-ea"/>
              </a:rPr>
              <a:t>샘플</a:t>
            </a:r>
            <a:endParaRPr lang="en-US" altLang="ko-KR" dirty="0">
              <a:latin typeface="+mj-ea"/>
              <a:ea typeface="+mj-ea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48893A5-6808-4D6C-851E-FBB6A81CF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521"/>
              </p:ext>
            </p:extLst>
          </p:nvPr>
        </p:nvGraphicFramePr>
        <p:xfrm>
          <a:off x="368077" y="2194385"/>
          <a:ext cx="8604956" cy="348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행동의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충족의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아무것도 하지 않느니 인터넷만 하고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두 팀의 직원들을 인터뷰를 해보니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기술개발팀과 융합연구팀 직원들 중 절반 정도는 자기들이 무슨 일을 어떻게 해야 하는지 잘 알지 못하겠다면서 아무것도 하지 않았다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불평을 토로하는 직원들 모두가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개월 전에 새로이 기술개발팀과 융합연구팀으로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전보되어 왔다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19D0F42-6495-4193-A774-70F62B6FDB35}"/>
              </a:ext>
            </a:extLst>
          </p:cNvPr>
          <p:cNvSpPr txBox="1"/>
          <p:nvPr/>
        </p:nvSpPr>
        <p:spPr>
          <a:xfrm>
            <a:off x="2294291" y="1445294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과정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(Throughput)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결함 </a:t>
            </a:r>
            <a:r>
              <a:rPr lang="en-US" altLang="ko-KR" sz="2000" b="1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Sheet</a:t>
            </a:r>
            <a:endParaRPr lang="ko-KR" altLang="en-US" sz="2000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B3C932-F04D-40F4-92B3-D4129E58A793}"/>
              </a:ext>
            </a:extLst>
          </p:cNvPr>
          <p:cNvSpPr/>
          <p:nvPr/>
        </p:nvSpPr>
        <p:spPr>
          <a:xfrm flipV="1">
            <a:off x="2710786" y="1874508"/>
            <a:ext cx="3919538" cy="45719"/>
          </a:xfrm>
          <a:prstGeom prst="rect">
            <a:avLst/>
          </a:prstGeom>
          <a:solidFill>
            <a:srgbClr val="59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7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521452"/>
            <a:ext cx="374441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② 인풋</a:t>
            </a:r>
            <a:r>
              <a:rPr lang="en-US" altLang="ko-KR" sz="2000" b="1" dirty="0"/>
              <a:t>(Input)</a:t>
            </a:r>
            <a:r>
              <a:rPr lang="ko-KR" altLang="en-US" sz="2000" b="1" dirty="0"/>
              <a:t>의 결함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345479"/>
            <a:ext cx="25202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인풋</a:t>
            </a:r>
            <a:r>
              <a:rPr lang="en-US" altLang="ko-KR" sz="2000" b="1" dirty="0"/>
              <a:t>(Input)</a:t>
            </a:r>
            <a:r>
              <a:rPr lang="ko-KR" altLang="en-US" sz="2000" b="1" dirty="0"/>
              <a:t>의 결함</a:t>
            </a:r>
          </a:p>
        </p:txBody>
      </p:sp>
      <p:sp>
        <p:nvSpPr>
          <p:cNvPr id="5" name="줄무늬가 있는 오른쪽 화살표 4"/>
          <p:cNvSpPr/>
          <p:nvPr/>
        </p:nvSpPr>
        <p:spPr>
          <a:xfrm>
            <a:off x="3707907" y="1385548"/>
            <a:ext cx="390525" cy="360040"/>
          </a:xfrm>
          <a:prstGeom prst="striped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008" y="218393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0000FF"/>
                </a:solidFill>
              </a:rPr>
              <a:t>잘못된 아웃풋</a:t>
            </a:r>
            <a:r>
              <a:rPr lang="en-US" altLang="ko-KR" b="1" i="1" dirty="0">
                <a:solidFill>
                  <a:srgbClr val="0000FF"/>
                </a:solidFill>
              </a:rPr>
              <a:t>(Output)</a:t>
            </a:r>
            <a:endParaRPr lang="ko-KR" altLang="en-US" b="1" i="1" dirty="0">
              <a:solidFill>
                <a:srgbClr val="0000FF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75429"/>
              </p:ext>
            </p:extLst>
          </p:nvPr>
        </p:nvGraphicFramePr>
        <p:xfrm>
          <a:off x="1136948" y="3617796"/>
          <a:ext cx="7249008" cy="83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rgbClr val="0000FF"/>
                          </a:solidFill>
                        </a:rPr>
                        <a:t>질적인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잠재력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역량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rgbClr val="0000FF"/>
                          </a:solidFill>
                        </a:rPr>
                        <a:t>양적인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적정한 직원의 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충분한 예산 부족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65104" y="1345479"/>
            <a:ext cx="34563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과정</a:t>
            </a:r>
            <a:r>
              <a:rPr lang="en-US" altLang="ko-KR" sz="2000" b="1" dirty="0"/>
              <a:t>(Throughput)</a:t>
            </a:r>
            <a:r>
              <a:rPr lang="ko-KR" altLang="en-US" sz="2000" b="1" dirty="0"/>
              <a:t>의 결함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5508104" y="1836899"/>
            <a:ext cx="576064" cy="288032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3113741"/>
            <a:ext cx="5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‘</a:t>
            </a:r>
            <a:r>
              <a:rPr lang="ko-KR" altLang="en-US" b="1" i="1" dirty="0">
                <a:solidFill>
                  <a:srgbClr val="FF0000"/>
                </a:solidFill>
              </a:rPr>
              <a:t>열심히 성과를 내는 직원들의 모습</a:t>
            </a:r>
            <a:r>
              <a:rPr lang="en-US" altLang="ko-KR" b="1" i="1" dirty="0">
                <a:solidFill>
                  <a:srgbClr val="FF0000"/>
                </a:solidFill>
              </a:rPr>
              <a:t>＇</a:t>
            </a:r>
            <a:r>
              <a:rPr lang="ko-KR" altLang="en-US" b="1" i="1" dirty="0">
                <a:solidFill>
                  <a:srgbClr val="FF0000"/>
                </a:solidFill>
              </a:rPr>
              <a:t>기대</a:t>
            </a:r>
          </a:p>
        </p:txBody>
      </p:sp>
      <p:cxnSp>
        <p:nvCxnSpPr>
          <p:cNvPr id="11" name="꺾인 연결선 10"/>
          <p:cNvCxnSpPr/>
          <p:nvPr/>
        </p:nvCxnSpPr>
        <p:spPr>
          <a:xfrm rot="5400000">
            <a:off x="755576" y="2609684"/>
            <a:ext cx="1872208" cy="144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39969-23EF-407F-B745-184ADF2BEC98}"/>
              </a:ext>
            </a:extLst>
          </p:cNvPr>
          <p:cNvSpPr txBox="1"/>
          <p:nvPr/>
        </p:nvSpPr>
        <p:spPr>
          <a:xfrm>
            <a:off x="896386" y="5062048"/>
            <a:ext cx="7820127" cy="703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인풋의 결함은 질적인 결함</a:t>
            </a:r>
            <a:r>
              <a:rPr lang="en-US" altLang="ko-KR" sz="1400" dirty="0"/>
              <a:t>, </a:t>
            </a:r>
            <a:r>
              <a:rPr lang="ko-KR" altLang="en-US" sz="1400" dirty="0"/>
              <a:t>양적인 결함 관점에서 보시면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929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C2176C-E9CE-428F-A385-83C726893B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원인분석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83950-1FCE-4128-B024-4E1ADE15B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847769"/>
            <a:ext cx="8092242" cy="9000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인풋의 결함</a:t>
            </a:r>
            <a:r>
              <a:rPr lang="en-US" altLang="ko-KR" dirty="0">
                <a:latin typeface="+mj-ea"/>
                <a:ea typeface="+mj-ea"/>
              </a:rPr>
              <a:t>(I)_</a:t>
            </a:r>
            <a:r>
              <a:rPr lang="ko-KR" altLang="en-US" dirty="0">
                <a:latin typeface="+mj-ea"/>
                <a:ea typeface="+mj-ea"/>
              </a:rPr>
              <a:t>샘플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A250B-48FA-45E4-A182-ABE20072F84F}"/>
              </a:ext>
            </a:extLst>
          </p:cNvPr>
          <p:cNvSpPr txBox="1"/>
          <p:nvPr/>
        </p:nvSpPr>
        <p:spPr>
          <a:xfrm>
            <a:off x="2195736" y="1703371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인풋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(Input)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결함 </a:t>
            </a:r>
            <a:r>
              <a:rPr lang="en-US" altLang="ko-KR" sz="2000" b="1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Sheet</a:t>
            </a:r>
            <a:endParaRPr lang="ko-KR" altLang="en-US" sz="2000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DDFBF2-2B54-41B0-94FE-9CFCBEE26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37870"/>
              </p:ext>
            </p:extLst>
          </p:nvPr>
        </p:nvGraphicFramePr>
        <p:xfrm>
          <a:off x="377534" y="2733400"/>
          <a:ext cx="8388932" cy="222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6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질적인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A3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양적인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A3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17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새로이 넘어온 직원들이 무슨 일을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어떻게 해야 하는지 아는 사람이 없다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새로 넘어온 직원은 많지만 일을 할 줄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아는 직원이 없어 사실상 인력이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부족한 것이나 다름 없다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16F9F40-A942-4DE1-92C2-C5479AE00808}"/>
              </a:ext>
            </a:extLst>
          </p:cNvPr>
          <p:cNvSpPr/>
          <p:nvPr/>
        </p:nvSpPr>
        <p:spPr>
          <a:xfrm>
            <a:off x="2951820" y="2166950"/>
            <a:ext cx="3348372" cy="45719"/>
          </a:xfrm>
          <a:prstGeom prst="rect">
            <a:avLst/>
          </a:prstGeom>
          <a:solidFill>
            <a:srgbClr val="59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7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462729"/>
            <a:ext cx="43924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③ 제약조건</a:t>
            </a:r>
            <a:r>
              <a:rPr lang="en-US" altLang="ko-KR" sz="1600" b="1" dirty="0"/>
              <a:t>(Constraint)</a:t>
            </a:r>
            <a:r>
              <a:rPr lang="ko-KR" altLang="en-US" sz="1600" b="1" dirty="0"/>
              <a:t>의 존재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16268"/>
              </p:ext>
            </p:extLst>
          </p:nvPr>
        </p:nvGraphicFramePr>
        <p:xfrm>
          <a:off x="1136948" y="3559073"/>
          <a:ext cx="7249008" cy="129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불가능한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아무리 조치를 취하더라도 없애기가 불가능한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제거 가능한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조치를 통하여 제약조건을 제거할 수 있는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115616" y="1991250"/>
            <a:ext cx="6505872" cy="1177007"/>
            <a:chOff x="1115616" y="2452826"/>
            <a:chExt cx="6505872" cy="1177006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2452826"/>
              <a:ext cx="252028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인풋</a:t>
              </a:r>
              <a:r>
                <a:rPr lang="en-US" altLang="ko-KR" sz="1600" b="1" dirty="0"/>
                <a:t>(Input)</a:t>
              </a:r>
              <a:r>
                <a:rPr lang="ko-KR" altLang="en-US" sz="1600" b="1" dirty="0"/>
                <a:t>의 결함</a:t>
              </a:r>
            </a:p>
          </p:txBody>
        </p:sp>
        <p:sp>
          <p:nvSpPr>
            <p:cNvPr id="5" name="줄무늬가 있는 오른쪽 화살표 4"/>
            <p:cNvSpPr/>
            <p:nvPr/>
          </p:nvSpPr>
          <p:spPr>
            <a:xfrm>
              <a:off x="3707904" y="2492896"/>
              <a:ext cx="390525" cy="360040"/>
            </a:xfrm>
            <a:prstGeom prst="stripedRight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4008" y="3291278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i="1" dirty="0">
                  <a:solidFill>
                    <a:srgbClr val="0000FF"/>
                  </a:solidFill>
                </a:rPr>
                <a:t>잘못된 아웃풋</a:t>
              </a:r>
              <a:r>
                <a:rPr lang="en-US" altLang="ko-KR" sz="1600" b="1" i="1" dirty="0">
                  <a:solidFill>
                    <a:srgbClr val="0000FF"/>
                  </a:solidFill>
                </a:rPr>
                <a:t>(Output)</a:t>
              </a:r>
              <a:endParaRPr lang="ko-KR" altLang="en-US" sz="16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5104" y="2452826"/>
              <a:ext cx="3456384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과정</a:t>
              </a:r>
              <a:r>
                <a:rPr lang="en-US" altLang="ko-KR" sz="1600" b="1" dirty="0"/>
                <a:t>(Throughput)</a:t>
              </a:r>
              <a:r>
                <a:rPr lang="ko-KR" altLang="en-US" sz="1600" b="1" dirty="0"/>
                <a:t>의 결함</a:t>
              </a:r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5508104" y="2944246"/>
              <a:ext cx="576064" cy="288032"/>
            </a:xfrm>
            <a:prstGeom prst="downArrow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07704" y="1254817"/>
            <a:ext cx="43924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제약조건</a:t>
            </a:r>
            <a:r>
              <a:rPr lang="en-US" altLang="ko-KR" sz="1600" b="1" dirty="0"/>
              <a:t>(Constraint)</a:t>
            </a:r>
            <a:r>
              <a:rPr lang="ko-KR" altLang="en-US" sz="1600" b="1" dirty="0"/>
              <a:t>의 존재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627784" y="1726935"/>
            <a:ext cx="216024" cy="24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아래쪽 화살표 13"/>
          <p:cNvSpPr/>
          <p:nvPr/>
        </p:nvSpPr>
        <p:spPr>
          <a:xfrm>
            <a:off x="5076056" y="1686866"/>
            <a:ext cx="216024" cy="24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9" name="그룹 18"/>
          <p:cNvGrpSpPr/>
          <p:nvPr/>
        </p:nvGrpSpPr>
        <p:grpSpPr>
          <a:xfrm>
            <a:off x="539562" y="1424094"/>
            <a:ext cx="1368142" cy="2711043"/>
            <a:chOff x="539560" y="1424090"/>
            <a:chExt cx="1368142" cy="2711042"/>
          </a:xfrm>
        </p:grpSpPr>
        <p:cxnSp>
          <p:nvCxnSpPr>
            <p:cNvPr id="15" name="꺾인 연결선 14"/>
            <p:cNvCxnSpPr>
              <a:stCxn id="12" idx="1"/>
            </p:cNvCxnSpPr>
            <p:nvPr/>
          </p:nvCxnSpPr>
          <p:spPr>
            <a:xfrm rot="10800000" flipV="1">
              <a:off x="539561" y="1424090"/>
              <a:ext cx="1368141" cy="2711042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39560" y="4135132"/>
              <a:ext cx="576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01D709-1B99-493A-97A9-9ACC8B249F5E}"/>
              </a:ext>
            </a:extLst>
          </p:cNvPr>
          <p:cNvSpPr txBox="1"/>
          <p:nvPr/>
        </p:nvSpPr>
        <p:spPr>
          <a:xfrm>
            <a:off x="896386" y="5062048"/>
            <a:ext cx="7820127" cy="703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제약조건에는 제거 불가능한 제약조건</a:t>
            </a:r>
            <a:r>
              <a:rPr lang="en-US" altLang="ko-KR" sz="1400" dirty="0"/>
              <a:t>, </a:t>
            </a:r>
            <a:r>
              <a:rPr lang="ko-KR" altLang="en-US" sz="1400" dirty="0"/>
              <a:t>제거 가능한 제약조건 관점에서 보시면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400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F858284-3815-4EED-8B29-F3F18D6EC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원인분석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C1A3C-5513-410C-B85B-A125F3802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396" y="863764"/>
            <a:ext cx="8092242" cy="9000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제약조건의 존재</a:t>
            </a:r>
            <a:r>
              <a:rPr lang="en-US" altLang="ko-KR" dirty="0">
                <a:latin typeface="+mj-ea"/>
                <a:ea typeface="+mj-ea"/>
              </a:rPr>
              <a:t>(C)_</a:t>
            </a:r>
            <a:r>
              <a:rPr lang="ko-KR" altLang="en-US" dirty="0">
                <a:latin typeface="+mj-ea"/>
                <a:ea typeface="+mj-ea"/>
              </a:rPr>
              <a:t>샘플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AF73-2F3C-46A7-9548-A50557435AA8}"/>
              </a:ext>
            </a:extLst>
          </p:cNvPr>
          <p:cNvSpPr txBox="1"/>
          <p:nvPr/>
        </p:nvSpPr>
        <p:spPr>
          <a:xfrm>
            <a:off x="2249742" y="2106882"/>
            <a:ext cx="4752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제약조건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(Constraint)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존재 </a:t>
            </a:r>
            <a:r>
              <a:rPr lang="en-US" altLang="ko-KR" sz="2000" b="1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Sheet</a:t>
            </a:r>
            <a:endParaRPr lang="ko-KR" altLang="en-US" sz="2000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4B43E5-203F-4C82-8D3C-D78F2DA0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36730"/>
              </p:ext>
            </p:extLst>
          </p:nvPr>
        </p:nvGraphicFramePr>
        <p:xfrm>
          <a:off x="377534" y="3032956"/>
          <a:ext cx="8388932" cy="190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 불가능한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A3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 가능한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A3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기술개발팀과 융합연구팀으로 </a:t>
                      </a:r>
                      <a:endParaRPr lang="en-US" altLang="ko-KR" sz="180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전보되어 온 직원들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2~5</a:t>
                      </a:r>
                      <a:r>
                        <a:rPr lang="ko-KR" altLang="en-US" sz="180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 사이에 피크를 이루는 </a:t>
                      </a:r>
                      <a:endParaRPr lang="en-US" altLang="ko-KR" sz="180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인터넷 </a:t>
                      </a:r>
                      <a:r>
                        <a:rPr lang="ko-KR" altLang="en-US" sz="1800" i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접속량</a:t>
                      </a:r>
                      <a:endParaRPr lang="ko-KR" altLang="en-US" sz="180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8C28A8E-7E61-45A5-B1AB-0A19EA901896}"/>
              </a:ext>
            </a:extLst>
          </p:cNvPr>
          <p:cNvSpPr/>
          <p:nvPr/>
        </p:nvSpPr>
        <p:spPr>
          <a:xfrm>
            <a:off x="2483768" y="2588707"/>
            <a:ext cx="4284476" cy="65454"/>
          </a:xfrm>
          <a:prstGeom prst="rect">
            <a:avLst/>
          </a:prstGeom>
          <a:solidFill>
            <a:srgbClr val="59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9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673914" y="903920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2518844"/>
            <a:ext cx="6048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 발생에 대한 주요 원인 중 근본 원인을 규명하는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4054029" y="1764609"/>
            <a:ext cx="796315" cy="595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D40CFB-C49B-4A0B-9369-1361992D0469}"/>
              </a:ext>
            </a:extLst>
          </p:cNvPr>
          <p:cNvSpPr txBox="1"/>
          <p:nvPr/>
        </p:nvSpPr>
        <p:spPr>
          <a:xfrm>
            <a:off x="745384" y="3354901"/>
            <a:ext cx="7820127" cy="232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-3</a:t>
            </a:r>
            <a:r>
              <a:rPr lang="ko-KR" altLang="en-US" sz="1400" dirty="0"/>
              <a:t>단계</a:t>
            </a:r>
            <a:r>
              <a:rPr lang="en-US" altLang="ko-KR" sz="1400" dirty="0"/>
              <a:t>(</a:t>
            </a:r>
            <a:r>
              <a:rPr lang="ko-KR" altLang="en-US" sz="1400" dirty="0"/>
              <a:t>핵심원인 선정</a:t>
            </a:r>
            <a:r>
              <a:rPr lang="en-US" altLang="ko-KR" sz="1400" dirty="0"/>
              <a:t>)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2</a:t>
            </a:r>
            <a:r>
              <a:rPr lang="ko-KR" altLang="en-US" sz="1400" dirty="0"/>
              <a:t>단계에서 도출한 여러 원인 중 핵심 원인을 도출합니다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통상 핵심원인은 </a:t>
            </a:r>
            <a:r>
              <a:rPr lang="en-US" altLang="ko-KR" sz="1400" dirty="0"/>
              <a:t>2-3 </a:t>
            </a:r>
            <a:r>
              <a:rPr lang="ko-KR" altLang="en-US" sz="1400" dirty="0"/>
              <a:t>정도 가 적당합니다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핵심 원인을 선정하는 이유는 여러 원인에 대하여 처방전을 내리면 효율성 및 효과성에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문제가 있을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핵심원인 </a:t>
            </a:r>
            <a:r>
              <a:rPr lang="en-US" altLang="ko-KR" sz="1400" dirty="0"/>
              <a:t>2-3</a:t>
            </a:r>
            <a:r>
              <a:rPr lang="ko-KR" altLang="en-US" sz="1400" dirty="0"/>
              <a:t>개만 찾아서 처방전을 내리면 핵심원인별 하위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유사한 원인을 처방 할 수 있기 때문입니다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-</a:t>
            </a:r>
            <a:r>
              <a:rPr lang="ko-KR" altLang="en-US" sz="1400" dirty="0"/>
              <a:t>핵심원인 선정에 대한 기법은 </a:t>
            </a:r>
            <a:r>
              <a:rPr lang="en-US" altLang="ko-KR" sz="1400" dirty="0"/>
              <a:t>&lt;</a:t>
            </a:r>
            <a:r>
              <a:rPr lang="ko-KR" altLang="en-US" sz="1400" dirty="0"/>
              <a:t>집어 올리기</a:t>
            </a:r>
            <a:r>
              <a:rPr lang="en-US" altLang="ko-KR" sz="1400" dirty="0"/>
              <a:t>&gt; </a:t>
            </a:r>
            <a:r>
              <a:rPr lang="ko-KR" altLang="en-US" sz="1400" dirty="0"/>
              <a:t>기법이 있습니다</a:t>
            </a:r>
            <a:r>
              <a:rPr lang="en-US" altLang="ko-KR" sz="1400" dirty="0"/>
              <a:t>(</a:t>
            </a:r>
            <a:r>
              <a:rPr lang="ko-KR" altLang="en-US" sz="1400" dirty="0"/>
              <a:t>다음 장 참조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46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1640" y="1960926"/>
            <a:ext cx="7416824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/>
              <a:t>가장 많은 원인들을 딸려 올라오게 만드는 원인이</a:t>
            </a:r>
            <a:r>
              <a:rPr lang="en-US" altLang="ko-KR" sz="1400" b="1" dirty="0"/>
              <a:t>  </a:t>
            </a:r>
            <a:r>
              <a:rPr lang="ko-KR" altLang="en-US" sz="1400" b="1" dirty="0">
                <a:solidFill>
                  <a:srgbClr val="FF0000"/>
                </a:solidFill>
              </a:rPr>
              <a:t>핵심원인일 가능성이 큼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183770"/>
            <a:ext cx="712879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FF0000"/>
                </a:solidFill>
              </a:rPr>
              <a:t>원인을 죽 펼쳐 놓은 다음 </a:t>
            </a:r>
            <a:r>
              <a:rPr lang="en-US" altLang="ko-KR" sz="1400" b="1" dirty="0"/>
              <a:t>  </a:t>
            </a:r>
            <a:r>
              <a:rPr lang="ko-KR" altLang="en-US" sz="1400" b="1" dirty="0"/>
              <a:t>하나씩 집어 올려보고 무엇이 딸려 올라오는지 살핌으로써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핵심원인을 찾는 기법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617633" y="2974871"/>
            <a:ext cx="3707666" cy="1626645"/>
            <a:chOff x="2267744" y="4509120"/>
            <a:chExt cx="5328592" cy="2090857"/>
          </a:xfrm>
        </p:grpSpPr>
        <p:sp>
          <p:nvSpPr>
            <p:cNvPr id="11" name="직사각형 10"/>
            <p:cNvSpPr/>
            <p:nvPr/>
          </p:nvSpPr>
          <p:spPr>
            <a:xfrm>
              <a:off x="2267744" y="5447849"/>
              <a:ext cx="2304256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699792" y="5645871"/>
              <a:ext cx="864096" cy="756084"/>
              <a:chOff x="755576" y="5085184"/>
              <a:chExt cx="864096" cy="756084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755576" y="5085184"/>
                <a:ext cx="864096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99592" y="53012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D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110710" y="5442877"/>
              <a:ext cx="864096" cy="756084"/>
              <a:chOff x="755576" y="5085184"/>
              <a:chExt cx="864096" cy="75608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55576" y="5085184"/>
                <a:ext cx="864096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9592" y="53012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C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436096" y="5042187"/>
              <a:ext cx="864096" cy="756084"/>
              <a:chOff x="755576" y="5085184"/>
              <a:chExt cx="864096" cy="756084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755576" y="5085184"/>
                <a:ext cx="864096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9592" y="53012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732240" y="4509120"/>
              <a:ext cx="864096" cy="756084"/>
              <a:chOff x="755576" y="5085184"/>
              <a:chExt cx="864096" cy="756084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755576" y="5085184"/>
                <a:ext cx="864096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9592" y="53012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A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V="1">
              <a:off x="4932040" y="5517232"/>
              <a:ext cx="546822" cy="193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6228184" y="5035824"/>
              <a:ext cx="546822" cy="193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295636" y="591005"/>
            <a:ext cx="54006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(3</a:t>
            </a:r>
            <a:r>
              <a:rPr lang="ko-KR" altLang="en-US" sz="1400" b="1" dirty="0"/>
              <a:t>단계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활용 </a:t>
            </a:r>
            <a:r>
              <a:rPr lang="en-US" altLang="ko-KR" sz="1400" b="1" dirty="0"/>
              <a:t>Tool </a:t>
            </a:r>
            <a:r>
              <a:rPr lang="en-US" altLang="ko-KR" sz="1400" b="1" dirty="0">
                <a:solidFill>
                  <a:srgbClr val="0000FF"/>
                </a:solidFill>
              </a:rPr>
              <a:t>_</a:t>
            </a:r>
            <a:r>
              <a:rPr lang="ko-KR" altLang="en-US" sz="1400" b="1" dirty="0">
                <a:solidFill>
                  <a:srgbClr val="0000FF"/>
                </a:solidFill>
              </a:rPr>
              <a:t>집어 올리기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40" y="2505481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00FF"/>
                </a:solidFill>
              </a:rPr>
              <a:t>“</a:t>
            </a:r>
            <a:r>
              <a:rPr lang="ko-KR" altLang="en-US" sz="1400" b="1" dirty="0">
                <a:solidFill>
                  <a:srgbClr val="0000FF"/>
                </a:solidFill>
              </a:rPr>
              <a:t>그것이 제거된다면 문제가 더 이상 발생하지 않을까</a:t>
            </a:r>
            <a:r>
              <a:rPr lang="en-US" altLang="ko-KR" sz="1400" b="1" dirty="0">
                <a:solidFill>
                  <a:srgbClr val="0000FF"/>
                </a:solidFill>
              </a:rPr>
              <a:t>?”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2F9A62-A51C-42B1-80ED-FBA020F0B151}"/>
              </a:ext>
            </a:extLst>
          </p:cNvPr>
          <p:cNvSpPr txBox="1"/>
          <p:nvPr/>
        </p:nvSpPr>
        <p:spPr>
          <a:xfrm>
            <a:off x="832922" y="4828314"/>
            <a:ext cx="7820127" cy="102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도출 된 여러 원인들을 나열 후 </a:t>
            </a:r>
            <a:r>
              <a:rPr lang="en-US" altLang="ko-KR" sz="1400" dirty="0"/>
              <a:t>A</a:t>
            </a:r>
            <a:r>
              <a:rPr lang="ko-KR" altLang="en-US" sz="1400" dirty="0"/>
              <a:t>라는 원인을 해결하면 유사한 원인들이 해결된다고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생각되면  </a:t>
            </a:r>
            <a:r>
              <a:rPr lang="en-US" altLang="ko-KR" sz="1400" dirty="0"/>
              <a:t>A</a:t>
            </a:r>
            <a:r>
              <a:rPr lang="ko-KR" altLang="en-US" sz="1400" dirty="0"/>
              <a:t>라는 원인이 핵심원인일 가능성이 큽니다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77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핵심원인 선정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4320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 err="1">
                <a:latin typeface="+mj-ea"/>
                <a:ea typeface="+mj-ea"/>
              </a:rPr>
              <a:t>집어올리기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샘플</a:t>
            </a:r>
            <a:endParaRPr lang="en-US" altLang="ko-KR" dirty="0">
              <a:latin typeface="+mj-ea"/>
              <a:ea typeface="+mj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F3E5D8-B350-42BF-87E6-4750AB79BFB6}"/>
              </a:ext>
            </a:extLst>
          </p:cNvPr>
          <p:cNvGrpSpPr/>
          <p:nvPr/>
        </p:nvGrpSpPr>
        <p:grpSpPr>
          <a:xfrm>
            <a:off x="683568" y="1596395"/>
            <a:ext cx="1805273" cy="1769705"/>
            <a:chOff x="468484" y="1871592"/>
            <a:chExt cx="1224136" cy="122413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9693BB7-6784-44CF-B0B0-7757CF89D30D}"/>
                </a:ext>
              </a:extLst>
            </p:cNvPr>
            <p:cNvSpPr/>
            <p:nvPr/>
          </p:nvSpPr>
          <p:spPr>
            <a:xfrm>
              <a:off x="468484" y="1871592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CB8413-E154-42CC-98E8-070E079CBFED}"/>
                </a:ext>
              </a:extLst>
            </p:cNvPr>
            <p:cNvSpPr txBox="1"/>
            <p:nvPr/>
          </p:nvSpPr>
          <p:spPr>
            <a:xfrm>
              <a:off x="646740" y="2281410"/>
              <a:ext cx="867627" cy="4044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팀장들만의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마라톤 회의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CF8BC7D-4301-450D-A748-3C7A9F8271C2}"/>
              </a:ext>
            </a:extLst>
          </p:cNvPr>
          <p:cNvGrpSpPr/>
          <p:nvPr/>
        </p:nvGrpSpPr>
        <p:grpSpPr>
          <a:xfrm>
            <a:off x="709445" y="3988185"/>
            <a:ext cx="2354087" cy="2213123"/>
            <a:chOff x="7460356" y="1871592"/>
            <a:chExt cx="1224136" cy="1224136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1197D54-E10F-4676-8114-3E137475C8E0}"/>
                </a:ext>
              </a:extLst>
            </p:cNvPr>
            <p:cNvSpPr/>
            <p:nvPr/>
          </p:nvSpPr>
          <p:spPr>
            <a:xfrm>
              <a:off x="7460356" y="1871592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3F1825-0496-46F9-8D4A-2FBD78090BDC}"/>
                </a:ext>
              </a:extLst>
            </p:cNvPr>
            <p:cNvSpPr txBox="1"/>
            <p:nvPr/>
          </p:nvSpPr>
          <p:spPr>
            <a:xfrm>
              <a:off x="7631199" y="2359585"/>
              <a:ext cx="878748" cy="4596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직원의 반이 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타부서에서 전보</a:t>
              </a:r>
            </a:p>
            <a:p>
              <a:pPr algn="ctr"/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BA605F9-B7C8-481E-9C3F-73737DBC2420}"/>
              </a:ext>
            </a:extLst>
          </p:cNvPr>
          <p:cNvGrpSpPr/>
          <p:nvPr/>
        </p:nvGrpSpPr>
        <p:grpSpPr>
          <a:xfrm>
            <a:off x="2613858" y="1596395"/>
            <a:ext cx="1805273" cy="1769705"/>
            <a:chOff x="468484" y="1871592"/>
            <a:chExt cx="1224136" cy="122413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44026D8-3B21-4973-8AFA-8D09420EF712}"/>
                </a:ext>
              </a:extLst>
            </p:cNvPr>
            <p:cNvSpPr/>
            <p:nvPr/>
          </p:nvSpPr>
          <p:spPr>
            <a:xfrm>
              <a:off x="468484" y="1871592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7CCD23F-694E-40D0-977B-0391D3FCA81B}"/>
                </a:ext>
              </a:extLst>
            </p:cNvPr>
            <p:cNvSpPr txBox="1"/>
            <p:nvPr/>
          </p:nvSpPr>
          <p:spPr>
            <a:xfrm>
              <a:off x="670109" y="2281410"/>
              <a:ext cx="820887" cy="4044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팀장들만의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업무 파악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D7DD0D3-BA19-498F-8688-5FDAEEC2522A}"/>
              </a:ext>
            </a:extLst>
          </p:cNvPr>
          <p:cNvGrpSpPr/>
          <p:nvPr/>
        </p:nvGrpSpPr>
        <p:grpSpPr>
          <a:xfrm>
            <a:off x="4627898" y="1596395"/>
            <a:ext cx="1805273" cy="1769705"/>
            <a:chOff x="468484" y="1871592"/>
            <a:chExt cx="1224136" cy="1224136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1BF78E8-CD9A-475F-BEAC-8BF554D2B285}"/>
                </a:ext>
              </a:extLst>
            </p:cNvPr>
            <p:cNvSpPr/>
            <p:nvPr/>
          </p:nvSpPr>
          <p:spPr>
            <a:xfrm>
              <a:off x="468484" y="1871592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B770B83-957A-480B-AD7E-037A179FE01F}"/>
                </a:ext>
              </a:extLst>
            </p:cNvPr>
            <p:cNvSpPr txBox="1"/>
            <p:nvPr/>
          </p:nvSpPr>
          <p:spPr>
            <a:xfrm>
              <a:off x="553804" y="2281410"/>
              <a:ext cx="1053500" cy="4044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부하직원들의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업무 파악 실패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7D90E5C-5F99-4D5E-B7A0-FB051C759A4E}"/>
              </a:ext>
            </a:extLst>
          </p:cNvPr>
          <p:cNvGrpSpPr/>
          <p:nvPr/>
        </p:nvGrpSpPr>
        <p:grpSpPr>
          <a:xfrm>
            <a:off x="6665330" y="1601904"/>
            <a:ext cx="1805273" cy="1769705"/>
            <a:chOff x="468484" y="1871592"/>
            <a:chExt cx="1224136" cy="1224136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F2EBDDF-FD27-44C1-BEBF-7F0C013CB09E}"/>
                </a:ext>
              </a:extLst>
            </p:cNvPr>
            <p:cNvSpPr/>
            <p:nvPr/>
          </p:nvSpPr>
          <p:spPr>
            <a:xfrm>
              <a:off x="468484" y="1871592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132179A-B499-495C-B7CC-445E4B44DC2F}"/>
                </a:ext>
              </a:extLst>
            </p:cNvPr>
            <p:cNvSpPr txBox="1"/>
            <p:nvPr/>
          </p:nvSpPr>
          <p:spPr>
            <a:xfrm>
              <a:off x="553805" y="2281410"/>
              <a:ext cx="1053500" cy="4044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직원들의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업무 의욕 상실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F6E7F6E8-CFF2-4CD0-9007-498500580932}"/>
              </a:ext>
            </a:extLst>
          </p:cNvPr>
          <p:cNvSpPr/>
          <p:nvPr/>
        </p:nvSpPr>
        <p:spPr>
          <a:xfrm>
            <a:off x="2330522" y="2335917"/>
            <a:ext cx="510630" cy="421261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3" name="화살표: 줄무늬가 있는 오른쪽 132">
            <a:extLst>
              <a:ext uri="{FF2B5EF4-FFF2-40B4-BE49-F238E27FC236}">
                <a16:creationId xmlns:a16="http://schemas.microsoft.com/office/drawing/2014/main" id="{A2115981-AB5F-4C01-885E-D23041CB3CE7}"/>
              </a:ext>
            </a:extLst>
          </p:cNvPr>
          <p:cNvSpPr/>
          <p:nvPr/>
        </p:nvSpPr>
        <p:spPr>
          <a:xfrm>
            <a:off x="4297002" y="2325179"/>
            <a:ext cx="510630" cy="442739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4" name="화살표: 줄무늬가 있는 오른쪽 133">
            <a:extLst>
              <a:ext uri="{FF2B5EF4-FFF2-40B4-BE49-F238E27FC236}">
                <a16:creationId xmlns:a16="http://schemas.microsoft.com/office/drawing/2014/main" id="{721BFC71-ADC9-461C-BAF5-FB2625B9D46B}"/>
              </a:ext>
            </a:extLst>
          </p:cNvPr>
          <p:cNvSpPr/>
          <p:nvPr/>
        </p:nvSpPr>
        <p:spPr>
          <a:xfrm>
            <a:off x="6317197" y="2314440"/>
            <a:ext cx="510630" cy="442739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52F53C-276D-428D-A630-62CDA4DB315C}"/>
              </a:ext>
            </a:extLst>
          </p:cNvPr>
          <p:cNvGrpSpPr/>
          <p:nvPr/>
        </p:nvGrpSpPr>
        <p:grpSpPr>
          <a:xfrm>
            <a:off x="3600001" y="3988185"/>
            <a:ext cx="2214243" cy="2131344"/>
            <a:chOff x="7460356" y="1871592"/>
            <a:chExt cx="1224136" cy="122413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4429B4-E223-45D2-9BA6-7B3626D32465}"/>
                </a:ext>
              </a:extLst>
            </p:cNvPr>
            <p:cNvSpPr/>
            <p:nvPr/>
          </p:nvSpPr>
          <p:spPr>
            <a:xfrm>
              <a:off x="7460356" y="1871592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F652E8-5D3E-4105-B1DB-B320CFC93401}"/>
                </a:ext>
              </a:extLst>
            </p:cNvPr>
            <p:cNvSpPr txBox="1"/>
            <p:nvPr/>
          </p:nvSpPr>
          <p:spPr>
            <a:xfrm>
              <a:off x="7584398" y="2350766"/>
              <a:ext cx="972354" cy="47728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dirty="0">
                  <a:latin typeface="+mj-ea"/>
                  <a:ea typeface="+mj-ea"/>
                </a:rPr>
                <a:t>직원 업무에 대한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>
                <a:defRPr lang="ko-KR" altLang="en-US"/>
              </a:pPr>
              <a:r>
                <a:rPr lang="ko-KR" altLang="en-US" sz="1600" dirty="0">
                  <a:latin typeface="+mj-ea"/>
                  <a:ea typeface="+mj-ea"/>
                </a:rPr>
                <a:t> 지식 부족</a:t>
              </a:r>
            </a:p>
            <a:p>
              <a:pPr algn="ctr"/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2E324E8-0362-41C6-BEE6-161BF0EF377C}"/>
              </a:ext>
            </a:extLst>
          </p:cNvPr>
          <p:cNvGrpSpPr/>
          <p:nvPr/>
        </p:nvGrpSpPr>
        <p:grpSpPr>
          <a:xfrm>
            <a:off x="6377330" y="3963838"/>
            <a:ext cx="2202512" cy="2131344"/>
            <a:chOff x="7460356" y="1871592"/>
            <a:chExt cx="1224136" cy="122413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958693E-D75A-43BB-B854-3DFEE2591A8F}"/>
                </a:ext>
              </a:extLst>
            </p:cNvPr>
            <p:cNvSpPr/>
            <p:nvPr/>
          </p:nvSpPr>
          <p:spPr>
            <a:xfrm>
              <a:off x="7460356" y="1871592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D38803-DFD2-423F-B316-2A42629E7FE4}"/>
                </a:ext>
              </a:extLst>
            </p:cNvPr>
            <p:cNvSpPr txBox="1"/>
            <p:nvPr/>
          </p:nvSpPr>
          <p:spPr>
            <a:xfrm>
              <a:off x="7554038" y="2350766"/>
              <a:ext cx="1053263" cy="47728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아무것도 못하기에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인터넷 사용 증가</a:t>
              </a:r>
            </a:p>
            <a:p>
              <a:pPr algn="ctr"/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sp>
        <p:nvSpPr>
          <p:cNvPr id="5" name="화살표: 줄무늬가 있는 오른쪽 4">
            <a:extLst>
              <a:ext uri="{FF2B5EF4-FFF2-40B4-BE49-F238E27FC236}">
                <a16:creationId xmlns:a16="http://schemas.microsoft.com/office/drawing/2014/main" id="{BF4DE5EC-667F-49FA-BDBA-517009911E4C}"/>
              </a:ext>
            </a:extLst>
          </p:cNvPr>
          <p:cNvSpPr/>
          <p:nvPr/>
        </p:nvSpPr>
        <p:spPr>
          <a:xfrm>
            <a:off x="2966491" y="4752571"/>
            <a:ext cx="833766" cy="707580"/>
          </a:xfrm>
          <a:prstGeom prst="striped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2" name="화살표: 줄무늬가 있는 오른쪽 31">
            <a:extLst>
              <a:ext uri="{FF2B5EF4-FFF2-40B4-BE49-F238E27FC236}">
                <a16:creationId xmlns:a16="http://schemas.microsoft.com/office/drawing/2014/main" id="{628518A9-0F15-4B7F-8976-821840EE048B}"/>
              </a:ext>
            </a:extLst>
          </p:cNvPr>
          <p:cNvSpPr/>
          <p:nvPr/>
        </p:nvSpPr>
        <p:spPr>
          <a:xfrm>
            <a:off x="5728977" y="4675721"/>
            <a:ext cx="780077" cy="707579"/>
          </a:xfrm>
          <a:prstGeom prst="striped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5255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673914" y="1382093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2997016"/>
            <a:ext cx="6048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핵심원인 별 다양한 해결안을 도출하는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5839934" y="2237116"/>
            <a:ext cx="796315" cy="595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52F88E-F980-4062-A54D-572A452E6465}"/>
              </a:ext>
            </a:extLst>
          </p:cNvPr>
          <p:cNvSpPr txBox="1"/>
          <p:nvPr/>
        </p:nvSpPr>
        <p:spPr>
          <a:xfrm>
            <a:off x="745384" y="3791129"/>
            <a:ext cx="7820127" cy="134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-4</a:t>
            </a:r>
            <a:r>
              <a:rPr lang="ko-KR" altLang="en-US" sz="1400" dirty="0"/>
              <a:t>단계</a:t>
            </a:r>
            <a:r>
              <a:rPr lang="en-US" altLang="ko-KR" sz="1400" dirty="0"/>
              <a:t>(</a:t>
            </a:r>
            <a:r>
              <a:rPr lang="ko-KR" altLang="en-US" sz="1400" dirty="0"/>
              <a:t>해결안 도출</a:t>
            </a:r>
            <a:r>
              <a:rPr lang="en-US" altLang="ko-KR" sz="1400" dirty="0"/>
              <a:t>)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3</a:t>
            </a:r>
            <a:r>
              <a:rPr lang="ko-KR" altLang="en-US" sz="1400" dirty="0"/>
              <a:t>단계에서 도출한 핵심원인에 대한 해결안을 도출합니다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해결안 도출을 위해 사용하는 툴은 </a:t>
            </a:r>
            <a:r>
              <a:rPr lang="en-US" altLang="ko-KR" sz="1400" dirty="0"/>
              <a:t>Duncker(</a:t>
            </a:r>
            <a:r>
              <a:rPr lang="ko-KR" altLang="en-US" sz="1400" dirty="0" err="1"/>
              <a:t>던커</a:t>
            </a:r>
            <a:r>
              <a:rPr lang="en-US" altLang="ko-KR" sz="1400" dirty="0"/>
              <a:t>)</a:t>
            </a:r>
            <a:r>
              <a:rPr lang="ko-KR" altLang="en-US" sz="1400" dirty="0"/>
              <a:t>기법입니다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 </a:t>
            </a:r>
            <a:r>
              <a:rPr lang="en-US" altLang="ko-KR" sz="1400" dirty="0"/>
              <a:t>Duncker(</a:t>
            </a:r>
            <a:r>
              <a:rPr lang="ko-KR" altLang="en-US" sz="1400" dirty="0" err="1"/>
              <a:t>던커</a:t>
            </a:r>
            <a:r>
              <a:rPr lang="en-US" altLang="ko-KR" sz="1400" dirty="0"/>
              <a:t>)</a:t>
            </a:r>
            <a:r>
              <a:rPr lang="ko-KR" altLang="en-US" sz="1400" dirty="0"/>
              <a:t>기법에 대한 설명은 다음 장을 참고하세요</a:t>
            </a:r>
          </a:p>
        </p:txBody>
      </p:sp>
    </p:spTree>
    <p:extLst>
      <p:ext uri="{BB962C8B-B14F-4D97-AF65-F5344CB8AC3E}">
        <p14:creationId xmlns:p14="http://schemas.microsoft.com/office/powerpoint/2010/main" val="137254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0514" y="689552"/>
            <a:ext cx="53914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Duncker </a:t>
            </a:r>
            <a:r>
              <a:rPr lang="ko-KR" altLang="en-US" b="1" dirty="0"/>
              <a:t>기법 이해를 위한 </a:t>
            </a:r>
            <a:r>
              <a:rPr lang="en-US" altLang="ko-KR" b="1" dirty="0"/>
              <a:t>(Sample)</a:t>
            </a:r>
          </a:p>
          <a:p>
            <a:pPr algn="ctr"/>
            <a:r>
              <a:rPr lang="en-US" altLang="ko-KR" b="1" dirty="0"/>
              <a:t> -</a:t>
            </a:r>
            <a:r>
              <a:rPr lang="ko-KR" altLang="en-US" b="1" dirty="0"/>
              <a:t>잔디밭을 보호하라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2046569"/>
            <a:ext cx="7272808" cy="790794"/>
            <a:chOff x="1475656" y="2289646"/>
            <a:chExt cx="7272808" cy="790794"/>
          </a:xfrm>
        </p:grpSpPr>
        <p:sp>
          <p:nvSpPr>
            <p:cNvPr id="3" name="TextBox 2"/>
            <p:cNvSpPr txBox="1"/>
            <p:nvPr/>
          </p:nvSpPr>
          <p:spPr>
            <a:xfrm>
              <a:off x="1475656" y="2420889"/>
              <a:ext cx="1656184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/>
                <a:t>현상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5856" y="2289646"/>
              <a:ext cx="5472608" cy="79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FF0000"/>
                  </a:solidFill>
                </a:rPr>
                <a:t>공원에 사각형 모양의 드넓은 잔디밭이 있는데 </a:t>
              </a:r>
              <a:endParaRPr lang="en-US" altLang="ko-KR" sz="16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FF0000"/>
                  </a:solidFill>
                </a:rPr>
                <a:t>사람들이 우회하지 않고 가로질러 간다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.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31640" y="3072698"/>
            <a:ext cx="7272808" cy="790794"/>
            <a:chOff x="971600" y="4183920"/>
            <a:chExt cx="7272808" cy="790792"/>
          </a:xfrm>
        </p:grpSpPr>
        <p:sp>
          <p:nvSpPr>
            <p:cNvPr id="8" name="TextBox 7"/>
            <p:cNvSpPr txBox="1"/>
            <p:nvPr/>
          </p:nvSpPr>
          <p:spPr>
            <a:xfrm>
              <a:off x="971600" y="4305871"/>
              <a:ext cx="1656184" cy="33855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잔디밭의 문제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1800" y="4183920"/>
              <a:ext cx="5472608" cy="79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00FF"/>
                  </a:solidFill>
                </a:rPr>
                <a:t>=</a:t>
              </a:r>
              <a:r>
                <a:rPr lang="ko-KR" altLang="en-US" sz="1600" b="1" dirty="0">
                  <a:solidFill>
                    <a:srgbClr val="0000FF"/>
                  </a:solidFill>
                </a:rPr>
                <a:t>사람들이 잔디밭을 횡단하지 않는 상태</a:t>
              </a:r>
              <a:r>
                <a:rPr lang="en-US" altLang="ko-KR" sz="1600" b="1" dirty="0">
                  <a:solidFill>
                    <a:srgbClr val="0000FF"/>
                  </a:solidFill>
                </a:rPr>
                <a:t>-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00FF"/>
                  </a:solidFill>
                </a:rPr>
                <a:t>  </a:t>
              </a:r>
              <a:r>
                <a:rPr lang="ko-KR" altLang="en-US" sz="1600" b="1" dirty="0">
                  <a:solidFill>
                    <a:srgbClr val="0000FF"/>
                  </a:solidFill>
                </a:rPr>
                <a:t>사람들이 잔디밭을 횡단하는 상태</a:t>
              </a: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926818" y="1675993"/>
            <a:ext cx="7034334" cy="2732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91626-0FAC-4B6D-8EF4-4735FCA27C52}"/>
              </a:ext>
            </a:extLst>
          </p:cNvPr>
          <p:cNvSpPr txBox="1"/>
          <p:nvPr/>
        </p:nvSpPr>
        <p:spPr>
          <a:xfrm>
            <a:off x="784321" y="4604478"/>
            <a:ext cx="7820127" cy="16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어느 시청에서 관리하고 있는 잔디밭이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시민들이 빠른 길을 가려고 중앙에 있는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ko-KR" altLang="en-US" sz="1400" dirty="0"/>
              <a:t> 잔디밭을 가로질러 가서 잔디밭 관리가 엉망인 상태입니다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잔디밭을 보호하려고 시청에서는 </a:t>
            </a:r>
            <a:r>
              <a:rPr lang="en-US" altLang="ko-KR" sz="1400" dirty="0"/>
              <a:t>Duncker </a:t>
            </a:r>
            <a:r>
              <a:rPr lang="ko-KR" altLang="en-US" sz="1400" dirty="0"/>
              <a:t>기법을 활용하여 해결안을 도출한 사례입니다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-Duncker </a:t>
            </a:r>
            <a:r>
              <a:rPr lang="ko-KR" altLang="en-US" sz="1400" dirty="0"/>
              <a:t>기법을 활용한 사례는 다음 장에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66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68D12-9F01-48C2-A8E3-D46C7010116D}"/>
              </a:ext>
            </a:extLst>
          </p:cNvPr>
          <p:cNvSpPr txBox="1"/>
          <p:nvPr/>
        </p:nvSpPr>
        <p:spPr>
          <a:xfrm>
            <a:off x="1199626" y="1422703"/>
            <a:ext cx="76759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4. </a:t>
            </a:r>
            <a:r>
              <a:rPr lang="ko-KR" altLang="en-US" sz="1400" dirty="0">
                <a:latin typeface="+mj-ea"/>
                <a:ea typeface="+mj-ea"/>
              </a:rPr>
              <a:t>팀 학습 방법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 -</a:t>
            </a:r>
            <a:r>
              <a:rPr lang="ko-KR" altLang="en-US" sz="1400" dirty="0">
                <a:latin typeface="+mj-ea"/>
                <a:ea typeface="+mj-ea"/>
              </a:rPr>
              <a:t>각 팀별로 온라인 강의실 또는 팀별로 </a:t>
            </a:r>
            <a:r>
              <a:rPr lang="ko-KR" altLang="en-US" sz="1400" dirty="0" err="1">
                <a:latin typeface="+mj-ea"/>
                <a:ea typeface="+mj-ea"/>
              </a:rPr>
              <a:t>단톡방을</a:t>
            </a:r>
            <a:r>
              <a:rPr lang="ko-KR" altLang="en-US" sz="1400" dirty="0">
                <a:latin typeface="+mj-ea"/>
                <a:ea typeface="+mj-ea"/>
              </a:rPr>
              <a:t> 개설하여 토론 및 학습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5. </a:t>
            </a:r>
            <a:r>
              <a:rPr lang="ko-KR" altLang="en-US" sz="1400" dirty="0">
                <a:latin typeface="+mj-ea"/>
                <a:ea typeface="+mj-ea"/>
              </a:rPr>
              <a:t>팀 학습 세부 방법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제시한 사례를 바탕으로 문제해결 프로세스별로 작성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문제해결 프로세스별로 샘플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참고하여 작성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 * </a:t>
            </a:r>
            <a:r>
              <a:rPr lang="ko-KR" altLang="en-US" sz="1400" dirty="0">
                <a:latin typeface="+mj-ea"/>
                <a:ea typeface="+mj-ea"/>
              </a:rPr>
              <a:t>각 프로세스별로 제시하는 샘플은 완벽한 것이 아니고 단지 샘플임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문제해결 프로세스별 설명을 참고하여 팀학습을 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6. </a:t>
            </a:r>
            <a:r>
              <a:rPr lang="ko-KR" altLang="en-US" sz="1400" dirty="0">
                <a:latin typeface="+mj-ea"/>
                <a:ea typeface="+mj-ea"/>
              </a:rPr>
              <a:t>문제해결 프로세스별 작성 시트</a:t>
            </a:r>
            <a:r>
              <a:rPr lang="en-US" altLang="ko-KR" sz="1400" dirty="0">
                <a:latin typeface="+mj-ea"/>
                <a:ea typeface="+mj-ea"/>
              </a:rPr>
              <a:t>(Sheet) : </a:t>
            </a:r>
            <a:r>
              <a:rPr lang="ko-KR" altLang="en-US" sz="1400" dirty="0">
                <a:latin typeface="+mj-ea"/>
                <a:ea typeface="+mj-ea"/>
              </a:rPr>
              <a:t>첨부 양식 참조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7. </a:t>
            </a:r>
            <a:r>
              <a:rPr lang="ko-KR" altLang="en-US" sz="1400" dirty="0">
                <a:latin typeface="+mj-ea"/>
                <a:ea typeface="+mj-ea"/>
              </a:rPr>
              <a:t>평가기준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-</a:t>
            </a:r>
            <a:r>
              <a:rPr lang="ko-KR" altLang="en-US" sz="1400" dirty="0">
                <a:latin typeface="+mj-ea"/>
                <a:ea typeface="+mj-ea"/>
              </a:rPr>
              <a:t>한글파일 보고서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기본적인 보고서 양식 준용 여부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-</a:t>
            </a:r>
            <a:r>
              <a:rPr lang="ko-KR" altLang="en-US" sz="1400" dirty="0">
                <a:latin typeface="+mj-ea"/>
                <a:ea typeface="+mj-ea"/>
              </a:rPr>
              <a:t>파워포인트 문제해결 보고서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각 프로세스별 이해정도 및 내용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-</a:t>
            </a:r>
            <a:r>
              <a:rPr lang="ko-KR" altLang="en-US" sz="1400" dirty="0">
                <a:latin typeface="+mj-ea"/>
                <a:ea typeface="+mj-ea"/>
              </a:rPr>
              <a:t>제출기한 후 제출시 감점</a:t>
            </a:r>
            <a:r>
              <a:rPr lang="en-US" altLang="ko-KR" sz="1400" dirty="0">
                <a:latin typeface="+mj-ea"/>
                <a:ea typeface="+mj-ea"/>
              </a:rPr>
              <a:t>(5</a:t>
            </a:r>
            <a:r>
              <a:rPr lang="ko-KR" altLang="en-US" sz="1400" dirty="0">
                <a:latin typeface="+mj-ea"/>
                <a:ea typeface="+mj-ea"/>
              </a:rPr>
              <a:t>점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5AA89-2F7A-4241-8741-05A5F3C5794B}"/>
              </a:ext>
            </a:extLst>
          </p:cNvPr>
          <p:cNvSpPr txBox="1"/>
          <p:nvPr/>
        </p:nvSpPr>
        <p:spPr>
          <a:xfrm>
            <a:off x="1619076" y="830727"/>
            <a:ext cx="52515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 학습 안내</a:t>
            </a:r>
          </a:p>
        </p:txBody>
      </p:sp>
    </p:spTree>
    <p:extLst>
      <p:ext uri="{BB962C8B-B14F-4D97-AF65-F5344CB8AC3E}">
        <p14:creationId xmlns:p14="http://schemas.microsoft.com/office/powerpoint/2010/main" val="210287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31776"/>
              </p:ext>
            </p:extLst>
          </p:nvPr>
        </p:nvGraphicFramePr>
        <p:xfrm>
          <a:off x="1187624" y="1078620"/>
          <a:ext cx="7200800" cy="3388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351">
                <a:tc gridSpan="2"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    ● 핵심원인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사람들이 잔디밭을 무단 횡단한다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5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    ● 기대상태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사람들이 잔디밭을 횡단하지 않는다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무엇을 해야 하는가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어떻게 해야 하는가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사람들에게 벌을 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벌금을 물린다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잔디밭에 고압전류를 흐르게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한번 들어가면 나오지 못하게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사람들을 유도한다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횡단 안 하면 음료수를 제공한다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울타리에 볼거리를 제공한다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너머에 있는 건물의 입구를 가장 자리로 옮긴다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128449">
            <a:off x="6164851" y="3724929"/>
            <a:ext cx="187220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해결안 후보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88024" y="2615954"/>
            <a:ext cx="3600400" cy="13184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8189" y="5432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Duncker </a:t>
            </a:r>
            <a:r>
              <a:rPr lang="ko-KR" altLang="en-US" b="1" dirty="0"/>
              <a:t>도표 활용 샘플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D16D-AB42-443D-845E-EFC727750B76}"/>
              </a:ext>
            </a:extLst>
          </p:cNvPr>
          <p:cNvSpPr txBox="1"/>
          <p:nvPr/>
        </p:nvSpPr>
        <p:spPr>
          <a:xfrm>
            <a:off x="877960" y="4640042"/>
            <a:ext cx="7820127" cy="16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-Duncker </a:t>
            </a:r>
            <a:r>
              <a:rPr lang="ko-KR" altLang="en-US" sz="1400" dirty="0"/>
              <a:t>기법을 활용하여 해결안 도출을 위해서는 핵심원인별로 </a:t>
            </a:r>
            <a:r>
              <a:rPr lang="en-US" altLang="ko-KR" sz="1400" dirty="0"/>
              <a:t>1</a:t>
            </a:r>
            <a:r>
              <a:rPr lang="ko-KR" altLang="en-US" sz="1400" dirty="0"/>
              <a:t>장씩 작성합니다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핵심원인별로 기대상태를 위해서는 무엇을 해야 하는가</a:t>
            </a:r>
            <a:r>
              <a:rPr lang="en-US" altLang="ko-KR" sz="1400" dirty="0"/>
              <a:t>?</a:t>
            </a:r>
            <a:r>
              <a:rPr lang="ko-KR" altLang="en-US" sz="1400" dirty="0"/>
              <a:t>와 어떻게 해야 하는가</a:t>
            </a:r>
            <a:r>
              <a:rPr lang="en-US" altLang="ko-KR" sz="1400" dirty="0"/>
              <a:t>?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작성합니다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어떻게 해야 하는가</a:t>
            </a:r>
            <a:r>
              <a:rPr lang="en-US" altLang="ko-KR" sz="1400" dirty="0"/>
              <a:t>?</a:t>
            </a:r>
            <a:r>
              <a:rPr lang="ko-KR" altLang="en-US" sz="1400" dirty="0"/>
              <a:t>에서 도출한 내용이 해결안 후보가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747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FF8D4A-9656-4FCA-AB23-77414FAC7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해결안 도출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B3763-A99D-45F0-83FD-8ABB813F9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-Dunker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7C6C89-BA17-4EB3-A42A-B0305C9F0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47695"/>
              </p:ext>
            </p:extLst>
          </p:nvPr>
        </p:nvGraphicFramePr>
        <p:xfrm>
          <a:off x="431540" y="1390710"/>
          <a:ext cx="8380274" cy="505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90">
                <a:tc gridSpan="2">
                  <a:txBody>
                    <a:bodyPr/>
                    <a:lstStyle/>
                    <a:p>
                      <a:pPr marL="0" indent="0" algn="l" latinLnBrk="1"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● 핵심원인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팀장들만의 회의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17">
                <a:tc gridSpan="2">
                  <a:txBody>
                    <a:bodyPr/>
                    <a:lstStyle/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● 기대상태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직원들 모두 회의 참여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무엇을 해야 하는가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어떻게 해야 하는가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4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모든 직원들에게 관심을 가져다 준다.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새로 전보된 직원들에게 특히 관심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관리자가 직접 직원들에게 업무 전수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부서 내 모든 사람들과 소통의 시간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748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직원에 따른 적절한 업무 분담을 체계적으로 제공한다.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관리자가 직접 직원들에게 프로젝트에 대한 업무를 분담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한다.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직원들이 밑은 업무를 잘 해결하고 있는지 관심을 가진다.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24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직원들이 업무에 흥미를 가진다.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회의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진행시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모든 직원들을 참여 시켜 업무에 대한 흐름을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파악시킨다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업무 성과가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우수시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그에 맞는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의사소통이 원활하게 이루어 질 수 있는 장치와 분위기를 조성한다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돋움" panose="020B0604000101010101" pitchFamily="50" charset="-127"/>
                        </a:rPr>
                        <a:t>워크숍을 통해 팀원 간 의사소통을 장려한다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돋움" panose="020B0604000101010101" pitchFamily="50" charset="-127"/>
                        </a:rPr>
                        <a:t>-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돋움" panose="020B0604000101010101" pitchFamily="50" charset="-127"/>
                        </a:rPr>
                        <a:t>주말에 강제적으로 팀원들 간의 모임을 개최한다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개개인의 성과를 측정하여 상응하는 인센티브를 준다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측정된 성과를 인사고과에 반영한다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낮은 성과를 기록한 사원에게 봉급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진급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휴가 등에 </a:t>
                      </a:r>
                      <a:endParaRPr lang="en-US" altLang="ko-KR" sz="12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불이익을 준다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11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71929" y="1335987"/>
            <a:ext cx="7632848" cy="3672408"/>
            <a:chOff x="755576" y="2276872"/>
            <a:chExt cx="7632848" cy="3672408"/>
          </a:xfrm>
        </p:grpSpPr>
        <p:grpSp>
          <p:nvGrpSpPr>
            <p:cNvPr id="2" name="그룹 1"/>
            <p:cNvGrpSpPr/>
            <p:nvPr/>
          </p:nvGrpSpPr>
          <p:grpSpPr>
            <a:xfrm>
              <a:off x="1540669" y="2715597"/>
              <a:ext cx="6325791" cy="2945651"/>
              <a:chOff x="942622" y="4176890"/>
              <a:chExt cx="14994468" cy="6982283"/>
            </a:xfrm>
          </p:grpSpPr>
          <p:sp>
            <p:nvSpPr>
              <p:cNvPr id="39939" name="TextBox 3"/>
              <p:cNvSpPr txBox="1">
                <a:spLocks noChangeArrowheads="1"/>
              </p:cNvSpPr>
              <p:nvPr/>
            </p:nvSpPr>
            <p:spPr bwMode="auto">
              <a:xfrm>
                <a:off x="5054601" y="4176890"/>
                <a:ext cx="7425266" cy="7113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350" b="1" dirty="0">
                    <a:solidFill>
                      <a:srgbClr val="0000FF"/>
                    </a:solidFill>
                    <a:latin typeface="+mn-ea"/>
                  </a:rPr>
                  <a:t>1. </a:t>
                </a:r>
                <a:r>
                  <a:rPr lang="ko-KR" altLang="en-US" sz="1350" b="1" dirty="0">
                    <a:solidFill>
                      <a:srgbClr val="0000FF"/>
                    </a:solidFill>
                    <a:latin typeface="+mn-ea"/>
                  </a:rPr>
                  <a:t>외부요인</a:t>
                </a:r>
              </a:p>
            </p:txBody>
          </p:sp>
          <p:sp>
            <p:nvSpPr>
              <p:cNvPr id="39940" name="TextBox 4"/>
              <p:cNvSpPr txBox="1">
                <a:spLocks noChangeArrowheads="1"/>
              </p:cNvSpPr>
              <p:nvPr/>
            </p:nvSpPr>
            <p:spPr bwMode="auto">
              <a:xfrm>
                <a:off x="1727200" y="6352821"/>
                <a:ext cx="2305757" cy="12037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350" b="1" dirty="0">
                    <a:solidFill>
                      <a:srgbClr val="0000FF"/>
                    </a:solidFill>
                    <a:latin typeface="+mn-ea"/>
                  </a:rPr>
                  <a:t>2.1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350" b="1" dirty="0">
                    <a:solidFill>
                      <a:srgbClr val="0000FF"/>
                    </a:solidFill>
                    <a:latin typeface="+mn-ea"/>
                  </a:rPr>
                  <a:t>고객</a:t>
                </a:r>
              </a:p>
            </p:txBody>
          </p:sp>
          <p:sp>
            <p:nvSpPr>
              <p:cNvPr id="39941" name="TextBox 5"/>
              <p:cNvSpPr txBox="1">
                <a:spLocks noChangeArrowheads="1"/>
              </p:cNvSpPr>
              <p:nvPr/>
            </p:nvSpPr>
            <p:spPr bwMode="auto">
              <a:xfrm>
                <a:off x="1727200" y="8015110"/>
                <a:ext cx="2305757" cy="12037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350" b="1" dirty="0">
                    <a:solidFill>
                      <a:srgbClr val="0000FF"/>
                    </a:solidFill>
                    <a:latin typeface="+mn-ea"/>
                  </a:rPr>
                  <a:t>2.2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350" b="1" dirty="0">
                    <a:solidFill>
                      <a:srgbClr val="0000FF"/>
                    </a:solidFill>
                    <a:latin typeface="+mn-ea"/>
                  </a:rPr>
                  <a:t>공급자</a:t>
                </a:r>
              </a:p>
            </p:txBody>
          </p:sp>
          <p:sp>
            <p:nvSpPr>
              <p:cNvPr id="39942" name="TextBox 6"/>
              <p:cNvSpPr txBox="1">
                <a:spLocks noChangeArrowheads="1"/>
              </p:cNvSpPr>
              <p:nvPr/>
            </p:nvSpPr>
            <p:spPr bwMode="auto">
              <a:xfrm>
                <a:off x="12237155" y="6934202"/>
                <a:ext cx="2302933" cy="7113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350" b="1" dirty="0">
                    <a:solidFill>
                      <a:srgbClr val="0000FF"/>
                    </a:solidFill>
                    <a:latin typeface="+mn-ea"/>
                  </a:rPr>
                  <a:t>4. </a:t>
                </a:r>
                <a:r>
                  <a:rPr lang="ko-KR" altLang="en-US" sz="1350" b="1" dirty="0">
                    <a:solidFill>
                      <a:srgbClr val="0000FF"/>
                    </a:solidFill>
                    <a:latin typeface="+mn-ea"/>
                  </a:rPr>
                  <a:t>자사</a:t>
                </a:r>
              </a:p>
            </p:txBody>
          </p:sp>
          <p:sp>
            <p:nvSpPr>
              <p:cNvPr id="39943" name="TextBox 7"/>
              <p:cNvSpPr txBox="1">
                <a:spLocks noChangeArrowheads="1"/>
              </p:cNvSpPr>
              <p:nvPr/>
            </p:nvSpPr>
            <p:spPr bwMode="auto">
              <a:xfrm>
                <a:off x="7103535" y="9423401"/>
                <a:ext cx="2305754" cy="7113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350" b="1" dirty="0">
                    <a:solidFill>
                      <a:srgbClr val="0000FF"/>
                    </a:solidFill>
                    <a:latin typeface="+mn-ea"/>
                  </a:rPr>
                  <a:t>3. </a:t>
                </a:r>
                <a:r>
                  <a:rPr lang="ko-KR" altLang="en-US" sz="1350" b="1" dirty="0">
                    <a:solidFill>
                      <a:srgbClr val="0000FF"/>
                    </a:solidFill>
                    <a:latin typeface="+mn-ea"/>
                  </a:rPr>
                  <a:t>경쟁사</a:t>
                </a:r>
              </a:p>
            </p:txBody>
          </p:sp>
          <p:sp>
            <p:nvSpPr>
              <p:cNvPr id="39944" name="TextBox 8"/>
              <p:cNvSpPr txBox="1">
                <a:spLocks noChangeArrowheads="1"/>
              </p:cNvSpPr>
              <p:nvPr/>
            </p:nvSpPr>
            <p:spPr bwMode="auto">
              <a:xfrm>
                <a:off x="5952068" y="5198534"/>
                <a:ext cx="6527799" cy="711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350" dirty="0">
                    <a:latin typeface="+mn-ea"/>
                  </a:rPr>
                  <a:t>정치</a:t>
                </a:r>
                <a:r>
                  <a:rPr lang="en-US" altLang="ko-KR" sz="1350" dirty="0">
                    <a:latin typeface="+mn-ea"/>
                  </a:rPr>
                  <a:t>/</a:t>
                </a:r>
                <a:r>
                  <a:rPr lang="ko-KR" altLang="en-US" sz="1350" dirty="0">
                    <a:latin typeface="+mn-ea"/>
                  </a:rPr>
                  <a:t>규제</a:t>
                </a:r>
                <a:r>
                  <a:rPr lang="en-US" altLang="ko-KR" sz="1350" dirty="0">
                    <a:latin typeface="+mn-ea"/>
                  </a:rPr>
                  <a:t>, </a:t>
                </a:r>
                <a:r>
                  <a:rPr lang="ko-KR" altLang="en-US" sz="1350" dirty="0">
                    <a:latin typeface="+mn-ea"/>
                  </a:rPr>
                  <a:t>경제</a:t>
                </a:r>
                <a:r>
                  <a:rPr lang="en-US" altLang="ko-KR" sz="1350" dirty="0">
                    <a:latin typeface="+mn-ea"/>
                  </a:rPr>
                  <a:t>, </a:t>
                </a:r>
                <a:r>
                  <a:rPr lang="ko-KR" altLang="en-US" sz="1350" dirty="0">
                    <a:latin typeface="+mn-ea"/>
                  </a:rPr>
                  <a:t>사회</a:t>
                </a:r>
                <a:r>
                  <a:rPr lang="en-US" altLang="ko-KR" sz="1350" dirty="0">
                    <a:latin typeface="+mn-ea"/>
                  </a:rPr>
                  <a:t>, </a:t>
                </a:r>
                <a:r>
                  <a:rPr lang="ko-KR" altLang="en-US" sz="1350" dirty="0">
                    <a:latin typeface="+mn-ea"/>
                  </a:rPr>
                  <a:t>정부정책</a:t>
                </a:r>
              </a:p>
            </p:txBody>
          </p:sp>
          <p:sp>
            <p:nvSpPr>
              <p:cNvPr id="39945" name="TextBox 9"/>
              <p:cNvSpPr txBox="1">
                <a:spLocks noChangeArrowheads="1"/>
              </p:cNvSpPr>
              <p:nvPr/>
            </p:nvSpPr>
            <p:spPr bwMode="auto">
              <a:xfrm>
                <a:off x="942622" y="9423401"/>
                <a:ext cx="4097868" cy="711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350">
                    <a:latin typeface="+mn-ea"/>
                  </a:rPr>
                  <a:t>원료</a:t>
                </a:r>
                <a:r>
                  <a:rPr lang="en-US" altLang="ko-KR" sz="1350">
                    <a:latin typeface="+mn-ea"/>
                  </a:rPr>
                  <a:t>/</a:t>
                </a:r>
                <a:r>
                  <a:rPr lang="ko-KR" altLang="en-US" sz="1350">
                    <a:latin typeface="+mn-ea"/>
                  </a:rPr>
                  <a:t>상품</a:t>
                </a:r>
                <a:r>
                  <a:rPr lang="en-US" altLang="ko-KR" sz="1350">
                    <a:latin typeface="+mn-ea"/>
                  </a:rPr>
                  <a:t>/</a:t>
                </a:r>
                <a:r>
                  <a:rPr lang="ko-KR" altLang="en-US" sz="1350">
                    <a:latin typeface="+mn-ea"/>
                  </a:rPr>
                  <a:t>서비스</a:t>
                </a:r>
              </a:p>
            </p:txBody>
          </p:sp>
          <p:sp>
            <p:nvSpPr>
              <p:cNvPr id="39946" name="TextBox 10"/>
              <p:cNvSpPr txBox="1">
                <a:spLocks noChangeArrowheads="1"/>
              </p:cNvSpPr>
              <p:nvPr/>
            </p:nvSpPr>
            <p:spPr bwMode="auto">
              <a:xfrm>
                <a:off x="8255001" y="10447868"/>
                <a:ext cx="6016979" cy="711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350">
                    <a:latin typeface="+mn-ea"/>
                  </a:rPr>
                  <a:t>경쟁사 동향</a:t>
                </a:r>
                <a:r>
                  <a:rPr lang="en-US" altLang="ko-KR" sz="1350">
                    <a:latin typeface="+mn-ea"/>
                  </a:rPr>
                  <a:t>/</a:t>
                </a:r>
                <a:r>
                  <a:rPr lang="ko-KR" altLang="en-US" sz="1350">
                    <a:latin typeface="+mn-ea"/>
                  </a:rPr>
                  <a:t>선진업체</a:t>
                </a:r>
              </a:p>
            </p:txBody>
          </p:sp>
          <p:sp>
            <p:nvSpPr>
              <p:cNvPr id="39947" name="TextBox 11"/>
              <p:cNvSpPr txBox="1">
                <a:spLocks noChangeArrowheads="1"/>
              </p:cNvSpPr>
              <p:nvPr/>
            </p:nvSpPr>
            <p:spPr bwMode="auto">
              <a:xfrm>
                <a:off x="10560756" y="8015112"/>
                <a:ext cx="5376334" cy="711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350">
                    <a:latin typeface="+mn-ea"/>
                  </a:rPr>
                  <a:t>전략</a:t>
                </a:r>
                <a:r>
                  <a:rPr lang="en-US" altLang="ko-KR" sz="1350">
                    <a:latin typeface="+mn-ea"/>
                  </a:rPr>
                  <a:t>/</a:t>
                </a:r>
                <a:r>
                  <a:rPr lang="ko-KR" altLang="en-US" sz="1350">
                    <a:latin typeface="+mn-ea"/>
                  </a:rPr>
                  <a:t>인적자원</a:t>
                </a:r>
                <a:r>
                  <a:rPr lang="en-US" altLang="ko-KR" sz="1350">
                    <a:latin typeface="+mn-ea"/>
                  </a:rPr>
                  <a:t>/</a:t>
                </a:r>
                <a:r>
                  <a:rPr lang="ko-KR" altLang="en-US" sz="1350">
                    <a:latin typeface="+mn-ea"/>
                  </a:rPr>
                  <a:t>조직구조</a:t>
                </a:r>
                <a:r>
                  <a:rPr lang="en-US" altLang="ko-KR" sz="1350">
                    <a:latin typeface="+mn-ea"/>
                  </a:rPr>
                  <a:t>..</a:t>
                </a:r>
                <a:endParaRPr lang="ko-KR" altLang="en-US" sz="1350">
                  <a:latin typeface="+mn-ea"/>
                </a:endParaRPr>
              </a:p>
            </p:txBody>
          </p:sp>
          <p:sp>
            <p:nvSpPr>
              <p:cNvPr id="39948" name="TextBox 12"/>
              <p:cNvSpPr txBox="1">
                <a:spLocks noChangeArrowheads="1"/>
              </p:cNvSpPr>
              <p:nvPr/>
            </p:nvSpPr>
            <p:spPr bwMode="auto">
              <a:xfrm>
                <a:off x="6208891" y="6846711"/>
                <a:ext cx="3584223" cy="875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800" b="1" dirty="0">
                    <a:solidFill>
                      <a:srgbClr val="FF0000"/>
                    </a:solidFill>
                    <a:latin typeface="+mn-ea"/>
                  </a:rPr>
                  <a:t>문제</a:t>
                </a:r>
              </a:p>
            </p:txBody>
          </p:sp>
          <p:cxnSp>
            <p:nvCxnSpPr>
              <p:cNvPr id="39949" name="직선 화살표 연결선 14"/>
              <p:cNvCxnSpPr>
                <a:cxnSpLocks noChangeShapeType="1"/>
              </p:cNvCxnSpPr>
              <p:nvPr/>
            </p:nvCxnSpPr>
            <p:spPr bwMode="auto">
              <a:xfrm flipV="1">
                <a:off x="8511822" y="5856112"/>
                <a:ext cx="0" cy="990599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50" name="직선 화살표 연결선 16"/>
              <p:cNvCxnSpPr>
                <a:cxnSpLocks noChangeShapeType="1"/>
                <a:stCxn id="39948" idx="3"/>
                <a:endCxn id="39942" idx="1"/>
              </p:cNvCxnSpPr>
              <p:nvPr/>
            </p:nvCxnSpPr>
            <p:spPr bwMode="auto">
              <a:xfrm>
                <a:off x="9793114" y="7284438"/>
                <a:ext cx="2444042" cy="5416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51" name="직선 화살표 연결선 18"/>
              <p:cNvCxnSpPr>
                <a:cxnSpLocks noChangeShapeType="1"/>
              </p:cNvCxnSpPr>
              <p:nvPr/>
            </p:nvCxnSpPr>
            <p:spPr bwMode="auto">
              <a:xfrm>
                <a:off x="8001001" y="8015111"/>
                <a:ext cx="0" cy="1151467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52" name="직선 화살표 연결선 20"/>
              <p:cNvCxnSpPr>
                <a:cxnSpLocks noChangeShapeType="1"/>
                <a:endCxn id="39948" idx="1"/>
              </p:cNvCxnSpPr>
              <p:nvPr/>
            </p:nvCxnSpPr>
            <p:spPr bwMode="auto">
              <a:xfrm>
                <a:off x="4286959" y="7258757"/>
                <a:ext cx="1921932" cy="25681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" name="모서리가 둥근 직사각형 4"/>
            <p:cNvSpPr/>
            <p:nvPr/>
          </p:nvSpPr>
          <p:spPr>
            <a:xfrm>
              <a:off x="755576" y="2276872"/>
              <a:ext cx="7632848" cy="36724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F466-64CB-488A-9ABD-72EA8A97F04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AF24D-4E75-4828-987A-C61D39FD9D06}"/>
              </a:ext>
            </a:extLst>
          </p:cNvPr>
          <p:cNvSpPr txBox="1"/>
          <p:nvPr/>
        </p:nvSpPr>
        <p:spPr>
          <a:xfrm>
            <a:off x="922263" y="664173"/>
            <a:ext cx="6929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참고</a:t>
            </a:r>
            <a:r>
              <a:rPr lang="en-US" altLang="ko-KR" b="1" dirty="0"/>
              <a:t>_</a:t>
            </a:r>
            <a:r>
              <a:rPr lang="ko-KR" altLang="en-US" b="1" dirty="0"/>
              <a:t>조직의 일반적인 문제를 바라보는 </a:t>
            </a:r>
            <a:r>
              <a:rPr lang="en-US" altLang="ko-KR" b="1" dirty="0"/>
              <a:t>4</a:t>
            </a:r>
            <a:r>
              <a:rPr lang="ko-KR" altLang="en-US" b="1" dirty="0"/>
              <a:t>가지 영역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EC518-5BB0-4935-A3E4-C7E0DFF8E472}"/>
              </a:ext>
            </a:extLst>
          </p:cNvPr>
          <p:cNvSpPr txBox="1"/>
          <p:nvPr/>
        </p:nvSpPr>
        <p:spPr>
          <a:xfrm>
            <a:off x="724712" y="5227222"/>
            <a:ext cx="7820127" cy="1026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일반적으로 조직에서 발생하는 어떤 문제에 대한 원인을 찾기 위해서는 </a:t>
            </a:r>
            <a:r>
              <a:rPr lang="en-US" altLang="ko-KR" sz="1400" dirty="0"/>
              <a:t>4</a:t>
            </a:r>
            <a:r>
              <a:rPr lang="ko-KR" altLang="en-US" sz="1400" dirty="0"/>
              <a:t>가지 영역을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살펴보면 발생한 문제의 원인을 알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644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673914" y="1323370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2938294"/>
            <a:ext cx="60486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다양한 해결안 중 최적의 해결안을 선정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효과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효율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하는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7063530" y="2178395"/>
            <a:ext cx="796315" cy="595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286BF4-60AC-4F8D-B499-5722679BD715}"/>
              </a:ext>
            </a:extLst>
          </p:cNvPr>
          <p:cNvSpPr txBox="1"/>
          <p:nvPr/>
        </p:nvSpPr>
        <p:spPr>
          <a:xfrm>
            <a:off x="661936" y="3608197"/>
            <a:ext cx="7820127" cy="1997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-5</a:t>
            </a:r>
            <a:r>
              <a:rPr lang="ko-KR" altLang="en-US" sz="1400" dirty="0"/>
              <a:t>단계</a:t>
            </a:r>
            <a:r>
              <a:rPr lang="en-US" altLang="ko-KR" sz="1400" dirty="0"/>
              <a:t>(</a:t>
            </a:r>
            <a:r>
              <a:rPr lang="ko-KR" altLang="en-US" sz="1400" dirty="0"/>
              <a:t>최종 해결안 선정</a:t>
            </a:r>
            <a:r>
              <a:rPr lang="en-US" altLang="ko-KR" sz="1400" dirty="0"/>
              <a:t>)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4</a:t>
            </a:r>
            <a:r>
              <a:rPr lang="ko-KR" altLang="en-US" sz="1400" dirty="0"/>
              <a:t>단계에서 도출한 각 해결안 후보에 대하여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ko-KR" altLang="en-US" sz="1400" dirty="0"/>
              <a:t>효율성과 효과성을 토대로 최종 해결안을 선정합니다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해결안 후보 중에서 효율성과 효과성이 높은 영역에 위치한 후보 들을 최종 해결안으로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ko-KR" altLang="en-US" sz="1400" dirty="0"/>
              <a:t>선정합니다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샘플은 다음 장을 참고하세요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7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42918"/>
              </p:ext>
            </p:extLst>
          </p:nvPr>
        </p:nvGraphicFramePr>
        <p:xfrm>
          <a:off x="1547664" y="1345158"/>
          <a:ext cx="6768752" cy="339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9443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/>
                    </a:p>
                    <a:p>
                      <a:pPr algn="ctr"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443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9952" y="50487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문제해결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961" y="2007738"/>
            <a:ext cx="461665" cy="1809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문제해결 효율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179726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높다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358204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낮다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8713" y="483842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낮다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484216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높다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1746128"/>
            <a:ext cx="302433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벌금을 물린다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3159867"/>
            <a:ext cx="3096344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잔디밭에 고압전류를 흐르게 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3519907"/>
            <a:ext cx="3096344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한번 들어가면 나오지 못하게 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0324" y="4058719"/>
            <a:ext cx="2915415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횡단 안 하면 음료수를 제공한다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00600" y="3330304"/>
            <a:ext cx="290513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울타리에 볼거리를 제공한다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3879947"/>
            <a:ext cx="3096344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너머에 있는 건물의 입구를 가장자리로 옮긴가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2106168"/>
            <a:ext cx="3024336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흙길에</a:t>
            </a:r>
            <a:r>
              <a:rPr lang="ko-KR" altLang="en-US" sz="1100" b="1" dirty="0"/>
              <a:t> 보도 블록을 깔고 꽃을 심는다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0324" y="3690344"/>
            <a:ext cx="2915415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강한 내성의 잔디를 심는다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232275"/>
            <a:ext cx="3096344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잔디밭 위로 지나가는 다리를 설치한다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AEFC0-14B6-45BB-8D4E-BBDA68875789}"/>
              </a:ext>
            </a:extLst>
          </p:cNvPr>
          <p:cNvSpPr txBox="1"/>
          <p:nvPr/>
        </p:nvSpPr>
        <p:spPr>
          <a:xfrm>
            <a:off x="1547664" y="620785"/>
            <a:ext cx="187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25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A7C3DC-6093-462D-A8FE-B6A72DA329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최종해결안 선정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5E713DA-57D9-4035-B7BA-23F3B9C7D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13351"/>
              </p:ext>
            </p:extLst>
          </p:nvPr>
        </p:nvGraphicFramePr>
        <p:xfrm>
          <a:off x="1308205" y="1952836"/>
          <a:ext cx="7452828" cy="394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측정된 성과를 인사고과에 반영한다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새로 전보된 직원들에게 특히 관심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회의 </a:t>
                      </a:r>
                      <a:r>
                        <a:rPr lang="ko-KR" altLang="en-US" sz="1400" b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진행시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모든 직원들을 참여 시켜 업무</a:t>
                      </a:r>
                      <a:endParaRPr lang="en-US" altLang="ko-KR" sz="14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에 대한 흐름을 </a:t>
                      </a:r>
                      <a:r>
                        <a:rPr lang="ko-KR" altLang="en-US" sz="1400" b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파악시킨다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업무 성과가 </a:t>
                      </a:r>
                      <a:r>
                        <a:rPr lang="ko-KR" altLang="en-US" sz="1400" b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우수시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그에 맞는 보상</a:t>
                      </a:r>
                      <a:endParaRPr lang="en-US" altLang="ko-KR" sz="14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kern="12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kern="12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워크숍을 통해 팀원 간 의사소통을 장려한다</a:t>
                      </a:r>
                      <a:r>
                        <a:rPr lang="en-US" altLang="ko-KR" sz="1400" b="0" kern="12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317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 lang="ko-KR" altLang="en-US"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부서 내 모든 사람들과 소통 시간 필요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 lang="ko-KR" altLang="en-US"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주말에 강제적으로 팀원들 간의 모임을 개최한다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직접 직원들에게 프로젝트에 대한 업무를 분담한다.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직원들이 밑은 업무를 잘 해결하고 있는지 관심을 가진다.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 lang="ko-KR" altLang="en-US"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낮은 성과를 기록한 사원에게 봉급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진급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휴가 등에 불이익을 준다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F6B53C-6C11-4E7D-A107-AEB92BC92924}"/>
              </a:ext>
            </a:extLst>
          </p:cNvPr>
          <p:cNvSpPr txBox="1"/>
          <p:nvPr/>
        </p:nvSpPr>
        <p:spPr>
          <a:xfrm>
            <a:off x="4523017" y="1584149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문제해결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E437A-6E32-47E8-B4C1-4EFBB9B0126A}"/>
              </a:ext>
            </a:extLst>
          </p:cNvPr>
          <p:cNvSpPr txBox="1"/>
          <p:nvPr/>
        </p:nvSpPr>
        <p:spPr>
          <a:xfrm>
            <a:off x="940821" y="2708920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7365-8019-4343-9E02-DC51E2E508E1}"/>
              </a:ext>
            </a:extLst>
          </p:cNvPr>
          <p:cNvSpPr txBox="1"/>
          <p:nvPr/>
        </p:nvSpPr>
        <p:spPr>
          <a:xfrm>
            <a:off x="940821" y="4562051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낮다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7FD35-8BBF-40BC-AF1A-DB0FC2D51528}"/>
              </a:ext>
            </a:extLst>
          </p:cNvPr>
          <p:cNvSpPr txBox="1"/>
          <p:nvPr/>
        </p:nvSpPr>
        <p:spPr>
          <a:xfrm>
            <a:off x="2861960" y="1614282"/>
            <a:ext cx="864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낮다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EE652-F627-44D5-8BAC-9C2E5B0C9105}"/>
              </a:ext>
            </a:extLst>
          </p:cNvPr>
          <p:cNvSpPr txBox="1"/>
          <p:nvPr/>
        </p:nvSpPr>
        <p:spPr>
          <a:xfrm>
            <a:off x="6786396" y="1614282"/>
            <a:ext cx="864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ABDB0-04F8-4EAE-A4BC-0714E2B1C222}"/>
              </a:ext>
            </a:extLst>
          </p:cNvPr>
          <p:cNvSpPr txBox="1"/>
          <p:nvPr/>
        </p:nvSpPr>
        <p:spPr>
          <a:xfrm>
            <a:off x="592016" y="3018559"/>
            <a:ext cx="461665" cy="1809492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문제해결 효율</a:t>
            </a:r>
          </a:p>
        </p:txBody>
      </p:sp>
    </p:spTree>
    <p:extLst>
      <p:ext uri="{BB962C8B-B14F-4D97-AF65-F5344CB8AC3E}">
        <p14:creationId xmlns:p14="http://schemas.microsoft.com/office/powerpoint/2010/main" val="383782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755576" y="836714"/>
            <a:ext cx="370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47725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47725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47725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47725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47725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상황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859339" y="858616"/>
            <a:ext cx="4176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3" y="458505"/>
            <a:ext cx="309893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팀 학습 사례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76440"/>
            <a:ext cx="7560840" cy="504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미래융합연구원 이미래원장은 대전 본사 </a:t>
            </a:r>
            <a:r>
              <a:rPr lang="ko-KR" altLang="en-US" sz="1200" b="1" u="sng" dirty="0"/>
              <a:t>연구개발본부에서 추진하고 있는 </a:t>
            </a:r>
            <a:r>
              <a:rPr lang="en-US" altLang="ko-KR" sz="1200" b="1" u="sng" dirty="0"/>
              <a:t>&lt;</a:t>
            </a:r>
            <a:r>
              <a:rPr lang="ko-KR" altLang="en-US" sz="1200" b="1" u="sng" dirty="0" err="1"/>
              <a:t>신성장</a:t>
            </a:r>
            <a:r>
              <a:rPr lang="ko-KR" altLang="en-US" sz="1200" b="1" u="sng" dirty="0"/>
              <a:t> 동력 사업</a:t>
            </a:r>
            <a:r>
              <a:rPr lang="en-US" altLang="ko-KR" sz="1200" b="1" u="sng" dirty="0"/>
              <a:t>&gt; </a:t>
            </a:r>
            <a:r>
              <a:rPr lang="ko-KR" altLang="en-US" sz="1200" b="1" u="sng" dirty="0"/>
              <a:t>프로젝트가 생각보다 원하는 결과를 보여주지 못하고 있고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업무에 임하는 직원들의 마음가짐도 열정이 부족하다는 보고를 자주 받고 있다</a:t>
            </a:r>
            <a:r>
              <a:rPr lang="en-US" altLang="ko-KR" sz="1200" b="1" u="sng" dirty="0"/>
              <a:t>. </a:t>
            </a:r>
            <a:r>
              <a:rPr lang="ko-KR" altLang="en-US" sz="1200" dirty="0"/>
              <a:t>이미래 원장은 </a:t>
            </a:r>
            <a:r>
              <a:rPr lang="en-US" altLang="ko-KR" sz="1200" b="1" dirty="0"/>
              <a:t>&lt;</a:t>
            </a:r>
            <a:r>
              <a:rPr lang="ko-KR" altLang="en-US" sz="1200" b="1" dirty="0" err="1"/>
              <a:t>신성장</a:t>
            </a:r>
            <a:r>
              <a:rPr lang="ko-KR" altLang="en-US" sz="1200" b="1" dirty="0"/>
              <a:t> 동력 사업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의 원활한 추진을 위해 연구개발본부 최 고참 </a:t>
            </a:r>
            <a:r>
              <a:rPr lang="ko-KR" altLang="en-US" sz="1200" b="1" dirty="0" err="1"/>
              <a:t>김해결</a:t>
            </a:r>
            <a:r>
              <a:rPr lang="ko-KR" altLang="en-US" sz="1200" b="1" dirty="0"/>
              <a:t> 책임연구원을 불러 이에 대한 문제해결을 지시했다</a:t>
            </a:r>
            <a:r>
              <a:rPr lang="en-US" altLang="ko-KR" sz="1200" dirty="0"/>
              <a:t>. </a:t>
            </a:r>
            <a:r>
              <a:rPr lang="ko-KR" altLang="en-US" sz="1200" dirty="0"/>
              <a:t>문제 해결을 지시 받은 </a:t>
            </a:r>
            <a:r>
              <a:rPr lang="ko-KR" altLang="en-US" sz="1200" dirty="0" err="1"/>
              <a:t>김해결</a:t>
            </a:r>
            <a:r>
              <a:rPr lang="ko-KR" altLang="en-US" sz="1200" dirty="0"/>
              <a:t> 팀장은 문제 인식 후에 </a:t>
            </a:r>
            <a:r>
              <a:rPr lang="en-US" altLang="ko-KR" sz="1200" dirty="0"/>
              <a:t>IT </a:t>
            </a:r>
            <a:r>
              <a:rPr lang="ko-KR" altLang="en-US" sz="1200" dirty="0"/>
              <a:t>부서의 도움을 받아 먼저 </a:t>
            </a:r>
            <a:r>
              <a:rPr lang="ko-KR" altLang="en-US" sz="1200" b="1" u="sng" dirty="0"/>
              <a:t>외부 인터넷 사이트에 접속하는 건수를 기준</a:t>
            </a:r>
            <a:r>
              <a:rPr lang="ko-KR" altLang="en-US" sz="1200" dirty="0"/>
              <a:t>으로 연구개발본부 직원들의 업무현황을 파악하기로 했다</a:t>
            </a:r>
            <a:r>
              <a:rPr lang="en-US" altLang="ko-KR" sz="1200" dirty="0"/>
              <a:t>. </a:t>
            </a:r>
            <a:r>
              <a:rPr lang="ko-KR" altLang="en-US" sz="1200" dirty="0"/>
              <a:t>일주일 동안 관찰한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외부 </a:t>
            </a:r>
            <a:r>
              <a:rPr lang="ko-KR" altLang="en-US" sz="1200" b="1" u="sng" dirty="0"/>
              <a:t>인터넷 접속 건수가 </a:t>
            </a:r>
            <a:r>
              <a:rPr lang="en-US" altLang="ko-KR" sz="1200" b="1" u="sng" dirty="0"/>
              <a:t>5</a:t>
            </a:r>
            <a:r>
              <a:rPr lang="ko-KR" altLang="en-US" sz="1200" b="1" u="sng" dirty="0"/>
              <a:t>시까지 그 수준이 유지된다는 사실을 발견했다</a:t>
            </a:r>
            <a:r>
              <a:rPr lang="en-US" altLang="ko-KR" sz="1200" dirty="0"/>
              <a:t>. </a:t>
            </a:r>
            <a:r>
              <a:rPr lang="ko-KR" altLang="en-US" sz="1200" dirty="0"/>
              <a:t>좀더 심층적으로 분석해보니 </a:t>
            </a:r>
            <a:r>
              <a:rPr lang="ko-KR" altLang="en-US" sz="1200" b="1" u="sng" dirty="0"/>
              <a:t>연구개발본부내 타 팀 </a:t>
            </a:r>
            <a:r>
              <a:rPr lang="ko-KR" altLang="en-US" sz="1200" b="1" u="sng" dirty="0" err="1"/>
              <a:t>직원오후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2</a:t>
            </a:r>
            <a:r>
              <a:rPr lang="ko-KR" altLang="en-US" sz="1200" b="1" u="sng" dirty="0"/>
              <a:t>시경에 갑작스레 증가하여 들의 인터넷 접속 건수는 일주일 내내 접속 건수가 적고 일정 했다</a:t>
            </a:r>
            <a:r>
              <a:rPr lang="en-US" altLang="ko-KR" sz="1200" b="1" u="sng" dirty="0"/>
              <a:t>.</a:t>
            </a:r>
            <a:r>
              <a:rPr lang="en-US" altLang="ko-KR" sz="1200" dirty="0"/>
              <a:t> </a:t>
            </a:r>
            <a:r>
              <a:rPr lang="ko-KR" altLang="en-US" sz="1200" dirty="0"/>
              <a:t>특별히 </a:t>
            </a:r>
            <a:r>
              <a:rPr lang="ko-KR" altLang="en-US" sz="1200" b="1" u="sng" dirty="0"/>
              <a:t>연구개발본부 중 기술개발팀과 융합연구팀의 접속 건수는 항상 오후 </a:t>
            </a:r>
            <a:r>
              <a:rPr lang="en-US" altLang="ko-KR" sz="1200" b="1" u="sng" dirty="0"/>
              <a:t>2~5</a:t>
            </a:r>
            <a:r>
              <a:rPr lang="ko-KR" altLang="en-US" sz="1200" b="1" u="sng" dirty="0"/>
              <a:t>시만 되면 피크를 이루었다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두 팀의 직원들을 인터뷰를 해보니</a:t>
            </a:r>
            <a:r>
              <a:rPr lang="en-US" altLang="ko-KR" sz="1200" dirty="0"/>
              <a:t>, </a:t>
            </a:r>
            <a:r>
              <a:rPr lang="ko-KR" altLang="en-US" sz="1200" b="1" u="sng" dirty="0"/>
              <a:t>기술개발팀과 융합연구팀 직원들 중 절반 정도는 자기들이 무슨 일을 어떻게 해야 하는지 잘 알지 못하겠다면서</a:t>
            </a:r>
            <a:r>
              <a:rPr lang="ko-KR" altLang="en-US" sz="1200" dirty="0"/>
              <a:t> 아무것도 하지 않는 것보다 인터넷이라도 접속하는 게 낫지 않느냐고 목소리를 높였다</a:t>
            </a:r>
            <a:r>
              <a:rPr lang="en-US" altLang="ko-KR" sz="1200" dirty="0"/>
              <a:t>. </a:t>
            </a:r>
            <a:r>
              <a:rPr lang="ko-KR" altLang="en-US" sz="1200" dirty="0"/>
              <a:t>특이한 사실은 그런 불평을 토로하는 직원들 모두가 </a:t>
            </a:r>
            <a:r>
              <a:rPr lang="en-US" altLang="ko-KR" sz="1200" b="1" u="sng" dirty="0"/>
              <a:t>2</a:t>
            </a:r>
            <a:r>
              <a:rPr lang="ko-KR" altLang="en-US" sz="1200" b="1" u="sng" dirty="0"/>
              <a:t>개월 전에 대대적인 조직개편으로 </a:t>
            </a:r>
            <a:r>
              <a:rPr lang="ko-KR" altLang="en-US" sz="1200" dirty="0"/>
              <a:t>인해 새로이 기술개발팀과 융합연구팀으로 전보되어 왔다는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이미래 원장은 </a:t>
            </a:r>
            <a:r>
              <a:rPr lang="ko-KR" altLang="en-US" sz="1200" dirty="0" err="1"/>
              <a:t>미래창조과학부에서</a:t>
            </a:r>
            <a:r>
              <a:rPr lang="ko-KR" altLang="en-US" sz="1200" dirty="0"/>
              <a:t> 중점적으로 추진하고 있는 </a:t>
            </a:r>
            <a:r>
              <a:rPr lang="ko-KR" altLang="en-US" sz="1200" dirty="0" err="1"/>
              <a:t>신성장동력을</a:t>
            </a:r>
            <a:r>
              <a:rPr lang="ko-KR" altLang="en-US" sz="1200" dirty="0"/>
              <a:t> 탐색하기 위한 장기 프로젝트를 </a:t>
            </a:r>
            <a:r>
              <a:rPr lang="en-US" altLang="ko-KR" sz="1200" dirty="0"/>
              <a:t>3</a:t>
            </a:r>
            <a:r>
              <a:rPr lang="ko-KR" altLang="en-US" sz="1200" dirty="0"/>
              <a:t>개월 전부터 강력하게 추진 중인데</a:t>
            </a:r>
            <a:r>
              <a:rPr lang="en-US" altLang="ko-KR" sz="1200" dirty="0"/>
              <a:t>, </a:t>
            </a:r>
            <a:r>
              <a:rPr lang="ko-KR" altLang="en-US" sz="1200" dirty="0"/>
              <a:t>이 프로젝트의 핵심참여자는 </a:t>
            </a:r>
            <a:r>
              <a:rPr lang="ko-KR" altLang="en-US" sz="1200" b="1" dirty="0"/>
              <a:t>이홍기 기술개발팀장과 </a:t>
            </a:r>
            <a:r>
              <a:rPr lang="ko-KR" altLang="en-US" sz="1200" b="1" dirty="0" err="1"/>
              <a:t>황해식</a:t>
            </a:r>
            <a:r>
              <a:rPr lang="ko-KR" altLang="en-US" sz="1200" b="1" dirty="0"/>
              <a:t> 융합연구팀장이다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이홍기 기술개발팀장은 </a:t>
            </a:r>
            <a:r>
              <a:rPr lang="ko-KR" altLang="en-US" sz="1200" dirty="0" err="1"/>
              <a:t>신성장동력</a:t>
            </a:r>
            <a:r>
              <a:rPr lang="ko-KR" altLang="en-US" sz="1200" dirty="0"/>
              <a:t> 사업을 위해 외부에서 얼마 전에 </a:t>
            </a:r>
            <a:r>
              <a:rPr lang="ko-KR" altLang="en-US" sz="1200" b="1" u="sng" dirty="0"/>
              <a:t>스카우트를 통해 부임했고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황해식</a:t>
            </a:r>
            <a:r>
              <a:rPr lang="ko-KR" altLang="en-US" sz="1200" dirty="0"/>
              <a:t> 융합연구팀장은 </a:t>
            </a:r>
            <a:r>
              <a:rPr lang="ko-KR" altLang="en-US" sz="1200" b="1" u="sng" dirty="0"/>
              <a:t>신입사원 시절부터 </a:t>
            </a:r>
            <a:r>
              <a:rPr lang="ko-KR" altLang="en-US" sz="1200" dirty="0"/>
              <a:t>미래융합연구원에 근무를 해오고 있다</a:t>
            </a:r>
            <a:r>
              <a:rPr lang="en-US" altLang="ko-KR" sz="1200" dirty="0"/>
              <a:t>. </a:t>
            </a:r>
            <a:r>
              <a:rPr lang="ko-KR" altLang="en-US" sz="1200" b="1" u="sng" dirty="0"/>
              <a:t>프로젝트 회의는 주로 팀장들이 참여하고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보통 오후에 열리며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한 번 모이면 밤 늦게까지 마라톤 회의가 이어지곤 한다</a:t>
            </a:r>
            <a:r>
              <a:rPr lang="en-US" altLang="ko-KR" sz="1200" b="1" u="sng" dirty="0"/>
              <a:t>.</a:t>
            </a:r>
            <a:endParaRPr lang="ko-KR" alt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38794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687" y="80928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문제해결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단계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6719" y="1323338"/>
            <a:ext cx="6120680" cy="1066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73914" y="1868655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123728" y="3216412"/>
            <a:ext cx="60486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지금 벌어지고 있는 사건이나 겉으로 드러난 상황</a:t>
            </a:r>
            <a:r>
              <a:rPr lang="en-US" altLang="ko-KR" sz="1600" b="1" dirty="0">
                <a:solidFill>
                  <a:srgbClr val="0000FF"/>
                </a:solidFill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</a:rPr>
              <a:t>개별사례</a:t>
            </a:r>
            <a:r>
              <a:rPr lang="en-US" altLang="ko-KR" sz="1600" b="1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  </a:t>
            </a:r>
            <a:r>
              <a:rPr lang="ko-KR" altLang="en-US" sz="1600" b="1" dirty="0"/>
              <a:t>을 파악하는 단계</a:t>
            </a:r>
          </a:p>
        </p:txBody>
      </p:sp>
      <p:cxnSp>
        <p:nvCxnSpPr>
          <p:cNvPr id="23" name="꺾인 연결선 22"/>
          <p:cNvCxnSpPr>
            <a:endCxn id="31" idx="1"/>
          </p:cNvCxnSpPr>
          <p:nvPr/>
        </p:nvCxnSpPr>
        <p:spPr>
          <a:xfrm rot="16200000" flipH="1">
            <a:off x="1231965" y="2617036"/>
            <a:ext cx="919430" cy="8640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F588A2-4070-47FA-83BB-203DB7F64DC1}"/>
              </a:ext>
            </a:extLst>
          </p:cNvPr>
          <p:cNvSpPr txBox="1"/>
          <p:nvPr/>
        </p:nvSpPr>
        <p:spPr>
          <a:xfrm>
            <a:off x="681749" y="4305063"/>
            <a:ext cx="7820127" cy="134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-1</a:t>
            </a:r>
            <a:r>
              <a:rPr lang="ko-KR" altLang="en-US" sz="1400" dirty="0"/>
              <a:t>단계</a:t>
            </a:r>
            <a:r>
              <a:rPr lang="en-US" altLang="ko-KR" sz="1400" dirty="0"/>
              <a:t>(</a:t>
            </a:r>
            <a:r>
              <a:rPr lang="ko-KR" altLang="en-US" sz="1400" dirty="0"/>
              <a:t>현상파악</a:t>
            </a:r>
            <a:r>
              <a:rPr lang="en-US" altLang="ko-KR" sz="1400" dirty="0"/>
              <a:t>)</a:t>
            </a:r>
            <a:r>
              <a:rPr lang="ko-KR" altLang="en-US" sz="1400" dirty="0"/>
              <a:t>에서는 팀 학습 사례에서 제시한 내용을 파악합니다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현상파악을 과학적으로 하기 위해서 </a:t>
            </a:r>
            <a:r>
              <a:rPr lang="en-US" altLang="ko-KR" sz="1400" dirty="0"/>
              <a:t>KT</a:t>
            </a:r>
            <a:r>
              <a:rPr lang="ko-KR" altLang="en-US" sz="1400" dirty="0"/>
              <a:t>분석법을 활용합니다</a:t>
            </a:r>
            <a:r>
              <a:rPr lang="en-US" altLang="ko-KR" sz="1400" dirty="0"/>
              <a:t>(</a:t>
            </a:r>
            <a:r>
              <a:rPr lang="ko-KR" altLang="en-US" sz="1400" dirty="0"/>
              <a:t>다음 장 참조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현상파악 단계에서는 현상자체를 그대로 보아야 하며 상상해서 작성해서는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54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0735" y="850027"/>
            <a:ext cx="4248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(1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Tool </a:t>
            </a:r>
            <a:r>
              <a:rPr lang="en-US" altLang="ko-KR" b="1" dirty="0">
                <a:solidFill>
                  <a:srgbClr val="0000FF"/>
                </a:solidFill>
              </a:rPr>
              <a:t>_KT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분석법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61035" y="1502071"/>
            <a:ext cx="6840760" cy="2520280"/>
            <a:chOff x="1187624" y="2708920"/>
            <a:chExt cx="6840760" cy="25202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87624" y="2708920"/>
              <a:ext cx="6408712" cy="25202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19672" y="3068960"/>
              <a:ext cx="6408712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WHAT : </a:t>
              </a:r>
              <a:r>
                <a:rPr lang="ko-KR" altLang="en-US" b="1" dirty="0">
                  <a:solidFill>
                    <a:srgbClr val="0000FF"/>
                  </a:solidFill>
                </a:rPr>
                <a:t>무엇이 발생했는가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</a:p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WHERE : </a:t>
              </a:r>
              <a:r>
                <a:rPr lang="ko-KR" altLang="en-US" b="1" dirty="0">
                  <a:solidFill>
                    <a:srgbClr val="0000FF"/>
                  </a:solidFill>
                </a:rPr>
                <a:t>어디서 문제가 발생했는가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</a:p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WHEN : </a:t>
              </a:r>
              <a:r>
                <a:rPr lang="ko-KR" altLang="en-US" b="1" dirty="0">
                  <a:solidFill>
                    <a:srgbClr val="0000FF"/>
                  </a:solidFill>
                </a:rPr>
                <a:t>언제 문제가 발생했는가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</a:p>
            <a:p>
              <a:pPr marL="342891" indent="-342891">
                <a:lnSpc>
                  <a:spcPct val="150000"/>
                </a:lnSpc>
                <a:buAutoNum type="arabicParenBoth"/>
              </a:pPr>
              <a:r>
                <a:rPr lang="en-US" altLang="ko-KR" b="1" dirty="0">
                  <a:solidFill>
                    <a:srgbClr val="0000FF"/>
                  </a:solidFill>
                </a:rPr>
                <a:t>HOW MUCH(MANY) : </a:t>
              </a:r>
              <a:r>
                <a:rPr lang="ko-KR" altLang="en-US" b="1" dirty="0">
                  <a:solidFill>
                    <a:srgbClr val="0000FF"/>
                  </a:solidFill>
                </a:rPr>
                <a:t>얼마나 영향을 받았는가</a:t>
              </a:r>
              <a:r>
                <a:rPr lang="en-US" altLang="ko-KR" b="1" dirty="0">
                  <a:solidFill>
                    <a:srgbClr val="0000FF"/>
                  </a:solidFill>
                </a:rPr>
                <a:t>?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F466-64CB-488A-9ABD-72EA8A97F04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C2215-1A1C-4198-A3F9-4CB04E029EF6}"/>
              </a:ext>
            </a:extLst>
          </p:cNvPr>
          <p:cNvSpPr txBox="1"/>
          <p:nvPr/>
        </p:nvSpPr>
        <p:spPr>
          <a:xfrm>
            <a:off x="1138378" y="4382391"/>
            <a:ext cx="7114420" cy="102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-1</a:t>
            </a:r>
            <a:r>
              <a:rPr lang="ko-KR" altLang="en-US" sz="1400" dirty="0"/>
              <a:t>단계</a:t>
            </a:r>
            <a:r>
              <a:rPr lang="en-US" altLang="ko-KR" sz="1400" dirty="0"/>
              <a:t>(</a:t>
            </a:r>
            <a:r>
              <a:rPr lang="ko-KR" altLang="en-US" sz="1400" dirty="0"/>
              <a:t>현상파악</a:t>
            </a:r>
            <a:r>
              <a:rPr lang="en-US" altLang="ko-KR" sz="1400" dirty="0"/>
              <a:t>)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4</a:t>
            </a:r>
            <a:r>
              <a:rPr lang="ko-KR" altLang="en-US" sz="1400" dirty="0"/>
              <a:t>가지 영역에서  현상파악을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팀 학습 사례를 보고 </a:t>
            </a:r>
            <a:r>
              <a:rPr lang="en-US" altLang="ko-KR" sz="1400" dirty="0"/>
              <a:t>4</a:t>
            </a:r>
            <a:r>
              <a:rPr lang="ko-KR" altLang="en-US" sz="1400" dirty="0"/>
              <a:t>가지 영역의 내용을 도출합니다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871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현상파악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0BEFADD9-CC1C-4DA2-8EB9-F313584591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-KT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A5E94C1-8D92-4433-B50A-FEFD8879C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19898"/>
              </p:ext>
            </p:extLst>
          </p:nvPr>
        </p:nvGraphicFramePr>
        <p:xfrm>
          <a:off x="1115616" y="1772816"/>
          <a:ext cx="7126604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§"/>
                        <a:defRPr lang="ko-KR" altLang="en-US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(Case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무엇이 발생했나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(WHAT)</a:t>
                      </a:r>
                    </a:p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-Fact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기술개발팀과 융합연구팀의 외부 인터넷 접속건수가 타 부서에 비해서 월등히 높다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§"/>
                        <a:defRPr lang="ko-KR" altLang="en-US"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(Case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어디서 문제가 발생했나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(WHERE)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본인들이 속한 부서에서 무슨 일을 어떻게 해야 하는지 잘 알지 못하는 것으로부터 문제가 발생했다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§"/>
                        <a:defRPr lang="ko-KR" altLang="en-US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(Case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 발생했나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(WHEN)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대대적인 조직개편으로 새로이 기술개발팀과 융합연구팀으로 전보되어 온 이후로부터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116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§"/>
                        <a:defRPr lang="ko-KR" altLang="en-US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(Case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얼마나 영향을 받았나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</a:p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(HOW MUCH)</a:t>
                      </a:r>
                    </a:p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기대상태가 영향을 받은 정도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연구개발본부에서 추진하는 프로젝트가 생각보다 원하는 결과를 보여주지 못하고 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4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673914" y="1138812"/>
            <a:ext cx="7868185" cy="720727"/>
            <a:chOff x="467544" y="3030044"/>
            <a:chExt cx="7868185" cy="720725"/>
          </a:xfrm>
        </p:grpSpPr>
        <p:grpSp>
          <p:nvGrpSpPr>
            <p:cNvPr id="5" name="Group 153"/>
            <p:cNvGrpSpPr>
              <a:grpSpLocks/>
            </p:cNvGrpSpPr>
            <p:nvPr/>
          </p:nvGrpSpPr>
          <p:grpSpPr bwMode="auto">
            <a:xfrm>
              <a:off x="467544" y="3030044"/>
              <a:ext cx="6264697" cy="720725"/>
              <a:chOff x="304" y="2385"/>
              <a:chExt cx="5084" cy="454"/>
            </a:xfrm>
          </p:grpSpPr>
          <p:sp>
            <p:nvSpPr>
              <p:cNvPr id="6" name="Freeform 94"/>
              <p:cNvSpPr>
                <a:spLocks/>
              </p:cNvSpPr>
              <p:nvPr/>
            </p:nvSpPr>
            <p:spPr bwMode="auto">
              <a:xfrm>
                <a:off x="363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" name="AutoShape 95"/>
              <p:cNvSpPr>
                <a:spLocks noChangeArrowheads="1"/>
              </p:cNvSpPr>
              <p:nvPr/>
            </p:nvSpPr>
            <p:spPr bwMode="auto">
              <a:xfrm>
                <a:off x="362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8" name="Rectangle 96"/>
              <p:cNvSpPr>
                <a:spLocks noChangeArrowheads="1"/>
              </p:cNvSpPr>
              <p:nvPr/>
            </p:nvSpPr>
            <p:spPr bwMode="auto">
              <a:xfrm>
                <a:off x="353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9" name="Rectangle 97"/>
              <p:cNvSpPr>
                <a:spLocks noChangeArrowheads="1"/>
              </p:cNvSpPr>
              <p:nvPr/>
            </p:nvSpPr>
            <p:spPr bwMode="auto">
              <a:xfrm>
                <a:off x="304" y="2613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현상파악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620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1" name="AutoShape 99"/>
              <p:cNvSpPr>
                <a:spLocks noChangeArrowheads="1"/>
              </p:cNvSpPr>
              <p:nvPr/>
            </p:nvSpPr>
            <p:spPr bwMode="auto">
              <a:xfrm>
                <a:off x="1619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" name="Rectangle 100"/>
              <p:cNvSpPr>
                <a:spLocks noChangeArrowheads="1"/>
              </p:cNvSpPr>
              <p:nvPr/>
            </p:nvSpPr>
            <p:spPr bwMode="auto">
              <a:xfrm>
                <a:off x="1604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3" name="Rectangle 101"/>
              <p:cNvSpPr>
                <a:spLocks noChangeArrowheads="1"/>
              </p:cNvSpPr>
              <p:nvPr/>
            </p:nvSpPr>
            <p:spPr bwMode="auto">
              <a:xfrm>
                <a:off x="1561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원인분석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2877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5" name="AutoShape 103"/>
              <p:cNvSpPr>
                <a:spLocks noChangeArrowheads="1"/>
              </p:cNvSpPr>
              <p:nvPr/>
            </p:nvSpPr>
            <p:spPr bwMode="auto">
              <a:xfrm>
                <a:off x="2876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16" name="Rectangle 104"/>
              <p:cNvSpPr>
                <a:spLocks noChangeArrowheads="1"/>
              </p:cNvSpPr>
              <p:nvPr/>
            </p:nvSpPr>
            <p:spPr bwMode="auto">
              <a:xfrm>
                <a:off x="2875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2839" y="2615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핵심원인 선정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4134" y="2391"/>
                <a:ext cx="1213" cy="15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9" name="AutoShape 107"/>
              <p:cNvSpPr>
                <a:spLocks noChangeArrowheads="1"/>
              </p:cNvSpPr>
              <p:nvPr/>
            </p:nvSpPr>
            <p:spPr bwMode="auto">
              <a:xfrm>
                <a:off x="4133" y="2390"/>
                <a:ext cx="1246" cy="449"/>
              </a:xfrm>
              <a:prstGeom prst="homePlate">
                <a:avLst>
                  <a:gd name="adj" fmla="val 2546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4132" y="2385"/>
                <a:ext cx="12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+mn-ea"/>
                  </a:rPr>
                  <a:t>단계</a:t>
                </a: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4117" y="2614"/>
                <a:ext cx="1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1" rIns="90488" bIns="44451" anchor="ctr">
                <a:spAutoFit/>
              </a:bodyPr>
              <a:lstStyle>
                <a:lvl1pPr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1pPr>
                <a:lvl2pPr marL="571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2pPr>
                <a:lvl3pPr marL="1143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3pPr>
                <a:lvl4pPr marL="17145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4pPr>
                <a:lvl5pPr marL="2286000" algn="l" defTabSz="762000" latinLnBrk="1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개성체" pitchFamily="18" charset="-127"/>
                  </a:defRPr>
                </a:lvl9pPr>
              </a:lstStyle>
              <a:p>
                <a:pPr algn="ctr" latinLnBrk="0">
                  <a:spcBef>
                    <a:spcPct val="50000"/>
                  </a:spcBef>
                </a:pPr>
                <a:r>
                  <a:rPr lang="ko-KR" altLang="en-US" sz="1400" b="1" dirty="0">
                    <a:latin typeface="+mn-ea"/>
                    <a:ea typeface="+mn-ea"/>
                  </a:rPr>
                  <a:t>해결안 도출</a:t>
                </a:r>
                <a:endParaRPr lang="en-US" altLang="ko-KR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769555" y="3030044"/>
              <a:ext cx="1566174" cy="720724"/>
              <a:chOff x="5166067" y="4902247"/>
              <a:chExt cx="1566174" cy="720724"/>
            </a:xfrm>
          </p:grpSpPr>
          <p:sp>
            <p:nvSpPr>
              <p:cNvPr id="36" name="Freeform 106"/>
              <p:cNvSpPr>
                <a:spLocks/>
              </p:cNvSpPr>
              <p:nvPr/>
            </p:nvSpPr>
            <p:spPr bwMode="auto">
              <a:xfrm>
                <a:off x="5191911" y="4930028"/>
                <a:ext cx="1494704" cy="249237"/>
              </a:xfrm>
              <a:custGeom>
                <a:avLst/>
                <a:gdLst>
                  <a:gd name="T0" fmla="*/ 0 w 1213"/>
                  <a:gd name="T1" fmla="*/ 2 h 157"/>
                  <a:gd name="T2" fmla="*/ 0 w 1213"/>
                  <a:gd name="T3" fmla="*/ 155 h 157"/>
                  <a:gd name="T4" fmla="*/ 1212 w 1213"/>
                  <a:gd name="T5" fmla="*/ 156 h 157"/>
                  <a:gd name="T6" fmla="*/ 1130 w 1213"/>
                  <a:gd name="T7" fmla="*/ 0 h 157"/>
                  <a:gd name="T8" fmla="*/ 0 w 1213"/>
                  <a:gd name="T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3" h="157">
                    <a:moveTo>
                      <a:pt x="0" y="2"/>
                    </a:moveTo>
                    <a:lnTo>
                      <a:pt x="0" y="155"/>
                    </a:lnTo>
                    <a:lnTo>
                      <a:pt x="1212" y="156"/>
                    </a:lnTo>
                    <a:lnTo>
                      <a:pt x="1130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0000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166067" y="4902247"/>
                <a:ext cx="1566174" cy="720724"/>
                <a:chOff x="5166067" y="4902247"/>
                <a:chExt cx="1566174" cy="720724"/>
              </a:xfrm>
            </p:grpSpPr>
            <p:sp>
              <p:nvSpPr>
                <p:cNvPr id="37" name="AutoShape 107"/>
                <p:cNvSpPr>
                  <a:spLocks noChangeArrowheads="1"/>
                </p:cNvSpPr>
                <p:nvPr/>
              </p:nvSpPr>
              <p:spPr bwMode="auto">
                <a:xfrm>
                  <a:off x="5185783" y="4910184"/>
                  <a:ext cx="1535368" cy="712787"/>
                </a:xfrm>
                <a:prstGeom prst="homePlate">
                  <a:avLst>
                    <a:gd name="adj" fmla="val 2546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>
                    <a:latin typeface="+mn-ea"/>
                  </a:endParaRPr>
                </a:p>
              </p:txBody>
            </p:sp>
            <p:sp>
              <p:nvSpPr>
                <p:cNvPr id="38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84550" y="4902247"/>
                  <a:ext cx="1499633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ko-KR" sz="1400" b="1" dirty="0">
                      <a:solidFill>
                        <a:schemeClr val="bg1"/>
                      </a:solidFill>
                      <a:latin typeface="+mn-ea"/>
                    </a:rPr>
                    <a:t>5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+mn-ea"/>
                    </a:rPr>
                    <a:t>단계</a:t>
                  </a:r>
                </a:p>
              </p:txBody>
            </p:sp>
            <p:sp>
              <p:nvSpPr>
                <p:cNvPr id="3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66067" y="5267163"/>
                  <a:ext cx="1566174" cy="305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1" rIns="90488" bIns="44451" anchor="ctr">
                  <a:spAutoFit/>
                </a:bodyPr>
                <a:lstStyle>
                  <a:lvl1pPr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1pPr>
                  <a:lvl2pPr marL="571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2pPr>
                  <a:lvl3pPr marL="1143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3pPr>
                  <a:lvl4pPr marL="17145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4pPr>
                  <a:lvl5pPr marL="2286000" algn="l" defTabSz="762000" latinLnBrk="1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개성체" pitchFamily="18" charset="-127"/>
                    </a:defRPr>
                  </a:lvl9pPr>
                </a:lstStyle>
                <a:p>
                  <a:pPr algn="ctr" latinLnBrk="0">
                    <a:spcBef>
                      <a:spcPct val="50000"/>
                    </a:spcBef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최종 해결안 선정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31" name="TextBox 30"/>
          <p:cNvSpPr txBox="1"/>
          <p:nvPr/>
        </p:nvSpPr>
        <p:spPr>
          <a:xfrm>
            <a:off x="2051720" y="2753737"/>
            <a:ext cx="60486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ko-KR" altLang="en-US" sz="1600" b="1" dirty="0"/>
              <a:t>현상이 발생하게 된 인과관계 분석 및 해결안 도출을 위한</a:t>
            </a:r>
            <a:endParaRPr lang="en-US" altLang="ko-KR" sz="1600" b="1" dirty="0"/>
          </a:p>
          <a:p>
            <a:r>
              <a:rPr lang="en-US" altLang="ko-KR" sz="1600" b="1" dirty="0"/>
              <a:t>   </a:t>
            </a:r>
            <a:r>
              <a:rPr lang="ko-KR" altLang="en-US" sz="1600" b="1" dirty="0"/>
              <a:t>기초 정보 분석 단계</a:t>
            </a:r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2484114" y="1961991"/>
            <a:ext cx="881507" cy="7019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5E23F2-8EE3-4F6C-A9A6-9F3E5FA323F1}"/>
              </a:ext>
            </a:extLst>
          </p:cNvPr>
          <p:cNvSpPr txBox="1"/>
          <p:nvPr/>
        </p:nvSpPr>
        <p:spPr>
          <a:xfrm>
            <a:off x="745384" y="3744977"/>
            <a:ext cx="7820127" cy="134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-2</a:t>
            </a:r>
            <a:r>
              <a:rPr lang="ko-KR" altLang="en-US" sz="1400" dirty="0"/>
              <a:t>단계</a:t>
            </a:r>
            <a:r>
              <a:rPr lang="en-US" altLang="ko-KR" sz="1400" dirty="0"/>
              <a:t>(</a:t>
            </a:r>
            <a:r>
              <a:rPr lang="ko-KR" altLang="en-US" sz="1400" dirty="0"/>
              <a:t>원인분석</a:t>
            </a:r>
            <a:r>
              <a:rPr lang="en-US" altLang="ko-KR" sz="1400" dirty="0"/>
              <a:t>)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4</a:t>
            </a:r>
            <a:r>
              <a:rPr lang="ko-KR" altLang="en-US" sz="1400" dirty="0"/>
              <a:t>가지 영역에서 도출한 내용을 토대로 </a:t>
            </a:r>
            <a:r>
              <a:rPr lang="en-US" altLang="ko-KR" sz="1400" dirty="0"/>
              <a:t>4</a:t>
            </a:r>
            <a:r>
              <a:rPr lang="ko-KR" altLang="en-US" sz="1400" dirty="0"/>
              <a:t>가지 영역에서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ko-KR" altLang="en-US" sz="1400" dirty="0"/>
              <a:t>발생한 현상을 과정</a:t>
            </a:r>
            <a:r>
              <a:rPr lang="en-US" altLang="ko-KR" sz="1400" dirty="0"/>
              <a:t>, </a:t>
            </a:r>
            <a:r>
              <a:rPr lang="ko-KR" altLang="en-US" sz="1400" dirty="0"/>
              <a:t>인풋</a:t>
            </a:r>
            <a:r>
              <a:rPr lang="en-US" altLang="ko-KR" sz="1400" dirty="0"/>
              <a:t>, </a:t>
            </a:r>
            <a:r>
              <a:rPr lang="ko-KR" altLang="en-US" sz="1400" dirty="0"/>
              <a:t>제약조건의 관점에서 내용을 도출함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원인분석 단계에서 활용되는 기법은 다음 장을 참고함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659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52340" y="2065804"/>
            <a:ext cx="604867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# </a:t>
            </a:r>
            <a:r>
              <a:rPr lang="ko-KR" altLang="en-US" b="1" dirty="0">
                <a:solidFill>
                  <a:srgbClr val="FF0000"/>
                </a:solidFill>
              </a:rPr>
              <a:t>문제원인의</a:t>
            </a:r>
            <a:r>
              <a:rPr lang="en-US" altLang="ko-KR" b="1" dirty="0">
                <a:solidFill>
                  <a:srgbClr val="FF0000"/>
                </a:solidFill>
              </a:rPr>
              <a:t> 3</a:t>
            </a:r>
            <a:r>
              <a:rPr lang="ko-KR" altLang="en-US" b="1" dirty="0">
                <a:solidFill>
                  <a:srgbClr val="FF0000"/>
                </a:solidFill>
              </a:rPr>
              <a:t>가지 범주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과정의 결함</a:t>
            </a:r>
            <a:r>
              <a:rPr lang="en-US" altLang="ko-KR" b="1" dirty="0"/>
              <a:t>, </a:t>
            </a:r>
            <a:r>
              <a:rPr lang="ko-KR" altLang="en-US" b="1" dirty="0"/>
              <a:t>인풋의 결함</a:t>
            </a:r>
            <a:r>
              <a:rPr lang="en-US" altLang="ko-KR" b="1" dirty="0"/>
              <a:t>, </a:t>
            </a:r>
            <a:r>
              <a:rPr lang="ko-KR" altLang="en-US" b="1" dirty="0"/>
              <a:t>제약조건의 존재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6019" y="648692"/>
            <a:ext cx="42484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(2</a:t>
            </a:r>
            <a:r>
              <a:rPr lang="ko-KR" altLang="en-US" b="1" dirty="0"/>
              <a:t>단계</a:t>
            </a:r>
            <a:r>
              <a:rPr lang="en-US" altLang="ko-KR" b="1" dirty="0"/>
              <a:t>) </a:t>
            </a:r>
            <a:r>
              <a:rPr lang="ko-KR" altLang="en-US" b="1" dirty="0"/>
              <a:t>활용 </a:t>
            </a:r>
            <a:r>
              <a:rPr lang="en-US" altLang="ko-KR" b="1" dirty="0"/>
              <a:t>Tool </a:t>
            </a:r>
            <a:r>
              <a:rPr lang="en-US" altLang="ko-KR" b="1" dirty="0">
                <a:solidFill>
                  <a:srgbClr val="0000FF"/>
                </a:solidFill>
              </a:rPr>
              <a:t>_TIC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분석법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1600" y="1375249"/>
            <a:ext cx="7200800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TIC 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과정</a:t>
            </a:r>
            <a:r>
              <a:rPr lang="en-US" altLang="ko-KR" b="1" dirty="0"/>
              <a:t>(throughput), </a:t>
            </a:r>
            <a:r>
              <a:rPr lang="ko-KR" altLang="en-US" b="1" dirty="0"/>
              <a:t>인풋</a:t>
            </a:r>
            <a:r>
              <a:rPr lang="en-US" altLang="ko-KR" b="1" dirty="0"/>
              <a:t>(input), </a:t>
            </a:r>
            <a:r>
              <a:rPr lang="ko-KR" altLang="en-US" b="1" dirty="0"/>
              <a:t>제약조건</a:t>
            </a:r>
            <a:r>
              <a:rPr lang="en-US" altLang="ko-KR" b="1" dirty="0"/>
              <a:t>(constraint)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F70D-9848-4115-9A14-A3619BBEFAC6}"/>
              </a:ext>
            </a:extLst>
          </p:cNvPr>
          <p:cNvSpPr txBox="1"/>
          <p:nvPr/>
        </p:nvSpPr>
        <p:spPr>
          <a:xfrm>
            <a:off x="904775" y="3429000"/>
            <a:ext cx="7820127" cy="2644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문제가 발생하는 원인을 살펴보려면 문제</a:t>
            </a:r>
            <a:r>
              <a:rPr lang="en-US" altLang="ko-KR" sz="1400" dirty="0"/>
              <a:t>(</a:t>
            </a:r>
            <a:r>
              <a:rPr lang="ko-KR" altLang="en-US" sz="1400" dirty="0"/>
              <a:t>상황</a:t>
            </a:r>
            <a:r>
              <a:rPr lang="en-US" altLang="ko-KR" sz="1400" dirty="0"/>
              <a:t>)</a:t>
            </a:r>
            <a:r>
              <a:rPr lang="ko-KR" altLang="en-US" sz="1400" dirty="0"/>
              <a:t> 발생이 과정에 문제가 있는지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ko-KR" altLang="en-US" sz="1400" dirty="0"/>
              <a:t>인풋에 문제가 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제약조건 때문에 문제가 있는지를 검토해 보아야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과정</a:t>
            </a:r>
            <a:r>
              <a:rPr lang="en-US" altLang="ko-KR" sz="1400" dirty="0"/>
              <a:t>, </a:t>
            </a:r>
            <a:r>
              <a:rPr lang="ko-KR" altLang="en-US" sz="1400" dirty="0"/>
              <a:t>인풋</a:t>
            </a:r>
            <a:r>
              <a:rPr lang="en-US" altLang="ko-KR" sz="1400" dirty="0"/>
              <a:t>, </a:t>
            </a:r>
            <a:r>
              <a:rPr lang="ko-KR" altLang="en-US" sz="1400" dirty="0"/>
              <a:t>제약조건 내용 모두가  문제의 원인이 될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어느 한 영역</a:t>
            </a:r>
            <a:r>
              <a:rPr lang="en-US" altLang="ko-KR" sz="1400" dirty="0"/>
              <a:t>(</a:t>
            </a:r>
            <a:r>
              <a:rPr lang="ko-KR" altLang="en-US" sz="1400" dirty="0"/>
              <a:t>과정</a:t>
            </a:r>
            <a:r>
              <a:rPr lang="en-US" altLang="ko-KR" sz="1400" dirty="0"/>
              <a:t>, </a:t>
            </a:r>
            <a:r>
              <a:rPr lang="ko-KR" altLang="en-US" sz="1400" dirty="0"/>
              <a:t>인풋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제약조건 중 어느 하나가 원인이 될 수도 있습니다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과정</a:t>
            </a:r>
            <a:r>
              <a:rPr lang="en-US" altLang="ko-KR" sz="1400" dirty="0"/>
              <a:t>, </a:t>
            </a:r>
            <a:r>
              <a:rPr lang="ko-KR" altLang="en-US" sz="1400" dirty="0"/>
              <a:t>인풋</a:t>
            </a:r>
            <a:r>
              <a:rPr lang="en-US" altLang="ko-KR" sz="1400" dirty="0"/>
              <a:t>, </a:t>
            </a:r>
            <a:r>
              <a:rPr lang="ko-KR" altLang="en-US" sz="1400" dirty="0"/>
              <a:t>제약조건 설명을 다음 장을 참고하십시오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* </a:t>
            </a:r>
            <a:r>
              <a:rPr lang="ko-KR" altLang="en-US" sz="1400" dirty="0"/>
              <a:t>위에서 제시하는 원인분석 툴은 단지 본 팀 학습 뿐만 아니고</a:t>
            </a:r>
            <a:r>
              <a:rPr lang="en-US" altLang="ko-KR" sz="1400" dirty="0"/>
              <a:t>, </a:t>
            </a:r>
            <a:r>
              <a:rPr lang="ko-KR" altLang="en-US" sz="1400" dirty="0"/>
              <a:t> 다양한 상황에서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</a:t>
            </a:r>
            <a:r>
              <a:rPr lang="ko-KR" altLang="en-US" sz="1400" dirty="0"/>
              <a:t>문제의 원인이 어디에 있는지를 파악할 수 있는 매우 중요한 툴입니다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2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4711" y="608549"/>
            <a:ext cx="374441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① 과정</a:t>
            </a:r>
            <a:r>
              <a:rPr lang="en-US" altLang="ko-KR" sz="2000" b="1" dirty="0"/>
              <a:t>(Throughput)</a:t>
            </a:r>
            <a:r>
              <a:rPr lang="ko-KR" altLang="en-US" sz="2000" b="1" dirty="0"/>
              <a:t>의 결함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115616" y="1320993"/>
            <a:ext cx="7200800" cy="400110"/>
            <a:chOff x="1115616" y="2452826"/>
            <a:chExt cx="7200800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2452826"/>
              <a:ext cx="3456384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과정</a:t>
              </a:r>
              <a:r>
                <a:rPr lang="en-US" altLang="ko-KR" sz="1400" b="1" dirty="0"/>
                <a:t>(Throughput)</a:t>
              </a:r>
              <a:r>
                <a:rPr lang="ko-KR" altLang="en-US" sz="1400" b="1" dirty="0"/>
                <a:t>의 결함</a:t>
              </a:r>
            </a:p>
          </p:txBody>
        </p:sp>
        <p:sp>
          <p:nvSpPr>
            <p:cNvPr id="5" name="줄무늬가 있는 오른쪽 화살표 4"/>
            <p:cNvSpPr/>
            <p:nvPr/>
          </p:nvSpPr>
          <p:spPr>
            <a:xfrm>
              <a:off x="4685531" y="2492896"/>
              <a:ext cx="648072" cy="36004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452826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i="1" dirty="0">
                  <a:solidFill>
                    <a:srgbClr val="0000FF"/>
                  </a:solidFill>
                </a:rPr>
                <a:t>잘못된 아웃풋</a:t>
              </a:r>
              <a:r>
                <a:rPr lang="en-US" altLang="ko-KR" sz="1400" b="1" i="1" dirty="0">
                  <a:solidFill>
                    <a:srgbClr val="0000FF"/>
                  </a:solidFill>
                </a:rPr>
                <a:t>(Output)</a:t>
              </a:r>
              <a:endParaRPr lang="ko-KR" altLang="en-US" sz="1400" b="1" i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40203"/>
              </p:ext>
            </p:extLst>
          </p:nvPr>
        </p:nvGraphicFramePr>
        <p:xfrm>
          <a:off x="1067408" y="2145024"/>
          <a:ext cx="7249008" cy="27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행동의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잘하지 못하거나 소홀히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제대로 발휘하지 못한 것은 없는가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잘하지 못하도록 만든 요소는 없는가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-’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잘하다가 못하다가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를 반복하는 것은 없는가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충족의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무엇인가가 없거나 부족해서 생기는 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2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작동하지 않은 것은 없는가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뭔가 부족한 것은 없는가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모르고 넘어간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누락한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것은 없는가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2699792" y="1793116"/>
            <a:ext cx="57606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FE687-EB51-4176-B8CA-FFFF6E01F3B4}"/>
              </a:ext>
            </a:extLst>
          </p:cNvPr>
          <p:cNvSpPr txBox="1"/>
          <p:nvPr/>
        </p:nvSpPr>
        <p:spPr>
          <a:xfrm>
            <a:off x="896386" y="5062048"/>
            <a:ext cx="7820127" cy="703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설명</a:t>
            </a:r>
            <a:r>
              <a:rPr lang="en-US" altLang="ko-KR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-</a:t>
            </a:r>
            <a:r>
              <a:rPr lang="ko-KR" altLang="en-US" sz="1400" dirty="0"/>
              <a:t>과정의 결함은 행동의 결함</a:t>
            </a:r>
            <a:r>
              <a:rPr lang="en-US" altLang="ko-KR" sz="1400" dirty="0"/>
              <a:t>, </a:t>
            </a:r>
            <a:r>
              <a:rPr lang="ko-KR" altLang="en-US" sz="1400" dirty="0"/>
              <a:t>충족의 결함 관점에서 보시면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662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2496</Words>
  <Application>Microsoft Macintosh PowerPoint</Application>
  <PresentationFormat>화면 슬라이드 쇼(4:3)</PresentationFormat>
  <Paragraphs>380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나눔고딕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장경택 장경택</dc:creator>
  <cp:lastModifiedBy>정성오</cp:lastModifiedBy>
  <cp:revision>30</cp:revision>
  <dcterms:created xsi:type="dcterms:W3CDTF">2020-05-17T08:39:01Z</dcterms:created>
  <dcterms:modified xsi:type="dcterms:W3CDTF">2024-04-29T08:24:47Z</dcterms:modified>
</cp:coreProperties>
</file>