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234" r:id="rId2"/>
    <p:sldId id="2235" r:id="rId3"/>
    <p:sldId id="2236" r:id="rId4"/>
    <p:sldId id="2237" r:id="rId5"/>
    <p:sldId id="2240" r:id="rId6"/>
    <p:sldId id="2242" r:id="rId7"/>
    <p:sldId id="2244" r:id="rId8"/>
    <p:sldId id="2255" r:id="rId9"/>
    <p:sldId id="2256" r:id="rId10"/>
    <p:sldId id="2258" r:id="rId11"/>
    <p:sldId id="2259" r:id="rId12"/>
    <p:sldId id="2262" r:id="rId13"/>
    <p:sldId id="2263" r:id="rId14"/>
    <p:sldId id="2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84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9659-9EB6-4B1B-927A-AF0285A81AC0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1082-3195-4A0F-98A6-2C5CD8223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1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C4DE-0D0D-41DA-BD05-9157ECE5C2B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C5EE-EFE8-49B9-917A-DFB5CAAA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1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C4DE-0D0D-41DA-BD05-9157ECE5C2B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C5EE-EFE8-49B9-917A-DFB5CAAA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9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C4DE-0D0D-41DA-BD05-9157ECE5C2B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C5EE-EFE8-49B9-917A-DFB5CAAA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431800" y="6494463"/>
            <a:ext cx="82806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8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C4DE-0D0D-41DA-BD05-9157ECE5C2B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C5EE-EFE8-49B9-917A-DFB5CAAA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6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C4DE-0D0D-41DA-BD05-9157ECE5C2B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C5EE-EFE8-49B9-917A-DFB5CAAA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8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C4DE-0D0D-41DA-BD05-9157ECE5C2B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C5EE-EFE8-49B9-917A-DFB5CAAA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0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C4DE-0D0D-41DA-BD05-9157ECE5C2B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C5EE-EFE8-49B9-917A-DFB5CAAA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2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C4DE-0D0D-41DA-BD05-9157ECE5C2B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C5EE-EFE8-49B9-917A-DFB5CAAA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41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C4DE-0D0D-41DA-BD05-9157ECE5C2B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C5EE-EFE8-49B9-917A-DFB5CAAA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7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C4DE-0D0D-41DA-BD05-9157ECE5C2B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C5EE-EFE8-49B9-917A-DFB5CAAA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7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C4DE-0D0D-41DA-BD05-9157ECE5C2B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C5EE-EFE8-49B9-917A-DFB5CAAA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C4DE-0D0D-41DA-BD05-9157ECE5C2B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3C5EE-EFE8-49B9-917A-DFB5CAAA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8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8687" y="1908247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문제해결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의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단계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36719" y="2422297"/>
            <a:ext cx="6120680" cy="1066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73914" y="3429009"/>
            <a:ext cx="7868185" cy="720727"/>
            <a:chOff x="467544" y="3030044"/>
            <a:chExt cx="7868185" cy="720725"/>
          </a:xfrm>
        </p:grpSpPr>
        <p:grpSp>
          <p:nvGrpSpPr>
            <p:cNvPr id="5" name="Group 153"/>
            <p:cNvGrpSpPr>
              <a:grpSpLocks/>
            </p:cNvGrpSpPr>
            <p:nvPr/>
          </p:nvGrpSpPr>
          <p:grpSpPr bwMode="auto">
            <a:xfrm>
              <a:off x="467544" y="3030044"/>
              <a:ext cx="6264697" cy="720725"/>
              <a:chOff x="304" y="2385"/>
              <a:chExt cx="5084" cy="454"/>
            </a:xfrm>
          </p:grpSpPr>
          <p:sp>
            <p:nvSpPr>
              <p:cNvPr id="6" name="Freeform 94"/>
              <p:cNvSpPr>
                <a:spLocks/>
              </p:cNvSpPr>
              <p:nvPr/>
            </p:nvSpPr>
            <p:spPr bwMode="auto">
              <a:xfrm>
                <a:off x="363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7" name="AutoShape 95"/>
              <p:cNvSpPr>
                <a:spLocks noChangeArrowheads="1"/>
              </p:cNvSpPr>
              <p:nvPr/>
            </p:nvSpPr>
            <p:spPr bwMode="auto">
              <a:xfrm>
                <a:off x="362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8" name="Rectangle 96"/>
              <p:cNvSpPr>
                <a:spLocks noChangeArrowheads="1"/>
              </p:cNvSpPr>
              <p:nvPr/>
            </p:nvSpPr>
            <p:spPr bwMode="auto">
              <a:xfrm>
                <a:off x="353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9" name="Rectangle 97"/>
              <p:cNvSpPr>
                <a:spLocks noChangeArrowheads="1"/>
              </p:cNvSpPr>
              <p:nvPr/>
            </p:nvSpPr>
            <p:spPr bwMode="auto">
              <a:xfrm>
                <a:off x="304" y="2613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현상파악</a:t>
                </a:r>
                <a:endPara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>
                <a:off x="1620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1" name="AutoShape 99"/>
              <p:cNvSpPr>
                <a:spLocks noChangeArrowheads="1"/>
              </p:cNvSpPr>
              <p:nvPr/>
            </p:nvSpPr>
            <p:spPr bwMode="auto">
              <a:xfrm>
                <a:off x="1619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2" name="Rectangle 100"/>
              <p:cNvSpPr>
                <a:spLocks noChangeArrowheads="1"/>
              </p:cNvSpPr>
              <p:nvPr/>
            </p:nvSpPr>
            <p:spPr bwMode="auto">
              <a:xfrm>
                <a:off x="1604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3" name="Rectangle 101"/>
              <p:cNvSpPr>
                <a:spLocks noChangeArrowheads="1"/>
              </p:cNvSpPr>
              <p:nvPr/>
            </p:nvSpPr>
            <p:spPr bwMode="auto">
              <a:xfrm>
                <a:off x="1561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원인분석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2877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5" name="AutoShape 103"/>
              <p:cNvSpPr>
                <a:spLocks noChangeArrowheads="1"/>
              </p:cNvSpPr>
              <p:nvPr/>
            </p:nvSpPr>
            <p:spPr bwMode="auto">
              <a:xfrm>
                <a:off x="2876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6" name="Rectangle 104"/>
              <p:cNvSpPr>
                <a:spLocks noChangeArrowheads="1"/>
              </p:cNvSpPr>
              <p:nvPr/>
            </p:nvSpPr>
            <p:spPr bwMode="auto">
              <a:xfrm>
                <a:off x="2875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3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7" name="Rectangle 105"/>
              <p:cNvSpPr>
                <a:spLocks noChangeArrowheads="1"/>
              </p:cNvSpPr>
              <p:nvPr/>
            </p:nvSpPr>
            <p:spPr bwMode="auto">
              <a:xfrm>
                <a:off x="2839" y="2615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핵심원인 선정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4134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9" name="AutoShape 107"/>
              <p:cNvSpPr>
                <a:spLocks noChangeArrowheads="1"/>
              </p:cNvSpPr>
              <p:nvPr/>
            </p:nvSpPr>
            <p:spPr bwMode="auto">
              <a:xfrm>
                <a:off x="4133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20" name="Rectangle 108"/>
              <p:cNvSpPr>
                <a:spLocks noChangeArrowheads="1"/>
              </p:cNvSpPr>
              <p:nvPr/>
            </p:nvSpPr>
            <p:spPr bwMode="auto">
              <a:xfrm>
                <a:off x="4132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21" name="Rectangle 109"/>
              <p:cNvSpPr>
                <a:spLocks noChangeArrowheads="1"/>
              </p:cNvSpPr>
              <p:nvPr/>
            </p:nvSpPr>
            <p:spPr bwMode="auto">
              <a:xfrm>
                <a:off x="4117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해결안 도출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769555" y="3030044"/>
              <a:ext cx="1566174" cy="720724"/>
              <a:chOff x="5166067" y="4902247"/>
              <a:chExt cx="1566174" cy="720724"/>
            </a:xfrm>
          </p:grpSpPr>
          <p:sp>
            <p:nvSpPr>
              <p:cNvPr id="36" name="Freeform 106"/>
              <p:cNvSpPr>
                <a:spLocks/>
              </p:cNvSpPr>
              <p:nvPr/>
            </p:nvSpPr>
            <p:spPr bwMode="auto">
              <a:xfrm>
                <a:off x="5191911" y="4930028"/>
                <a:ext cx="1494704" cy="24923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5166067" y="4902247"/>
                <a:ext cx="1566174" cy="720724"/>
                <a:chOff x="5166067" y="4902247"/>
                <a:chExt cx="1566174" cy="720724"/>
              </a:xfrm>
            </p:grpSpPr>
            <p:sp>
              <p:nvSpPr>
                <p:cNvPr id="37" name="AutoShape 107"/>
                <p:cNvSpPr>
                  <a:spLocks noChangeArrowheads="1"/>
                </p:cNvSpPr>
                <p:nvPr/>
              </p:nvSpPr>
              <p:spPr bwMode="auto">
                <a:xfrm>
                  <a:off x="5185783" y="4910184"/>
                  <a:ext cx="1535368" cy="712787"/>
                </a:xfrm>
                <a:prstGeom prst="homePlate">
                  <a:avLst>
                    <a:gd name="adj" fmla="val 25464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>
                    <a:latin typeface="+mn-ea"/>
                  </a:endParaRPr>
                </a:p>
              </p:txBody>
            </p:sp>
            <p:sp>
              <p:nvSpPr>
                <p:cNvPr id="38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84550" y="4902247"/>
                  <a:ext cx="1499633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ko-KR" sz="1400" b="1" dirty="0">
                      <a:solidFill>
                        <a:schemeClr val="bg1"/>
                      </a:solidFill>
                      <a:latin typeface="+mn-ea"/>
                    </a:rPr>
                    <a:t>5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  <a:latin typeface="+mn-ea"/>
                    </a:rPr>
                    <a:t>단계</a:t>
                  </a:r>
                </a:p>
              </p:txBody>
            </p:sp>
            <p:sp>
              <p:nvSpPr>
                <p:cNvPr id="39" name="Rectangle 109"/>
                <p:cNvSpPr>
                  <a:spLocks noChangeArrowheads="1"/>
                </p:cNvSpPr>
                <p:nvPr/>
              </p:nvSpPr>
              <p:spPr bwMode="auto">
                <a:xfrm>
                  <a:off x="5166067" y="5267163"/>
                  <a:ext cx="1566174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 anchor="ctr">
                  <a:spAutoFit/>
                </a:bodyPr>
                <a:lstStyle>
                  <a:lvl1pPr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1pPr>
                  <a:lvl2pPr marL="571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2pPr>
                  <a:lvl3pPr marL="1143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3pPr>
                  <a:lvl4pPr marL="1714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4pPr>
                  <a:lvl5pPr marL="2286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9pPr>
                </a:lstStyle>
                <a:p>
                  <a:pPr algn="ctr" latinLnBrk="0">
                    <a:spcBef>
                      <a:spcPct val="50000"/>
                    </a:spcBef>
                  </a:pPr>
                  <a:r>
                    <a:rPr lang="ko-KR" altLang="en-US" sz="1400" b="1" dirty="0">
                      <a:latin typeface="+mn-ea"/>
                      <a:ea typeface="+mn-ea"/>
                    </a:rPr>
                    <a:t>최종 해결안 선정</a:t>
                  </a:r>
                  <a:endParaRPr lang="en-US" altLang="ko-KR" sz="1400" b="1" dirty="0"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31" name="TextBox 30"/>
          <p:cNvSpPr txBox="1"/>
          <p:nvPr/>
        </p:nvSpPr>
        <p:spPr>
          <a:xfrm>
            <a:off x="2123728" y="4776766"/>
            <a:ext cx="60486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ko-KR" altLang="en-US" sz="1600" b="1" dirty="0"/>
              <a:t>지금 벌어지고 있는 사건이나 겉으로 드러난 상황</a:t>
            </a:r>
            <a:r>
              <a:rPr lang="en-US" altLang="ko-KR" sz="1600" b="1" dirty="0">
                <a:solidFill>
                  <a:srgbClr val="0000FF"/>
                </a:solidFill>
              </a:rPr>
              <a:t>(</a:t>
            </a:r>
            <a:r>
              <a:rPr lang="ko-KR" altLang="en-US" sz="1600" b="1" dirty="0">
                <a:solidFill>
                  <a:srgbClr val="0000FF"/>
                </a:solidFill>
              </a:rPr>
              <a:t>개별사례</a:t>
            </a:r>
            <a:r>
              <a:rPr lang="en-US" altLang="ko-KR" sz="1600" b="1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  </a:t>
            </a:r>
            <a:r>
              <a:rPr lang="ko-KR" altLang="en-US" sz="1600" b="1" dirty="0"/>
              <a:t>을 파악하는 단계</a:t>
            </a:r>
          </a:p>
        </p:txBody>
      </p:sp>
      <p:cxnSp>
        <p:nvCxnSpPr>
          <p:cNvPr id="23" name="꺾인 연결선 22"/>
          <p:cNvCxnSpPr>
            <a:endCxn id="31" idx="1"/>
          </p:cNvCxnSpPr>
          <p:nvPr/>
        </p:nvCxnSpPr>
        <p:spPr>
          <a:xfrm rot="16200000" flipH="1">
            <a:off x="1231965" y="4177390"/>
            <a:ext cx="919430" cy="8640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6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1628800"/>
            <a:ext cx="28803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핵심원인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2348880"/>
            <a:ext cx="7920880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021377"/>
            <a:ext cx="42484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(3</a:t>
            </a:r>
            <a:r>
              <a:rPr lang="ko-KR" altLang="en-US" b="1" dirty="0"/>
              <a:t>단계</a:t>
            </a:r>
            <a:r>
              <a:rPr lang="en-US" altLang="ko-KR" b="1" dirty="0"/>
              <a:t>) </a:t>
            </a:r>
            <a:r>
              <a:rPr lang="ko-KR" altLang="en-US" b="1" dirty="0"/>
              <a:t>활용 </a:t>
            </a:r>
            <a:r>
              <a:rPr lang="en-US" altLang="ko-KR" b="1" dirty="0"/>
              <a:t>Sheet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F466-64CB-488A-9ABD-72EA8A97F04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7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8687" y="1908247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문제해결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의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단계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36719" y="2422297"/>
            <a:ext cx="6120680" cy="1066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73914" y="3429009"/>
            <a:ext cx="7868185" cy="720727"/>
            <a:chOff x="467544" y="3030044"/>
            <a:chExt cx="7868185" cy="720725"/>
          </a:xfrm>
        </p:grpSpPr>
        <p:grpSp>
          <p:nvGrpSpPr>
            <p:cNvPr id="5" name="Group 153"/>
            <p:cNvGrpSpPr>
              <a:grpSpLocks/>
            </p:cNvGrpSpPr>
            <p:nvPr/>
          </p:nvGrpSpPr>
          <p:grpSpPr bwMode="auto">
            <a:xfrm>
              <a:off x="467544" y="3030044"/>
              <a:ext cx="6264697" cy="720725"/>
              <a:chOff x="304" y="2385"/>
              <a:chExt cx="5084" cy="454"/>
            </a:xfrm>
          </p:grpSpPr>
          <p:sp>
            <p:nvSpPr>
              <p:cNvPr id="6" name="Freeform 94"/>
              <p:cNvSpPr>
                <a:spLocks/>
              </p:cNvSpPr>
              <p:nvPr/>
            </p:nvSpPr>
            <p:spPr bwMode="auto">
              <a:xfrm>
                <a:off x="363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7" name="AutoShape 95"/>
              <p:cNvSpPr>
                <a:spLocks noChangeArrowheads="1"/>
              </p:cNvSpPr>
              <p:nvPr/>
            </p:nvSpPr>
            <p:spPr bwMode="auto">
              <a:xfrm>
                <a:off x="362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8" name="Rectangle 96"/>
              <p:cNvSpPr>
                <a:spLocks noChangeArrowheads="1"/>
              </p:cNvSpPr>
              <p:nvPr/>
            </p:nvSpPr>
            <p:spPr bwMode="auto">
              <a:xfrm>
                <a:off x="353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9" name="Rectangle 97"/>
              <p:cNvSpPr>
                <a:spLocks noChangeArrowheads="1"/>
              </p:cNvSpPr>
              <p:nvPr/>
            </p:nvSpPr>
            <p:spPr bwMode="auto">
              <a:xfrm>
                <a:off x="304" y="2613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현상파악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>
                <a:off x="1620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1" name="AutoShape 99"/>
              <p:cNvSpPr>
                <a:spLocks noChangeArrowheads="1"/>
              </p:cNvSpPr>
              <p:nvPr/>
            </p:nvSpPr>
            <p:spPr bwMode="auto">
              <a:xfrm>
                <a:off x="1619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2" name="Rectangle 100"/>
              <p:cNvSpPr>
                <a:spLocks noChangeArrowheads="1"/>
              </p:cNvSpPr>
              <p:nvPr/>
            </p:nvSpPr>
            <p:spPr bwMode="auto">
              <a:xfrm>
                <a:off x="1604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3" name="Rectangle 101"/>
              <p:cNvSpPr>
                <a:spLocks noChangeArrowheads="1"/>
              </p:cNvSpPr>
              <p:nvPr/>
            </p:nvSpPr>
            <p:spPr bwMode="auto">
              <a:xfrm>
                <a:off x="1561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원인분석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2877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5" name="AutoShape 103"/>
              <p:cNvSpPr>
                <a:spLocks noChangeArrowheads="1"/>
              </p:cNvSpPr>
              <p:nvPr/>
            </p:nvSpPr>
            <p:spPr bwMode="auto">
              <a:xfrm>
                <a:off x="2876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6" name="Rectangle 104"/>
              <p:cNvSpPr>
                <a:spLocks noChangeArrowheads="1"/>
              </p:cNvSpPr>
              <p:nvPr/>
            </p:nvSpPr>
            <p:spPr bwMode="auto">
              <a:xfrm>
                <a:off x="2875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3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7" name="Rectangle 105"/>
              <p:cNvSpPr>
                <a:spLocks noChangeArrowheads="1"/>
              </p:cNvSpPr>
              <p:nvPr/>
            </p:nvSpPr>
            <p:spPr bwMode="auto">
              <a:xfrm>
                <a:off x="2839" y="2615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핵심원인 선정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4134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9" name="AutoShape 107"/>
              <p:cNvSpPr>
                <a:spLocks noChangeArrowheads="1"/>
              </p:cNvSpPr>
              <p:nvPr/>
            </p:nvSpPr>
            <p:spPr bwMode="auto">
              <a:xfrm>
                <a:off x="4133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20" name="Rectangle 108"/>
              <p:cNvSpPr>
                <a:spLocks noChangeArrowheads="1"/>
              </p:cNvSpPr>
              <p:nvPr/>
            </p:nvSpPr>
            <p:spPr bwMode="auto">
              <a:xfrm>
                <a:off x="4132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21" name="Rectangle 109"/>
              <p:cNvSpPr>
                <a:spLocks noChangeArrowheads="1"/>
              </p:cNvSpPr>
              <p:nvPr/>
            </p:nvSpPr>
            <p:spPr bwMode="auto">
              <a:xfrm>
                <a:off x="4117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해결안 도출</a:t>
                </a:r>
                <a:endPara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769555" y="3030044"/>
              <a:ext cx="1566174" cy="720724"/>
              <a:chOff x="5166067" y="4902247"/>
              <a:chExt cx="1566174" cy="720724"/>
            </a:xfrm>
          </p:grpSpPr>
          <p:sp>
            <p:nvSpPr>
              <p:cNvPr id="36" name="Freeform 106"/>
              <p:cNvSpPr>
                <a:spLocks/>
              </p:cNvSpPr>
              <p:nvPr/>
            </p:nvSpPr>
            <p:spPr bwMode="auto">
              <a:xfrm>
                <a:off x="5191911" y="4930028"/>
                <a:ext cx="1494704" cy="24923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5166067" y="4902247"/>
                <a:ext cx="1566174" cy="720724"/>
                <a:chOff x="5166067" y="4902247"/>
                <a:chExt cx="1566174" cy="720724"/>
              </a:xfrm>
            </p:grpSpPr>
            <p:sp>
              <p:nvSpPr>
                <p:cNvPr id="37" name="AutoShape 107"/>
                <p:cNvSpPr>
                  <a:spLocks noChangeArrowheads="1"/>
                </p:cNvSpPr>
                <p:nvPr/>
              </p:nvSpPr>
              <p:spPr bwMode="auto">
                <a:xfrm>
                  <a:off x="5185783" y="4910184"/>
                  <a:ext cx="1535368" cy="712787"/>
                </a:xfrm>
                <a:prstGeom prst="homePlate">
                  <a:avLst>
                    <a:gd name="adj" fmla="val 25464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>
                    <a:latin typeface="+mn-ea"/>
                  </a:endParaRPr>
                </a:p>
              </p:txBody>
            </p:sp>
            <p:sp>
              <p:nvSpPr>
                <p:cNvPr id="38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84550" y="4902247"/>
                  <a:ext cx="1499633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ko-KR" sz="1400" b="1" dirty="0">
                      <a:solidFill>
                        <a:schemeClr val="bg1"/>
                      </a:solidFill>
                      <a:latin typeface="+mn-ea"/>
                    </a:rPr>
                    <a:t>5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  <a:latin typeface="+mn-ea"/>
                    </a:rPr>
                    <a:t>단계</a:t>
                  </a:r>
                </a:p>
              </p:txBody>
            </p:sp>
            <p:sp>
              <p:nvSpPr>
                <p:cNvPr id="39" name="Rectangle 109"/>
                <p:cNvSpPr>
                  <a:spLocks noChangeArrowheads="1"/>
                </p:cNvSpPr>
                <p:nvPr/>
              </p:nvSpPr>
              <p:spPr bwMode="auto">
                <a:xfrm>
                  <a:off x="5166067" y="5267163"/>
                  <a:ext cx="1566174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 anchor="ctr">
                  <a:spAutoFit/>
                </a:bodyPr>
                <a:lstStyle>
                  <a:lvl1pPr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1pPr>
                  <a:lvl2pPr marL="571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2pPr>
                  <a:lvl3pPr marL="1143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3pPr>
                  <a:lvl4pPr marL="1714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4pPr>
                  <a:lvl5pPr marL="2286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9pPr>
                </a:lstStyle>
                <a:p>
                  <a:pPr algn="ctr" latinLnBrk="0">
                    <a:spcBef>
                      <a:spcPct val="50000"/>
                    </a:spcBef>
                  </a:pPr>
                  <a:r>
                    <a:rPr lang="ko-KR" altLang="en-US" sz="1400" b="1" dirty="0">
                      <a:latin typeface="+mn-ea"/>
                      <a:ea typeface="+mn-ea"/>
                    </a:rPr>
                    <a:t>최종 해결안 선정</a:t>
                  </a:r>
                  <a:endParaRPr lang="en-US" altLang="ko-KR" sz="1400" b="1" dirty="0"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31" name="TextBox 30"/>
          <p:cNvSpPr txBox="1"/>
          <p:nvPr/>
        </p:nvSpPr>
        <p:spPr>
          <a:xfrm>
            <a:off x="2051720" y="5043932"/>
            <a:ext cx="60486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ko-KR" altLang="en-US" sz="1600" b="1" dirty="0"/>
              <a:t>핵심원인 별 다양한 해결안을 도출하는 단계</a:t>
            </a:r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5839934" y="4284032"/>
            <a:ext cx="796315" cy="5958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54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87624" y="1021377"/>
            <a:ext cx="54006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(4</a:t>
            </a:r>
            <a:r>
              <a:rPr lang="ko-KR" altLang="en-US" b="1" dirty="0"/>
              <a:t>단계</a:t>
            </a:r>
            <a:r>
              <a:rPr lang="en-US" altLang="ko-KR" b="1" dirty="0"/>
              <a:t>) </a:t>
            </a:r>
            <a:r>
              <a:rPr lang="ko-KR" altLang="en-US" b="1" dirty="0"/>
              <a:t>활용 </a:t>
            </a:r>
            <a:r>
              <a:rPr lang="en-US" altLang="ko-KR" b="1" dirty="0"/>
              <a:t>Sheet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87624" y="1556793"/>
          <a:ext cx="7200800" cy="445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351">
                <a:tc gridSpan="2"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     ● 핵심원인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35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     ● 기대상태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무엇을 해야 하는가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어떻게 해야 하는가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95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8687" y="1908247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문제해결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의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단계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36719" y="2422297"/>
            <a:ext cx="6120680" cy="1066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73914" y="3429009"/>
            <a:ext cx="7868185" cy="720727"/>
            <a:chOff x="467544" y="3030044"/>
            <a:chExt cx="7868185" cy="720725"/>
          </a:xfrm>
        </p:grpSpPr>
        <p:grpSp>
          <p:nvGrpSpPr>
            <p:cNvPr id="5" name="Group 153"/>
            <p:cNvGrpSpPr>
              <a:grpSpLocks/>
            </p:cNvGrpSpPr>
            <p:nvPr/>
          </p:nvGrpSpPr>
          <p:grpSpPr bwMode="auto">
            <a:xfrm>
              <a:off x="467544" y="3030044"/>
              <a:ext cx="6264697" cy="720725"/>
              <a:chOff x="304" y="2385"/>
              <a:chExt cx="5084" cy="454"/>
            </a:xfrm>
          </p:grpSpPr>
          <p:sp>
            <p:nvSpPr>
              <p:cNvPr id="6" name="Freeform 94"/>
              <p:cNvSpPr>
                <a:spLocks/>
              </p:cNvSpPr>
              <p:nvPr/>
            </p:nvSpPr>
            <p:spPr bwMode="auto">
              <a:xfrm>
                <a:off x="363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7" name="AutoShape 95"/>
              <p:cNvSpPr>
                <a:spLocks noChangeArrowheads="1"/>
              </p:cNvSpPr>
              <p:nvPr/>
            </p:nvSpPr>
            <p:spPr bwMode="auto">
              <a:xfrm>
                <a:off x="362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8" name="Rectangle 96"/>
              <p:cNvSpPr>
                <a:spLocks noChangeArrowheads="1"/>
              </p:cNvSpPr>
              <p:nvPr/>
            </p:nvSpPr>
            <p:spPr bwMode="auto">
              <a:xfrm>
                <a:off x="353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9" name="Rectangle 97"/>
              <p:cNvSpPr>
                <a:spLocks noChangeArrowheads="1"/>
              </p:cNvSpPr>
              <p:nvPr/>
            </p:nvSpPr>
            <p:spPr bwMode="auto">
              <a:xfrm>
                <a:off x="304" y="2613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현상파악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>
                <a:off x="1620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1" name="AutoShape 99"/>
              <p:cNvSpPr>
                <a:spLocks noChangeArrowheads="1"/>
              </p:cNvSpPr>
              <p:nvPr/>
            </p:nvSpPr>
            <p:spPr bwMode="auto">
              <a:xfrm>
                <a:off x="1619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2" name="Rectangle 100"/>
              <p:cNvSpPr>
                <a:spLocks noChangeArrowheads="1"/>
              </p:cNvSpPr>
              <p:nvPr/>
            </p:nvSpPr>
            <p:spPr bwMode="auto">
              <a:xfrm>
                <a:off x="1604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3" name="Rectangle 101"/>
              <p:cNvSpPr>
                <a:spLocks noChangeArrowheads="1"/>
              </p:cNvSpPr>
              <p:nvPr/>
            </p:nvSpPr>
            <p:spPr bwMode="auto">
              <a:xfrm>
                <a:off x="1561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원인분석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2877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5" name="AutoShape 103"/>
              <p:cNvSpPr>
                <a:spLocks noChangeArrowheads="1"/>
              </p:cNvSpPr>
              <p:nvPr/>
            </p:nvSpPr>
            <p:spPr bwMode="auto">
              <a:xfrm>
                <a:off x="2876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6" name="Rectangle 104"/>
              <p:cNvSpPr>
                <a:spLocks noChangeArrowheads="1"/>
              </p:cNvSpPr>
              <p:nvPr/>
            </p:nvSpPr>
            <p:spPr bwMode="auto">
              <a:xfrm>
                <a:off x="2875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3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7" name="Rectangle 105"/>
              <p:cNvSpPr>
                <a:spLocks noChangeArrowheads="1"/>
              </p:cNvSpPr>
              <p:nvPr/>
            </p:nvSpPr>
            <p:spPr bwMode="auto">
              <a:xfrm>
                <a:off x="2839" y="2615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핵심원인 선정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4134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9" name="AutoShape 107"/>
              <p:cNvSpPr>
                <a:spLocks noChangeArrowheads="1"/>
              </p:cNvSpPr>
              <p:nvPr/>
            </p:nvSpPr>
            <p:spPr bwMode="auto">
              <a:xfrm>
                <a:off x="4133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20" name="Rectangle 108"/>
              <p:cNvSpPr>
                <a:spLocks noChangeArrowheads="1"/>
              </p:cNvSpPr>
              <p:nvPr/>
            </p:nvSpPr>
            <p:spPr bwMode="auto">
              <a:xfrm>
                <a:off x="4132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21" name="Rectangle 109"/>
              <p:cNvSpPr>
                <a:spLocks noChangeArrowheads="1"/>
              </p:cNvSpPr>
              <p:nvPr/>
            </p:nvSpPr>
            <p:spPr bwMode="auto">
              <a:xfrm>
                <a:off x="4117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해결안 도출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769555" y="3030044"/>
              <a:ext cx="1566174" cy="720724"/>
              <a:chOff x="5166067" y="4902247"/>
              <a:chExt cx="1566174" cy="720724"/>
            </a:xfrm>
          </p:grpSpPr>
          <p:sp>
            <p:nvSpPr>
              <p:cNvPr id="36" name="Freeform 106"/>
              <p:cNvSpPr>
                <a:spLocks/>
              </p:cNvSpPr>
              <p:nvPr/>
            </p:nvSpPr>
            <p:spPr bwMode="auto">
              <a:xfrm>
                <a:off x="5191911" y="4930028"/>
                <a:ext cx="1494704" cy="24923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5166067" y="4902247"/>
                <a:ext cx="1566174" cy="720724"/>
                <a:chOff x="5166067" y="4902247"/>
                <a:chExt cx="1566174" cy="720724"/>
              </a:xfrm>
            </p:grpSpPr>
            <p:sp>
              <p:nvSpPr>
                <p:cNvPr id="37" name="AutoShape 107"/>
                <p:cNvSpPr>
                  <a:spLocks noChangeArrowheads="1"/>
                </p:cNvSpPr>
                <p:nvPr/>
              </p:nvSpPr>
              <p:spPr bwMode="auto">
                <a:xfrm>
                  <a:off x="5185783" y="4910184"/>
                  <a:ext cx="1535368" cy="712787"/>
                </a:xfrm>
                <a:prstGeom prst="homePlate">
                  <a:avLst>
                    <a:gd name="adj" fmla="val 25464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>
                    <a:latin typeface="+mn-ea"/>
                  </a:endParaRPr>
                </a:p>
              </p:txBody>
            </p:sp>
            <p:sp>
              <p:nvSpPr>
                <p:cNvPr id="38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84550" y="4902247"/>
                  <a:ext cx="1499633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ko-KR" sz="1400" b="1" dirty="0">
                      <a:solidFill>
                        <a:schemeClr val="bg1"/>
                      </a:solidFill>
                      <a:latin typeface="+mn-ea"/>
                    </a:rPr>
                    <a:t>5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  <a:latin typeface="+mn-ea"/>
                    </a:rPr>
                    <a:t>단계</a:t>
                  </a:r>
                </a:p>
              </p:txBody>
            </p:sp>
            <p:sp>
              <p:nvSpPr>
                <p:cNvPr id="39" name="Rectangle 109"/>
                <p:cNvSpPr>
                  <a:spLocks noChangeArrowheads="1"/>
                </p:cNvSpPr>
                <p:nvPr/>
              </p:nvSpPr>
              <p:spPr bwMode="auto">
                <a:xfrm>
                  <a:off x="5166067" y="5267163"/>
                  <a:ext cx="1566174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 anchor="ctr">
                  <a:spAutoFit/>
                </a:bodyPr>
                <a:lstStyle>
                  <a:lvl1pPr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1pPr>
                  <a:lvl2pPr marL="571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2pPr>
                  <a:lvl3pPr marL="1143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3pPr>
                  <a:lvl4pPr marL="1714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4pPr>
                  <a:lvl5pPr marL="2286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9pPr>
                </a:lstStyle>
                <a:p>
                  <a:pPr algn="ctr" latinLnBrk="0">
                    <a:spcBef>
                      <a:spcPct val="50000"/>
                    </a:spcBef>
                  </a:pPr>
                  <a:r>
                    <a:rPr lang="ko-KR" altLang="en-US" sz="1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최종 해결안 선정</a:t>
                  </a:r>
                  <a:endParaRPr lang="en-US" altLang="ko-KR" sz="1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31" name="TextBox 30"/>
          <p:cNvSpPr txBox="1"/>
          <p:nvPr/>
        </p:nvSpPr>
        <p:spPr>
          <a:xfrm>
            <a:off x="2051720" y="5043933"/>
            <a:ext cx="60486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ko-KR" altLang="en-US" sz="1600" b="1" dirty="0"/>
              <a:t>다양한 해결안 중 최적의 해결안을 선정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효과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효율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하는 단계</a:t>
            </a:r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7063530" y="4284034"/>
            <a:ext cx="796315" cy="5958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47664" y="1974333"/>
          <a:ext cx="6768752" cy="339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9443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/>
                    </a:p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443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39952" y="567791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문제해결 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961" y="2636913"/>
            <a:ext cx="461665" cy="18094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문제해결 효율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2426435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높다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421121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낮다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8713" y="546760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낮다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5471335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높다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47664" y="1253596"/>
            <a:ext cx="54006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(5</a:t>
            </a:r>
            <a:r>
              <a:rPr lang="ko-KR" altLang="en-US" b="1" dirty="0"/>
              <a:t>단계</a:t>
            </a:r>
            <a:r>
              <a:rPr lang="en-US" altLang="ko-KR" b="1" dirty="0"/>
              <a:t>) </a:t>
            </a:r>
            <a:r>
              <a:rPr lang="ko-KR" altLang="en-US" b="1" dirty="0"/>
              <a:t>활용 </a:t>
            </a:r>
            <a:r>
              <a:rPr lang="en-US" altLang="ko-KR" b="1" dirty="0"/>
              <a:t>Sheet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3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0735" y="1772817"/>
            <a:ext cx="42484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(1</a:t>
            </a:r>
            <a:r>
              <a:rPr lang="ko-KR" altLang="en-US" b="1" dirty="0"/>
              <a:t>단계</a:t>
            </a:r>
            <a:r>
              <a:rPr lang="en-US" altLang="ko-KR" b="1" dirty="0"/>
              <a:t>) </a:t>
            </a:r>
            <a:r>
              <a:rPr lang="ko-KR" altLang="en-US" b="1" dirty="0"/>
              <a:t>활용 </a:t>
            </a:r>
            <a:r>
              <a:rPr lang="en-US" altLang="ko-KR" b="1" dirty="0"/>
              <a:t>Tool </a:t>
            </a:r>
            <a:r>
              <a:rPr lang="en-US" altLang="ko-KR" b="1" dirty="0">
                <a:solidFill>
                  <a:srgbClr val="0000FF"/>
                </a:solidFill>
              </a:rPr>
              <a:t>_KT</a:t>
            </a:r>
            <a:r>
              <a:rPr lang="en-US" altLang="ko-KR" b="1" dirty="0"/>
              <a:t> </a:t>
            </a:r>
            <a:r>
              <a:rPr lang="ko-KR" altLang="en-US" b="1" dirty="0">
                <a:solidFill>
                  <a:srgbClr val="0000FF"/>
                </a:solidFill>
              </a:rPr>
              <a:t>분석법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03648" y="2852937"/>
            <a:ext cx="6840760" cy="2520280"/>
            <a:chOff x="1187624" y="2708920"/>
            <a:chExt cx="6840760" cy="25202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87624" y="2708920"/>
              <a:ext cx="6408712" cy="25202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19672" y="3068960"/>
              <a:ext cx="6408712" cy="170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1" indent="-342891">
                <a:lnSpc>
                  <a:spcPct val="150000"/>
                </a:lnSpc>
                <a:buAutoNum type="arabicParenBoth"/>
              </a:pPr>
              <a:r>
                <a:rPr lang="en-US" altLang="ko-KR" b="1" dirty="0">
                  <a:solidFill>
                    <a:srgbClr val="0000FF"/>
                  </a:solidFill>
                </a:rPr>
                <a:t>WHAT : </a:t>
              </a:r>
              <a:r>
                <a:rPr lang="ko-KR" altLang="en-US" b="1" dirty="0">
                  <a:solidFill>
                    <a:srgbClr val="0000FF"/>
                  </a:solidFill>
                </a:rPr>
                <a:t>무엇이 발생했는가</a:t>
              </a:r>
              <a:r>
                <a:rPr lang="en-US" altLang="ko-KR" b="1" dirty="0">
                  <a:solidFill>
                    <a:srgbClr val="0000FF"/>
                  </a:solidFill>
                </a:rPr>
                <a:t>?</a:t>
              </a:r>
            </a:p>
            <a:p>
              <a:pPr marL="342891" indent="-342891">
                <a:lnSpc>
                  <a:spcPct val="150000"/>
                </a:lnSpc>
                <a:buAutoNum type="arabicParenBoth"/>
              </a:pPr>
              <a:r>
                <a:rPr lang="en-US" altLang="ko-KR" b="1" dirty="0">
                  <a:solidFill>
                    <a:srgbClr val="0000FF"/>
                  </a:solidFill>
                </a:rPr>
                <a:t>WHERE : </a:t>
              </a:r>
              <a:r>
                <a:rPr lang="ko-KR" altLang="en-US" b="1" dirty="0">
                  <a:solidFill>
                    <a:srgbClr val="0000FF"/>
                  </a:solidFill>
                </a:rPr>
                <a:t>어디서 문제가 발생했는가</a:t>
              </a:r>
              <a:r>
                <a:rPr lang="en-US" altLang="ko-KR" b="1" dirty="0">
                  <a:solidFill>
                    <a:srgbClr val="0000FF"/>
                  </a:solidFill>
                </a:rPr>
                <a:t>?</a:t>
              </a:r>
            </a:p>
            <a:p>
              <a:pPr marL="342891" indent="-342891">
                <a:lnSpc>
                  <a:spcPct val="150000"/>
                </a:lnSpc>
                <a:buAutoNum type="arabicParenBoth"/>
              </a:pPr>
              <a:r>
                <a:rPr lang="en-US" altLang="ko-KR" b="1" dirty="0">
                  <a:solidFill>
                    <a:srgbClr val="0000FF"/>
                  </a:solidFill>
                </a:rPr>
                <a:t>WHEN : </a:t>
              </a:r>
              <a:r>
                <a:rPr lang="ko-KR" altLang="en-US" b="1" dirty="0">
                  <a:solidFill>
                    <a:srgbClr val="0000FF"/>
                  </a:solidFill>
                </a:rPr>
                <a:t>언제 문제가 발생했는가</a:t>
              </a:r>
              <a:r>
                <a:rPr lang="en-US" altLang="ko-KR" b="1" dirty="0">
                  <a:solidFill>
                    <a:srgbClr val="0000FF"/>
                  </a:solidFill>
                </a:rPr>
                <a:t>?</a:t>
              </a:r>
            </a:p>
            <a:p>
              <a:pPr marL="342891" indent="-342891">
                <a:lnSpc>
                  <a:spcPct val="150000"/>
                </a:lnSpc>
                <a:buAutoNum type="arabicParenBoth"/>
              </a:pPr>
              <a:r>
                <a:rPr lang="en-US" altLang="ko-KR" b="1" dirty="0">
                  <a:solidFill>
                    <a:srgbClr val="0000FF"/>
                  </a:solidFill>
                </a:rPr>
                <a:t>HOW MUCH(MANY) : </a:t>
              </a:r>
              <a:r>
                <a:rPr lang="ko-KR" altLang="en-US" b="1" dirty="0">
                  <a:solidFill>
                    <a:srgbClr val="0000FF"/>
                  </a:solidFill>
                </a:rPr>
                <a:t>얼마나 영향을 받았는가</a:t>
              </a:r>
              <a:r>
                <a:rPr lang="en-US" altLang="ko-KR" b="1" dirty="0">
                  <a:solidFill>
                    <a:srgbClr val="0000FF"/>
                  </a:solidFill>
                </a:rPr>
                <a:t>?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F466-64CB-488A-9ABD-72EA8A97F04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9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1784"/>
              </p:ext>
            </p:extLst>
          </p:nvPr>
        </p:nvGraphicFramePr>
        <p:xfrm>
          <a:off x="1115616" y="1772816"/>
          <a:ext cx="7128792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16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(Case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에서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무엇이 발생했나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? (WHAT)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   -Fact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기술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프로젝트가 원하는 결과를 보여주지 못한다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116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(Case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에서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어디서 문제가 발생했나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? (WHERE)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직원들이 자신의 임무에 대해서 알지 못한다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116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(Case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에서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언제 발생했나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? (WHEN)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개월 전 대대적인 조직 개편에서 문제가 발생하였다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116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(Case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에서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얼마나 영향을 받았나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? 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   (HOW MUCH)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   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기대상태가 영향을 받은 정도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일주일 간 조사한 결과 팀 내에서 인터넷 외부 사이트 접속 빈도가 증가하였다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F466-64CB-488A-9ABD-72EA8A97F04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5E84E-19C0-B056-C51F-38083F64DE97}"/>
              </a:ext>
            </a:extLst>
          </p:cNvPr>
          <p:cNvSpPr txBox="1"/>
          <p:nvPr/>
        </p:nvSpPr>
        <p:spPr>
          <a:xfrm>
            <a:off x="2447764" y="91953"/>
            <a:ext cx="4248472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문제 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b="1" dirty="0">
                <a:solidFill>
                  <a:srgbClr val="0000FF"/>
                </a:solidFill>
              </a:rPr>
              <a:t>프로젝트가 원하는 결과를 보여주지 못한다</a:t>
            </a:r>
            <a:r>
              <a:rPr lang="en-US" altLang="ko-KR" b="1" dirty="0">
                <a:solidFill>
                  <a:srgbClr val="0000FF"/>
                </a:solidFill>
              </a:rPr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b="1" dirty="0">
                <a:solidFill>
                  <a:srgbClr val="0000FF"/>
                </a:solidFill>
              </a:rPr>
              <a:t>업무에 임하는 직원들의 열정이 부족하다</a:t>
            </a:r>
            <a:r>
              <a:rPr lang="en-US" altLang="ko-KR" b="1" dirty="0">
                <a:solidFill>
                  <a:srgbClr val="0000FF"/>
                </a:solidFill>
              </a:rPr>
              <a:t>.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9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8687" y="1908247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문제해결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의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단계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36719" y="2422297"/>
            <a:ext cx="6120680" cy="1066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73914" y="3429009"/>
            <a:ext cx="7868185" cy="720727"/>
            <a:chOff x="467544" y="3030044"/>
            <a:chExt cx="7868185" cy="720725"/>
          </a:xfrm>
        </p:grpSpPr>
        <p:grpSp>
          <p:nvGrpSpPr>
            <p:cNvPr id="5" name="Group 153"/>
            <p:cNvGrpSpPr>
              <a:grpSpLocks/>
            </p:cNvGrpSpPr>
            <p:nvPr/>
          </p:nvGrpSpPr>
          <p:grpSpPr bwMode="auto">
            <a:xfrm>
              <a:off x="467544" y="3030044"/>
              <a:ext cx="6264697" cy="720725"/>
              <a:chOff x="304" y="2385"/>
              <a:chExt cx="5084" cy="454"/>
            </a:xfrm>
          </p:grpSpPr>
          <p:sp>
            <p:nvSpPr>
              <p:cNvPr id="6" name="Freeform 94"/>
              <p:cNvSpPr>
                <a:spLocks/>
              </p:cNvSpPr>
              <p:nvPr/>
            </p:nvSpPr>
            <p:spPr bwMode="auto">
              <a:xfrm>
                <a:off x="363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7" name="AutoShape 95"/>
              <p:cNvSpPr>
                <a:spLocks noChangeArrowheads="1"/>
              </p:cNvSpPr>
              <p:nvPr/>
            </p:nvSpPr>
            <p:spPr bwMode="auto">
              <a:xfrm>
                <a:off x="362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8" name="Rectangle 96"/>
              <p:cNvSpPr>
                <a:spLocks noChangeArrowheads="1"/>
              </p:cNvSpPr>
              <p:nvPr/>
            </p:nvSpPr>
            <p:spPr bwMode="auto">
              <a:xfrm>
                <a:off x="353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9" name="Rectangle 97"/>
              <p:cNvSpPr>
                <a:spLocks noChangeArrowheads="1"/>
              </p:cNvSpPr>
              <p:nvPr/>
            </p:nvSpPr>
            <p:spPr bwMode="auto">
              <a:xfrm>
                <a:off x="304" y="2613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현상파악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>
                <a:off x="1620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1" name="AutoShape 99"/>
              <p:cNvSpPr>
                <a:spLocks noChangeArrowheads="1"/>
              </p:cNvSpPr>
              <p:nvPr/>
            </p:nvSpPr>
            <p:spPr bwMode="auto">
              <a:xfrm>
                <a:off x="1619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2" name="Rectangle 100"/>
              <p:cNvSpPr>
                <a:spLocks noChangeArrowheads="1"/>
              </p:cNvSpPr>
              <p:nvPr/>
            </p:nvSpPr>
            <p:spPr bwMode="auto">
              <a:xfrm>
                <a:off x="1604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3" name="Rectangle 101"/>
              <p:cNvSpPr>
                <a:spLocks noChangeArrowheads="1"/>
              </p:cNvSpPr>
              <p:nvPr/>
            </p:nvSpPr>
            <p:spPr bwMode="auto">
              <a:xfrm>
                <a:off x="1561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원인분석</a:t>
                </a:r>
                <a:endPara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2877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5" name="AutoShape 103"/>
              <p:cNvSpPr>
                <a:spLocks noChangeArrowheads="1"/>
              </p:cNvSpPr>
              <p:nvPr/>
            </p:nvSpPr>
            <p:spPr bwMode="auto">
              <a:xfrm>
                <a:off x="2876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6" name="Rectangle 104"/>
              <p:cNvSpPr>
                <a:spLocks noChangeArrowheads="1"/>
              </p:cNvSpPr>
              <p:nvPr/>
            </p:nvSpPr>
            <p:spPr bwMode="auto">
              <a:xfrm>
                <a:off x="2875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3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7" name="Rectangle 105"/>
              <p:cNvSpPr>
                <a:spLocks noChangeArrowheads="1"/>
              </p:cNvSpPr>
              <p:nvPr/>
            </p:nvSpPr>
            <p:spPr bwMode="auto">
              <a:xfrm>
                <a:off x="2839" y="2615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핵심원인 선정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4134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9" name="AutoShape 107"/>
              <p:cNvSpPr>
                <a:spLocks noChangeArrowheads="1"/>
              </p:cNvSpPr>
              <p:nvPr/>
            </p:nvSpPr>
            <p:spPr bwMode="auto">
              <a:xfrm>
                <a:off x="4133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20" name="Rectangle 108"/>
              <p:cNvSpPr>
                <a:spLocks noChangeArrowheads="1"/>
              </p:cNvSpPr>
              <p:nvPr/>
            </p:nvSpPr>
            <p:spPr bwMode="auto">
              <a:xfrm>
                <a:off x="4132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21" name="Rectangle 109"/>
              <p:cNvSpPr>
                <a:spLocks noChangeArrowheads="1"/>
              </p:cNvSpPr>
              <p:nvPr/>
            </p:nvSpPr>
            <p:spPr bwMode="auto">
              <a:xfrm>
                <a:off x="4117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해결안 도출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769555" y="3030044"/>
              <a:ext cx="1566174" cy="720724"/>
              <a:chOff x="5166067" y="4902247"/>
              <a:chExt cx="1566174" cy="720724"/>
            </a:xfrm>
          </p:grpSpPr>
          <p:sp>
            <p:nvSpPr>
              <p:cNvPr id="36" name="Freeform 106"/>
              <p:cNvSpPr>
                <a:spLocks/>
              </p:cNvSpPr>
              <p:nvPr/>
            </p:nvSpPr>
            <p:spPr bwMode="auto">
              <a:xfrm>
                <a:off x="5191911" y="4930028"/>
                <a:ext cx="1494704" cy="24923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5166067" y="4902247"/>
                <a:ext cx="1566174" cy="720724"/>
                <a:chOff x="5166067" y="4902247"/>
                <a:chExt cx="1566174" cy="720724"/>
              </a:xfrm>
            </p:grpSpPr>
            <p:sp>
              <p:nvSpPr>
                <p:cNvPr id="37" name="AutoShape 107"/>
                <p:cNvSpPr>
                  <a:spLocks noChangeArrowheads="1"/>
                </p:cNvSpPr>
                <p:nvPr/>
              </p:nvSpPr>
              <p:spPr bwMode="auto">
                <a:xfrm>
                  <a:off x="5185783" y="4910184"/>
                  <a:ext cx="1535368" cy="712787"/>
                </a:xfrm>
                <a:prstGeom prst="homePlate">
                  <a:avLst>
                    <a:gd name="adj" fmla="val 25464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>
                    <a:latin typeface="+mn-ea"/>
                  </a:endParaRPr>
                </a:p>
              </p:txBody>
            </p:sp>
            <p:sp>
              <p:nvSpPr>
                <p:cNvPr id="38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84550" y="4902247"/>
                  <a:ext cx="1499633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ko-KR" sz="1400" b="1" dirty="0">
                      <a:solidFill>
                        <a:schemeClr val="bg1"/>
                      </a:solidFill>
                      <a:latin typeface="+mn-ea"/>
                    </a:rPr>
                    <a:t>5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  <a:latin typeface="+mn-ea"/>
                    </a:rPr>
                    <a:t>단계</a:t>
                  </a:r>
                </a:p>
              </p:txBody>
            </p:sp>
            <p:sp>
              <p:nvSpPr>
                <p:cNvPr id="39" name="Rectangle 109"/>
                <p:cNvSpPr>
                  <a:spLocks noChangeArrowheads="1"/>
                </p:cNvSpPr>
                <p:nvPr/>
              </p:nvSpPr>
              <p:spPr bwMode="auto">
                <a:xfrm>
                  <a:off x="5166067" y="5267163"/>
                  <a:ext cx="1566174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 anchor="ctr">
                  <a:spAutoFit/>
                </a:bodyPr>
                <a:lstStyle>
                  <a:lvl1pPr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1pPr>
                  <a:lvl2pPr marL="571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2pPr>
                  <a:lvl3pPr marL="1143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3pPr>
                  <a:lvl4pPr marL="1714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4pPr>
                  <a:lvl5pPr marL="2286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9pPr>
                </a:lstStyle>
                <a:p>
                  <a:pPr algn="ctr" latinLnBrk="0">
                    <a:spcBef>
                      <a:spcPct val="50000"/>
                    </a:spcBef>
                  </a:pPr>
                  <a:r>
                    <a:rPr lang="ko-KR" altLang="en-US" sz="1400" b="1" dirty="0">
                      <a:latin typeface="+mn-ea"/>
                      <a:ea typeface="+mn-ea"/>
                    </a:rPr>
                    <a:t>최종 해결안 선정</a:t>
                  </a:r>
                  <a:endParaRPr lang="en-US" altLang="ko-KR" sz="1400" b="1" dirty="0"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31" name="TextBox 30"/>
          <p:cNvSpPr txBox="1"/>
          <p:nvPr/>
        </p:nvSpPr>
        <p:spPr>
          <a:xfrm>
            <a:off x="2051720" y="5043934"/>
            <a:ext cx="60486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ko-KR" altLang="en-US" sz="1600" b="1" dirty="0"/>
              <a:t>현상이 발생하게 된 인과관계 분석 및 해결안 도출을 위한</a:t>
            </a:r>
            <a:endParaRPr lang="en-US" altLang="ko-KR" sz="1600" b="1" dirty="0"/>
          </a:p>
          <a:p>
            <a:r>
              <a:rPr lang="en-US" altLang="ko-KR" sz="1600" b="1" dirty="0"/>
              <a:t>   </a:t>
            </a:r>
            <a:r>
              <a:rPr lang="ko-KR" altLang="en-US" sz="1600" b="1" dirty="0"/>
              <a:t>기초 정보 분석 단계</a:t>
            </a:r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2484114" y="4252188"/>
            <a:ext cx="881507" cy="7019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9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1687028"/>
            <a:ext cx="47525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 과정</a:t>
            </a:r>
            <a:r>
              <a:rPr lang="en-US" altLang="ko-KR" sz="2000" b="1" dirty="0"/>
              <a:t>(Throughput)</a:t>
            </a:r>
            <a:r>
              <a:rPr lang="ko-KR" altLang="en-US" sz="2000" b="1" dirty="0"/>
              <a:t>의 결함 </a:t>
            </a:r>
            <a:r>
              <a:rPr lang="en-US" altLang="ko-KR" sz="2000" b="1" i="1" dirty="0"/>
              <a:t>Sheet</a:t>
            </a:r>
            <a:endParaRPr lang="ko-KR" altLang="en-US" sz="2000" b="1" i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99592" y="2636912"/>
          <a:ext cx="7416824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행동의 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충족의 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4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7744" y="2087140"/>
            <a:ext cx="4680520" cy="4571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E62E5-585F-4E8E-A27D-075F145E4DE1}"/>
              </a:ext>
            </a:extLst>
          </p:cNvPr>
          <p:cNvSpPr txBox="1"/>
          <p:nvPr/>
        </p:nvSpPr>
        <p:spPr>
          <a:xfrm>
            <a:off x="2267744" y="602178"/>
            <a:ext cx="42484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(2</a:t>
            </a:r>
            <a:r>
              <a:rPr lang="ko-KR" altLang="en-US" b="1" dirty="0"/>
              <a:t>단계</a:t>
            </a:r>
            <a:r>
              <a:rPr lang="en-US" altLang="ko-KR" b="1" dirty="0"/>
              <a:t>) </a:t>
            </a:r>
            <a:r>
              <a:rPr lang="ko-KR" altLang="en-US" b="1" dirty="0"/>
              <a:t>활용 </a:t>
            </a:r>
            <a:r>
              <a:rPr lang="en-US" altLang="ko-KR" b="1" dirty="0"/>
              <a:t>Sheet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9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628800"/>
            <a:ext cx="47525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 인풋</a:t>
            </a:r>
            <a:r>
              <a:rPr lang="en-US" altLang="ko-KR" sz="2000" b="1" dirty="0"/>
              <a:t>(Input)</a:t>
            </a:r>
            <a:r>
              <a:rPr lang="ko-KR" altLang="en-US" sz="2000" b="1" dirty="0"/>
              <a:t>의 결함 </a:t>
            </a:r>
            <a:r>
              <a:rPr lang="en-US" altLang="ko-KR" sz="2000" b="1" i="1" dirty="0"/>
              <a:t>Sheet</a:t>
            </a:r>
            <a:endParaRPr lang="ko-KR" altLang="en-US" sz="2000" b="1" i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43608" y="2636912"/>
          <a:ext cx="7344816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질적인 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양적인 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4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483768" y="2028914"/>
            <a:ext cx="4680520" cy="4571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7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628800"/>
            <a:ext cx="47525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 제약조건</a:t>
            </a:r>
            <a:r>
              <a:rPr lang="en-US" altLang="ko-KR" sz="2000" b="1" dirty="0"/>
              <a:t>(Constraint)</a:t>
            </a:r>
            <a:r>
              <a:rPr lang="ko-KR" altLang="en-US" sz="2000" b="1" dirty="0"/>
              <a:t>의 존재 </a:t>
            </a:r>
            <a:r>
              <a:rPr lang="en-US" altLang="ko-KR" sz="2000" b="1" i="1" dirty="0"/>
              <a:t>Sheet</a:t>
            </a:r>
            <a:endParaRPr lang="ko-KR" altLang="en-US" sz="2000" b="1" i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115616" y="2708920"/>
          <a:ext cx="7128792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제거 불가능한 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제거 가능한 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4">
                <a:tc>
                  <a:txBody>
                    <a:bodyPr/>
                    <a:lstStyle/>
                    <a:p>
                      <a:pPr algn="ctr" latinLnBrk="1"/>
                      <a:endParaRPr lang="ko-KR" altLang="en-US" sz="15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483768" y="2028914"/>
            <a:ext cx="4680520" cy="4571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5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1628800"/>
            <a:ext cx="28803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원인분석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5132" y="2414353"/>
            <a:ext cx="7920880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6565" y="1027913"/>
            <a:ext cx="42484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(2</a:t>
            </a:r>
            <a:r>
              <a:rPr lang="ko-KR" altLang="en-US" b="1" dirty="0"/>
              <a:t>단계</a:t>
            </a:r>
            <a:r>
              <a:rPr lang="en-US" altLang="ko-KR" b="1" dirty="0"/>
              <a:t>) </a:t>
            </a:r>
            <a:r>
              <a:rPr lang="ko-KR" altLang="en-US" b="1" dirty="0"/>
              <a:t>활용 </a:t>
            </a:r>
            <a:r>
              <a:rPr lang="en-US" altLang="ko-KR" b="1" dirty="0"/>
              <a:t>Sheet(</a:t>
            </a:r>
            <a:r>
              <a:rPr lang="ko-KR" altLang="en-US" b="1" dirty="0"/>
              <a:t>종합</a:t>
            </a:r>
            <a:r>
              <a:rPr lang="en-US" altLang="ko-KR" b="1" dirty="0"/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F466-64CB-488A-9ABD-72EA8A97F04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7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8687" y="1908247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문제해결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의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단계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36719" y="2422297"/>
            <a:ext cx="6120680" cy="1066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73914" y="3429009"/>
            <a:ext cx="7868185" cy="720727"/>
            <a:chOff x="467544" y="3030044"/>
            <a:chExt cx="7868185" cy="720725"/>
          </a:xfrm>
        </p:grpSpPr>
        <p:grpSp>
          <p:nvGrpSpPr>
            <p:cNvPr id="5" name="Group 153"/>
            <p:cNvGrpSpPr>
              <a:grpSpLocks/>
            </p:cNvGrpSpPr>
            <p:nvPr/>
          </p:nvGrpSpPr>
          <p:grpSpPr bwMode="auto">
            <a:xfrm>
              <a:off x="467544" y="3030044"/>
              <a:ext cx="6264697" cy="720725"/>
              <a:chOff x="304" y="2385"/>
              <a:chExt cx="5084" cy="454"/>
            </a:xfrm>
          </p:grpSpPr>
          <p:sp>
            <p:nvSpPr>
              <p:cNvPr id="6" name="Freeform 94"/>
              <p:cNvSpPr>
                <a:spLocks/>
              </p:cNvSpPr>
              <p:nvPr/>
            </p:nvSpPr>
            <p:spPr bwMode="auto">
              <a:xfrm>
                <a:off x="363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7" name="AutoShape 95"/>
              <p:cNvSpPr>
                <a:spLocks noChangeArrowheads="1"/>
              </p:cNvSpPr>
              <p:nvPr/>
            </p:nvSpPr>
            <p:spPr bwMode="auto">
              <a:xfrm>
                <a:off x="362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8" name="Rectangle 96"/>
              <p:cNvSpPr>
                <a:spLocks noChangeArrowheads="1"/>
              </p:cNvSpPr>
              <p:nvPr/>
            </p:nvSpPr>
            <p:spPr bwMode="auto">
              <a:xfrm>
                <a:off x="353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9" name="Rectangle 97"/>
              <p:cNvSpPr>
                <a:spLocks noChangeArrowheads="1"/>
              </p:cNvSpPr>
              <p:nvPr/>
            </p:nvSpPr>
            <p:spPr bwMode="auto">
              <a:xfrm>
                <a:off x="304" y="2613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현상파악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>
                <a:off x="1620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1" name="AutoShape 99"/>
              <p:cNvSpPr>
                <a:spLocks noChangeArrowheads="1"/>
              </p:cNvSpPr>
              <p:nvPr/>
            </p:nvSpPr>
            <p:spPr bwMode="auto">
              <a:xfrm>
                <a:off x="1619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2" name="Rectangle 100"/>
              <p:cNvSpPr>
                <a:spLocks noChangeArrowheads="1"/>
              </p:cNvSpPr>
              <p:nvPr/>
            </p:nvSpPr>
            <p:spPr bwMode="auto">
              <a:xfrm>
                <a:off x="1604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3" name="Rectangle 101"/>
              <p:cNvSpPr>
                <a:spLocks noChangeArrowheads="1"/>
              </p:cNvSpPr>
              <p:nvPr/>
            </p:nvSpPr>
            <p:spPr bwMode="auto">
              <a:xfrm>
                <a:off x="1561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원인분석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2877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5" name="AutoShape 103"/>
              <p:cNvSpPr>
                <a:spLocks noChangeArrowheads="1"/>
              </p:cNvSpPr>
              <p:nvPr/>
            </p:nvSpPr>
            <p:spPr bwMode="auto">
              <a:xfrm>
                <a:off x="2876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6" name="Rectangle 104"/>
              <p:cNvSpPr>
                <a:spLocks noChangeArrowheads="1"/>
              </p:cNvSpPr>
              <p:nvPr/>
            </p:nvSpPr>
            <p:spPr bwMode="auto">
              <a:xfrm>
                <a:off x="2875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3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7" name="Rectangle 105"/>
              <p:cNvSpPr>
                <a:spLocks noChangeArrowheads="1"/>
              </p:cNvSpPr>
              <p:nvPr/>
            </p:nvSpPr>
            <p:spPr bwMode="auto">
              <a:xfrm>
                <a:off x="2839" y="2615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핵심원인 선정</a:t>
                </a:r>
                <a:endPara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4134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9" name="AutoShape 107"/>
              <p:cNvSpPr>
                <a:spLocks noChangeArrowheads="1"/>
              </p:cNvSpPr>
              <p:nvPr/>
            </p:nvSpPr>
            <p:spPr bwMode="auto">
              <a:xfrm>
                <a:off x="4133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20" name="Rectangle 108"/>
              <p:cNvSpPr>
                <a:spLocks noChangeArrowheads="1"/>
              </p:cNvSpPr>
              <p:nvPr/>
            </p:nvSpPr>
            <p:spPr bwMode="auto">
              <a:xfrm>
                <a:off x="4132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21" name="Rectangle 109"/>
              <p:cNvSpPr>
                <a:spLocks noChangeArrowheads="1"/>
              </p:cNvSpPr>
              <p:nvPr/>
            </p:nvSpPr>
            <p:spPr bwMode="auto">
              <a:xfrm>
                <a:off x="4117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해결안 도출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769555" y="3030044"/>
              <a:ext cx="1566174" cy="720724"/>
              <a:chOff x="5166067" y="4902247"/>
              <a:chExt cx="1566174" cy="720724"/>
            </a:xfrm>
          </p:grpSpPr>
          <p:sp>
            <p:nvSpPr>
              <p:cNvPr id="36" name="Freeform 106"/>
              <p:cNvSpPr>
                <a:spLocks/>
              </p:cNvSpPr>
              <p:nvPr/>
            </p:nvSpPr>
            <p:spPr bwMode="auto">
              <a:xfrm>
                <a:off x="5191911" y="4930028"/>
                <a:ext cx="1494704" cy="24923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5166067" y="4902247"/>
                <a:ext cx="1566174" cy="720724"/>
                <a:chOff x="5166067" y="4902247"/>
                <a:chExt cx="1566174" cy="720724"/>
              </a:xfrm>
            </p:grpSpPr>
            <p:sp>
              <p:nvSpPr>
                <p:cNvPr id="37" name="AutoShape 107"/>
                <p:cNvSpPr>
                  <a:spLocks noChangeArrowheads="1"/>
                </p:cNvSpPr>
                <p:nvPr/>
              </p:nvSpPr>
              <p:spPr bwMode="auto">
                <a:xfrm>
                  <a:off x="5185783" y="4910184"/>
                  <a:ext cx="1535368" cy="712787"/>
                </a:xfrm>
                <a:prstGeom prst="homePlate">
                  <a:avLst>
                    <a:gd name="adj" fmla="val 25464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>
                    <a:latin typeface="+mn-ea"/>
                  </a:endParaRPr>
                </a:p>
              </p:txBody>
            </p:sp>
            <p:sp>
              <p:nvSpPr>
                <p:cNvPr id="38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84550" y="4902247"/>
                  <a:ext cx="1499633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ko-KR" sz="1400" b="1" dirty="0">
                      <a:solidFill>
                        <a:schemeClr val="bg1"/>
                      </a:solidFill>
                      <a:latin typeface="+mn-ea"/>
                    </a:rPr>
                    <a:t>5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  <a:latin typeface="+mn-ea"/>
                    </a:rPr>
                    <a:t>단계</a:t>
                  </a:r>
                </a:p>
              </p:txBody>
            </p:sp>
            <p:sp>
              <p:nvSpPr>
                <p:cNvPr id="39" name="Rectangle 109"/>
                <p:cNvSpPr>
                  <a:spLocks noChangeArrowheads="1"/>
                </p:cNvSpPr>
                <p:nvPr/>
              </p:nvSpPr>
              <p:spPr bwMode="auto">
                <a:xfrm>
                  <a:off x="5166067" y="5267163"/>
                  <a:ext cx="1566174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 anchor="ctr">
                  <a:spAutoFit/>
                </a:bodyPr>
                <a:lstStyle>
                  <a:lvl1pPr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1pPr>
                  <a:lvl2pPr marL="571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2pPr>
                  <a:lvl3pPr marL="1143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3pPr>
                  <a:lvl4pPr marL="1714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4pPr>
                  <a:lvl5pPr marL="2286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9pPr>
                </a:lstStyle>
                <a:p>
                  <a:pPr algn="ctr" latinLnBrk="0">
                    <a:spcBef>
                      <a:spcPct val="50000"/>
                    </a:spcBef>
                  </a:pPr>
                  <a:r>
                    <a:rPr lang="ko-KR" altLang="en-US" sz="1400" b="1" dirty="0">
                      <a:latin typeface="+mn-ea"/>
                      <a:ea typeface="+mn-ea"/>
                    </a:rPr>
                    <a:t>최종 해결안 선정</a:t>
                  </a:r>
                  <a:endParaRPr lang="en-US" altLang="ko-KR" sz="1400" b="1" dirty="0"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31" name="TextBox 30"/>
          <p:cNvSpPr txBox="1"/>
          <p:nvPr/>
        </p:nvSpPr>
        <p:spPr>
          <a:xfrm>
            <a:off x="2051720" y="5043933"/>
            <a:ext cx="60486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 발생에 대한 주요 원인 중 근본 원인을 규명하는 단계</a:t>
            </a:r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4054029" y="4289698"/>
            <a:ext cx="796315" cy="5958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428</Words>
  <Application>Microsoft Macintosh PowerPoint</Application>
  <PresentationFormat>화면 슬라이드 쇼(4:3)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장경택 장경택</dc:creator>
  <cp:lastModifiedBy>정성오</cp:lastModifiedBy>
  <cp:revision>3</cp:revision>
  <dcterms:created xsi:type="dcterms:W3CDTF">2019-10-27T14:18:15Z</dcterms:created>
  <dcterms:modified xsi:type="dcterms:W3CDTF">2024-04-29T08:24:39Z</dcterms:modified>
</cp:coreProperties>
</file>