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6" r:id="rId2"/>
    <p:sldId id="390" r:id="rId3"/>
    <p:sldId id="373" r:id="rId4"/>
    <p:sldId id="397" r:id="rId5"/>
    <p:sldId id="391" r:id="rId6"/>
    <p:sldId id="374" r:id="rId7"/>
    <p:sldId id="378" r:id="rId8"/>
    <p:sldId id="364" r:id="rId9"/>
    <p:sldId id="379" r:id="rId10"/>
    <p:sldId id="376" r:id="rId11"/>
    <p:sldId id="380" r:id="rId12"/>
    <p:sldId id="375" r:id="rId13"/>
    <p:sldId id="381" r:id="rId14"/>
    <p:sldId id="377" r:id="rId15"/>
    <p:sldId id="395" r:id="rId16"/>
    <p:sldId id="384" r:id="rId17"/>
    <p:sldId id="386" r:id="rId18"/>
    <p:sldId id="387" r:id="rId19"/>
    <p:sldId id="398" r:id="rId20"/>
    <p:sldId id="396" r:id="rId21"/>
    <p:sldId id="400" r:id="rId22"/>
    <p:sldId id="401" r:id="rId23"/>
    <p:sldId id="402" r:id="rId24"/>
    <p:sldId id="394" r:id="rId25"/>
    <p:sldId id="382" r:id="rId26"/>
    <p:sldId id="383" r:id="rId27"/>
    <p:sldId id="392" r:id="rId28"/>
    <p:sldId id="393" r:id="rId29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CDB"/>
    <a:srgbClr val="9F9F9F"/>
    <a:srgbClr val="7F7F7F"/>
    <a:srgbClr val="BFD5BD"/>
    <a:srgbClr val="F2F2F2"/>
    <a:srgbClr val="BE5150"/>
    <a:srgbClr val="DA3F3C"/>
    <a:srgbClr val="333399"/>
    <a:srgbClr val="BCD6D3"/>
    <a:srgbClr val="BCC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92" autoAdjust="0"/>
    <p:restoredTop sz="0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424" y="200"/>
      </p:cViewPr>
      <p:guideLst>
        <p:guide orient="horz" pos="624"/>
        <p:guide orient="horz" pos="144"/>
        <p:guide orient="horz" pos="1490"/>
        <p:guide orient="horz" pos="1231"/>
        <p:guide pos="2880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7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0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ctr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2100" lvl="0" indent="-292100" algn="l" rtl="0" eaLnBrk="1" fontAlgn="base" latinLnBrk="1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tabLst>
                <a:tab pos="571500" algn="l"/>
              </a:tabLst>
            </a:pPr>
            <a:r>
              <a:rPr lang="ko-KR" altLang="en-US" dirty="0"/>
              <a:t>마스터 텍스트 스타일을 편집합니다</a:t>
            </a:r>
          </a:p>
          <a:p>
            <a:pPr marL="673100" lvl="1" indent="-19050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</a:pPr>
            <a:r>
              <a:rPr lang="ko-KR" altLang="en-US" dirty="0"/>
              <a:t>둘째 수준</a:t>
            </a:r>
          </a:p>
          <a:p>
            <a:pPr marL="1282700" lvl="2" indent="-33020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</a:pPr>
            <a:r>
              <a:rPr lang="ko-KR" altLang="en-US" dirty="0"/>
              <a:t>셋째 수준</a:t>
            </a:r>
          </a:p>
          <a:p>
            <a:pPr marL="1682750" lvl="3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</a:pPr>
            <a:r>
              <a:rPr lang="ko-KR" altLang="en-US" dirty="0"/>
              <a:t>넷째 수준</a:t>
            </a:r>
          </a:p>
          <a:p>
            <a:pPr marL="2082800" lvl="4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</a:pPr>
            <a:r>
              <a:rPr lang="ko-KR" altLang="en-US" dirty="0"/>
              <a:t>다섯째 수준</a:t>
            </a:r>
          </a:p>
        </p:txBody>
      </p:sp>
      <p:sp>
        <p:nvSpPr>
          <p:cNvPr id="5255175" name="Line 1031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7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Copyright 2018 SMU SELab., All rights reserved.</a:t>
            </a:r>
          </a:p>
        </p:txBody>
      </p:sp>
      <p:sp>
        <p:nvSpPr>
          <p:cNvPr id="5255182" name="Line 1038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lang="ko-KR" altLang="en-US" sz="2000" baseline="0" dirty="0" smtClean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0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lang="ko-KR" altLang="en-US" sz="20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0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lang="ko-KR" altLang="en-US" sz="18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0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lang="ko-KR" altLang="en-US" sz="16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0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lang="ko-KR" altLang="en-US" sz="14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0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lang="ko-KR" altLang="en-US" sz="1400" baseline="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gPilHan/brick_crush/blob/master/Src/Model/Controller.p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객체 지향 </a:t>
            </a:r>
            <a:r>
              <a:rPr lang="en-US" altLang="ko-KR" dirty="0"/>
              <a:t>(Object Oriented) Example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 Class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B5616D-1D1B-334C-A2AD-F988147BF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43162"/>
              </p:ext>
            </p:extLst>
          </p:nvPr>
        </p:nvGraphicFramePr>
        <p:xfrm>
          <a:off x="3198423" y="1631670"/>
          <a:ext cx="2620488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0488">
                  <a:extLst>
                    <a:ext uri="{9D8B030D-6E8A-4147-A177-3AD203B41FA5}">
                      <a16:colId xmlns:a16="http://schemas.microsoft.com/office/drawing/2014/main" val="87249913"/>
                    </a:ext>
                  </a:extLst>
                </a:gridCol>
              </a:tblGrid>
              <a:tr h="297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920664"/>
                  </a:ext>
                </a:extLst>
              </a:tr>
              <a:tr h="3260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canvas</a:t>
                      </a:r>
                    </a:p>
                    <a:p>
                      <a:pPr algn="l"/>
                      <a:r>
                        <a:rPr lang="en-US" sz="1600" dirty="0"/>
                        <a:t>id</a:t>
                      </a:r>
                    </a:p>
                    <a:p>
                      <a:pPr algn="l"/>
                      <a:r>
                        <a:rPr lang="en-US" sz="1600" dirty="0" err="1"/>
                        <a:t>posX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 err="1"/>
                        <a:t>posY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sizeX1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sizeX2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sizeY1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sizeY2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 err="1"/>
                        <a:t>starting_direction</a:t>
                      </a:r>
                      <a:r>
                        <a:rPr lang="en-US" sz="1600" dirty="0"/>
                        <a:t> : list</a:t>
                      </a:r>
                    </a:p>
                    <a:p>
                      <a:pPr algn="l"/>
                      <a:r>
                        <a:rPr lang="en-US" sz="1600" dirty="0" err="1"/>
                        <a:t>starting_posX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 err="1"/>
                        <a:t>starting_posY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173384"/>
                  </a:ext>
                </a:extLst>
              </a:tr>
              <a:tr h="3260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draw()</a:t>
                      </a:r>
                    </a:p>
                    <a:p>
                      <a:pPr algn="l"/>
                      <a:r>
                        <a:rPr lang="en-US" sz="1600" dirty="0" err="1"/>
                        <a:t>get_id</a:t>
                      </a:r>
                      <a:r>
                        <a:rPr lang="en-US" sz="1600" dirty="0"/>
                        <a:t>()</a:t>
                      </a:r>
                    </a:p>
                    <a:p>
                      <a:pPr algn="l"/>
                      <a:r>
                        <a:rPr lang="en-US" sz="1600" dirty="0" err="1"/>
                        <a:t>set_posX</a:t>
                      </a:r>
                      <a:r>
                        <a:rPr lang="en-US" sz="1600" dirty="0"/>
                        <a:t>()</a:t>
                      </a:r>
                    </a:p>
                    <a:p>
                      <a:pPr algn="l"/>
                      <a:r>
                        <a:rPr lang="en-US" sz="1600" dirty="0" err="1"/>
                        <a:t>set_posY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71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56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07C56-2000-4FE6-9A91-73E1B6E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F9160-C2E7-41EA-A1EB-5B015F5D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막대가 가지는 속성</a:t>
            </a:r>
            <a:endParaRPr lang="en-US" altLang="ko-KR" dirty="0"/>
          </a:p>
          <a:p>
            <a:pPr lvl="1"/>
            <a:r>
              <a:rPr lang="ko-KR" altLang="en-US" dirty="0"/>
              <a:t>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시작 할 위치 </a:t>
            </a:r>
            <a:r>
              <a:rPr lang="en-US" altLang="ko-KR" dirty="0"/>
              <a:t>: </a:t>
            </a:r>
            <a:r>
              <a:rPr lang="en-US" altLang="ko-KR" dirty="0" err="1"/>
              <a:t>starting_posX</a:t>
            </a:r>
            <a:r>
              <a:rPr lang="en-US" altLang="ko-KR" dirty="0"/>
              <a:t>, </a:t>
            </a:r>
            <a:r>
              <a:rPr lang="en-US" altLang="ko-KR" dirty="0" err="1"/>
              <a:t>starting_posY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id</a:t>
            </a:r>
          </a:p>
          <a:p>
            <a:pPr lvl="1"/>
            <a:r>
              <a:rPr lang="ko-KR" altLang="en-US" dirty="0"/>
              <a:t>자신의</a:t>
            </a:r>
            <a:r>
              <a:rPr lang="en-US" altLang="ko-KR" dirty="0"/>
              <a:t> </a:t>
            </a:r>
            <a:r>
              <a:rPr lang="ko-KR" altLang="en-US" dirty="0"/>
              <a:t>다음 위치 </a:t>
            </a:r>
            <a:r>
              <a:rPr lang="en-US" altLang="ko-KR" dirty="0"/>
              <a:t>: </a:t>
            </a:r>
            <a:r>
              <a:rPr lang="en-US" altLang="ko-KR" dirty="0" err="1"/>
              <a:t>posX</a:t>
            </a:r>
            <a:endParaRPr lang="en-US" altLang="ko-KR" dirty="0"/>
          </a:p>
          <a:p>
            <a:r>
              <a:rPr lang="ko-KR" altLang="en-US" dirty="0"/>
              <a:t>막대가 가지는 메소드</a:t>
            </a:r>
            <a:endParaRPr lang="en-US" altLang="ko-KR" dirty="0"/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막대가</a:t>
            </a:r>
            <a:r>
              <a:rPr lang="en-US" altLang="ko-KR" dirty="0"/>
              <a:t> </a:t>
            </a:r>
            <a:r>
              <a:rPr lang="ko-KR" altLang="en-US" dirty="0"/>
              <a:t>벽에 닿았을 때</a:t>
            </a:r>
            <a:r>
              <a:rPr lang="en-US" altLang="ko-KR" dirty="0"/>
              <a:t>,</a:t>
            </a:r>
            <a:r>
              <a:rPr lang="ko-KR" altLang="en-US" dirty="0"/>
              <a:t>다음 위치를 지정 </a:t>
            </a:r>
            <a:r>
              <a:rPr lang="en-US" altLang="ko-KR" dirty="0"/>
              <a:t>: </a:t>
            </a:r>
            <a:r>
              <a:rPr lang="en-US" altLang="ko-KR" dirty="0" err="1"/>
              <a:t>set_posX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 방향키를 눌렀을 때</a:t>
            </a:r>
            <a:r>
              <a:rPr lang="en-US" altLang="ko-KR" dirty="0"/>
              <a:t>,</a:t>
            </a:r>
            <a:r>
              <a:rPr lang="ko-KR" altLang="en-US" dirty="0"/>
              <a:t> 다음 위치 지정 </a:t>
            </a:r>
            <a:r>
              <a:rPr lang="en-US" altLang="ko-KR" dirty="0"/>
              <a:t>: </a:t>
            </a:r>
            <a:r>
              <a:rPr lang="en-US" altLang="ko-KR" dirty="0" err="1"/>
              <a:t>set_posX_left</a:t>
            </a:r>
            <a:r>
              <a:rPr lang="en-US" altLang="ko-KR" dirty="0"/>
              <a:t>(), </a:t>
            </a:r>
            <a:r>
              <a:rPr lang="en-US" altLang="ko-KR" dirty="0" err="1"/>
              <a:t>set_posX_right</a:t>
            </a:r>
            <a:r>
              <a:rPr lang="en-US" altLang="ko-KR" dirty="0"/>
              <a:t>()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26469-D734-4539-9CFD-5C573D8A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420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 Class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BE9707-39C3-3D42-80B9-92229A4E0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0581"/>
              </p:ext>
            </p:extLst>
          </p:nvPr>
        </p:nvGraphicFramePr>
        <p:xfrm>
          <a:off x="3269675" y="1584169"/>
          <a:ext cx="2620488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0488">
                  <a:extLst>
                    <a:ext uri="{9D8B030D-6E8A-4147-A177-3AD203B41FA5}">
                      <a16:colId xmlns:a16="http://schemas.microsoft.com/office/drawing/2014/main" val="87249913"/>
                    </a:ext>
                  </a:extLst>
                </a:gridCol>
              </a:tblGrid>
              <a:tr h="297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920664"/>
                  </a:ext>
                </a:extLst>
              </a:tr>
              <a:tr h="3260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canvas</a:t>
                      </a:r>
                    </a:p>
                    <a:p>
                      <a:pPr algn="l"/>
                      <a:r>
                        <a:rPr lang="en-US" sz="1600" dirty="0"/>
                        <a:t>id</a:t>
                      </a:r>
                    </a:p>
                    <a:p>
                      <a:pPr algn="l"/>
                      <a:r>
                        <a:rPr lang="en-US" sz="1600" dirty="0" err="1"/>
                        <a:t>posX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 err="1"/>
                        <a:t>posY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sizeX1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sizeX2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sizeY1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sizeY2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 err="1"/>
                        <a:t>starting_posX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 err="1"/>
                        <a:t>starting_posY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173384"/>
                  </a:ext>
                </a:extLst>
              </a:tr>
              <a:tr h="3260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draw()</a:t>
                      </a:r>
                    </a:p>
                    <a:p>
                      <a:pPr algn="l"/>
                      <a:r>
                        <a:rPr lang="en-US" sz="1600" dirty="0" err="1"/>
                        <a:t>get_id</a:t>
                      </a:r>
                      <a:r>
                        <a:rPr lang="en-US" sz="1600" dirty="0"/>
                        <a:t>()</a:t>
                      </a:r>
                    </a:p>
                    <a:p>
                      <a:pPr algn="l"/>
                      <a:r>
                        <a:rPr lang="en-US" sz="1600" dirty="0" err="1"/>
                        <a:t>set_posX</a:t>
                      </a:r>
                      <a:r>
                        <a:rPr lang="en-US" sz="1600" dirty="0"/>
                        <a:t>()</a:t>
                      </a:r>
                    </a:p>
                    <a:p>
                      <a:pPr algn="l"/>
                      <a:r>
                        <a:rPr lang="en-US" sz="1600" dirty="0" err="1"/>
                        <a:t>set_posX_left</a:t>
                      </a:r>
                      <a:r>
                        <a:rPr lang="en-US" sz="1600" dirty="0"/>
                        <a:t>()</a:t>
                      </a:r>
                    </a:p>
                    <a:p>
                      <a:pPr algn="l"/>
                      <a:r>
                        <a:rPr lang="en-US" sz="1600" dirty="0" err="1"/>
                        <a:t>set_posX_right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71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57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54C45-86EA-401D-BA2F-E5C8A191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C8EB0-A9C9-4BA1-8666-86523AFF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ko-KR" altLang="en-US" dirty="0"/>
              <a:t>가 가지는 속성</a:t>
            </a:r>
            <a:endParaRPr lang="en-US" altLang="ko-KR" dirty="0"/>
          </a:p>
          <a:p>
            <a:pPr lvl="1"/>
            <a:r>
              <a:rPr lang="ko-KR" altLang="en-US" dirty="0"/>
              <a:t>공</a:t>
            </a:r>
            <a:endParaRPr lang="en-US" altLang="ko-KR" dirty="0"/>
          </a:p>
          <a:p>
            <a:pPr lvl="1"/>
            <a:r>
              <a:rPr lang="ko-KR" altLang="en-US" dirty="0"/>
              <a:t>벽돌들</a:t>
            </a:r>
            <a:endParaRPr lang="en-US" altLang="ko-KR" dirty="0"/>
          </a:p>
          <a:p>
            <a:pPr lvl="1"/>
            <a:r>
              <a:rPr lang="ko-KR" altLang="en-US" dirty="0"/>
              <a:t>막대</a:t>
            </a:r>
            <a:endParaRPr lang="en-US" altLang="ko-KR" dirty="0"/>
          </a:p>
          <a:p>
            <a:pPr lvl="1"/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벽돌</a:t>
            </a:r>
            <a:r>
              <a:rPr lang="en-US" altLang="ko-KR" dirty="0"/>
              <a:t>, </a:t>
            </a:r>
            <a:r>
              <a:rPr lang="ko-KR" altLang="en-US" dirty="0"/>
              <a:t>막대를 그릴 도화지</a:t>
            </a:r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가 가지는 메소드</a:t>
            </a:r>
            <a:endParaRPr lang="en-US" altLang="ko-KR" dirty="0"/>
          </a:p>
          <a:p>
            <a:pPr lvl="1"/>
            <a:r>
              <a:rPr lang="ko-KR" altLang="en-US" dirty="0"/>
              <a:t>공과 벽이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collision_ball_wall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공과 벽돌이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collision_ball_brick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공과 막대가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collision_ball_bar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막대와 벽이 충돌하는지 확인 </a:t>
            </a:r>
            <a:r>
              <a:rPr lang="en-US" altLang="ko-KR" dirty="0"/>
              <a:t>: </a:t>
            </a:r>
            <a:r>
              <a:rPr lang="en-US" altLang="ko-KR" dirty="0" err="1"/>
              <a:t>collision_bar_wall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막대를 그림 </a:t>
            </a:r>
            <a:r>
              <a:rPr lang="en-US" altLang="ko-KR" dirty="0"/>
              <a:t>: </a:t>
            </a:r>
            <a:r>
              <a:rPr lang="en-US" altLang="ko-KR" dirty="0" err="1"/>
              <a:t>draw_all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벽돌을 그림 </a:t>
            </a:r>
            <a:r>
              <a:rPr lang="en-US" altLang="ko-KR" dirty="0"/>
              <a:t>: </a:t>
            </a:r>
            <a:r>
              <a:rPr lang="en-US" altLang="ko-KR" dirty="0" err="1"/>
              <a:t>draw_brick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830B8F-ABE6-4384-A633-29DD0EB67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888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F587B-A09C-48B6-8AEE-4DC596B7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 Class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982E6-BA68-4317-A580-1E02A75D5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33AE0-641C-F34E-85FB-91A9A567C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4033"/>
              </p:ext>
            </p:extLst>
          </p:nvPr>
        </p:nvGraphicFramePr>
        <p:xfrm>
          <a:off x="3198423" y="1441665"/>
          <a:ext cx="2620488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0488">
                  <a:extLst>
                    <a:ext uri="{9D8B030D-6E8A-4147-A177-3AD203B41FA5}">
                      <a16:colId xmlns:a16="http://schemas.microsoft.com/office/drawing/2014/main" val="87249913"/>
                    </a:ext>
                  </a:extLst>
                </a:gridCol>
              </a:tblGrid>
              <a:tr h="297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920664"/>
                  </a:ext>
                </a:extLst>
              </a:tr>
              <a:tr h="3260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ball</a:t>
                      </a:r>
                    </a:p>
                    <a:p>
                      <a:pPr algn="l"/>
                      <a:r>
                        <a:rPr lang="en-US" sz="1600" dirty="0" err="1"/>
                        <a:t>ball_id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bar</a:t>
                      </a:r>
                    </a:p>
                    <a:p>
                      <a:pPr algn="l"/>
                      <a:r>
                        <a:rPr lang="en-US" sz="1600" dirty="0" err="1"/>
                        <a:t>bar_id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bias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bricks : list</a:t>
                      </a:r>
                    </a:p>
                    <a:p>
                      <a:pPr algn="l"/>
                      <a:r>
                        <a:rPr lang="en-US" sz="1600" dirty="0"/>
                        <a:t>canvas : Canvas</a:t>
                      </a:r>
                    </a:p>
                    <a:p>
                      <a:pPr algn="l"/>
                      <a:r>
                        <a:rPr lang="en-US" sz="1600" dirty="0" err="1"/>
                        <a:t>canvas_height</a:t>
                      </a:r>
                      <a:r>
                        <a:rPr lang="en-US" sz="1600" dirty="0"/>
                        <a:t>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canvas width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 err="1"/>
                        <a:t>tk</a:t>
                      </a:r>
                      <a:r>
                        <a:rPr lang="en-US" sz="1600" dirty="0"/>
                        <a:t> : TK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173384"/>
                  </a:ext>
                </a:extLst>
              </a:tr>
              <a:tr h="32602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collision_ball_bar</a:t>
                      </a:r>
                      <a:r>
                        <a:rPr lang="en-US" sz="1600" dirty="0"/>
                        <a:t>()</a:t>
                      </a:r>
                    </a:p>
                    <a:p>
                      <a:pPr algn="l"/>
                      <a:r>
                        <a:rPr lang="en-US" sz="1600" dirty="0" err="1"/>
                        <a:t>collision_ball_brick</a:t>
                      </a:r>
                      <a:r>
                        <a:rPr lang="en-US" sz="1600" dirty="0"/>
                        <a:t>()</a:t>
                      </a:r>
                    </a:p>
                    <a:p>
                      <a:pPr algn="l"/>
                      <a:r>
                        <a:rPr lang="en-US" sz="1600" dirty="0" err="1"/>
                        <a:t>collision_ball_wall</a:t>
                      </a:r>
                      <a:r>
                        <a:rPr lang="en-US" sz="1600" dirty="0"/>
                        <a:t>()</a:t>
                      </a:r>
                    </a:p>
                    <a:p>
                      <a:pPr algn="l"/>
                      <a:r>
                        <a:rPr lang="en-US" sz="1600" dirty="0" err="1"/>
                        <a:t>collision_bar_wall</a:t>
                      </a:r>
                      <a:r>
                        <a:rPr lang="en-US" sz="1600" dirty="0"/>
                        <a:t>()</a:t>
                      </a:r>
                    </a:p>
                    <a:p>
                      <a:pPr algn="l"/>
                      <a:r>
                        <a:rPr lang="en-US" sz="1600" dirty="0" err="1"/>
                        <a:t>draw_all</a:t>
                      </a:r>
                      <a:r>
                        <a:rPr lang="en-US" sz="1600" dirty="0"/>
                        <a:t>()</a:t>
                      </a:r>
                    </a:p>
                    <a:p>
                      <a:pPr algn="l"/>
                      <a:r>
                        <a:rPr lang="en-US" sz="1600" dirty="0" err="1"/>
                        <a:t>draw_brick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71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11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5306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 생성</a:t>
            </a:r>
            <a:endParaRPr lang="en-US" altLang="ko-KR" dirty="0"/>
          </a:p>
          <a:p>
            <a:pPr lvl="1"/>
            <a:r>
              <a:rPr lang="ko-KR" altLang="en-US" dirty="0"/>
              <a:t> 코드 </a:t>
            </a:r>
            <a:r>
              <a:rPr lang="ko-KR" altLang="en-US" dirty="0" err="1"/>
              <a:t>버전관리</a:t>
            </a:r>
            <a:r>
              <a:rPr lang="ko-KR" altLang="en-US" dirty="0"/>
              <a:t> 및 협업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GitHub </a:t>
            </a:r>
            <a:r>
              <a:rPr lang="ko-KR" altLang="en-US" dirty="0">
                <a:hlinkClick r:id="rId2"/>
              </a:rPr>
              <a:t>저장소 </a:t>
            </a:r>
            <a:endParaRPr lang="ko-KR" altLang="en-US" dirty="0"/>
          </a:p>
          <a:p>
            <a:r>
              <a:rPr lang="ko-KR" altLang="en-US" dirty="0"/>
              <a:t>클래스다이어그램을 기반으로 각 클래스 구현 작업을 할당</a:t>
            </a:r>
            <a:endParaRPr lang="en-US" altLang="ko-KR" dirty="0"/>
          </a:p>
          <a:p>
            <a:r>
              <a:rPr lang="ko-KR" altLang="en-US" dirty="0"/>
              <a:t>클래스 개별 구현 후 통합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121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GUI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만들기 위한 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파이썬</a:t>
            </a:r>
            <a:r>
              <a:rPr lang="ko-KR" altLang="en-US" dirty="0">
                <a:latin typeface="+mn-ea"/>
                <a:ea typeface="+mn-ea"/>
              </a:rPr>
              <a:t> 내장 라이브러리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/>
              <a:t>Canvas, Button, Label</a:t>
            </a:r>
            <a:r>
              <a:rPr lang="ko-KR" altLang="en-US" dirty="0"/>
              <a:t> 등 </a:t>
            </a:r>
            <a:r>
              <a:rPr lang="en-US" altLang="ko-KR" dirty="0"/>
              <a:t>GUI </a:t>
            </a:r>
            <a:r>
              <a:rPr lang="ko-KR" altLang="en-US" dirty="0"/>
              <a:t>위젯 제공</a:t>
            </a:r>
            <a:endParaRPr lang="en-US" altLang="ko-KR" dirty="0"/>
          </a:p>
          <a:p>
            <a:pPr lvl="1"/>
            <a:r>
              <a:rPr lang="en-US" altLang="ko-KR" dirty="0" err="1"/>
              <a:t>tkinter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하여 사용</a:t>
            </a:r>
            <a:endParaRPr lang="en-US" altLang="ko-KR" dirty="0"/>
          </a:p>
          <a:p>
            <a:pPr lvl="2"/>
            <a:r>
              <a:rPr lang="en-US" altLang="en-US" b="1" dirty="0"/>
              <a:t>from </a:t>
            </a:r>
            <a:r>
              <a:rPr lang="en-US" altLang="en-US" b="1" dirty="0" err="1"/>
              <a:t>tkinter</a:t>
            </a:r>
            <a:r>
              <a:rPr lang="en-US" altLang="en-US" b="1" dirty="0"/>
              <a:t> import *</a:t>
            </a:r>
          </a:p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Canvas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점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도형을 그리는데 사용되는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그림판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캔버스 생성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Canvas(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tkinter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width, height)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타원 그리기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create_oval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(x1, y1, x2, y2, color)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사각형 그리기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create_rectangle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(x1, y1, x2, y2, color)</a:t>
            </a: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85353D-42BC-054D-9954-257D5E9B2FC0}"/>
              </a:ext>
            </a:extLst>
          </p:cNvPr>
          <p:cNvSpPr/>
          <p:nvPr/>
        </p:nvSpPr>
        <p:spPr bwMode="auto">
          <a:xfrm>
            <a:off x="-1127124" y="-1114425"/>
            <a:ext cx="7137400" cy="4572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F602DC1-F557-D54B-BE17-7C7D28C4D23E}"/>
              </a:ext>
            </a:extLst>
          </p:cNvPr>
          <p:cNvGrpSpPr/>
          <p:nvPr/>
        </p:nvGrpSpPr>
        <p:grpSpPr>
          <a:xfrm>
            <a:off x="6015652" y="3863962"/>
            <a:ext cx="2451451" cy="1216978"/>
            <a:chOff x="6110654" y="4137094"/>
            <a:chExt cx="2451451" cy="121697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5080120-22AB-4541-B737-D92826970ADF}"/>
                </a:ext>
              </a:extLst>
            </p:cNvPr>
            <p:cNvGrpSpPr/>
            <p:nvPr/>
          </p:nvGrpSpPr>
          <p:grpSpPr>
            <a:xfrm>
              <a:off x="6110654" y="4137094"/>
              <a:ext cx="2451451" cy="1216978"/>
              <a:chOff x="4993100" y="3951076"/>
              <a:chExt cx="1783242" cy="88525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80A11D-EB35-A646-914A-AEF013BB5302}"/>
                  </a:ext>
                </a:extLst>
              </p:cNvPr>
              <p:cNvSpPr txBox="1"/>
              <p:nvPr/>
            </p:nvSpPr>
            <p:spPr>
              <a:xfrm>
                <a:off x="4993100" y="3951076"/>
                <a:ext cx="530677" cy="223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(x1,y1)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981C845-368B-424C-B25C-06CBF6D7ED21}"/>
                  </a:ext>
                </a:extLst>
              </p:cNvPr>
              <p:cNvGrpSpPr/>
              <p:nvPr/>
            </p:nvGrpSpPr>
            <p:grpSpPr>
              <a:xfrm>
                <a:off x="5589821" y="4114332"/>
                <a:ext cx="572854" cy="572854"/>
                <a:chOff x="6437546" y="1837857"/>
                <a:chExt cx="572854" cy="572854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7850F29-C9F5-424C-8BEE-97694EE66418}"/>
                    </a:ext>
                  </a:extLst>
                </p:cNvPr>
                <p:cNvSpPr/>
                <p:nvPr/>
              </p:nvSpPr>
              <p:spPr bwMode="auto">
                <a:xfrm>
                  <a:off x="6437546" y="1837857"/>
                  <a:ext cx="572854" cy="572854"/>
                </a:xfrm>
                <a:prstGeom prst="ellipse">
                  <a:avLst/>
                </a:prstGeom>
                <a:solidFill>
                  <a:srgbClr val="9F9F9F"/>
                </a:solidFill>
                <a:ln w="15875" cap="flat" cmpd="sng" algn="ctr">
                  <a:solidFill>
                    <a:schemeClr val="accent4">
                      <a:lumMod val="50000"/>
                      <a:lumOff val="50000"/>
                      <a:alpha val="81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ACBEF54-9FD2-2940-9A81-5FA36B276590}"/>
                    </a:ext>
                  </a:extLst>
                </p:cNvPr>
                <p:cNvSpPr/>
                <p:nvPr/>
              </p:nvSpPr>
              <p:spPr bwMode="auto">
                <a:xfrm>
                  <a:off x="6535634" y="1930962"/>
                  <a:ext cx="388727" cy="387168"/>
                </a:xfrm>
                <a:prstGeom prst="rect">
                  <a:avLst/>
                </a:prstGeom>
                <a:noFill/>
                <a:ln w="22225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alpha val="33000"/>
                      </a:schemeClr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4914A5-AE87-484C-A258-7DEE87CBDF84}"/>
                  </a:ext>
                </a:extLst>
              </p:cNvPr>
              <p:cNvSpPr txBox="1"/>
              <p:nvPr/>
            </p:nvSpPr>
            <p:spPr>
              <a:xfrm>
                <a:off x="6228037" y="4612450"/>
                <a:ext cx="548305" cy="223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(x2,y2)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C09A2556-A6C3-634F-B10F-9C3FFFE3763E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 bwMode="auto">
            <a:xfrm rot="16200000" flipH="1">
              <a:off x="7622512" y="5014355"/>
              <a:ext cx="166476" cy="205182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9F9F9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1707D60B-3E39-AA48-8E50-CEBC6369D715}"/>
                </a:ext>
              </a:extLst>
            </p:cNvPr>
            <p:cNvCxnSpPr>
              <a:cxnSpLocks/>
              <a:stCxn id="16" idx="1"/>
              <a:endCxn id="14" idx="3"/>
            </p:cNvCxnSpPr>
            <p:nvPr/>
          </p:nvCxnSpPr>
          <p:spPr bwMode="auto">
            <a:xfrm rot="16200000" flipV="1">
              <a:off x="6850311" y="4280857"/>
              <a:ext cx="185870" cy="20612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9F9F9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458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좌표공간</a:t>
            </a:r>
            <a:r>
              <a:rPr lang="en-US" altLang="ko-KR" dirty="0">
                <a:latin typeface="+mn-ea"/>
                <a:ea typeface="+mn-ea"/>
              </a:rPr>
              <a:t>(Coordinate space)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화면 좌측 </a:t>
            </a:r>
            <a:r>
              <a:rPr lang="ko-KR" altLang="en-US" dirty="0" err="1">
                <a:latin typeface="+mn-ea"/>
                <a:ea typeface="+mn-ea"/>
              </a:rPr>
              <a:t>최상단에</a:t>
            </a:r>
            <a:r>
              <a:rPr lang="ko-KR" altLang="en-US" dirty="0">
                <a:latin typeface="+mn-ea"/>
                <a:ea typeface="+mn-ea"/>
              </a:rPr>
              <a:t>  시작점</a:t>
            </a:r>
            <a:r>
              <a:rPr lang="en-US" altLang="ko-KR" dirty="0">
                <a:latin typeface="+mn-ea"/>
                <a:ea typeface="+mn-ea"/>
              </a:rPr>
              <a:t>(0,0)</a:t>
            </a:r>
            <a:r>
              <a:rPr lang="ko-KR" altLang="en-US" dirty="0">
                <a:latin typeface="+mn-ea"/>
                <a:ea typeface="+mn-ea"/>
              </a:rPr>
              <a:t> 위치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해당 </a:t>
            </a:r>
            <a:r>
              <a:rPr lang="en-US" altLang="ko-KR" dirty="0">
                <a:latin typeface="+mn-ea"/>
                <a:ea typeface="+mn-ea"/>
              </a:rPr>
              <a:t>id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가진 도형 이동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b="1" dirty="0" err="1">
                <a:latin typeface="+mn-ea"/>
              </a:rPr>
              <a:t>canvas.move</a:t>
            </a:r>
            <a:r>
              <a:rPr lang="en-US" altLang="ko-KR" b="1" dirty="0">
                <a:latin typeface="+mn-ea"/>
              </a:rPr>
              <a:t>(id, x</a:t>
            </a:r>
            <a:r>
              <a:rPr lang="ko-KR" altLang="en-US" b="1" dirty="0" err="1">
                <a:latin typeface="+mn-ea"/>
              </a:rPr>
              <a:t>증가량</a:t>
            </a:r>
            <a:r>
              <a:rPr lang="en-US" altLang="ko-KR" b="1" dirty="0">
                <a:latin typeface="+mn-ea"/>
              </a:rPr>
              <a:t>, y</a:t>
            </a:r>
            <a:r>
              <a:rPr lang="ko-KR" altLang="en-US" b="1" dirty="0" err="1">
                <a:latin typeface="+mn-ea"/>
              </a:rPr>
              <a:t>증가량</a:t>
            </a:r>
            <a:r>
              <a:rPr lang="en-US" altLang="ko-KR" b="1" dirty="0">
                <a:latin typeface="+mn-ea"/>
              </a:rPr>
              <a:t>)</a:t>
            </a:r>
            <a:endParaRPr lang="en-US" altLang="ko-KR" sz="1400" b="1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해당 </a:t>
            </a:r>
            <a:r>
              <a:rPr lang="en-US" altLang="ko-KR" dirty="0">
                <a:latin typeface="+mn-ea"/>
                <a:ea typeface="+mn-ea"/>
              </a:rPr>
              <a:t>id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가진 도형의 현재 위치 좌표 얻기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b="1" dirty="0" err="1"/>
              <a:t>canvas.coords</a:t>
            </a:r>
            <a:r>
              <a:rPr lang="en-US" b="1" dirty="0"/>
              <a:t>(id)</a:t>
            </a:r>
            <a:endParaRPr lang="en-US" altLang="ko-KR" b="1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826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키보드 이벤트 바인딩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키보드 방향키가 눌렸을 때 이벤트 발생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이벤트 발생 시 처리할 동작을 정의할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2"/>
            <a:r>
              <a:rPr lang="en-US" altLang="en-US" b="1" dirty="0" err="1"/>
              <a:t>bind_all</a:t>
            </a:r>
            <a:r>
              <a:rPr lang="en-US" altLang="en-US" b="1" dirty="0"/>
              <a:t>('&lt;Key&gt;', function(event))</a:t>
            </a:r>
          </a:p>
          <a:p>
            <a:pPr lvl="2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이벤트 발생시 동작할 함수를 특정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Key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바인딩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996421-91AA-4049-A82F-76A887D00CFE}"/>
              </a:ext>
            </a:extLst>
          </p:cNvPr>
          <p:cNvGrpSpPr/>
          <p:nvPr/>
        </p:nvGrpSpPr>
        <p:grpSpPr>
          <a:xfrm>
            <a:off x="6227375" y="1216971"/>
            <a:ext cx="2379877" cy="2134620"/>
            <a:chOff x="5960352" y="1017087"/>
            <a:chExt cx="2507095" cy="22156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E71006-AB6E-8449-8ED6-15ACAE091626}"/>
                </a:ext>
              </a:extLst>
            </p:cNvPr>
            <p:cNvSpPr txBox="1"/>
            <p:nvPr/>
          </p:nvSpPr>
          <p:spPr>
            <a:xfrm>
              <a:off x="7508964" y="101708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x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DF6F9CA-94F9-4D40-BD02-77CC8F33FD72}"/>
                </a:ext>
              </a:extLst>
            </p:cNvPr>
            <p:cNvGrpSpPr/>
            <p:nvPr/>
          </p:nvGrpSpPr>
          <p:grpSpPr>
            <a:xfrm>
              <a:off x="5960352" y="1028305"/>
              <a:ext cx="2507095" cy="1867295"/>
              <a:chOff x="5960352" y="1028305"/>
              <a:chExt cx="2507095" cy="186729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75C6C7-1D64-5846-B856-2CC74C0A04F2}"/>
                  </a:ext>
                </a:extLst>
              </p:cNvPr>
              <p:cNvSpPr txBox="1"/>
              <p:nvPr/>
            </p:nvSpPr>
            <p:spPr>
              <a:xfrm>
                <a:off x="5960352" y="1028305"/>
                <a:ext cx="551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(0,0)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A67EC32-DAD1-7A49-9474-4C6B6F4E62F2}"/>
                  </a:ext>
                </a:extLst>
              </p:cNvPr>
              <p:cNvGrpSpPr/>
              <p:nvPr/>
            </p:nvGrpSpPr>
            <p:grpSpPr>
              <a:xfrm>
                <a:off x="5972520" y="1315492"/>
                <a:ext cx="2494927" cy="1580108"/>
                <a:chOff x="5972520" y="1315492"/>
                <a:chExt cx="2494927" cy="1580108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06D477A-A6CE-C24B-A69C-080730DAB271}"/>
                    </a:ext>
                  </a:extLst>
                </p:cNvPr>
                <p:cNvGrpSpPr/>
                <p:nvPr/>
              </p:nvGrpSpPr>
              <p:grpSpPr>
                <a:xfrm>
                  <a:off x="6252521" y="1315492"/>
                  <a:ext cx="1570682" cy="1580108"/>
                  <a:chOff x="6622112" y="1518692"/>
                  <a:chExt cx="1333767" cy="1326108"/>
                </a:xfrm>
              </p:grpSpPr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593718C8-2DD9-6449-89DC-D74FA699C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629400" y="1524000"/>
                    <a:ext cx="0" cy="132080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>
                        <a:alpha val="7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1812C22B-E9D8-3644-9F7E-271A31D19E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622112" y="1518692"/>
                    <a:ext cx="1333767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>
                        <a:alpha val="75000"/>
                      </a:schemeClr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999C0F0-B209-2448-B74C-3F2D54168E0C}"/>
                    </a:ext>
                  </a:extLst>
                </p:cNvPr>
                <p:cNvSpPr txBox="1"/>
                <p:nvPr/>
              </p:nvSpPr>
              <p:spPr>
                <a:xfrm>
                  <a:off x="5972520" y="2547899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4"/>
                      </a:solidFill>
                    </a:rPr>
                    <a:t>y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5C74639-A898-C74A-94B9-C6F556E66AFF}"/>
                    </a:ext>
                  </a:extLst>
                </p:cNvPr>
                <p:cNvSpPr/>
                <p:nvPr/>
              </p:nvSpPr>
              <p:spPr bwMode="auto">
                <a:xfrm>
                  <a:off x="6611194" y="1691235"/>
                  <a:ext cx="623086" cy="623086"/>
                </a:xfrm>
                <a:prstGeom prst="rect">
                  <a:avLst/>
                </a:prstGeom>
                <a:solidFill>
                  <a:schemeClr val="accent4">
                    <a:lumMod val="50000"/>
                    <a:lumOff val="50000"/>
                    <a:alpha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alpha val="33000"/>
                      </a:schemeClr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E1B2994-EE6C-4147-A950-DB3249AFAEE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5400000">
                  <a:off x="7026926" y="2081742"/>
                  <a:ext cx="0" cy="1505118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10DDD5-CB70-464F-B4D2-8FE0C5C1A37E}"/>
                    </a:ext>
                  </a:extLst>
                </p:cNvPr>
                <p:cNvSpPr txBox="1"/>
                <p:nvPr/>
              </p:nvSpPr>
              <p:spPr>
                <a:xfrm>
                  <a:off x="6540493" y="167254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US" altLang="ko-KR" dirty="0" err="1">
                      <a:solidFill>
                        <a:schemeClr val="bg1"/>
                      </a:solidFill>
                    </a:rPr>
                    <a:t>x,y</a:t>
                  </a:r>
                  <a:r>
                    <a:rPr lang="en-US" altLang="ko-KR" dirty="0">
                      <a:solidFill>
                        <a:schemeClr val="bg1"/>
                      </a:solidFill>
                    </a:rPr>
                    <a:t>)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E32505C-EB31-0449-AB1F-CFD35A56D716}"/>
                    </a:ext>
                  </a:extLst>
                </p:cNvPr>
                <p:cNvGrpSpPr/>
                <p:nvPr/>
              </p:nvGrpSpPr>
              <p:grpSpPr>
                <a:xfrm>
                  <a:off x="6263235" y="1333496"/>
                  <a:ext cx="358178" cy="364851"/>
                  <a:chOff x="6263235" y="1333496"/>
                  <a:chExt cx="358178" cy="364851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1079CD6-A465-A74A-9B0D-CA31DF403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621413" y="1333496"/>
                    <a:ext cx="0" cy="35773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>
                        <a:alpha val="4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67F209D8-A1AC-4048-A4F6-40B6BCB1FA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6263235" y="1698347"/>
                    <a:ext cx="350086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5875" cap="flat" cmpd="sng" algn="ctr">
                    <a:solidFill>
                      <a:schemeClr val="tx1">
                        <a:alpha val="4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2D137274-A3EC-5947-A8D7-0510FE877A8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789475" y="1367845"/>
                  <a:ext cx="0" cy="1468873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40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9B5D45D-7149-0540-A1C2-D0BDEF62DA1E}"/>
                    </a:ext>
                  </a:extLst>
                </p:cNvPr>
                <p:cNvSpPr txBox="1"/>
                <p:nvPr/>
              </p:nvSpPr>
              <p:spPr>
                <a:xfrm>
                  <a:off x="7795468" y="1942232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height</a:t>
                  </a: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9FABF7-808E-464C-969B-FBDFA32AB4AB}"/>
                </a:ext>
              </a:extLst>
            </p:cNvPr>
            <p:cNvSpPr txBox="1"/>
            <p:nvPr/>
          </p:nvSpPr>
          <p:spPr>
            <a:xfrm>
              <a:off x="6732240" y="2924944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width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21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 방향 설정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공의 초기 이동 방향 설정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dirty="0" err="1">
                <a:solidFill>
                  <a:srgbClr val="005CC5"/>
                </a:solidFill>
                <a:latin typeface="SFMono-Regular"/>
              </a:rPr>
              <a:t>self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.starting_direction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[</a:t>
            </a:r>
            <a:r>
              <a:rPr lang="en-US" dirty="0">
                <a:solidFill>
                  <a:srgbClr val="D73A49"/>
                </a:solidFill>
                <a:latin typeface="SFMono-Regular"/>
              </a:rPr>
              <a:t>-</a:t>
            </a:r>
            <a:r>
              <a:rPr lang="en-US" dirty="0">
                <a:solidFill>
                  <a:srgbClr val="005CC5"/>
                </a:solidFill>
                <a:latin typeface="SFMono-Regular"/>
              </a:rPr>
              <a:t>3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D73A49"/>
                </a:solidFill>
                <a:latin typeface="SFMono-Regular"/>
              </a:rPr>
              <a:t>-</a:t>
            </a:r>
            <a:r>
              <a:rPr lang="en-US" dirty="0">
                <a:solidFill>
                  <a:srgbClr val="005CC5"/>
                </a:solidFill>
                <a:latin typeface="SFMono-Regular"/>
              </a:rPr>
              <a:t>2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D73A49"/>
                </a:solidFill>
                <a:latin typeface="SFMono-Regular"/>
              </a:rPr>
              <a:t>-</a:t>
            </a:r>
            <a:r>
              <a:rPr lang="en-US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05CC5"/>
                </a:solidFill>
                <a:latin typeface="SFMono-Regular"/>
              </a:rPr>
              <a:t>2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05CC5"/>
                </a:solidFill>
                <a:latin typeface="SFMono-Regular"/>
              </a:rPr>
              <a:t>3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]</a:t>
            </a:r>
            <a:endParaRPr lang="en-US" altLang="ko-KR" dirty="0">
              <a:latin typeface="+mn-ea"/>
              <a:ea typeface="+mn-ea"/>
            </a:endParaRPr>
          </a:p>
          <a:p>
            <a:pPr marL="4826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BAAC7E-3975-BC44-A105-A3FF41C0B3FC}"/>
              </a:ext>
            </a:extLst>
          </p:cNvPr>
          <p:cNvSpPr txBox="1"/>
          <p:nvPr/>
        </p:nvSpPr>
        <p:spPr>
          <a:xfrm>
            <a:off x="1784414" y="429309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[ </a:t>
            </a:r>
            <a:r>
              <a:rPr lang="ko-KR" altLang="en-US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좌표 증가 </a:t>
            </a:r>
            <a:r>
              <a:rPr lang="en-US" altLang="ko-KR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882855-7CEE-D542-A0F1-72EC7156CDBC}"/>
              </a:ext>
            </a:extLst>
          </p:cNvPr>
          <p:cNvSpPr txBox="1"/>
          <p:nvPr/>
        </p:nvSpPr>
        <p:spPr>
          <a:xfrm>
            <a:off x="5964971" y="4292340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[ </a:t>
            </a:r>
            <a:r>
              <a:rPr lang="ko-KR" altLang="en-US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좌표 감소 </a:t>
            </a:r>
            <a:r>
              <a:rPr lang="en-US" altLang="ko-KR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]</a:t>
            </a:r>
            <a:endParaRPr lang="en-US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3BE387A-4E2A-A34D-A311-6E65B3896BF9}"/>
              </a:ext>
            </a:extLst>
          </p:cNvPr>
          <p:cNvGrpSpPr/>
          <p:nvPr/>
        </p:nvGrpSpPr>
        <p:grpSpPr>
          <a:xfrm>
            <a:off x="829538" y="2622768"/>
            <a:ext cx="3330709" cy="1113961"/>
            <a:chOff x="722661" y="2420888"/>
            <a:chExt cx="3330709" cy="111396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36B7B9-6C33-854A-A423-3CAAA6CAF995}"/>
                </a:ext>
              </a:extLst>
            </p:cNvPr>
            <p:cNvSpPr txBox="1"/>
            <p:nvPr/>
          </p:nvSpPr>
          <p:spPr>
            <a:xfrm>
              <a:off x="3299606" y="3057084"/>
              <a:ext cx="75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</a:rPr>
                <a:t>(3,y)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A539DCA-6262-6348-8BD9-5BBCE7760B02}"/>
                </a:ext>
              </a:extLst>
            </p:cNvPr>
            <p:cNvGrpSpPr/>
            <p:nvPr/>
          </p:nvGrpSpPr>
          <p:grpSpPr>
            <a:xfrm>
              <a:off x="722661" y="2420888"/>
              <a:ext cx="3059623" cy="1113961"/>
              <a:chOff x="722661" y="2420888"/>
              <a:chExt cx="3059623" cy="1113961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43B44D6-B683-E741-8AA1-36717DDC480A}"/>
                  </a:ext>
                </a:extLst>
              </p:cNvPr>
              <p:cNvGrpSpPr/>
              <p:nvPr/>
            </p:nvGrpSpPr>
            <p:grpSpPr>
              <a:xfrm>
                <a:off x="1313403" y="2795294"/>
                <a:ext cx="1983179" cy="739555"/>
                <a:chOff x="6163294" y="1911927"/>
                <a:chExt cx="1983179" cy="73955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7AE3AB6-662F-8242-BE11-35AAB73BEC19}"/>
                    </a:ext>
                  </a:extLst>
                </p:cNvPr>
                <p:cNvCxnSpPr>
                  <a:cxnSpLocks/>
                  <a:endCxn id="48" idx="4"/>
                </p:cNvCxnSpPr>
                <p:nvPr/>
              </p:nvCxnSpPr>
              <p:spPr bwMode="auto">
                <a:xfrm flipH="1">
                  <a:off x="7126930" y="2339439"/>
                  <a:ext cx="1019543" cy="133487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80000"/>
                    </a:schemeClr>
                  </a:solidFill>
                  <a:prstDash val="dash"/>
                  <a:round/>
                  <a:headEnd type="triangle" w="med" len="med"/>
                  <a:tailEnd type="none" w="med" len="med"/>
                </a:ln>
                <a:effectLst/>
              </p:spPr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CB8839D-2CCD-D446-83AC-5988D0904F54}"/>
                    </a:ext>
                  </a:extLst>
                </p:cNvPr>
                <p:cNvSpPr/>
                <p:nvPr/>
              </p:nvSpPr>
              <p:spPr bwMode="auto">
                <a:xfrm flipV="1">
                  <a:off x="7045536" y="2472926"/>
                  <a:ext cx="162787" cy="162787"/>
                </a:xfrm>
                <a:prstGeom prst="ellipse">
                  <a:avLst/>
                </a:prstGeom>
                <a:solidFill>
                  <a:srgbClr val="9F9F9F"/>
                </a:solidFill>
                <a:ln w="15875" cap="flat" cmpd="sng" algn="ctr">
                  <a:solidFill>
                    <a:schemeClr val="accent4">
                      <a:lumMod val="50000"/>
                      <a:lumOff val="50000"/>
                      <a:alpha val="81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3C7A5CF-CFD5-1243-83BC-AD53388F6BC2}"/>
                    </a:ext>
                  </a:extLst>
                </p:cNvPr>
                <p:cNvCxnSpPr>
                  <a:cxnSpLocks/>
                  <a:endCxn id="48" idx="4"/>
                </p:cNvCxnSpPr>
                <p:nvPr/>
              </p:nvCxnSpPr>
              <p:spPr bwMode="auto">
                <a:xfrm>
                  <a:off x="6163294" y="2351314"/>
                  <a:ext cx="963636" cy="121612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80000"/>
                    </a:schemeClr>
                  </a:solidFill>
                  <a:prstDash val="dash"/>
                  <a:round/>
                  <a:headEnd type="triangle" w="med" len="med"/>
                  <a:tailEnd type="none" w="med" len="med"/>
                </a:ln>
                <a:effectLst/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56D18A43-AEA1-8843-9AB1-470BFDD91ABC}"/>
                    </a:ext>
                  </a:extLst>
                </p:cNvPr>
                <p:cNvCxnSpPr>
                  <a:cxnSpLocks/>
                  <a:endCxn id="48" idx="4"/>
                </p:cNvCxnSpPr>
                <p:nvPr/>
              </p:nvCxnSpPr>
              <p:spPr bwMode="auto">
                <a:xfrm flipH="1">
                  <a:off x="7126930" y="2054431"/>
                  <a:ext cx="758286" cy="418495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80000"/>
                    </a:schemeClr>
                  </a:solidFill>
                  <a:prstDash val="dash"/>
                  <a:round/>
                  <a:headEnd type="triangl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DE32A44-1B63-6541-8617-DA1263FF1EB2}"/>
                    </a:ext>
                  </a:extLst>
                </p:cNvPr>
                <p:cNvCxnSpPr>
                  <a:cxnSpLocks/>
                  <a:endCxn id="48" idx="4"/>
                </p:cNvCxnSpPr>
                <p:nvPr/>
              </p:nvCxnSpPr>
              <p:spPr bwMode="auto">
                <a:xfrm>
                  <a:off x="6460177" y="2090057"/>
                  <a:ext cx="666753" cy="382869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80000"/>
                    </a:schemeClr>
                  </a:solidFill>
                  <a:prstDash val="dash"/>
                  <a:round/>
                  <a:headEnd type="triangle" w="med" len="med"/>
                  <a:tailEnd type="none" w="med" len="med"/>
                </a:ln>
                <a:effectLst/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D3267F50-0C6E-2540-B335-CA6BF0513D14}"/>
                    </a:ext>
                  </a:extLst>
                </p:cNvPr>
                <p:cNvCxnSpPr>
                  <a:cxnSpLocks/>
                  <a:endCxn id="48" idx="4"/>
                </p:cNvCxnSpPr>
                <p:nvPr/>
              </p:nvCxnSpPr>
              <p:spPr bwMode="auto">
                <a:xfrm flipH="1">
                  <a:off x="7126930" y="1911927"/>
                  <a:ext cx="307023" cy="560999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80000"/>
                    </a:schemeClr>
                  </a:solidFill>
                  <a:prstDash val="dash"/>
                  <a:round/>
                  <a:headEnd type="triangle" w="med" len="med"/>
                  <a:tailEnd type="none" w="med" len="med"/>
                </a:ln>
                <a:effectLst/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2231EFC-157C-4145-89D3-F0CF8753C2AE}"/>
                    </a:ext>
                  </a:extLst>
                </p:cNvPr>
                <p:cNvCxnSpPr>
                  <a:cxnSpLocks/>
                  <a:endCxn id="48" idx="4"/>
                </p:cNvCxnSpPr>
                <p:nvPr/>
              </p:nvCxnSpPr>
              <p:spPr bwMode="auto">
                <a:xfrm>
                  <a:off x="6792686" y="1911927"/>
                  <a:ext cx="334244" cy="560999"/>
                </a:xfrm>
                <a:prstGeom prst="line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>
                      <a:alpha val="80000"/>
                    </a:schemeClr>
                  </a:solidFill>
                  <a:prstDash val="dash"/>
                  <a:round/>
                  <a:headEnd type="triangle" w="med" len="med"/>
                  <a:tailEnd type="none" w="med" len="med"/>
                </a:ln>
                <a:effectLst/>
              </p:spPr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8258AF9-CF47-8646-9002-A2ECF2B1261C}"/>
                    </a:ext>
                  </a:extLst>
                </p:cNvPr>
                <p:cNvSpPr/>
                <p:nvPr/>
              </p:nvSpPr>
              <p:spPr bwMode="auto">
                <a:xfrm flipV="1">
                  <a:off x="6919103" y="2243508"/>
                  <a:ext cx="407974" cy="407974"/>
                </a:xfrm>
                <a:prstGeom prst="ellipse">
                  <a:avLst/>
                </a:prstGeom>
                <a:solidFill>
                  <a:srgbClr val="9F9F9F"/>
                </a:solidFill>
                <a:ln w="15875" cap="flat" cmpd="sng" algn="ctr">
                  <a:solidFill>
                    <a:schemeClr val="accent4">
                      <a:lumMod val="50000"/>
                      <a:lumOff val="50000"/>
                      <a:alpha val="81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DD9E85-170B-B14B-B4AD-5F7F80185951}"/>
                  </a:ext>
                </a:extLst>
              </p:cNvPr>
              <p:cNvSpPr txBox="1"/>
              <p:nvPr/>
            </p:nvSpPr>
            <p:spPr>
              <a:xfrm>
                <a:off x="722661" y="3057084"/>
                <a:ext cx="7537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(-3,y)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D497247-E932-3844-8A89-8744241A480D}"/>
                  </a:ext>
                </a:extLst>
              </p:cNvPr>
              <p:cNvSpPr txBox="1"/>
              <p:nvPr/>
            </p:nvSpPr>
            <p:spPr>
              <a:xfrm>
                <a:off x="1078921" y="2688949"/>
                <a:ext cx="7537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(-2,y)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9CFD3B0-C7A2-BE41-BF38-747849468E7E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7537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(-1,y)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BF80178-8DF9-F149-8021-31AC59047E67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7537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(1,y)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5B26E0A-7EBC-744D-8687-8347FAD2BEA6}"/>
                  </a:ext>
                </a:extLst>
              </p:cNvPr>
              <p:cNvSpPr txBox="1"/>
              <p:nvPr/>
            </p:nvSpPr>
            <p:spPr>
              <a:xfrm>
                <a:off x="3028520" y="2729647"/>
                <a:ext cx="7537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(2,y)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739051C-E1E6-9746-A695-5931EF589C36}"/>
              </a:ext>
            </a:extLst>
          </p:cNvPr>
          <p:cNvGrpSpPr/>
          <p:nvPr/>
        </p:nvGrpSpPr>
        <p:grpSpPr>
          <a:xfrm>
            <a:off x="5024019" y="2866544"/>
            <a:ext cx="3340094" cy="1025903"/>
            <a:chOff x="4632133" y="2344030"/>
            <a:chExt cx="3340094" cy="1025903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B61D858-9F00-BC40-B2FF-871006CD3548}"/>
                </a:ext>
              </a:extLst>
            </p:cNvPr>
            <p:cNvGrpSpPr/>
            <p:nvPr/>
          </p:nvGrpSpPr>
          <p:grpSpPr>
            <a:xfrm rot="10800000">
              <a:off x="5220385" y="2344030"/>
              <a:ext cx="1983179" cy="739555"/>
              <a:chOff x="6163294" y="1911927"/>
              <a:chExt cx="1983179" cy="739555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EF94AF7-A9EB-2D45-8852-91DCDBB0BE10}"/>
                  </a:ext>
                </a:extLst>
              </p:cNvPr>
              <p:cNvCxnSpPr>
                <a:cxnSpLocks/>
                <a:endCxn id="84" idx="4"/>
              </p:cNvCxnSpPr>
              <p:nvPr/>
            </p:nvCxnSpPr>
            <p:spPr bwMode="auto">
              <a:xfrm flipH="1">
                <a:off x="7126930" y="2339439"/>
                <a:ext cx="1019543" cy="13348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80000"/>
                  </a:schemeClr>
                </a:solidFill>
                <a:prstDash val="dash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3087627-FDE2-2F40-A99A-384ED78DA84F}"/>
                  </a:ext>
                </a:extLst>
              </p:cNvPr>
              <p:cNvSpPr/>
              <p:nvPr/>
            </p:nvSpPr>
            <p:spPr bwMode="auto">
              <a:xfrm flipV="1">
                <a:off x="7045536" y="2472926"/>
                <a:ext cx="162787" cy="162787"/>
              </a:xfrm>
              <a:prstGeom prst="ellipse">
                <a:avLst/>
              </a:prstGeom>
              <a:solidFill>
                <a:srgbClr val="9F9F9F"/>
              </a:solidFill>
              <a:ln w="15875" cap="flat" cmpd="sng" algn="ctr">
                <a:solidFill>
                  <a:schemeClr val="accent4">
                    <a:lumMod val="50000"/>
                    <a:lumOff val="50000"/>
                    <a:alpha val="81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BEF1CA7-7D6B-CF42-81F5-9DBF7BE344D0}"/>
                  </a:ext>
                </a:extLst>
              </p:cNvPr>
              <p:cNvCxnSpPr>
                <a:cxnSpLocks/>
                <a:endCxn id="84" idx="4"/>
              </p:cNvCxnSpPr>
              <p:nvPr/>
            </p:nvCxnSpPr>
            <p:spPr bwMode="auto">
              <a:xfrm>
                <a:off x="6163294" y="2351314"/>
                <a:ext cx="963636" cy="12161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80000"/>
                  </a:schemeClr>
                </a:solidFill>
                <a:prstDash val="dash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4AA5A39-E3EE-B249-94A0-73A224A55AA6}"/>
                  </a:ext>
                </a:extLst>
              </p:cNvPr>
              <p:cNvCxnSpPr>
                <a:cxnSpLocks/>
                <a:endCxn id="84" idx="4"/>
              </p:cNvCxnSpPr>
              <p:nvPr/>
            </p:nvCxnSpPr>
            <p:spPr bwMode="auto">
              <a:xfrm flipH="1">
                <a:off x="7126930" y="2054431"/>
                <a:ext cx="758286" cy="418495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80000"/>
                  </a:schemeClr>
                </a:solidFill>
                <a:prstDash val="dash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E2365A1-27BF-1449-9102-3190253870B3}"/>
                  </a:ext>
                </a:extLst>
              </p:cNvPr>
              <p:cNvCxnSpPr>
                <a:cxnSpLocks/>
                <a:endCxn id="84" idx="4"/>
              </p:cNvCxnSpPr>
              <p:nvPr/>
            </p:nvCxnSpPr>
            <p:spPr bwMode="auto">
              <a:xfrm>
                <a:off x="6460177" y="2090057"/>
                <a:ext cx="666753" cy="38286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80000"/>
                  </a:schemeClr>
                </a:solidFill>
                <a:prstDash val="dash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F66FA2E-D791-3C48-A464-9E0FE7447AB0}"/>
                  </a:ext>
                </a:extLst>
              </p:cNvPr>
              <p:cNvCxnSpPr>
                <a:cxnSpLocks/>
                <a:endCxn id="84" idx="4"/>
              </p:cNvCxnSpPr>
              <p:nvPr/>
            </p:nvCxnSpPr>
            <p:spPr bwMode="auto">
              <a:xfrm flipH="1">
                <a:off x="7126930" y="1911927"/>
                <a:ext cx="307023" cy="56099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80000"/>
                  </a:schemeClr>
                </a:solidFill>
                <a:prstDash val="dash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AF7C276-9A13-5240-8CFC-6A711D55C035}"/>
                  </a:ext>
                </a:extLst>
              </p:cNvPr>
              <p:cNvCxnSpPr>
                <a:cxnSpLocks/>
                <a:endCxn id="84" idx="4"/>
              </p:cNvCxnSpPr>
              <p:nvPr/>
            </p:nvCxnSpPr>
            <p:spPr bwMode="auto">
              <a:xfrm>
                <a:off x="6792686" y="1911927"/>
                <a:ext cx="334244" cy="56099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80000"/>
                  </a:schemeClr>
                </a:solidFill>
                <a:prstDash val="dash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B3894C1-810C-E94D-A4BA-7B3C39901E85}"/>
                  </a:ext>
                </a:extLst>
              </p:cNvPr>
              <p:cNvSpPr/>
              <p:nvPr/>
            </p:nvSpPr>
            <p:spPr bwMode="auto">
              <a:xfrm flipV="1">
                <a:off x="6919103" y="2243508"/>
                <a:ext cx="407974" cy="407974"/>
              </a:xfrm>
              <a:prstGeom prst="ellipse">
                <a:avLst/>
              </a:prstGeom>
              <a:solidFill>
                <a:srgbClr val="9F9F9F"/>
              </a:solidFill>
              <a:ln w="15875" cap="flat" cmpd="sng" algn="ctr">
                <a:solidFill>
                  <a:schemeClr val="accent4">
                    <a:lumMod val="50000"/>
                    <a:lumOff val="50000"/>
                    <a:alpha val="81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66A0715-26B9-6E44-A0CB-D495B6227CE0}"/>
                </a:ext>
              </a:extLst>
            </p:cNvPr>
            <p:cNvSpPr txBox="1"/>
            <p:nvPr/>
          </p:nvSpPr>
          <p:spPr>
            <a:xfrm>
              <a:off x="7218463" y="2475193"/>
              <a:ext cx="75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</a:rPr>
                <a:t>(3,-y)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FEABBC6-14F5-F24F-A04C-58FDAEDC7836}"/>
                </a:ext>
              </a:extLst>
            </p:cNvPr>
            <p:cNvSpPr txBox="1"/>
            <p:nvPr/>
          </p:nvSpPr>
          <p:spPr>
            <a:xfrm>
              <a:off x="4632133" y="2468389"/>
              <a:ext cx="75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</a:rPr>
                <a:t>(-3,-y)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A530884-AA86-0D45-A3D9-EB1825EAB4E0}"/>
                </a:ext>
              </a:extLst>
            </p:cNvPr>
            <p:cNvSpPr txBox="1"/>
            <p:nvPr/>
          </p:nvSpPr>
          <p:spPr>
            <a:xfrm>
              <a:off x="4867150" y="2819578"/>
              <a:ext cx="75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</a:rPr>
                <a:t>(-2,-y)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0D9718-4379-7D40-B659-237B65D6DB53}"/>
                </a:ext>
              </a:extLst>
            </p:cNvPr>
            <p:cNvSpPr txBox="1"/>
            <p:nvPr/>
          </p:nvSpPr>
          <p:spPr>
            <a:xfrm>
              <a:off x="6899876" y="2824650"/>
              <a:ext cx="75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</a:rPr>
                <a:t>(2,-y)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B734BE6-ACAE-3C42-8D35-DF17EA6EA1C3}"/>
                </a:ext>
              </a:extLst>
            </p:cNvPr>
            <p:cNvSpPr txBox="1"/>
            <p:nvPr/>
          </p:nvSpPr>
          <p:spPr>
            <a:xfrm>
              <a:off x="5561524" y="3050280"/>
              <a:ext cx="75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</a:rPr>
                <a:t>(-1,-y)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CA5A07B-9C29-874C-9B27-1342ECF1E9AA}"/>
                </a:ext>
              </a:extLst>
            </p:cNvPr>
            <p:cNvSpPr txBox="1"/>
            <p:nvPr/>
          </p:nvSpPr>
          <p:spPr>
            <a:xfrm>
              <a:off x="6306111" y="3062156"/>
              <a:ext cx="75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</a:rPr>
                <a:t>(1,-y)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35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7ECD-F143-1841-8271-34FF7726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D965-DE0D-8D48-9BC7-2168016E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  <a:endParaRPr lang="en-US" altLang="ko-KR" dirty="0"/>
          </a:p>
          <a:p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테스트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4C41-C3F4-5444-86A2-338BB4451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0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내용 개체 틀 2">
            <a:extLst>
              <a:ext uri="{FF2B5EF4-FFF2-40B4-BE49-F238E27FC236}">
                <a16:creationId xmlns:a16="http://schemas.microsoft.com/office/drawing/2014/main" id="{25D85542-FBDB-D947-A4C7-CCE9E6C2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공이 벽돌의 윗변에 맞았을 때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x1 &gt;= a1 and x2 &lt;= a2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 y1 &lt;= b1 and y2 &gt;= b1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공을 위로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8463FC-1125-425A-A349-3F7699CB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감지 알고리즘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848D42-B705-46E7-AC67-CFD62B6E9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770306D-BD9E-114A-8CCF-2FB8FCD89BFD}"/>
              </a:ext>
            </a:extLst>
          </p:cNvPr>
          <p:cNvGrpSpPr/>
          <p:nvPr/>
        </p:nvGrpSpPr>
        <p:grpSpPr>
          <a:xfrm>
            <a:off x="3988912" y="3075708"/>
            <a:ext cx="4763200" cy="2474439"/>
            <a:chOff x="1970108" y="2873828"/>
            <a:chExt cx="4763200" cy="247443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A386153-8E8D-6D43-8BC3-68AC9A4D9019}"/>
                </a:ext>
              </a:extLst>
            </p:cNvPr>
            <p:cNvGrpSpPr/>
            <p:nvPr/>
          </p:nvGrpSpPr>
          <p:grpSpPr>
            <a:xfrm>
              <a:off x="1970108" y="3348843"/>
              <a:ext cx="4763200" cy="1999424"/>
              <a:chOff x="1828800" y="2398816"/>
              <a:chExt cx="5296395" cy="222324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9209728-B36D-DE42-8CDB-560724AB55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28800" y="2872740"/>
                <a:ext cx="529639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74B0CD5-5192-C647-AEEE-93810266DE5A}"/>
                  </a:ext>
                </a:extLst>
              </p:cNvPr>
              <p:cNvGrpSpPr/>
              <p:nvPr/>
            </p:nvGrpSpPr>
            <p:grpSpPr>
              <a:xfrm>
                <a:off x="2573848" y="2885148"/>
                <a:ext cx="3756847" cy="1736908"/>
                <a:chOff x="2728228" y="2695142"/>
                <a:chExt cx="3756847" cy="1736908"/>
              </a:xfrm>
            </p:grpSpPr>
            <p:sp>
              <p:nvSpPr>
                <p:cNvPr id="50" name="직사각형 5">
                  <a:extLst>
                    <a:ext uri="{FF2B5EF4-FFF2-40B4-BE49-F238E27FC236}">
                      <a16:creationId xmlns:a16="http://schemas.microsoft.com/office/drawing/2014/main" id="{93187EE1-D468-814E-80F5-0F852758768E}"/>
                    </a:ext>
                  </a:extLst>
                </p:cNvPr>
                <p:cNvSpPr/>
                <p:nvPr/>
              </p:nvSpPr>
              <p:spPr bwMode="auto">
                <a:xfrm>
                  <a:off x="2728228" y="2695142"/>
                  <a:ext cx="3756847" cy="1736908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>
                      <a:alpha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2BEF265-1FB0-409B-A1AA-7A523B183C1D}"/>
                    </a:ext>
                  </a:extLst>
                </p:cNvPr>
                <p:cNvSpPr txBox="1"/>
                <p:nvPr/>
              </p:nvSpPr>
              <p:spPr>
                <a:xfrm>
                  <a:off x="5649978" y="4034988"/>
                  <a:ext cx="7505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accent4">
                          <a:lumMod val="85000"/>
                          <a:lumOff val="15000"/>
                        </a:schemeClr>
                      </a:solidFill>
                    </a:rPr>
                    <a:t>(a2,b2)</a:t>
                  </a:r>
                  <a:endParaRPr lang="en-US" dirty="0">
                    <a:solidFill>
                      <a:schemeClr val="accent4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29DCFEB-48E7-4DA2-8D32-EC2876409E80}"/>
                    </a:ext>
                  </a:extLst>
                </p:cNvPr>
                <p:cNvSpPr txBox="1"/>
                <p:nvPr/>
              </p:nvSpPr>
              <p:spPr>
                <a:xfrm>
                  <a:off x="2751406" y="2735835"/>
                  <a:ext cx="7505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accent4">
                          <a:lumMod val="85000"/>
                          <a:lumOff val="15000"/>
                        </a:schemeClr>
                      </a:solidFill>
                    </a:rPr>
                    <a:t>(a1,b1)</a:t>
                  </a:r>
                  <a:endParaRPr lang="en-US" dirty="0">
                    <a:solidFill>
                      <a:schemeClr val="accent4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6616B7A-5DD8-DE4B-9484-071C0B03E1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17230" y="2398816"/>
                <a:ext cx="0" cy="216556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6264C02-2AC4-844A-8A5B-574C8A7A8D7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2553117" y="2398817"/>
                <a:ext cx="16472" cy="2178766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61664C8-B221-D74A-8E5F-A30B27BCC729}"/>
                </a:ext>
              </a:extLst>
            </p:cNvPr>
            <p:cNvGrpSpPr/>
            <p:nvPr/>
          </p:nvGrpSpPr>
          <p:grpSpPr>
            <a:xfrm>
              <a:off x="3343708" y="3115827"/>
              <a:ext cx="1643931" cy="939318"/>
              <a:chOff x="5005654" y="3944979"/>
              <a:chExt cx="1961810" cy="112094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047592-4399-6844-ADD9-FA1C8D12D74A}"/>
                  </a:ext>
                </a:extLst>
              </p:cNvPr>
              <p:cNvSpPr txBox="1"/>
              <p:nvPr/>
            </p:nvSpPr>
            <p:spPr>
              <a:xfrm>
                <a:off x="5005654" y="3944979"/>
                <a:ext cx="969799" cy="367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(x1,y1)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162B3D9-AC07-F449-96A8-6B39094AEB34}"/>
                  </a:ext>
                </a:extLst>
              </p:cNvPr>
              <p:cNvGrpSpPr/>
              <p:nvPr/>
            </p:nvGrpSpPr>
            <p:grpSpPr>
              <a:xfrm>
                <a:off x="5575649" y="4241874"/>
                <a:ext cx="572854" cy="572854"/>
                <a:chOff x="6423374" y="1965399"/>
                <a:chExt cx="572854" cy="572854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680C4A8-4BE9-074E-9443-29639BC76DEC}"/>
                    </a:ext>
                  </a:extLst>
                </p:cNvPr>
                <p:cNvSpPr/>
                <p:nvPr/>
              </p:nvSpPr>
              <p:spPr bwMode="auto">
                <a:xfrm>
                  <a:off x="6423374" y="1965399"/>
                  <a:ext cx="572854" cy="572854"/>
                </a:xfrm>
                <a:prstGeom prst="ellipse">
                  <a:avLst/>
                </a:prstGeom>
                <a:solidFill>
                  <a:srgbClr val="9F9F9F"/>
                </a:solidFill>
                <a:ln w="15875" cap="flat" cmpd="sng" algn="ctr">
                  <a:solidFill>
                    <a:schemeClr val="accent4">
                      <a:lumMod val="50000"/>
                      <a:lumOff val="50000"/>
                      <a:alpha val="81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48C387C-C3E8-E34A-8E72-D243427C3947}"/>
                    </a:ext>
                  </a:extLst>
                </p:cNvPr>
                <p:cNvSpPr/>
                <p:nvPr/>
              </p:nvSpPr>
              <p:spPr bwMode="auto">
                <a:xfrm>
                  <a:off x="6521459" y="2058505"/>
                  <a:ext cx="388727" cy="387168"/>
                </a:xfrm>
                <a:prstGeom prst="rect">
                  <a:avLst/>
                </a:prstGeom>
                <a:noFill/>
                <a:ln w="22225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alpha val="33000"/>
                      </a:schemeClr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6FCC9E-8854-564D-9FC9-7F73A1BA2462}"/>
                  </a:ext>
                </a:extLst>
              </p:cNvPr>
              <p:cNvSpPr txBox="1"/>
              <p:nvPr/>
            </p:nvSpPr>
            <p:spPr>
              <a:xfrm>
                <a:off x="5995191" y="4698636"/>
                <a:ext cx="972273" cy="36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(x2,y2)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97F1FD-E004-BD4A-8909-38AA8E599A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61358" y="2873828"/>
              <a:ext cx="0" cy="4750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>
                  <a:alpha val="80000"/>
                </a:schemeClr>
              </a:solidFill>
              <a:prstDash val="dash"/>
              <a:round/>
              <a:headEnd type="triangle" w="lg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0744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내용 개체 틀 2">
            <a:extLst>
              <a:ext uri="{FF2B5EF4-FFF2-40B4-BE49-F238E27FC236}">
                <a16:creationId xmlns:a16="http://schemas.microsoft.com/office/drawing/2014/main" id="{25D85542-FBDB-D947-A4C7-CCE9E6C2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공이 벽돌의 밑변에 맞았을 때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x1 &gt;= a1 and x2 &lt;= a2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 y1 &lt;= b2 and y2 &gt;= b2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공을 아래로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8463FC-1125-425A-A349-3F7699CB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감지 알고리즘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848D42-B705-46E7-AC67-CFD62B6E9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770306D-BD9E-114A-8CCF-2FB8FCD89BFD}"/>
              </a:ext>
            </a:extLst>
          </p:cNvPr>
          <p:cNvGrpSpPr/>
          <p:nvPr/>
        </p:nvGrpSpPr>
        <p:grpSpPr>
          <a:xfrm>
            <a:off x="3990109" y="3097444"/>
            <a:ext cx="4763200" cy="2531460"/>
            <a:chOff x="1959429" y="3786214"/>
            <a:chExt cx="4763200" cy="253146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A386153-8E8D-6D43-8BC3-68AC9A4D9019}"/>
                </a:ext>
              </a:extLst>
            </p:cNvPr>
            <p:cNvGrpSpPr/>
            <p:nvPr/>
          </p:nvGrpSpPr>
          <p:grpSpPr>
            <a:xfrm>
              <a:off x="1959429" y="3786214"/>
              <a:ext cx="4763200" cy="2115471"/>
              <a:chOff x="1816925" y="2885148"/>
              <a:chExt cx="5296395" cy="235227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74B0CD5-5192-C647-AEEE-93810266DE5A}"/>
                  </a:ext>
                </a:extLst>
              </p:cNvPr>
              <p:cNvGrpSpPr/>
              <p:nvPr/>
            </p:nvGrpSpPr>
            <p:grpSpPr>
              <a:xfrm>
                <a:off x="2573848" y="2885148"/>
                <a:ext cx="3756847" cy="1736908"/>
                <a:chOff x="2728228" y="2695142"/>
                <a:chExt cx="3756847" cy="1736908"/>
              </a:xfrm>
            </p:grpSpPr>
            <p:sp>
              <p:nvSpPr>
                <p:cNvPr id="50" name="직사각형 5">
                  <a:extLst>
                    <a:ext uri="{FF2B5EF4-FFF2-40B4-BE49-F238E27FC236}">
                      <a16:creationId xmlns:a16="http://schemas.microsoft.com/office/drawing/2014/main" id="{93187EE1-D468-814E-80F5-0F852758768E}"/>
                    </a:ext>
                  </a:extLst>
                </p:cNvPr>
                <p:cNvSpPr/>
                <p:nvPr/>
              </p:nvSpPr>
              <p:spPr bwMode="auto">
                <a:xfrm>
                  <a:off x="2728228" y="2695142"/>
                  <a:ext cx="3756847" cy="1736908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>
                      <a:alpha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2BEF265-1FB0-409B-A1AA-7A523B183C1D}"/>
                    </a:ext>
                  </a:extLst>
                </p:cNvPr>
                <p:cNvSpPr txBox="1"/>
                <p:nvPr/>
              </p:nvSpPr>
              <p:spPr>
                <a:xfrm>
                  <a:off x="5649978" y="4034988"/>
                  <a:ext cx="7505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accent4">
                          <a:lumMod val="85000"/>
                          <a:lumOff val="15000"/>
                        </a:schemeClr>
                      </a:solidFill>
                    </a:rPr>
                    <a:t>(a2,b2)</a:t>
                  </a:r>
                  <a:endParaRPr lang="en-US" dirty="0">
                    <a:solidFill>
                      <a:schemeClr val="accent4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29DCFEB-48E7-4DA2-8D32-EC2876409E80}"/>
                    </a:ext>
                  </a:extLst>
                </p:cNvPr>
                <p:cNvSpPr txBox="1"/>
                <p:nvPr/>
              </p:nvSpPr>
              <p:spPr>
                <a:xfrm>
                  <a:off x="2751406" y="2735835"/>
                  <a:ext cx="7505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accent4">
                          <a:lumMod val="85000"/>
                          <a:lumOff val="15000"/>
                        </a:schemeClr>
                      </a:solidFill>
                    </a:rPr>
                    <a:t>(a1,b1)</a:t>
                  </a:r>
                  <a:endParaRPr lang="en-US" dirty="0">
                    <a:solidFill>
                      <a:schemeClr val="accent4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2C33FA9-C443-7E45-A2CA-60D1E90429E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16925" y="4618414"/>
                <a:ext cx="529639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6616B7A-5DD8-DE4B-9484-071C0B03E1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17230" y="2913797"/>
                <a:ext cx="0" cy="2310424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6264C02-2AC4-844A-8A5B-574C8A7A8D7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566322" y="2927002"/>
                <a:ext cx="0" cy="2310424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61664C8-B221-D74A-8E5F-A30B27BCC729}"/>
                </a:ext>
              </a:extLst>
            </p:cNvPr>
            <p:cNvGrpSpPr/>
            <p:nvPr/>
          </p:nvGrpSpPr>
          <p:grpSpPr>
            <a:xfrm>
              <a:off x="2904317" y="5027753"/>
              <a:ext cx="1667682" cy="903695"/>
              <a:chOff x="4481304" y="6226606"/>
              <a:chExt cx="1990155" cy="107843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047592-4399-6844-ADD9-FA1C8D12D74A}"/>
                  </a:ext>
                </a:extLst>
              </p:cNvPr>
              <p:cNvSpPr txBox="1"/>
              <p:nvPr/>
            </p:nvSpPr>
            <p:spPr>
              <a:xfrm>
                <a:off x="4481304" y="6226606"/>
                <a:ext cx="969799" cy="367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(x1,y1)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162B3D9-AC07-F449-96A8-6B39094AEB34}"/>
                  </a:ext>
                </a:extLst>
              </p:cNvPr>
              <p:cNvGrpSpPr/>
              <p:nvPr/>
            </p:nvGrpSpPr>
            <p:grpSpPr>
              <a:xfrm>
                <a:off x="5051301" y="6523507"/>
                <a:ext cx="572854" cy="572854"/>
                <a:chOff x="5899026" y="4247032"/>
                <a:chExt cx="572854" cy="572854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680C4A8-4BE9-074E-9443-29639BC76DEC}"/>
                    </a:ext>
                  </a:extLst>
                </p:cNvPr>
                <p:cNvSpPr/>
                <p:nvPr/>
              </p:nvSpPr>
              <p:spPr bwMode="auto">
                <a:xfrm>
                  <a:off x="5899026" y="4247032"/>
                  <a:ext cx="572854" cy="572854"/>
                </a:xfrm>
                <a:prstGeom prst="ellipse">
                  <a:avLst/>
                </a:prstGeom>
                <a:solidFill>
                  <a:srgbClr val="9F9F9F"/>
                </a:solidFill>
                <a:ln w="15875" cap="flat" cmpd="sng" algn="ctr">
                  <a:solidFill>
                    <a:schemeClr val="accent4">
                      <a:lumMod val="50000"/>
                      <a:lumOff val="50000"/>
                      <a:alpha val="81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48C387C-C3E8-E34A-8E72-D243427C3947}"/>
                    </a:ext>
                  </a:extLst>
                </p:cNvPr>
                <p:cNvSpPr/>
                <p:nvPr/>
              </p:nvSpPr>
              <p:spPr bwMode="auto">
                <a:xfrm>
                  <a:off x="5997112" y="4340134"/>
                  <a:ext cx="388727" cy="387168"/>
                </a:xfrm>
                <a:prstGeom prst="rect">
                  <a:avLst/>
                </a:prstGeom>
                <a:noFill/>
                <a:ln w="22225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alpha val="33000"/>
                      </a:schemeClr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6FCC9E-8854-564D-9FC9-7F73A1BA2462}"/>
                  </a:ext>
                </a:extLst>
              </p:cNvPr>
              <p:cNvSpPr txBox="1"/>
              <p:nvPr/>
            </p:nvSpPr>
            <p:spPr>
              <a:xfrm>
                <a:off x="5499186" y="6937754"/>
                <a:ext cx="972273" cy="367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(x2,y2)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97F1FD-E004-BD4A-8909-38AA8E599A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33846" y="5818909"/>
              <a:ext cx="0" cy="49876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>
                  <a:alpha val="80000"/>
                </a:schemeClr>
              </a:solidFill>
              <a:prstDash val="dash"/>
              <a:round/>
              <a:headEnd type="triangle" w="lg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2798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내용 개체 틀 2">
            <a:extLst>
              <a:ext uri="{FF2B5EF4-FFF2-40B4-BE49-F238E27FC236}">
                <a16:creationId xmlns:a16="http://schemas.microsoft.com/office/drawing/2014/main" id="{25D85542-FBDB-D947-A4C7-CCE9E6C2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공이 벽돌의 왼쪽에 맞았을 때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x1 &lt;= a1 and x2 &gt;= a1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 y1 &gt;= b1 and y2 &lt;= b2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공을 왼쪽으로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8463FC-1125-425A-A349-3F7699CB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감지 알고리즘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848D42-B705-46E7-AC67-CFD62B6E9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770306D-BD9E-114A-8CCF-2FB8FCD89BFD}"/>
              </a:ext>
            </a:extLst>
          </p:cNvPr>
          <p:cNvGrpSpPr/>
          <p:nvPr/>
        </p:nvGrpSpPr>
        <p:grpSpPr>
          <a:xfrm>
            <a:off x="4025735" y="2909455"/>
            <a:ext cx="4356247" cy="2540968"/>
            <a:chOff x="1662545" y="3360718"/>
            <a:chExt cx="4356247" cy="254096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A386153-8E8D-6D43-8BC3-68AC9A4D9019}"/>
                </a:ext>
              </a:extLst>
            </p:cNvPr>
            <p:cNvGrpSpPr/>
            <p:nvPr/>
          </p:nvGrpSpPr>
          <p:grpSpPr>
            <a:xfrm>
              <a:off x="1959429" y="3360718"/>
              <a:ext cx="4059363" cy="2540968"/>
              <a:chOff x="1816925" y="2412021"/>
              <a:chExt cx="4513770" cy="2825405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9209728-B36D-DE42-8CDB-560724AB55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28801" y="2872741"/>
                <a:ext cx="4385273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74B0CD5-5192-C647-AEEE-93810266DE5A}"/>
                  </a:ext>
                </a:extLst>
              </p:cNvPr>
              <p:cNvGrpSpPr/>
              <p:nvPr/>
            </p:nvGrpSpPr>
            <p:grpSpPr>
              <a:xfrm>
                <a:off x="2573848" y="2885148"/>
                <a:ext cx="3756847" cy="1736908"/>
                <a:chOff x="2728228" y="2695142"/>
                <a:chExt cx="3756847" cy="1736908"/>
              </a:xfrm>
            </p:grpSpPr>
            <p:sp>
              <p:nvSpPr>
                <p:cNvPr id="50" name="직사각형 5">
                  <a:extLst>
                    <a:ext uri="{FF2B5EF4-FFF2-40B4-BE49-F238E27FC236}">
                      <a16:creationId xmlns:a16="http://schemas.microsoft.com/office/drawing/2014/main" id="{93187EE1-D468-814E-80F5-0F852758768E}"/>
                    </a:ext>
                  </a:extLst>
                </p:cNvPr>
                <p:cNvSpPr/>
                <p:nvPr/>
              </p:nvSpPr>
              <p:spPr bwMode="auto">
                <a:xfrm>
                  <a:off x="2728228" y="2695142"/>
                  <a:ext cx="3756847" cy="1736908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>
                      <a:alpha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2BEF265-1FB0-409B-A1AA-7A523B183C1D}"/>
                    </a:ext>
                  </a:extLst>
                </p:cNvPr>
                <p:cNvSpPr txBox="1"/>
                <p:nvPr/>
              </p:nvSpPr>
              <p:spPr>
                <a:xfrm>
                  <a:off x="5649978" y="4034988"/>
                  <a:ext cx="7505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accent4">
                          <a:lumMod val="85000"/>
                          <a:lumOff val="15000"/>
                        </a:schemeClr>
                      </a:solidFill>
                    </a:rPr>
                    <a:t>(a2,b2)</a:t>
                  </a:r>
                  <a:endParaRPr lang="en-US" dirty="0">
                    <a:solidFill>
                      <a:schemeClr val="accent4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29DCFEB-48E7-4DA2-8D32-EC2876409E80}"/>
                    </a:ext>
                  </a:extLst>
                </p:cNvPr>
                <p:cNvSpPr txBox="1"/>
                <p:nvPr/>
              </p:nvSpPr>
              <p:spPr>
                <a:xfrm>
                  <a:off x="2751406" y="2735835"/>
                  <a:ext cx="7505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accent4">
                          <a:lumMod val="85000"/>
                          <a:lumOff val="15000"/>
                        </a:schemeClr>
                      </a:solidFill>
                    </a:rPr>
                    <a:t>(a1,b1)</a:t>
                  </a:r>
                  <a:endParaRPr lang="en-US" dirty="0">
                    <a:solidFill>
                      <a:schemeClr val="accent4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2C33FA9-C443-7E45-A2CA-60D1E90429E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16925" y="4618414"/>
                <a:ext cx="4331126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6264C02-2AC4-844A-8A5B-574C8A7A8D7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566322" y="2412021"/>
                <a:ext cx="0" cy="2825405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61664C8-B221-D74A-8E5F-A30B27BCC729}"/>
                </a:ext>
              </a:extLst>
            </p:cNvPr>
            <p:cNvGrpSpPr/>
            <p:nvPr/>
          </p:nvGrpSpPr>
          <p:grpSpPr>
            <a:xfrm>
              <a:off x="1752413" y="3982725"/>
              <a:ext cx="1667681" cy="903695"/>
              <a:chOff x="3106659" y="4979506"/>
              <a:chExt cx="1990153" cy="107843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047592-4399-6844-ADD9-FA1C8D12D74A}"/>
                  </a:ext>
                </a:extLst>
              </p:cNvPr>
              <p:cNvSpPr txBox="1"/>
              <p:nvPr/>
            </p:nvSpPr>
            <p:spPr>
              <a:xfrm>
                <a:off x="3106659" y="4979506"/>
                <a:ext cx="969798" cy="367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(x1,y1)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162B3D9-AC07-F449-96A8-6B39094AEB34}"/>
                  </a:ext>
                </a:extLst>
              </p:cNvPr>
              <p:cNvGrpSpPr/>
              <p:nvPr/>
            </p:nvGrpSpPr>
            <p:grpSpPr>
              <a:xfrm>
                <a:off x="3676655" y="5276407"/>
                <a:ext cx="572854" cy="572855"/>
                <a:chOff x="4524380" y="2999932"/>
                <a:chExt cx="572854" cy="57285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680C4A8-4BE9-074E-9443-29639BC76DEC}"/>
                    </a:ext>
                  </a:extLst>
                </p:cNvPr>
                <p:cNvSpPr/>
                <p:nvPr/>
              </p:nvSpPr>
              <p:spPr bwMode="auto">
                <a:xfrm>
                  <a:off x="4524380" y="2999932"/>
                  <a:ext cx="572854" cy="572855"/>
                </a:xfrm>
                <a:prstGeom prst="ellipse">
                  <a:avLst/>
                </a:prstGeom>
                <a:solidFill>
                  <a:srgbClr val="9F9F9F"/>
                </a:solidFill>
                <a:ln w="15875" cap="flat" cmpd="sng" algn="ctr">
                  <a:solidFill>
                    <a:schemeClr val="accent4">
                      <a:lumMod val="50000"/>
                      <a:lumOff val="50000"/>
                      <a:alpha val="81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48C387C-C3E8-E34A-8E72-D243427C3947}"/>
                    </a:ext>
                  </a:extLst>
                </p:cNvPr>
                <p:cNvSpPr/>
                <p:nvPr/>
              </p:nvSpPr>
              <p:spPr bwMode="auto">
                <a:xfrm>
                  <a:off x="4622465" y="3093032"/>
                  <a:ext cx="388727" cy="387169"/>
                </a:xfrm>
                <a:prstGeom prst="rect">
                  <a:avLst/>
                </a:prstGeom>
                <a:noFill/>
                <a:ln w="22225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alpha val="33000"/>
                      </a:schemeClr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6FCC9E-8854-564D-9FC9-7F73A1BA2462}"/>
                  </a:ext>
                </a:extLst>
              </p:cNvPr>
              <p:cNvSpPr txBox="1"/>
              <p:nvPr/>
            </p:nvSpPr>
            <p:spPr>
              <a:xfrm>
                <a:off x="4124539" y="5690654"/>
                <a:ext cx="972273" cy="367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(x2,y2)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97F1FD-E004-BD4A-8909-38AA8E599A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62545" y="4476998"/>
              <a:ext cx="48688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>
                  <a:alpha val="80000"/>
                </a:schemeClr>
              </a:solidFill>
              <a:prstDash val="dash"/>
              <a:round/>
              <a:headEnd type="triangle" w="lg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239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내용 개체 틀 2">
            <a:extLst>
              <a:ext uri="{FF2B5EF4-FFF2-40B4-BE49-F238E27FC236}">
                <a16:creationId xmlns:a16="http://schemas.microsoft.com/office/drawing/2014/main" id="{25D85542-FBDB-D947-A4C7-CCE9E6C2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공이 벽돌의 오른쪽에 맞았을 때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x1 &lt;= a2 and x2 &gt;= a2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 y1 &gt;= b1 and y2 &lt;= b2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공을 오른쪽으로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8463FC-1125-425A-A349-3F7699CB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감지 알고리즘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848D42-B705-46E7-AC67-CFD62B6E9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770306D-BD9E-114A-8CCF-2FB8FCD89BFD}"/>
              </a:ext>
            </a:extLst>
          </p:cNvPr>
          <p:cNvGrpSpPr/>
          <p:nvPr/>
        </p:nvGrpSpPr>
        <p:grpSpPr>
          <a:xfrm>
            <a:off x="3906982" y="3087586"/>
            <a:ext cx="4548251" cy="2540968"/>
            <a:chOff x="2600696" y="3348843"/>
            <a:chExt cx="4548251" cy="254096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A386153-8E8D-6D43-8BC3-68AC9A4D9019}"/>
                </a:ext>
              </a:extLst>
            </p:cNvPr>
            <p:cNvGrpSpPr/>
            <p:nvPr/>
          </p:nvGrpSpPr>
          <p:grpSpPr>
            <a:xfrm>
              <a:off x="2600696" y="3348843"/>
              <a:ext cx="4132612" cy="2540968"/>
              <a:chOff x="2529976" y="2398816"/>
              <a:chExt cx="4595219" cy="2825405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9209728-B36D-DE42-8CDB-560724AB55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529976" y="2872739"/>
                <a:ext cx="4595219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74B0CD5-5192-C647-AEEE-93810266DE5A}"/>
                  </a:ext>
                </a:extLst>
              </p:cNvPr>
              <p:cNvGrpSpPr/>
              <p:nvPr/>
            </p:nvGrpSpPr>
            <p:grpSpPr>
              <a:xfrm>
                <a:off x="2573848" y="2885148"/>
                <a:ext cx="3756847" cy="1736908"/>
                <a:chOff x="2728228" y="2695142"/>
                <a:chExt cx="3756847" cy="1736908"/>
              </a:xfrm>
            </p:grpSpPr>
            <p:sp>
              <p:nvSpPr>
                <p:cNvPr id="50" name="직사각형 5">
                  <a:extLst>
                    <a:ext uri="{FF2B5EF4-FFF2-40B4-BE49-F238E27FC236}">
                      <a16:creationId xmlns:a16="http://schemas.microsoft.com/office/drawing/2014/main" id="{93187EE1-D468-814E-80F5-0F852758768E}"/>
                    </a:ext>
                  </a:extLst>
                </p:cNvPr>
                <p:cNvSpPr/>
                <p:nvPr/>
              </p:nvSpPr>
              <p:spPr bwMode="auto">
                <a:xfrm>
                  <a:off x="2728228" y="2695142"/>
                  <a:ext cx="3756847" cy="1736908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>
                      <a:alpha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2BEF265-1FB0-409B-A1AA-7A523B183C1D}"/>
                    </a:ext>
                  </a:extLst>
                </p:cNvPr>
                <p:cNvSpPr txBox="1"/>
                <p:nvPr/>
              </p:nvSpPr>
              <p:spPr>
                <a:xfrm>
                  <a:off x="5649978" y="4034988"/>
                  <a:ext cx="7505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accent4">
                          <a:lumMod val="85000"/>
                          <a:lumOff val="15000"/>
                        </a:schemeClr>
                      </a:solidFill>
                    </a:rPr>
                    <a:t>(a2,b2)</a:t>
                  </a:r>
                  <a:endParaRPr lang="en-US" dirty="0">
                    <a:solidFill>
                      <a:schemeClr val="accent4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29DCFEB-48E7-4DA2-8D32-EC2876409E80}"/>
                    </a:ext>
                  </a:extLst>
                </p:cNvPr>
                <p:cNvSpPr txBox="1"/>
                <p:nvPr/>
              </p:nvSpPr>
              <p:spPr>
                <a:xfrm>
                  <a:off x="2751406" y="2735835"/>
                  <a:ext cx="7505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accent4">
                          <a:lumMod val="85000"/>
                          <a:lumOff val="15000"/>
                        </a:schemeClr>
                      </a:solidFill>
                    </a:rPr>
                    <a:t>(a1,b1)</a:t>
                  </a:r>
                  <a:endParaRPr lang="en-US" dirty="0">
                    <a:solidFill>
                      <a:schemeClr val="accent4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2C33FA9-C443-7E45-A2CA-60D1E90429E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529976" y="4618414"/>
                <a:ext cx="4583344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6616B7A-5DD8-DE4B-9484-071C0B03E1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17230" y="2398816"/>
                <a:ext cx="0" cy="2825405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>
                    <a:alpha val="4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61664C8-B221-D74A-8E5F-A30B27BCC729}"/>
                </a:ext>
              </a:extLst>
            </p:cNvPr>
            <p:cNvGrpSpPr/>
            <p:nvPr/>
          </p:nvGrpSpPr>
          <p:grpSpPr>
            <a:xfrm>
              <a:off x="5291261" y="4148978"/>
              <a:ext cx="1857686" cy="844321"/>
              <a:chOff x="7329797" y="5177905"/>
              <a:chExt cx="2216898" cy="100758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047592-4399-6844-ADD9-FA1C8D12D74A}"/>
                  </a:ext>
                </a:extLst>
              </p:cNvPr>
              <p:cNvSpPr txBox="1"/>
              <p:nvPr/>
            </p:nvSpPr>
            <p:spPr>
              <a:xfrm>
                <a:off x="7329797" y="5177905"/>
                <a:ext cx="969798" cy="367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(x1,y1)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162B3D9-AC07-F449-96A8-6B39094AEB34}"/>
                  </a:ext>
                </a:extLst>
              </p:cNvPr>
              <p:cNvGrpSpPr/>
              <p:nvPr/>
            </p:nvGrpSpPr>
            <p:grpSpPr>
              <a:xfrm>
                <a:off x="8126539" y="5403949"/>
                <a:ext cx="572854" cy="572855"/>
                <a:chOff x="8974264" y="3127474"/>
                <a:chExt cx="572854" cy="57285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680C4A8-4BE9-074E-9443-29639BC76DEC}"/>
                    </a:ext>
                  </a:extLst>
                </p:cNvPr>
                <p:cNvSpPr/>
                <p:nvPr/>
              </p:nvSpPr>
              <p:spPr bwMode="auto">
                <a:xfrm>
                  <a:off x="8974264" y="3127474"/>
                  <a:ext cx="572854" cy="572855"/>
                </a:xfrm>
                <a:prstGeom prst="ellipse">
                  <a:avLst/>
                </a:prstGeom>
                <a:solidFill>
                  <a:srgbClr val="9F9F9F"/>
                </a:solidFill>
                <a:ln w="15875" cap="flat" cmpd="sng" algn="ctr">
                  <a:solidFill>
                    <a:schemeClr val="accent4">
                      <a:lumMod val="50000"/>
                      <a:lumOff val="50000"/>
                      <a:alpha val="81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48C387C-C3E8-E34A-8E72-D243427C3947}"/>
                    </a:ext>
                  </a:extLst>
                </p:cNvPr>
                <p:cNvSpPr/>
                <p:nvPr/>
              </p:nvSpPr>
              <p:spPr bwMode="auto">
                <a:xfrm>
                  <a:off x="9072351" y="3220574"/>
                  <a:ext cx="388727" cy="387169"/>
                </a:xfrm>
                <a:prstGeom prst="rect">
                  <a:avLst/>
                </a:prstGeom>
                <a:noFill/>
                <a:ln w="22225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alpha val="33000"/>
                      </a:schemeClr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6FCC9E-8854-564D-9FC9-7F73A1BA2462}"/>
                  </a:ext>
                </a:extLst>
              </p:cNvPr>
              <p:cNvSpPr txBox="1"/>
              <p:nvPr/>
            </p:nvSpPr>
            <p:spPr>
              <a:xfrm>
                <a:off x="8574422" y="5818198"/>
                <a:ext cx="972273" cy="367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</a:rPr>
                  <a:t>(x2,y2)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97F1FD-E004-BD4A-8909-38AA8E599A7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07679" y="4560126"/>
              <a:ext cx="53438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>
                  <a:alpha val="80000"/>
                </a:schemeClr>
              </a:solidFill>
              <a:prstDash val="dash"/>
              <a:round/>
              <a:headEnd type="triangle" w="lg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8634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1257434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7F5A-98F3-A14B-8117-7D341D74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테스트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C319-728A-9941-9261-E8A9705C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2969163"/>
          </a:xfrm>
        </p:spPr>
        <p:txBody>
          <a:bodyPr/>
          <a:lstStyle/>
          <a:p>
            <a:r>
              <a:rPr lang="ko-KR" altLang="en-US" dirty="0"/>
              <a:t>점진적</a:t>
            </a:r>
            <a:r>
              <a:rPr lang="en-US" altLang="ko-KR" dirty="0"/>
              <a:t>(incremental)</a:t>
            </a:r>
            <a:r>
              <a:rPr lang="ko-KR" altLang="en-US" dirty="0"/>
              <a:t> 통합 테스트</a:t>
            </a:r>
            <a:endParaRPr lang="en-US" altLang="ko-KR" dirty="0"/>
          </a:p>
          <a:p>
            <a:pPr lvl="1"/>
            <a:r>
              <a:rPr lang="ko-KR" altLang="en-US" dirty="0"/>
              <a:t>하향식 방법</a:t>
            </a:r>
            <a:endParaRPr lang="en-US" altLang="ko-KR" dirty="0"/>
          </a:p>
          <a:p>
            <a:pPr lvl="1"/>
            <a:r>
              <a:rPr lang="ko-KR" altLang="en-US" dirty="0"/>
              <a:t>상위 모듈부터 하위 모듈로 점진적으로 통합하는 방법</a:t>
            </a:r>
            <a:endParaRPr lang="en-US" altLang="ko-KR" dirty="0"/>
          </a:p>
          <a:p>
            <a:r>
              <a:rPr lang="ko-KR" altLang="en-US" dirty="0"/>
              <a:t>모듈 통합 순서</a:t>
            </a:r>
            <a:endParaRPr lang="en-US" altLang="ko-KR" dirty="0"/>
          </a:p>
          <a:p>
            <a:pPr lvl="1"/>
            <a:r>
              <a:rPr lang="en-US" altLang="ko-KR" dirty="0"/>
              <a:t>Controller</a:t>
            </a:r>
            <a:r>
              <a:rPr lang="ko-KR" altLang="en-US" dirty="0" err="1"/>
              <a:t>를</a:t>
            </a:r>
            <a:r>
              <a:rPr lang="ko-KR" altLang="en-US" dirty="0"/>
              <a:t> 중심으로 </a:t>
            </a:r>
            <a:r>
              <a:rPr lang="en-US" altLang="ko-KR" dirty="0"/>
              <a:t>Ball, Bar, Brick</a:t>
            </a:r>
            <a:r>
              <a:rPr lang="ko-KR" altLang="en-US" dirty="0"/>
              <a:t> 클래스를 순차적으로 통합해가며 올바르게 동작하는지 테스트</a:t>
            </a:r>
            <a:endParaRPr lang="en-US" altLang="ko-KR" dirty="0"/>
          </a:p>
          <a:p>
            <a:pPr lvl="1"/>
            <a:r>
              <a:rPr lang="en-US" altLang="ko-KR" dirty="0"/>
              <a:t>Ball, Bar, Brick</a:t>
            </a:r>
            <a:r>
              <a:rPr lang="ko-KR" altLang="en-US" dirty="0"/>
              <a:t> 클래스 간 상호작용을 테스트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Ball</a:t>
            </a:r>
            <a:r>
              <a:rPr lang="ko-KR" altLang="en-US" dirty="0"/>
              <a:t> 클래스는 </a:t>
            </a:r>
            <a:r>
              <a:rPr lang="en-US" altLang="ko-KR" dirty="0"/>
              <a:t>Bar</a:t>
            </a:r>
            <a:r>
              <a:rPr lang="ko-KR" altLang="en-US" dirty="0"/>
              <a:t>와 </a:t>
            </a:r>
            <a:r>
              <a:rPr lang="en-US" altLang="ko-KR" dirty="0"/>
              <a:t>Brick</a:t>
            </a:r>
            <a:r>
              <a:rPr lang="ko-KR" altLang="en-US" dirty="0"/>
              <a:t> 클래스와 모두</a:t>
            </a:r>
            <a:r>
              <a:rPr lang="en-US" altLang="ko-KR" dirty="0"/>
              <a:t> </a:t>
            </a:r>
            <a:r>
              <a:rPr lang="ko-KR" altLang="en-US" dirty="0"/>
              <a:t>상호작용하므로 첫번째 통합 대상</a:t>
            </a:r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pPr marL="4826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9C10B-673D-9540-8A96-0384497A9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7EF1CC-3138-D14E-AADD-F5FA24794625}"/>
              </a:ext>
            </a:extLst>
          </p:cNvPr>
          <p:cNvGrpSpPr/>
          <p:nvPr/>
        </p:nvGrpSpPr>
        <p:grpSpPr>
          <a:xfrm>
            <a:off x="1106839" y="4348025"/>
            <a:ext cx="1328738" cy="471488"/>
            <a:chOff x="1571624" y="4957763"/>
            <a:chExt cx="1328738" cy="47148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94EEA98-1811-C849-80E6-A6D68DA9FF85}"/>
                </a:ext>
              </a:extLst>
            </p:cNvPr>
            <p:cNvSpPr/>
            <p:nvPr/>
          </p:nvSpPr>
          <p:spPr bwMode="auto">
            <a:xfrm>
              <a:off x="1571624" y="4957763"/>
              <a:ext cx="1328738" cy="471488"/>
            </a:xfrm>
            <a:prstGeom prst="roundRect">
              <a:avLst/>
            </a:prstGeom>
            <a:noFill/>
            <a:ln w="25400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C0D49F-8AAF-4444-BA52-20FE09F43D5A}"/>
                </a:ext>
              </a:extLst>
            </p:cNvPr>
            <p:cNvSpPr txBox="1"/>
            <p:nvPr/>
          </p:nvSpPr>
          <p:spPr>
            <a:xfrm>
              <a:off x="1671638" y="5014912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Controller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75C38-BAF1-F542-BB70-66EA624D57B2}"/>
              </a:ext>
            </a:extLst>
          </p:cNvPr>
          <p:cNvGrpSpPr/>
          <p:nvPr/>
        </p:nvGrpSpPr>
        <p:grpSpPr>
          <a:xfrm>
            <a:off x="3931060" y="4733873"/>
            <a:ext cx="1328738" cy="471488"/>
            <a:chOff x="1571624" y="4957763"/>
            <a:chExt cx="1328738" cy="4714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C6F99C5-37C1-B948-BF50-93956DBA1708}"/>
                </a:ext>
              </a:extLst>
            </p:cNvPr>
            <p:cNvSpPr/>
            <p:nvPr/>
          </p:nvSpPr>
          <p:spPr bwMode="auto">
            <a:xfrm>
              <a:off x="1571624" y="4957763"/>
              <a:ext cx="1328738" cy="471488"/>
            </a:xfrm>
            <a:prstGeom prst="roundRect">
              <a:avLst/>
            </a:prstGeom>
            <a:noFill/>
            <a:ln w="25400" cap="flat" cmpd="sng" algn="ctr">
              <a:solidFill>
                <a:srgbClr val="BE51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4114D2-EE54-094D-B45C-99DE68513FD6}"/>
                </a:ext>
              </a:extLst>
            </p:cNvPr>
            <p:cNvSpPr txBox="1"/>
            <p:nvPr/>
          </p:nvSpPr>
          <p:spPr>
            <a:xfrm>
              <a:off x="1979703" y="5014912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Ball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19FE7AE-26B4-9742-8A16-E285BD3FDF53}"/>
              </a:ext>
            </a:extLst>
          </p:cNvPr>
          <p:cNvGrpSpPr/>
          <p:nvPr/>
        </p:nvGrpSpPr>
        <p:grpSpPr>
          <a:xfrm>
            <a:off x="6457258" y="4065743"/>
            <a:ext cx="1341438" cy="1563792"/>
            <a:chOff x="6666076" y="4700260"/>
            <a:chExt cx="1341438" cy="156379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B6E054-469D-D240-B80D-E9F9982F3FB2}"/>
                </a:ext>
              </a:extLst>
            </p:cNvPr>
            <p:cNvGrpSpPr/>
            <p:nvPr/>
          </p:nvGrpSpPr>
          <p:grpSpPr>
            <a:xfrm>
              <a:off x="6678776" y="4700260"/>
              <a:ext cx="1328738" cy="1018257"/>
              <a:chOff x="6678776" y="4700260"/>
              <a:chExt cx="1328738" cy="101825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2D98AB5-3F6D-5043-ABD4-71DB51E7220B}"/>
                  </a:ext>
                </a:extLst>
              </p:cNvPr>
              <p:cNvGrpSpPr/>
              <p:nvPr/>
            </p:nvGrpSpPr>
            <p:grpSpPr>
              <a:xfrm>
                <a:off x="6678776" y="4700260"/>
                <a:ext cx="1328738" cy="471488"/>
                <a:chOff x="1571624" y="4957763"/>
                <a:chExt cx="1328738" cy="471488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8D70B24-DADD-7144-A0A5-11D316D51200}"/>
                    </a:ext>
                  </a:extLst>
                </p:cNvPr>
                <p:cNvSpPr/>
                <p:nvPr/>
              </p:nvSpPr>
              <p:spPr bwMode="auto">
                <a:xfrm>
                  <a:off x="1571624" y="4957763"/>
                  <a:ext cx="1328738" cy="471488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chemeClr val="tx1">
                      <a:alpha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038F394-21F6-3248-BFE1-35E9CA161960}"/>
                    </a:ext>
                  </a:extLst>
                </p:cNvPr>
                <p:cNvSpPr txBox="1"/>
                <p:nvPr/>
              </p:nvSpPr>
              <p:spPr>
                <a:xfrm>
                  <a:off x="1671638" y="5014912"/>
                  <a:ext cx="11566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Controller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AC9A095-25D1-BE40-BAE1-A0EA6B2AFB5E}"/>
                  </a:ext>
                </a:extLst>
              </p:cNvPr>
              <p:cNvGrpSpPr/>
              <p:nvPr/>
            </p:nvGrpSpPr>
            <p:grpSpPr>
              <a:xfrm>
                <a:off x="6678776" y="5247029"/>
                <a:ext cx="1328738" cy="471488"/>
                <a:chOff x="1571624" y="4957763"/>
                <a:chExt cx="1328738" cy="471488"/>
              </a:xfrm>
            </p:grpSpPr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D94EEFBC-8BB5-5241-AF8D-B5FB97A41D5B}"/>
                    </a:ext>
                  </a:extLst>
                </p:cNvPr>
                <p:cNvSpPr/>
                <p:nvPr/>
              </p:nvSpPr>
              <p:spPr bwMode="auto">
                <a:xfrm>
                  <a:off x="1571624" y="4957763"/>
                  <a:ext cx="1328738" cy="471488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rgbClr val="BE515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127F100-0C30-094F-8EBB-35CFAEC2CECC}"/>
                    </a:ext>
                  </a:extLst>
                </p:cNvPr>
                <p:cNvSpPr txBox="1"/>
                <p:nvPr/>
              </p:nvSpPr>
              <p:spPr>
                <a:xfrm>
                  <a:off x="1979703" y="5014912"/>
                  <a:ext cx="5405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Ball</a:t>
                  </a: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1950A0B-1DE2-494A-87F8-69736A1158F4}"/>
                </a:ext>
              </a:extLst>
            </p:cNvPr>
            <p:cNvGrpSpPr/>
            <p:nvPr/>
          </p:nvGrpSpPr>
          <p:grpSpPr>
            <a:xfrm>
              <a:off x="6666076" y="5792564"/>
              <a:ext cx="1328738" cy="471488"/>
              <a:chOff x="1571624" y="4957763"/>
              <a:chExt cx="1328738" cy="471488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3F6C69B2-AF47-C544-8FC7-EE8CC73A9715}"/>
                  </a:ext>
                </a:extLst>
              </p:cNvPr>
              <p:cNvSpPr/>
              <p:nvPr/>
            </p:nvSpPr>
            <p:spPr bwMode="auto">
              <a:xfrm>
                <a:off x="1571624" y="4957763"/>
                <a:ext cx="1328738" cy="471488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2B843E-7EED-3848-A489-10CE4DBD494C}"/>
                  </a:ext>
                </a:extLst>
              </p:cNvPr>
              <p:cNvSpPr txBox="1"/>
              <p:nvPr/>
            </p:nvSpPr>
            <p:spPr>
              <a:xfrm>
                <a:off x="1995734" y="5014912"/>
                <a:ext cx="5084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Bar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E4DC3A-58DD-1148-B271-9D7CE5720D83}"/>
              </a:ext>
            </a:extLst>
          </p:cNvPr>
          <p:cNvGrpSpPr/>
          <p:nvPr/>
        </p:nvGrpSpPr>
        <p:grpSpPr>
          <a:xfrm>
            <a:off x="3937577" y="4190170"/>
            <a:ext cx="1328738" cy="471488"/>
            <a:chOff x="1571624" y="4957763"/>
            <a:chExt cx="1328738" cy="47148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D9D33E4-333D-4E4D-A235-A169F4CAD506}"/>
                </a:ext>
              </a:extLst>
            </p:cNvPr>
            <p:cNvSpPr/>
            <p:nvPr/>
          </p:nvSpPr>
          <p:spPr bwMode="auto">
            <a:xfrm>
              <a:off x="1571624" y="4957763"/>
              <a:ext cx="1328738" cy="471488"/>
            </a:xfrm>
            <a:prstGeom prst="roundRect">
              <a:avLst/>
            </a:prstGeom>
            <a:noFill/>
            <a:ln w="25400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E2069B-D384-3945-B0C8-C06B9316166A}"/>
                </a:ext>
              </a:extLst>
            </p:cNvPr>
            <p:cNvSpPr txBox="1"/>
            <p:nvPr/>
          </p:nvSpPr>
          <p:spPr>
            <a:xfrm>
              <a:off x="1671638" y="5014912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Controller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B094D0-A4FD-A145-BF21-8716BF5AB077}"/>
              </a:ext>
            </a:extLst>
          </p:cNvPr>
          <p:cNvGrpSpPr/>
          <p:nvPr/>
        </p:nvGrpSpPr>
        <p:grpSpPr>
          <a:xfrm>
            <a:off x="3936451" y="5291959"/>
            <a:ext cx="1328738" cy="471488"/>
            <a:chOff x="1571624" y="5524922"/>
            <a:chExt cx="1328738" cy="47148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0865AC00-9C1E-D246-95A6-6B712357EDDF}"/>
                </a:ext>
              </a:extLst>
            </p:cNvPr>
            <p:cNvSpPr/>
            <p:nvPr/>
          </p:nvSpPr>
          <p:spPr bwMode="auto">
            <a:xfrm>
              <a:off x="1571624" y="5524922"/>
              <a:ext cx="1328738" cy="471488"/>
            </a:xfrm>
            <a:prstGeom prst="roundRect">
              <a:avLst/>
            </a:prstGeom>
            <a:noFill/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139C21-24A1-1E40-AAF0-16B0314FD010}"/>
                </a:ext>
              </a:extLst>
            </p:cNvPr>
            <p:cNvSpPr txBox="1"/>
            <p:nvPr/>
          </p:nvSpPr>
          <p:spPr>
            <a:xfrm>
              <a:off x="1995734" y="5582071"/>
              <a:ext cx="508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Bar</a:t>
              </a:r>
            </a:p>
          </p:txBody>
        </p:sp>
      </p:grpSp>
      <p:sp>
        <p:nvSpPr>
          <p:cNvPr id="48" name="Triangle 47">
            <a:extLst>
              <a:ext uri="{FF2B5EF4-FFF2-40B4-BE49-F238E27FC236}">
                <a16:creationId xmlns:a16="http://schemas.microsoft.com/office/drawing/2014/main" id="{0BF5A739-2D5A-904A-BEA8-45722036277E}"/>
              </a:ext>
            </a:extLst>
          </p:cNvPr>
          <p:cNvSpPr/>
          <p:nvPr/>
        </p:nvSpPr>
        <p:spPr bwMode="auto">
          <a:xfrm rot="5400000">
            <a:off x="2724549" y="4676966"/>
            <a:ext cx="748680" cy="419100"/>
          </a:xfrm>
          <a:prstGeom prst="triangle">
            <a:avLst/>
          </a:prstGeom>
          <a:gradFill flip="none" rotWithShape="1">
            <a:gsLst>
              <a:gs pos="95000">
                <a:srgbClr val="F2F2F2">
                  <a:lumMod val="0"/>
                  <a:lumOff val="100000"/>
                  <a:alpha val="20000"/>
                </a:srgbClr>
              </a:gs>
              <a:gs pos="0">
                <a:schemeClr val="accent4">
                  <a:lumMod val="45000"/>
                  <a:lumOff val="55000"/>
                  <a:alpha val="68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15320B32-FFF6-E746-B599-F7A52AFB872B}"/>
              </a:ext>
            </a:extLst>
          </p:cNvPr>
          <p:cNvSpPr/>
          <p:nvPr/>
        </p:nvSpPr>
        <p:spPr bwMode="auto">
          <a:xfrm rot="5400000">
            <a:off x="5475145" y="4700114"/>
            <a:ext cx="748680" cy="419100"/>
          </a:xfrm>
          <a:prstGeom prst="triangle">
            <a:avLst/>
          </a:prstGeom>
          <a:gradFill flip="none" rotWithShape="1">
            <a:gsLst>
              <a:gs pos="95000">
                <a:srgbClr val="F2F2F2">
                  <a:lumMod val="0"/>
                  <a:lumOff val="100000"/>
                  <a:alpha val="20000"/>
                </a:srgbClr>
              </a:gs>
              <a:gs pos="0">
                <a:schemeClr val="accent4">
                  <a:lumMod val="45000"/>
                  <a:lumOff val="55000"/>
                  <a:alpha val="68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1FA076-01D4-F448-95E7-B3D995DA2D14}"/>
              </a:ext>
            </a:extLst>
          </p:cNvPr>
          <p:cNvGrpSpPr/>
          <p:nvPr/>
        </p:nvGrpSpPr>
        <p:grpSpPr>
          <a:xfrm>
            <a:off x="1095642" y="4888415"/>
            <a:ext cx="1328738" cy="471488"/>
            <a:chOff x="1571624" y="4957763"/>
            <a:chExt cx="1328738" cy="471488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F145835B-7B06-FF45-A3D7-29BAB36DD16B}"/>
                </a:ext>
              </a:extLst>
            </p:cNvPr>
            <p:cNvSpPr/>
            <p:nvPr/>
          </p:nvSpPr>
          <p:spPr bwMode="auto">
            <a:xfrm>
              <a:off x="1571624" y="4957763"/>
              <a:ext cx="1328738" cy="471488"/>
            </a:xfrm>
            <a:prstGeom prst="roundRect">
              <a:avLst/>
            </a:prstGeom>
            <a:noFill/>
            <a:ln w="25400" cap="flat" cmpd="sng" algn="ctr">
              <a:solidFill>
                <a:srgbClr val="BE51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F353EB-AAE4-1B45-B3EF-F699004B1AED}"/>
                </a:ext>
              </a:extLst>
            </p:cNvPr>
            <p:cNvSpPr txBox="1"/>
            <p:nvPr/>
          </p:nvSpPr>
          <p:spPr>
            <a:xfrm>
              <a:off x="1979703" y="5014912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Ball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F2F706A-0BD0-4F4D-A6D0-4BACEA66F926}"/>
              </a:ext>
            </a:extLst>
          </p:cNvPr>
          <p:cNvGrpSpPr/>
          <p:nvPr/>
        </p:nvGrpSpPr>
        <p:grpSpPr>
          <a:xfrm>
            <a:off x="6469307" y="5689518"/>
            <a:ext cx="1328738" cy="471488"/>
            <a:chOff x="1571624" y="4957763"/>
            <a:chExt cx="1328738" cy="471488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B4C6BE3-7452-964C-8D82-865BCA44D7B9}"/>
                </a:ext>
              </a:extLst>
            </p:cNvPr>
            <p:cNvSpPr/>
            <p:nvPr/>
          </p:nvSpPr>
          <p:spPr bwMode="auto">
            <a:xfrm>
              <a:off x="1571624" y="4957763"/>
              <a:ext cx="1328738" cy="471488"/>
            </a:xfrm>
            <a:prstGeom prst="roundRect">
              <a:avLst/>
            </a:prstGeom>
            <a:noFill/>
            <a:ln w="254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692EDEE-B6D4-AF42-89B1-B1DC5E89C146}"/>
                </a:ext>
              </a:extLst>
            </p:cNvPr>
            <p:cNvSpPr txBox="1"/>
            <p:nvPr/>
          </p:nvSpPr>
          <p:spPr>
            <a:xfrm>
              <a:off x="1916834" y="5014912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Brick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455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2D59B6-93B8-CC40-ACB4-206D33042C3C}"/>
              </a:ext>
            </a:extLst>
          </p:cNvPr>
          <p:cNvSpPr txBox="1">
            <a:spLocks/>
          </p:cNvSpPr>
          <p:nvPr/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 marL="292100" indent="-292100" algn="l" rtl="0" eaLnBrk="1" fontAlgn="base" latinLnBrk="0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2"/>
              </a:buBlip>
              <a:tabLst>
                <a:tab pos="571500" algn="l"/>
              </a:tabLst>
              <a:defRPr lang="ko-KR" altLang="en-US" sz="20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73100" indent="-190500" algn="l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  <a:defRPr lang="ko-KR" altLang="en-US" sz="18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82700" indent="-330200" algn="l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  <a:defRPr lang="ko-KR" altLang="en-US" sz="16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8275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280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00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6pPr>
            <a:lvl7pPr marL="29972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7pPr>
            <a:lvl8pPr marL="34544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8pPr>
            <a:lvl9pPr marL="39116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b="1" kern="0" dirty="0"/>
              <a:t>[ Controller + Ball ]</a:t>
            </a:r>
          </a:p>
          <a:p>
            <a:pPr marL="482600" lvl="1" indent="0">
              <a:buNone/>
            </a:pPr>
            <a:endParaRPr lang="en-US" altLang="ko-KR" kern="0" dirty="0"/>
          </a:p>
          <a:p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ko-KR" altLang="en-US" kern="0" dirty="0"/>
          </a:p>
          <a:p>
            <a:pPr marL="482600" lvl="1" indent="0">
              <a:buFont typeface="Wingdings" pitchFamily="2" charset="2"/>
              <a:buNone/>
            </a:pPr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D21B-3850-894B-B007-96FD06C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테스트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C1A41-2526-2C4B-9172-3BE16DEC9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0D50-4AEA-3C4F-A6FA-8EE4A2283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47785"/>
              </p:ext>
            </p:extLst>
          </p:nvPr>
        </p:nvGraphicFramePr>
        <p:xfrm>
          <a:off x="817942" y="1770697"/>
          <a:ext cx="7573704" cy="11125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47720">
                  <a:extLst>
                    <a:ext uri="{9D8B030D-6E8A-4147-A177-3AD203B41FA5}">
                      <a16:colId xmlns:a16="http://schemas.microsoft.com/office/drawing/2014/main" val="2937625308"/>
                    </a:ext>
                  </a:extLst>
                </a:gridCol>
                <a:gridCol w="5498125">
                  <a:extLst>
                    <a:ext uri="{9D8B030D-6E8A-4147-A177-3AD203B41FA5}">
                      <a16:colId xmlns:a16="http://schemas.microsoft.com/office/drawing/2014/main" val="2449330475"/>
                    </a:ext>
                  </a:extLst>
                </a:gridCol>
                <a:gridCol w="1527859">
                  <a:extLst>
                    <a:ext uri="{9D8B030D-6E8A-4147-A177-3AD203B41FA5}">
                      <a16:colId xmlns:a16="http://schemas.microsoft.com/office/drawing/2014/main" val="60145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번호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 내용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결과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9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공이 벽 가장자리에 충돌했을 때 반대 방향으로 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58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공이 벽 하단에 충돌했을 때 게임이 종료된다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138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2D59B6-93B8-CC40-ACB4-206D33042C3C}"/>
              </a:ext>
            </a:extLst>
          </p:cNvPr>
          <p:cNvSpPr txBox="1">
            <a:spLocks/>
          </p:cNvSpPr>
          <p:nvPr/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 marL="292100" indent="-292100" algn="l" rtl="0" eaLnBrk="1" fontAlgn="base" latinLnBrk="0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2"/>
              </a:buBlip>
              <a:tabLst>
                <a:tab pos="571500" algn="l"/>
              </a:tabLst>
              <a:defRPr lang="ko-KR" altLang="en-US" sz="20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73100" indent="-190500" algn="l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  <a:defRPr lang="ko-KR" altLang="en-US" sz="18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82700" indent="-330200" algn="l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  <a:defRPr lang="ko-KR" altLang="en-US" sz="16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8275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280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00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6pPr>
            <a:lvl7pPr marL="29972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7pPr>
            <a:lvl8pPr marL="34544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8pPr>
            <a:lvl9pPr marL="39116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b="1" kern="0" dirty="0"/>
              <a:t>[ Controller + Ball + Bar ]</a:t>
            </a:r>
            <a:endParaRPr lang="en-US" altLang="ko-KR" kern="0" dirty="0"/>
          </a:p>
          <a:p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ko-KR" altLang="en-US" kern="0" dirty="0"/>
          </a:p>
          <a:p>
            <a:pPr marL="482600" lvl="1" indent="0">
              <a:buFont typeface="Wingdings" pitchFamily="2" charset="2"/>
              <a:buNone/>
            </a:pPr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D21B-3850-894B-B007-96FD06C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테스트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C1A41-2526-2C4B-9172-3BE16DEC9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0D50-4AEA-3C4F-A6FA-8EE4A2283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47980"/>
              </p:ext>
            </p:extLst>
          </p:nvPr>
        </p:nvGraphicFramePr>
        <p:xfrm>
          <a:off x="817942" y="1678400"/>
          <a:ext cx="7573704" cy="18999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71471">
                  <a:extLst>
                    <a:ext uri="{9D8B030D-6E8A-4147-A177-3AD203B41FA5}">
                      <a16:colId xmlns:a16="http://schemas.microsoft.com/office/drawing/2014/main" val="2937625308"/>
                    </a:ext>
                  </a:extLst>
                </a:gridCol>
                <a:gridCol w="5474374">
                  <a:extLst>
                    <a:ext uri="{9D8B030D-6E8A-4147-A177-3AD203B41FA5}">
                      <a16:colId xmlns:a16="http://schemas.microsoft.com/office/drawing/2014/main" val="2449330475"/>
                    </a:ext>
                  </a:extLst>
                </a:gridCol>
                <a:gridCol w="1527859">
                  <a:extLst>
                    <a:ext uri="{9D8B030D-6E8A-4147-A177-3AD203B41FA5}">
                      <a16:colId xmlns:a16="http://schemas.microsoft.com/office/drawing/2014/main" val="60145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번호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 내용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결과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9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공이 막대와 충돌했을 때 반대 방향으로 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58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공이 막대와 충돌하지 않고 벽 하단에 충돌했을 때 게임이 종료된다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막대가 벽의 좌우 양 끝에 충돌했을 때 반대 방향으로 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184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525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2D59B6-93B8-CC40-ACB4-206D33042C3C}"/>
              </a:ext>
            </a:extLst>
          </p:cNvPr>
          <p:cNvSpPr txBox="1">
            <a:spLocks/>
          </p:cNvSpPr>
          <p:nvPr/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 marL="292100" indent="-292100" algn="l" rtl="0" eaLnBrk="1" fontAlgn="base" latinLnBrk="0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2"/>
              </a:buBlip>
              <a:tabLst>
                <a:tab pos="571500" algn="l"/>
              </a:tabLst>
              <a:defRPr lang="ko-KR" altLang="en-US" sz="20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73100" indent="-190500" algn="l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  <a:defRPr lang="ko-KR" altLang="en-US" sz="18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82700" indent="-330200" algn="l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  <a:defRPr lang="ko-KR" altLang="en-US" sz="16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8275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2800" indent="-2095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lang="ko-KR" altLang="en-US" sz="14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00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6pPr>
            <a:lvl7pPr marL="29972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7pPr>
            <a:lvl8pPr marL="34544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8pPr>
            <a:lvl9pPr marL="39116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b="1" kern="0" dirty="0"/>
              <a:t>[ Controller + Ball + Bar + Brick ]</a:t>
            </a:r>
            <a:endParaRPr lang="en-US" altLang="ko-KR" kern="0" dirty="0"/>
          </a:p>
          <a:p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ko-KR" altLang="en-US" kern="0" dirty="0"/>
          </a:p>
          <a:p>
            <a:pPr marL="482600" lvl="1" indent="0">
              <a:buFont typeface="Wingdings" pitchFamily="2" charset="2"/>
              <a:buNone/>
            </a:pPr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D21B-3850-894B-B007-96FD06C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테스트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C1A41-2526-2C4B-9172-3BE16DEC9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0D50-4AEA-3C4F-A6FA-8EE4A2283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6519"/>
              </p:ext>
            </p:extLst>
          </p:nvPr>
        </p:nvGraphicFramePr>
        <p:xfrm>
          <a:off x="817942" y="1707563"/>
          <a:ext cx="7573704" cy="3429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47720">
                  <a:extLst>
                    <a:ext uri="{9D8B030D-6E8A-4147-A177-3AD203B41FA5}">
                      <a16:colId xmlns:a16="http://schemas.microsoft.com/office/drawing/2014/main" val="2937625308"/>
                    </a:ext>
                  </a:extLst>
                </a:gridCol>
                <a:gridCol w="5498125">
                  <a:extLst>
                    <a:ext uri="{9D8B030D-6E8A-4147-A177-3AD203B41FA5}">
                      <a16:colId xmlns:a16="http://schemas.microsoft.com/office/drawing/2014/main" val="2449330475"/>
                    </a:ext>
                  </a:extLst>
                </a:gridCol>
                <a:gridCol w="1527859">
                  <a:extLst>
                    <a:ext uri="{9D8B030D-6E8A-4147-A177-3AD203B41FA5}">
                      <a16:colId xmlns:a16="http://schemas.microsoft.com/office/drawing/2014/main" val="60145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번호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 내용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결과</a:t>
                      </a:r>
                      <a:endParaRPr 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9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공이 벽돌의 밑변에 충돌했을 때 반대방향으로 공이 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58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공이 벽돌의 윗변에 충돌했을 때 반대방향으로 공이 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67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공이 벽돌의 왼쪽에 충돌했을 때 반대방향으로 공이 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73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공이 벽돌의 오른쪽에 충돌했을 때 반대방향으로 공이 </a:t>
                      </a:r>
                      <a:br>
                        <a:rPr lang="en-US" altLang="ko-KR" sz="1600" dirty="0"/>
                      </a:br>
                      <a:r>
                        <a:rPr lang="ko-KR" altLang="en-US" sz="1600" dirty="0"/>
                        <a:t>이동한다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8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공이 벽돌과 충돌했을 때 벽돌이 부셔진다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29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화면의 벽돌이 모두 부셔졌을 때 게임이 종료된다</a:t>
                      </a:r>
                      <a:r>
                        <a:rPr lang="en-US" altLang="ko-KR" sz="1600" dirty="0"/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79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</a:t>
            </a:r>
            <a:r>
              <a:rPr lang="ko-KR" altLang="en-US" dirty="0"/>
              <a:t>벽돌 깨기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050330" y="1653679"/>
            <a:ext cx="5043340" cy="4062952"/>
            <a:chOff x="2036190" y="2139884"/>
            <a:chExt cx="5043340" cy="406295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036190" y="2139884"/>
              <a:ext cx="5043340" cy="406295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3412504" y="5806911"/>
              <a:ext cx="2290713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5518254" y="4415981"/>
              <a:ext cx="369926" cy="3699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23000">
                  <a:schemeClr val="accent1">
                    <a:lumMod val="0"/>
                    <a:lumOff val="10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165490" y="2194219"/>
              <a:ext cx="4784741" cy="1579410"/>
              <a:chOff x="1983704" y="1779440"/>
              <a:chExt cx="4784741" cy="1579410"/>
            </a:xfrm>
          </p:grpSpPr>
          <p:sp>
            <p:nvSpPr>
              <p:cNvPr id="8" name="직사각형 7"/>
              <p:cNvSpPr/>
              <p:nvPr/>
            </p:nvSpPr>
            <p:spPr bwMode="auto">
              <a:xfrm>
                <a:off x="198370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>
                <a:off x="279441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360511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41582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5226525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6037230" y="1779440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983704" y="2189431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2794410" y="2189431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3605115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4415820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5226525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6037230" y="2187037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5226524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3605115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2794410" y="2593755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2794409" y="2998406"/>
                <a:ext cx="731215" cy="36044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521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16285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FB92-745C-D04C-B470-CC860985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구성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1634-501F-A644-B2C8-2749C0CE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벽돌 깨기 프로그램을 구성하는 클래스</a:t>
            </a:r>
            <a:endParaRPr lang="en-US" altLang="ko-KR" dirty="0"/>
          </a:p>
          <a:p>
            <a:pPr lvl="1"/>
            <a:r>
              <a:rPr lang="en-US" altLang="ko-KR" sz="1600" dirty="0"/>
              <a:t>Brick</a:t>
            </a:r>
          </a:p>
          <a:p>
            <a:pPr lvl="2"/>
            <a:r>
              <a:rPr lang="ko-KR" altLang="en-US" sz="1400" dirty="0"/>
              <a:t>공이 제거 해야 할 장애물</a:t>
            </a:r>
            <a:endParaRPr lang="en-US" altLang="ko-KR" sz="1400" dirty="0"/>
          </a:p>
          <a:p>
            <a:pPr lvl="1"/>
            <a:r>
              <a:rPr lang="en-US" altLang="ko-KR" sz="1600" dirty="0"/>
              <a:t>Ball</a:t>
            </a:r>
          </a:p>
          <a:p>
            <a:pPr lvl="2"/>
            <a:r>
              <a:rPr lang="ko-KR" altLang="en-US" sz="1400" dirty="0"/>
              <a:t>벽돌을 제거하기 위한 요소</a:t>
            </a:r>
            <a:endParaRPr lang="en-US" altLang="ko-KR" sz="1400" dirty="0"/>
          </a:p>
          <a:p>
            <a:pPr lvl="1"/>
            <a:r>
              <a:rPr lang="en-US" altLang="ko-KR" sz="1600" dirty="0"/>
              <a:t>Bar</a:t>
            </a:r>
          </a:p>
          <a:p>
            <a:pPr lvl="2"/>
            <a:r>
              <a:rPr lang="ko-KR" altLang="en-US" sz="1400" dirty="0"/>
              <a:t>공의 이동 방향에 변화를 주기 위한 막대</a:t>
            </a:r>
            <a:endParaRPr lang="en-US" altLang="ko-KR" sz="1400" dirty="0"/>
          </a:p>
          <a:p>
            <a:pPr lvl="2"/>
            <a:r>
              <a:rPr lang="ko-KR" altLang="en-US" sz="1400" dirty="0"/>
              <a:t>키보드 방향키 입력에 따라 좌우 이동</a:t>
            </a:r>
            <a:endParaRPr lang="en-US" altLang="ko-KR" sz="1400" dirty="0"/>
          </a:p>
          <a:p>
            <a:pPr lvl="1"/>
            <a:r>
              <a:rPr lang="en-US" altLang="ko-KR" sz="1600" dirty="0"/>
              <a:t>Controller</a:t>
            </a:r>
          </a:p>
          <a:p>
            <a:pPr lvl="2"/>
            <a:r>
              <a:rPr lang="ko-KR" altLang="en-US" sz="1400" dirty="0"/>
              <a:t>공</a:t>
            </a:r>
            <a:r>
              <a:rPr lang="en-US" altLang="ko-KR" sz="1400" dirty="0"/>
              <a:t>,</a:t>
            </a:r>
            <a:r>
              <a:rPr lang="ko-KR" altLang="en-US" sz="1400" dirty="0"/>
              <a:t> 막대의 움직임을 제어</a:t>
            </a:r>
            <a:endParaRPr lang="en-US" altLang="ko-KR" sz="1400" dirty="0"/>
          </a:p>
          <a:p>
            <a:pPr lvl="2"/>
            <a:r>
              <a:rPr lang="ko-KR" altLang="en-US" sz="1400" dirty="0"/>
              <a:t>공</a:t>
            </a:r>
            <a:r>
              <a:rPr lang="en-US" altLang="ko-KR" sz="1400" dirty="0"/>
              <a:t>,</a:t>
            </a:r>
            <a:r>
              <a:rPr lang="ko-KR" altLang="en-US" sz="1400" dirty="0"/>
              <a:t> 벽돌</a:t>
            </a:r>
            <a:r>
              <a:rPr lang="en-US" altLang="ko-KR" sz="1400" dirty="0"/>
              <a:t>,</a:t>
            </a:r>
            <a:r>
              <a:rPr lang="ko-KR" altLang="en-US" sz="1400" dirty="0"/>
              <a:t> 막대 충돌 감지</a:t>
            </a:r>
            <a:endParaRPr lang="en-US" altLang="ko-KR" sz="1400" dirty="0"/>
          </a:p>
          <a:p>
            <a:pPr lvl="2"/>
            <a:r>
              <a:rPr lang="ko-KR" altLang="en-US" sz="1400" dirty="0"/>
              <a:t>화면에 공</a:t>
            </a:r>
            <a:r>
              <a:rPr lang="en-US" altLang="ko-KR" sz="1400" dirty="0"/>
              <a:t>,</a:t>
            </a:r>
            <a:r>
              <a:rPr lang="ko-KR" altLang="en-US" sz="1400" dirty="0"/>
              <a:t> 벽돌</a:t>
            </a:r>
            <a:r>
              <a:rPr lang="en-US" altLang="ko-KR" sz="1400" dirty="0"/>
              <a:t>,</a:t>
            </a:r>
            <a:r>
              <a:rPr lang="ko-KR" altLang="en-US" sz="1400" dirty="0"/>
              <a:t> 막대를 그림</a:t>
            </a:r>
            <a:endParaRPr lang="en-US" altLang="ko-KR" sz="1400" dirty="0"/>
          </a:p>
          <a:p>
            <a:pPr lvl="1"/>
            <a:r>
              <a:rPr lang="en-US" altLang="ko-KR" sz="1600" dirty="0"/>
              <a:t>Canvas</a:t>
            </a:r>
          </a:p>
          <a:p>
            <a:pPr lvl="2"/>
            <a:r>
              <a:rPr lang="ko-KR" altLang="en-US" sz="1400" dirty="0"/>
              <a:t>공</a:t>
            </a:r>
            <a:r>
              <a:rPr lang="en-US" altLang="ko-KR" sz="1400" dirty="0"/>
              <a:t>,</a:t>
            </a:r>
            <a:r>
              <a:rPr lang="ko-KR" altLang="en-US" sz="1400" dirty="0"/>
              <a:t> 벽돌</a:t>
            </a:r>
            <a:r>
              <a:rPr lang="en-US" altLang="ko-KR" sz="1400" dirty="0"/>
              <a:t>,</a:t>
            </a:r>
            <a:r>
              <a:rPr lang="ko-KR" altLang="en-US" sz="1400" dirty="0"/>
              <a:t> 막대가 그려질 도화지</a:t>
            </a:r>
            <a:endParaRPr lang="en-US" altLang="ko-KR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F1F07-D07E-B845-9190-6685E753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791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구성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665272" y="3048000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Controller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582071" y="1497497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Brick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582071" y="3048000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Ball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582071" y="4640363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Bar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cxnSp>
        <p:nvCxnSpPr>
          <p:cNvPr id="13" name="직선 연결선 12"/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3233302" y="1933216"/>
            <a:ext cx="2348769" cy="15505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cxnSpLocks/>
            <a:stCxn id="6" idx="3"/>
            <a:endCxn id="8" idx="1"/>
          </p:cNvCxnSpPr>
          <p:nvPr/>
        </p:nvCxnSpPr>
        <p:spPr bwMode="auto">
          <a:xfrm>
            <a:off x="3233302" y="3483719"/>
            <a:ext cx="234876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cxnSpLocks/>
            <a:stCxn id="6" idx="3"/>
            <a:endCxn id="9" idx="1"/>
          </p:cNvCxnSpPr>
          <p:nvPr/>
        </p:nvCxnSpPr>
        <p:spPr bwMode="auto">
          <a:xfrm>
            <a:off x="3233302" y="3483719"/>
            <a:ext cx="2348769" cy="15923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A91299-D444-438E-BEA6-1ACDC55D340F}"/>
              </a:ext>
            </a:extLst>
          </p:cNvPr>
          <p:cNvSpPr txBox="1"/>
          <p:nvPr/>
        </p:nvSpPr>
        <p:spPr>
          <a:xfrm>
            <a:off x="340702" y="6031073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UI</a:t>
            </a:r>
            <a:r>
              <a:rPr lang="ko-KR" altLang="en-US" dirty="0"/>
              <a:t>는 </a:t>
            </a:r>
            <a:r>
              <a:rPr lang="en-US" altLang="ko-KR" dirty="0" err="1"/>
              <a:t>tkinter</a:t>
            </a:r>
            <a:r>
              <a:rPr lang="ko-KR" altLang="en-US" dirty="0"/>
              <a:t>를 </a:t>
            </a:r>
            <a:r>
              <a:rPr lang="en-US" altLang="ko-KR" dirty="0"/>
              <a:t>import</a:t>
            </a:r>
            <a:r>
              <a:rPr lang="ko-KR" altLang="en-US" dirty="0"/>
              <a:t>하여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5">
            <a:extLst>
              <a:ext uri="{FF2B5EF4-FFF2-40B4-BE49-F238E27FC236}">
                <a16:creationId xmlns:a16="http://schemas.microsoft.com/office/drawing/2014/main" id="{46948BD2-EC49-CB4B-A07A-C698572ED636}"/>
              </a:ext>
            </a:extLst>
          </p:cNvPr>
          <p:cNvSpPr/>
          <p:nvPr/>
        </p:nvSpPr>
        <p:spPr bwMode="auto">
          <a:xfrm>
            <a:off x="1677147" y="4639294"/>
            <a:ext cx="1568030" cy="871438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Canvas Class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cxnSp>
        <p:nvCxnSpPr>
          <p:cNvPr id="22" name="직선 연결선 12">
            <a:extLst>
              <a:ext uri="{FF2B5EF4-FFF2-40B4-BE49-F238E27FC236}">
                <a16:creationId xmlns:a16="http://schemas.microsoft.com/office/drawing/2014/main" id="{723927B2-2CA2-DD49-B992-CF9C12752770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 bwMode="auto">
          <a:xfrm flipH="1" flipV="1">
            <a:off x="2449287" y="3919438"/>
            <a:ext cx="11875" cy="7198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366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5072-871C-4B75-A104-9C547A15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Brick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A0407-E520-4005-8DD6-34F03FBE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벽돌이 가지는 속성</a:t>
            </a:r>
            <a:endParaRPr lang="en-US" altLang="ko-KR" dirty="0"/>
          </a:p>
          <a:p>
            <a:pPr lvl="1"/>
            <a:r>
              <a:rPr lang="ko-KR" altLang="en-US" dirty="0"/>
              <a:t>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위치 </a:t>
            </a:r>
            <a:r>
              <a:rPr lang="en-US" altLang="ko-KR" dirty="0"/>
              <a:t>: </a:t>
            </a:r>
            <a:r>
              <a:rPr lang="en-US" altLang="ko-KR" dirty="0" err="1"/>
              <a:t>posX</a:t>
            </a:r>
            <a:r>
              <a:rPr lang="en-US" altLang="ko-KR" dirty="0"/>
              <a:t>, </a:t>
            </a:r>
            <a:r>
              <a:rPr lang="en-US" altLang="ko-KR" dirty="0" err="1"/>
              <a:t>posY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id</a:t>
            </a:r>
          </a:p>
          <a:p>
            <a:r>
              <a:rPr lang="ko-KR" altLang="en-US" dirty="0"/>
              <a:t>벽돌이 가지는 메소드</a:t>
            </a:r>
            <a:endParaRPr lang="en-US" altLang="ko-KR" dirty="0"/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087F76-6614-4761-A089-E34856F05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587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Brick Class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Copyright 2018 SMU </a:t>
            </a:r>
            <a:r>
              <a:rPr lang="en-US" altLang="ko-KR" dirty="0" err="1"/>
              <a:t>SELab</a:t>
            </a:r>
            <a:r>
              <a:rPr lang="en-US" altLang="ko-KR" dirty="0"/>
              <a:t>., All rights reserved.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05BE0C-EC0B-9C46-B181-BD5BA636B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03328"/>
              </p:ext>
            </p:extLst>
          </p:nvPr>
        </p:nvGraphicFramePr>
        <p:xfrm>
          <a:off x="3661560" y="2059181"/>
          <a:ext cx="178921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9216">
                  <a:extLst>
                    <a:ext uri="{9D8B030D-6E8A-4147-A177-3AD203B41FA5}">
                      <a16:colId xmlns:a16="http://schemas.microsoft.com/office/drawing/2014/main" val="87249913"/>
                    </a:ext>
                  </a:extLst>
                </a:gridCol>
              </a:tblGrid>
              <a:tr h="297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920664"/>
                  </a:ext>
                </a:extLst>
              </a:tr>
              <a:tr h="32602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canvas</a:t>
                      </a:r>
                    </a:p>
                    <a:p>
                      <a:pPr algn="l"/>
                      <a:r>
                        <a:rPr lang="en-US" dirty="0"/>
                        <a:t>id</a:t>
                      </a:r>
                    </a:p>
                    <a:p>
                      <a:pPr algn="l"/>
                      <a:r>
                        <a:rPr lang="en-US" dirty="0" err="1"/>
                        <a:t>posX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algn="l"/>
                      <a:r>
                        <a:rPr lang="en-US" dirty="0" err="1"/>
                        <a:t>posY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sizeX1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sizeX2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sizeY1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sizeY2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173384"/>
                  </a:ext>
                </a:extLst>
              </a:tr>
              <a:tr h="32602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get_id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71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1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1FB6-A571-4C94-804F-1A5FE5B6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Ball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59151-9C66-4993-B3F1-9F3454E1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볼이 가지는 속성</a:t>
            </a:r>
            <a:endParaRPr lang="en-US" altLang="ko-KR" dirty="0"/>
          </a:p>
          <a:p>
            <a:pPr lvl="1"/>
            <a:r>
              <a:rPr lang="ko-KR" altLang="en-US" dirty="0"/>
              <a:t>자신이 그려질 도화지 </a:t>
            </a:r>
            <a:r>
              <a:rPr lang="en-US" altLang="ko-KR" dirty="0"/>
              <a:t>: canvas</a:t>
            </a:r>
          </a:p>
          <a:p>
            <a:pPr lvl="1"/>
            <a:r>
              <a:rPr lang="ko-KR" altLang="en-US" dirty="0"/>
              <a:t>도화지에서 자신의 시작 할 위치 </a:t>
            </a:r>
            <a:r>
              <a:rPr lang="en-US" altLang="ko-KR" dirty="0"/>
              <a:t>: </a:t>
            </a:r>
            <a:r>
              <a:rPr lang="en-US" altLang="ko-KR" dirty="0" err="1"/>
              <a:t>starting_posX</a:t>
            </a:r>
            <a:r>
              <a:rPr lang="en-US" altLang="ko-KR" dirty="0"/>
              <a:t>, </a:t>
            </a:r>
            <a:r>
              <a:rPr lang="en-US" altLang="ko-KR" dirty="0" err="1"/>
              <a:t>starting_posY</a:t>
            </a:r>
            <a:endParaRPr lang="en-US" altLang="ko-KR" dirty="0"/>
          </a:p>
          <a:p>
            <a:pPr lvl="1"/>
            <a:r>
              <a:rPr lang="ko-KR" altLang="en-US" dirty="0"/>
              <a:t>게임 시작 시 자신이 갈 수 있는 방향 </a:t>
            </a:r>
            <a:r>
              <a:rPr lang="en-US" altLang="ko-KR" dirty="0"/>
              <a:t>: </a:t>
            </a:r>
            <a:r>
              <a:rPr lang="en-US" altLang="ko-KR" dirty="0" err="1"/>
              <a:t>starting_direction</a:t>
            </a:r>
            <a:endParaRPr lang="en-US" altLang="ko-KR" dirty="0"/>
          </a:p>
          <a:p>
            <a:pPr lvl="1"/>
            <a:r>
              <a:rPr lang="ko-KR" altLang="en-US" dirty="0"/>
              <a:t>자신의 크기 </a:t>
            </a:r>
            <a:r>
              <a:rPr lang="en-US" altLang="ko-KR" dirty="0"/>
              <a:t>: sizeX1, sizeY1, sizeX2, sizeY2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 : id</a:t>
            </a:r>
          </a:p>
          <a:p>
            <a:pPr lvl="1"/>
            <a:r>
              <a:rPr lang="ko-KR" altLang="en-US" dirty="0"/>
              <a:t>자신의 다음 위치 </a:t>
            </a:r>
            <a:r>
              <a:rPr lang="en-US" altLang="ko-KR" dirty="0"/>
              <a:t>: </a:t>
            </a:r>
            <a:r>
              <a:rPr lang="en-US" altLang="ko-KR" dirty="0" err="1"/>
              <a:t>posX</a:t>
            </a:r>
            <a:r>
              <a:rPr lang="en-US" altLang="ko-KR" dirty="0"/>
              <a:t>, </a:t>
            </a:r>
            <a:r>
              <a:rPr lang="en-US" altLang="ko-KR" dirty="0" err="1"/>
              <a:t>posY</a:t>
            </a:r>
            <a:endParaRPr lang="en-US" altLang="ko-KR" dirty="0"/>
          </a:p>
          <a:p>
            <a:r>
              <a:rPr lang="ko-KR" altLang="en-US" dirty="0"/>
              <a:t>볼이</a:t>
            </a:r>
            <a:r>
              <a:rPr lang="en-US" altLang="ko-KR" dirty="0"/>
              <a:t> </a:t>
            </a:r>
            <a:r>
              <a:rPr lang="ko-KR" altLang="en-US" dirty="0"/>
              <a:t>가지는 메소드</a:t>
            </a:r>
            <a:endParaRPr lang="en-US" altLang="ko-KR" dirty="0"/>
          </a:p>
          <a:p>
            <a:pPr lvl="1"/>
            <a:r>
              <a:rPr lang="ko-KR" altLang="en-US" dirty="0"/>
              <a:t>도화지에서 볼을 다음 위치로 이동 </a:t>
            </a:r>
            <a:r>
              <a:rPr lang="en-US" altLang="ko-KR" dirty="0"/>
              <a:t>: draw()</a:t>
            </a:r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ID</a:t>
            </a:r>
            <a:r>
              <a:rPr lang="ko-KR" altLang="en-US" dirty="0"/>
              <a:t>를 반환 </a:t>
            </a:r>
            <a:r>
              <a:rPr lang="en-US" altLang="ko-KR" dirty="0"/>
              <a:t>: </a:t>
            </a:r>
            <a:r>
              <a:rPr lang="en-US" altLang="ko-KR" dirty="0" err="1"/>
              <a:t>get_id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위치를 지정 </a:t>
            </a:r>
            <a:r>
              <a:rPr lang="en-US" altLang="ko-KR" dirty="0"/>
              <a:t>: </a:t>
            </a:r>
            <a:r>
              <a:rPr lang="en-US" altLang="ko-KR" dirty="0" err="1"/>
              <a:t>set_posX</a:t>
            </a:r>
            <a:r>
              <a:rPr lang="en-US" altLang="ko-KR" dirty="0"/>
              <a:t>(), </a:t>
            </a:r>
            <a:r>
              <a:rPr lang="en-US" altLang="ko-KR" dirty="0" err="1"/>
              <a:t>set_posY</a:t>
            </a:r>
            <a:r>
              <a:rPr lang="en-US" altLang="ko-KR" dirty="0"/>
              <a:t>()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AEDCE-7262-44A6-84E7-D83A233C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Copyright 2018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4805597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</TotalTime>
  <Words>1482</Words>
  <Application>Microsoft Macintosh PowerPoint</Application>
  <PresentationFormat>On-screen Show (4:3)</PresentationFormat>
  <Paragraphs>355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굴림</vt:lpstr>
      <vt:lpstr>HY헤드라인M</vt:lpstr>
      <vt:lpstr>HY울릉도B</vt:lpstr>
      <vt:lpstr>HY울릉도M</vt:lpstr>
      <vt:lpstr>Malgun Gothic</vt:lpstr>
      <vt:lpstr>Malgun Gothic</vt:lpstr>
      <vt:lpstr>SFMono-Regular</vt:lpstr>
      <vt:lpstr>Arial</vt:lpstr>
      <vt:lpstr>Times New Roman</vt:lpstr>
      <vt:lpstr>Wingdings</vt:lpstr>
      <vt:lpstr>2011 Template 2</vt:lpstr>
      <vt:lpstr> 객체 지향 (Object Oriented) Example</vt:lpstr>
      <vt:lpstr>목차</vt:lpstr>
      <vt:lpstr>[예제] 벽돌 깨기</vt:lpstr>
      <vt:lpstr> 설계</vt:lpstr>
      <vt:lpstr>클래스 구성</vt:lpstr>
      <vt:lpstr>클래스 구성</vt:lpstr>
      <vt:lpstr>Brick Class</vt:lpstr>
      <vt:lpstr>Brick Class</vt:lpstr>
      <vt:lpstr>Ball Class</vt:lpstr>
      <vt:lpstr>Ball Class</vt:lpstr>
      <vt:lpstr>Bar Class</vt:lpstr>
      <vt:lpstr>Bar Class</vt:lpstr>
      <vt:lpstr>Controller Class</vt:lpstr>
      <vt:lpstr>Controller Class</vt:lpstr>
      <vt:lpstr> 구현</vt:lpstr>
      <vt:lpstr>구현</vt:lpstr>
      <vt:lpstr>Tkinter  </vt:lpstr>
      <vt:lpstr>Tkinter  </vt:lpstr>
      <vt:lpstr>공 방향 설정 알고리즘</vt:lpstr>
      <vt:lpstr>충돌 감지 알고리즘</vt:lpstr>
      <vt:lpstr>충돌 감지 알고리즘</vt:lpstr>
      <vt:lpstr>충돌 감지 알고리즘</vt:lpstr>
      <vt:lpstr>충돌 감지 알고리즘</vt:lpstr>
      <vt:lpstr> 테스트</vt:lpstr>
      <vt:lpstr>통합 테스트</vt:lpstr>
      <vt:lpstr>통합 테스트</vt:lpstr>
      <vt:lpstr>통합 테스트</vt:lpstr>
      <vt:lpstr>통합 테스트</vt:lpstr>
    </vt:vector>
  </TitlesOfParts>
  <Company>SMU SELab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이연재</cp:lastModifiedBy>
  <cp:revision>246</cp:revision>
  <cp:lastPrinted>2001-07-23T08:42:52Z</cp:lastPrinted>
  <dcterms:created xsi:type="dcterms:W3CDTF">2011-01-13T02:38:11Z</dcterms:created>
  <dcterms:modified xsi:type="dcterms:W3CDTF">2018-05-26T09:55:38Z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