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notesMasterIdLst>
    <p:notesMasterId r:id="rId24"/>
  </p:notesMasterIdLst>
  <p:sldIdLst>
    <p:sldId id="256" r:id="rId2"/>
    <p:sldId id="279" r:id="rId3"/>
    <p:sldId id="260" r:id="rId4"/>
    <p:sldId id="273" r:id="rId5"/>
    <p:sldId id="262" r:id="rId6"/>
    <p:sldId id="261" r:id="rId7"/>
    <p:sldId id="278" r:id="rId8"/>
    <p:sldId id="292" r:id="rId9"/>
    <p:sldId id="280" r:id="rId10"/>
    <p:sldId id="283" r:id="rId11"/>
    <p:sldId id="284" r:id="rId12"/>
    <p:sldId id="285" r:id="rId13"/>
    <p:sldId id="286" r:id="rId14"/>
    <p:sldId id="267" r:id="rId15"/>
    <p:sldId id="287" r:id="rId16"/>
    <p:sldId id="288" r:id="rId17"/>
    <p:sldId id="281" r:id="rId18"/>
    <p:sldId id="271" r:id="rId19"/>
    <p:sldId id="264" r:id="rId20"/>
    <p:sldId id="276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87153" autoAdjust="0"/>
  </p:normalViewPr>
  <p:slideViewPr>
    <p:cSldViewPr snapToGrid="0">
      <p:cViewPr varScale="1">
        <p:scale>
          <a:sx n="91" d="100"/>
          <a:sy n="91" d="100"/>
        </p:scale>
        <p:origin x="67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88D5F4-B08A-469B-A848-A5E56952F4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96356A-127F-4B9D-B959-D81D43D23DF4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dirty="0"/>
            <a:t>프로젝트 소개</a:t>
          </a:r>
          <a:endParaRPr lang="en-US" dirty="0"/>
        </a:p>
      </dgm:t>
    </dgm:pt>
    <dgm:pt modelId="{4773FC4E-64EB-44E3-85BA-6ED1EFB1E04C}" type="parTrans" cxnId="{AC88D598-0884-425B-B2F7-3F7FB0269C4D}">
      <dgm:prSet/>
      <dgm:spPr/>
      <dgm:t>
        <a:bodyPr/>
        <a:lstStyle/>
        <a:p>
          <a:endParaRPr lang="en-US"/>
        </a:p>
      </dgm:t>
    </dgm:pt>
    <dgm:pt modelId="{F256FEC0-9360-40C1-85ED-7601F84987D7}" type="sibTrans" cxnId="{AC88D598-0884-425B-B2F7-3F7FB0269C4D}">
      <dgm:prSet/>
      <dgm:spPr/>
      <dgm:t>
        <a:bodyPr/>
        <a:lstStyle/>
        <a:p>
          <a:endParaRPr lang="en-US"/>
        </a:p>
      </dgm:t>
    </dgm:pt>
    <dgm:pt modelId="{F01FD313-09DF-4F36-A0F5-406791A243FF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dirty="0"/>
            <a:t>유사 서비스와 </a:t>
          </a:r>
          <a:r>
            <a:rPr lang="ko-KR" altLang="en-US" dirty="0" err="1"/>
            <a:t>차별점</a:t>
          </a:r>
          <a:endParaRPr lang="en-US" dirty="0"/>
        </a:p>
      </dgm:t>
    </dgm:pt>
    <dgm:pt modelId="{209DE638-6768-4B33-A82E-ECA449432282}" type="parTrans" cxnId="{9460875F-7E37-4899-8AEA-C0E021B91F6F}">
      <dgm:prSet/>
      <dgm:spPr/>
      <dgm:t>
        <a:bodyPr/>
        <a:lstStyle/>
        <a:p>
          <a:endParaRPr lang="en-US"/>
        </a:p>
      </dgm:t>
    </dgm:pt>
    <dgm:pt modelId="{2AE1E536-1085-4CAD-B219-F33A02137A44}" type="sibTrans" cxnId="{9460875F-7E37-4899-8AEA-C0E021B91F6F}">
      <dgm:prSet/>
      <dgm:spPr/>
      <dgm:t>
        <a:bodyPr/>
        <a:lstStyle/>
        <a:p>
          <a:endParaRPr lang="en-US"/>
        </a:p>
      </dgm:t>
    </dgm:pt>
    <dgm:pt modelId="{82EA853E-F1A5-4008-87E6-C477484648F7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dirty="0"/>
            <a:t>사용 라이브러리 및 </a:t>
          </a:r>
          <a:r>
            <a:rPr lang="en-US" altLang="ko-KR" dirty="0"/>
            <a:t>API</a:t>
          </a:r>
          <a:endParaRPr lang="en-US" dirty="0"/>
        </a:p>
      </dgm:t>
    </dgm:pt>
    <dgm:pt modelId="{F98BD556-010A-47D0-8A9A-8675EC54E2C2}" type="parTrans" cxnId="{77AA430A-0F1A-4F81-BA92-90E8475F2178}">
      <dgm:prSet/>
      <dgm:spPr/>
      <dgm:t>
        <a:bodyPr/>
        <a:lstStyle/>
        <a:p>
          <a:endParaRPr lang="en-US"/>
        </a:p>
      </dgm:t>
    </dgm:pt>
    <dgm:pt modelId="{262A5611-ED28-4E15-8C74-3588AE37EF73}" type="sibTrans" cxnId="{77AA430A-0F1A-4F81-BA92-90E8475F2178}">
      <dgm:prSet/>
      <dgm:spPr/>
      <dgm:t>
        <a:bodyPr/>
        <a:lstStyle/>
        <a:p>
          <a:endParaRPr lang="en-US"/>
        </a:p>
      </dgm:t>
    </dgm:pt>
    <dgm:pt modelId="{F2C25E4D-A01B-4132-8C05-AF68138813FD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dirty="0"/>
            <a:t>구조 및 역할</a:t>
          </a:r>
          <a:endParaRPr lang="en-US" dirty="0"/>
        </a:p>
      </dgm:t>
    </dgm:pt>
    <dgm:pt modelId="{BFA6C1F7-2E65-4082-B1A1-B85DCAC1079B}" type="parTrans" cxnId="{62510398-D011-4B00-A689-7E5998A85352}">
      <dgm:prSet/>
      <dgm:spPr/>
      <dgm:t>
        <a:bodyPr/>
        <a:lstStyle/>
        <a:p>
          <a:endParaRPr lang="en-US"/>
        </a:p>
      </dgm:t>
    </dgm:pt>
    <dgm:pt modelId="{4E9B1A3A-94AE-4535-A252-224B406A4955}" type="sibTrans" cxnId="{62510398-D011-4B00-A689-7E5998A85352}">
      <dgm:prSet/>
      <dgm:spPr/>
      <dgm:t>
        <a:bodyPr/>
        <a:lstStyle/>
        <a:p>
          <a:endParaRPr lang="en-US"/>
        </a:p>
      </dgm:t>
    </dgm:pt>
    <dgm:pt modelId="{0AF74C9E-DFFD-4D12-A4E0-D595EEB16512}" type="pres">
      <dgm:prSet presAssocID="{1988D5F4-B08A-469B-A848-A5E56952F426}" presName="root" presStyleCnt="0">
        <dgm:presLayoutVars>
          <dgm:dir/>
          <dgm:resizeHandles val="exact"/>
        </dgm:presLayoutVars>
      </dgm:prSet>
      <dgm:spPr/>
    </dgm:pt>
    <dgm:pt modelId="{8DDBBF6B-3837-4116-A1EC-717EDF00A24E}" type="pres">
      <dgm:prSet presAssocID="{BE96356A-127F-4B9D-B959-D81D43D23DF4}" presName="compNode" presStyleCnt="0"/>
      <dgm:spPr/>
    </dgm:pt>
    <dgm:pt modelId="{BB40ECDD-9009-4053-9202-C468187065BC}" type="pres">
      <dgm:prSet presAssocID="{BE96356A-127F-4B9D-B959-D81D43D23DF4}" presName="bgRect" presStyleLbl="bgShp" presStyleIdx="0" presStyleCnt="4"/>
      <dgm:spPr/>
    </dgm:pt>
    <dgm:pt modelId="{EB51F21E-802A-43E7-9C3B-E2037D55D4E6}" type="pres">
      <dgm:prSet presAssocID="{BE96356A-127F-4B9D-B959-D81D43D23DF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문서"/>
        </a:ext>
      </dgm:extLst>
    </dgm:pt>
    <dgm:pt modelId="{3DB4B1AD-0663-4555-A036-C8C34C1FDCA7}" type="pres">
      <dgm:prSet presAssocID="{BE96356A-127F-4B9D-B959-D81D43D23DF4}" presName="spaceRect" presStyleCnt="0"/>
      <dgm:spPr/>
    </dgm:pt>
    <dgm:pt modelId="{A75B4B31-F403-4FD8-ABF1-F1446BB96E89}" type="pres">
      <dgm:prSet presAssocID="{BE96356A-127F-4B9D-B959-D81D43D23DF4}" presName="parTx" presStyleLbl="revTx" presStyleIdx="0" presStyleCnt="4">
        <dgm:presLayoutVars>
          <dgm:chMax val="0"/>
          <dgm:chPref val="0"/>
        </dgm:presLayoutVars>
      </dgm:prSet>
      <dgm:spPr/>
    </dgm:pt>
    <dgm:pt modelId="{08D2C6E2-C48A-42DC-A103-1E10FF0DBE49}" type="pres">
      <dgm:prSet presAssocID="{F256FEC0-9360-40C1-85ED-7601F84987D7}" presName="sibTrans" presStyleCnt="0"/>
      <dgm:spPr/>
    </dgm:pt>
    <dgm:pt modelId="{D1DC300D-A4D2-44FA-BCC1-03C6C900F050}" type="pres">
      <dgm:prSet presAssocID="{F01FD313-09DF-4F36-A0F5-406791A243FF}" presName="compNode" presStyleCnt="0"/>
      <dgm:spPr/>
    </dgm:pt>
    <dgm:pt modelId="{3FD53D8E-7DB2-467A-8477-8420018EAA9F}" type="pres">
      <dgm:prSet presAssocID="{F01FD313-09DF-4F36-A0F5-406791A243FF}" presName="bgRect" presStyleLbl="bgShp" presStyleIdx="1" presStyleCnt="4"/>
      <dgm:spPr/>
    </dgm:pt>
    <dgm:pt modelId="{58D231BF-8D59-4D87-8F2A-B9A66F3EF4FD}" type="pres">
      <dgm:prSet presAssocID="{F01FD313-09DF-4F36-A0F5-406791A243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컴퓨터"/>
        </a:ext>
      </dgm:extLst>
    </dgm:pt>
    <dgm:pt modelId="{7C894971-95F4-4EB1-B733-CB0B6AB26B15}" type="pres">
      <dgm:prSet presAssocID="{F01FD313-09DF-4F36-A0F5-406791A243FF}" presName="spaceRect" presStyleCnt="0"/>
      <dgm:spPr/>
    </dgm:pt>
    <dgm:pt modelId="{9E358775-AA50-43DA-8440-1AC2321EF240}" type="pres">
      <dgm:prSet presAssocID="{F01FD313-09DF-4F36-A0F5-406791A243FF}" presName="parTx" presStyleLbl="revTx" presStyleIdx="1" presStyleCnt="4">
        <dgm:presLayoutVars>
          <dgm:chMax val="0"/>
          <dgm:chPref val="0"/>
        </dgm:presLayoutVars>
      </dgm:prSet>
      <dgm:spPr/>
    </dgm:pt>
    <dgm:pt modelId="{AE116D4A-3DF1-468A-ADE6-D17DDF0D17F3}" type="pres">
      <dgm:prSet presAssocID="{2AE1E536-1085-4CAD-B219-F33A02137A44}" presName="sibTrans" presStyleCnt="0"/>
      <dgm:spPr/>
    </dgm:pt>
    <dgm:pt modelId="{C4FF5DA6-7CE4-4C53-8434-E8813FA1966D}" type="pres">
      <dgm:prSet presAssocID="{82EA853E-F1A5-4008-87E6-C477484648F7}" presName="compNode" presStyleCnt="0"/>
      <dgm:spPr/>
    </dgm:pt>
    <dgm:pt modelId="{5DCD6266-7C5D-46AC-88B5-302A578503C5}" type="pres">
      <dgm:prSet presAssocID="{82EA853E-F1A5-4008-87E6-C477484648F7}" presName="bgRect" presStyleLbl="bgShp" presStyleIdx="2" presStyleCnt="4"/>
      <dgm:spPr/>
    </dgm:pt>
    <dgm:pt modelId="{15FEE657-3756-43D5-B8EB-53568B3D358D}" type="pres">
      <dgm:prSet presAssocID="{82EA853E-F1A5-4008-87E6-C477484648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확인 표시"/>
        </a:ext>
      </dgm:extLst>
    </dgm:pt>
    <dgm:pt modelId="{19797135-9A7C-446E-8F4A-2E49FDEA78EB}" type="pres">
      <dgm:prSet presAssocID="{82EA853E-F1A5-4008-87E6-C477484648F7}" presName="spaceRect" presStyleCnt="0"/>
      <dgm:spPr/>
    </dgm:pt>
    <dgm:pt modelId="{08883D81-3B60-4684-8F0B-200874DC7934}" type="pres">
      <dgm:prSet presAssocID="{82EA853E-F1A5-4008-87E6-C477484648F7}" presName="parTx" presStyleLbl="revTx" presStyleIdx="2" presStyleCnt="4">
        <dgm:presLayoutVars>
          <dgm:chMax val="0"/>
          <dgm:chPref val="0"/>
        </dgm:presLayoutVars>
      </dgm:prSet>
      <dgm:spPr/>
    </dgm:pt>
    <dgm:pt modelId="{AA526342-4309-4889-A1B7-5A8AF08E02D7}" type="pres">
      <dgm:prSet presAssocID="{262A5611-ED28-4E15-8C74-3588AE37EF73}" presName="sibTrans" presStyleCnt="0"/>
      <dgm:spPr/>
    </dgm:pt>
    <dgm:pt modelId="{3F55AE0F-7912-40A9-9388-F2930D6D6BC3}" type="pres">
      <dgm:prSet presAssocID="{F2C25E4D-A01B-4132-8C05-AF68138813FD}" presName="compNode" presStyleCnt="0"/>
      <dgm:spPr/>
    </dgm:pt>
    <dgm:pt modelId="{113F0A74-DD49-4B57-9E98-AEFD668DC109}" type="pres">
      <dgm:prSet presAssocID="{F2C25E4D-A01B-4132-8C05-AF68138813FD}" presName="bgRect" presStyleLbl="bgShp" presStyleIdx="3" presStyleCnt="4" custLinFactY="100000" custLinFactNeighborX="2819" custLinFactNeighborY="132648"/>
      <dgm:spPr/>
    </dgm:pt>
    <dgm:pt modelId="{5E23F92F-8FEE-4C25-9BEE-920DE36672FA}" type="pres">
      <dgm:prSet presAssocID="{F2C25E4D-A01B-4132-8C05-AF68138813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톱니바퀴"/>
        </a:ext>
      </dgm:extLst>
    </dgm:pt>
    <dgm:pt modelId="{4740E354-FE42-42E7-BC6E-2B6CB6F00076}" type="pres">
      <dgm:prSet presAssocID="{F2C25E4D-A01B-4132-8C05-AF68138813FD}" presName="spaceRect" presStyleCnt="0"/>
      <dgm:spPr/>
    </dgm:pt>
    <dgm:pt modelId="{A3D4ED74-52C7-42C6-8ED3-9830E51D1BC2}" type="pres">
      <dgm:prSet presAssocID="{F2C25E4D-A01B-4132-8C05-AF68138813F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7AA430A-0F1A-4F81-BA92-90E8475F2178}" srcId="{1988D5F4-B08A-469B-A848-A5E56952F426}" destId="{82EA853E-F1A5-4008-87E6-C477484648F7}" srcOrd="2" destOrd="0" parTransId="{F98BD556-010A-47D0-8A9A-8675EC54E2C2}" sibTransId="{262A5611-ED28-4E15-8C74-3588AE37EF73}"/>
    <dgm:cxn modelId="{794D4616-5F66-4E30-8937-DEC3DE85FBC8}" type="presOf" srcId="{BE96356A-127F-4B9D-B959-D81D43D23DF4}" destId="{A75B4B31-F403-4FD8-ABF1-F1446BB96E89}" srcOrd="0" destOrd="0" presId="urn:microsoft.com/office/officeart/2018/2/layout/IconVerticalSolidList"/>
    <dgm:cxn modelId="{9460875F-7E37-4899-8AEA-C0E021B91F6F}" srcId="{1988D5F4-B08A-469B-A848-A5E56952F426}" destId="{F01FD313-09DF-4F36-A0F5-406791A243FF}" srcOrd="1" destOrd="0" parTransId="{209DE638-6768-4B33-A82E-ECA449432282}" sibTransId="{2AE1E536-1085-4CAD-B219-F33A02137A44}"/>
    <dgm:cxn modelId="{339EA558-347F-4C92-AEAA-BE7D0678F1E6}" type="presOf" srcId="{82EA853E-F1A5-4008-87E6-C477484648F7}" destId="{08883D81-3B60-4684-8F0B-200874DC7934}" srcOrd="0" destOrd="0" presId="urn:microsoft.com/office/officeart/2018/2/layout/IconVerticalSolidList"/>
    <dgm:cxn modelId="{02BE2F7B-9F91-441E-A377-1B1C45391E5C}" type="presOf" srcId="{1988D5F4-B08A-469B-A848-A5E56952F426}" destId="{0AF74C9E-DFFD-4D12-A4E0-D595EEB16512}" srcOrd="0" destOrd="0" presId="urn:microsoft.com/office/officeart/2018/2/layout/IconVerticalSolidList"/>
    <dgm:cxn modelId="{62510398-D011-4B00-A689-7E5998A85352}" srcId="{1988D5F4-B08A-469B-A848-A5E56952F426}" destId="{F2C25E4D-A01B-4132-8C05-AF68138813FD}" srcOrd="3" destOrd="0" parTransId="{BFA6C1F7-2E65-4082-B1A1-B85DCAC1079B}" sibTransId="{4E9B1A3A-94AE-4535-A252-224B406A4955}"/>
    <dgm:cxn modelId="{AC88D598-0884-425B-B2F7-3F7FB0269C4D}" srcId="{1988D5F4-B08A-469B-A848-A5E56952F426}" destId="{BE96356A-127F-4B9D-B959-D81D43D23DF4}" srcOrd="0" destOrd="0" parTransId="{4773FC4E-64EB-44E3-85BA-6ED1EFB1E04C}" sibTransId="{F256FEC0-9360-40C1-85ED-7601F84987D7}"/>
    <dgm:cxn modelId="{2C3444BF-199B-4450-915E-EF1F3E7AB65B}" type="presOf" srcId="{F2C25E4D-A01B-4132-8C05-AF68138813FD}" destId="{A3D4ED74-52C7-42C6-8ED3-9830E51D1BC2}" srcOrd="0" destOrd="0" presId="urn:microsoft.com/office/officeart/2018/2/layout/IconVerticalSolidList"/>
    <dgm:cxn modelId="{C3FD0BE5-2B90-4CAA-8871-FE8FC52D4852}" type="presOf" srcId="{F01FD313-09DF-4F36-A0F5-406791A243FF}" destId="{9E358775-AA50-43DA-8440-1AC2321EF240}" srcOrd="0" destOrd="0" presId="urn:microsoft.com/office/officeart/2018/2/layout/IconVerticalSolidList"/>
    <dgm:cxn modelId="{D4CA9AFC-A4EB-4F69-AA0F-5946EFDAA8D5}" type="presParOf" srcId="{0AF74C9E-DFFD-4D12-A4E0-D595EEB16512}" destId="{8DDBBF6B-3837-4116-A1EC-717EDF00A24E}" srcOrd="0" destOrd="0" presId="urn:microsoft.com/office/officeart/2018/2/layout/IconVerticalSolidList"/>
    <dgm:cxn modelId="{83E01FAF-F99A-499B-89F6-E30A3C28B394}" type="presParOf" srcId="{8DDBBF6B-3837-4116-A1EC-717EDF00A24E}" destId="{BB40ECDD-9009-4053-9202-C468187065BC}" srcOrd="0" destOrd="0" presId="urn:microsoft.com/office/officeart/2018/2/layout/IconVerticalSolidList"/>
    <dgm:cxn modelId="{DAF3B523-9A93-4ABB-B414-FD6002495F13}" type="presParOf" srcId="{8DDBBF6B-3837-4116-A1EC-717EDF00A24E}" destId="{EB51F21E-802A-43E7-9C3B-E2037D55D4E6}" srcOrd="1" destOrd="0" presId="urn:microsoft.com/office/officeart/2018/2/layout/IconVerticalSolidList"/>
    <dgm:cxn modelId="{ED1DA8DB-F8B1-4068-92F2-EF72CA716E09}" type="presParOf" srcId="{8DDBBF6B-3837-4116-A1EC-717EDF00A24E}" destId="{3DB4B1AD-0663-4555-A036-C8C34C1FDCA7}" srcOrd="2" destOrd="0" presId="urn:microsoft.com/office/officeart/2018/2/layout/IconVerticalSolidList"/>
    <dgm:cxn modelId="{F3E8BCDB-DCFE-45FA-BCD6-76D1274ED599}" type="presParOf" srcId="{8DDBBF6B-3837-4116-A1EC-717EDF00A24E}" destId="{A75B4B31-F403-4FD8-ABF1-F1446BB96E89}" srcOrd="3" destOrd="0" presId="urn:microsoft.com/office/officeart/2018/2/layout/IconVerticalSolidList"/>
    <dgm:cxn modelId="{16A512A0-C89F-41F2-8C69-774F6C67C67C}" type="presParOf" srcId="{0AF74C9E-DFFD-4D12-A4E0-D595EEB16512}" destId="{08D2C6E2-C48A-42DC-A103-1E10FF0DBE49}" srcOrd="1" destOrd="0" presId="urn:microsoft.com/office/officeart/2018/2/layout/IconVerticalSolidList"/>
    <dgm:cxn modelId="{9A3DBE8F-3D20-4F8D-89A4-D879CC6AF43D}" type="presParOf" srcId="{0AF74C9E-DFFD-4D12-A4E0-D595EEB16512}" destId="{D1DC300D-A4D2-44FA-BCC1-03C6C900F050}" srcOrd="2" destOrd="0" presId="urn:microsoft.com/office/officeart/2018/2/layout/IconVerticalSolidList"/>
    <dgm:cxn modelId="{ECFD9CC5-06E0-4613-A693-9A15494AC02A}" type="presParOf" srcId="{D1DC300D-A4D2-44FA-BCC1-03C6C900F050}" destId="{3FD53D8E-7DB2-467A-8477-8420018EAA9F}" srcOrd="0" destOrd="0" presId="urn:microsoft.com/office/officeart/2018/2/layout/IconVerticalSolidList"/>
    <dgm:cxn modelId="{724FA3F2-43BE-45AB-8403-4F4696804FF2}" type="presParOf" srcId="{D1DC300D-A4D2-44FA-BCC1-03C6C900F050}" destId="{58D231BF-8D59-4D87-8F2A-B9A66F3EF4FD}" srcOrd="1" destOrd="0" presId="urn:microsoft.com/office/officeart/2018/2/layout/IconVerticalSolidList"/>
    <dgm:cxn modelId="{0AC60FF9-A484-4A99-B8D2-DDCCA7587B9B}" type="presParOf" srcId="{D1DC300D-A4D2-44FA-BCC1-03C6C900F050}" destId="{7C894971-95F4-4EB1-B733-CB0B6AB26B15}" srcOrd="2" destOrd="0" presId="urn:microsoft.com/office/officeart/2018/2/layout/IconVerticalSolidList"/>
    <dgm:cxn modelId="{B16E2D58-A07F-4DE0-AEA5-AA72B5E32B7A}" type="presParOf" srcId="{D1DC300D-A4D2-44FA-BCC1-03C6C900F050}" destId="{9E358775-AA50-43DA-8440-1AC2321EF240}" srcOrd="3" destOrd="0" presId="urn:microsoft.com/office/officeart/2018/2/layout/IconVerticalSolidList"/>
    <dgm:cxn modelId="{22AF5B21-B0D3-4AEF-AC40-88135723BCE7}" type="presParOf" srcId="{0AF74C9E-DFFD-4D12-A4E0-D595EEB16512}" destId="{AE116D4A-3DF1-468A-ADE6-D17DDF0D17F3}" srcOrd="3" destOrd="0" presId="urn:microsoft.com/office/officeart/2018/2/layout/IconVerticalSolidList"/>
    <dgm:cxn modelId="{A5DD1EA5-E91F-4339-9093-7316FC8185EB}" type="presParOf" srcId="{0AF74C9E-DFFD-4D12-A4E0-D595EEB16512}" destId="{C4FF5DA6-7CE4-4C53-8434-E8813FA1966D}" srcOrd="4" destOrd="0" presId="urn:microsoft.com/office/officeart/2018/2/layout/IconVerticalSolidList"/>
    <dgm:cxn modelId="{C65820F2-4D5F-46C6-932B-C69AB3666742}" type="presParOf" srcId="{C4FF5DA6-7CE4-4C53-8434-E8813FA1966D}" destId="{5DCD6266-7C5D-46AC-88B5-302A578503C5}" srcOrd="0" destOrd="0" presId="urn:microsoft.com/office/officeart/2018/2/layout/IconVerticalSolidList"/>
    <dgm:cxn modelId="{3F95AB4B-A935-4A6C-8EB8-D54BE39E7E89}" type="presParOf" srcId="{C4FF5DA6-7CE4-4C53-8434-E8813FA1966D}" destId="{15FEE657-3756-43D5-B8EB-53568B3D358D}" srcOrd="1" destOrd="0" presId="urn:microsoft.com/office/officeart/2018/2/layout/IconVerticalSolidList"/>
    <dgm:cxn modelId="{2977017D-6905-4348-B5BA-CEA0E67CE661}" type="presParOf" srcId="{C4FF5DA6-7CE4-4C53-8434-E8813FA1966D}" destId="{19797135-9A7C-446E-8F4A-2E49FDEA78EB}" srcOrd="2" destOrd="0" presId="urn:microsoft.com/office/officeart/2018/2/layout/IconVerticalSolidList"/>
    <dgm:cxn modelId="{CEF0A4E1-B908-4432-BD57-576785E91111}" type="presParOf" srcId="{C4FF5DA6-7CE4-4C53-8434-E8813FA1966D}" destId="{08883D81-3B60-4684-8F0B-200874DC7934}" srcOrd="3" destOrd="0" presId="urn:microsoft.com/office/officeart/2018/2/layout/IconVerticalSolidList"/>
    <dgm:cxn modelId="{F679B6CF-460A-48F7-BE3C-F581D0B28B69}" type="presParOf" srcId="{0AF74C9E-DFFD-4D12-A4E0-D595EEB16512}" destId="{AA526342-4309-4889-A1B7-5A8AF08E02D7}" srcOrd="5" destOrd="0" presId="urn:microsoft.com/office/officeart/2018/2/layout/IconVerticalSolidList"/>
    <dgm:cxn modelId="{BA6309B9-4EA2-4B21-BFC6-B11286A6E272}" type="presParOf" srcId="{0AF74C9E-DFFD-4D12-A4E0-D595EEB16512}" destId="{3F55AE0F-7912-40A9-9388-F2930D6D6BC3}" srcOrd="6" destOrd="0" presId="urn:microsoft.com/office/officeart/2018/2/layout/IconVerticalSolidList"/>
    <dgm:cxn modelId="{A5C57DC4-74F5-47EF-94FD-D69C8498540A}" type="presParOf" srcId="{3F55AE0F-7912-40A9-9388-F2930D6D6BC3}" destId="{113F0A74-DD49-4B57-9E98-AEFD668DC109}" srcOrd="0" destOrd="0" presId="urn:microsoft.com/office/officeart/2018/2/layout/IconVerticalSolidList"/>
    <dgm:cxn modelId="{EE76FF1E-B165-4541-8C3F-992A03DFC817}" type="presParOf" srcId="{3F55AE0F-7912-40A9-9388-F2930D6D6BC3}" destId="{5E23F92F-8FEE-4C25-9BEE-920DE36672FA}" srcOrd="1" destOrd="0" presId="urn:microsoft.com/office/officeart/2018/2/layout/IconVerticalSolidList"/>
    <dgm:cxn modelId="{0F72AFCF-8EBA-4BCE-941E-5A6F58DB00A4}" type="presParOf" srcId="{3F55AE0F-7912-40A9-9388-F2930D6D6BC3}" destId="{4740E354-FE42-42E7-BC6E-2B6CB6F00076}" srcOrd="2" destOrd="0" presId="urn:microsoft.com/office/officeart/2018/2/layout/IconVerticalSolidList"/>
    <dgm:cxn modelId="{10D0B7F6-39DB-43BC-BFD4-E2B6A0A1E458}" type="presParOf" srcId="{3F55AE0F-7912-40A9-9388-F2930D6D6BC3}" destId="{A3D4ED74-52C7-42C6-8ED3-9830E51D1B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0ECDD-9009-4053-9202-C468187065BC}">
      <dsp:nvSpPr>
        <dsp:cNvPr id="0" name=""/>
        <dsp:cNvSpPr/>
      </dsp:nvSpPr>
      <dsp:spPr>
        <a:xfrm>
          <a:off x="0" y="1188"/>
          <a:ext cx="7209367" cy="6026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1F21E-802A-43E7-9C3B-E2037D55D4E6}">
      <dsp:nvSpPr>
        <dsp:cNvPr id="0" name=""/>
        <dsp:cNvSpPr/>
      </dsp:nvSpPr>
      <dsp:spPr>
        <a:xfrm>
          <a:off x="182288" y="136775"/>
          <a:ext cx="331433" cy="3314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B4B31-F403-4FD8-ABF1-F1446BB96E89}">
      <dsp:nvSpPr>
        <dsp:cNvPr id="0" name=""/>
        <dsp:cNvSpPr/>
      </dsp:nvSpPr>
      <dsp:spPr>
        <a:xfrm>
          <a:off x="696010" y="1188"/>
          <a:ext cx="6513356" cy="602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76" tIns="63776" rIns="63776" bIns="637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프로젝트 소개</a:t>
          </a:r>
          <a:endParaRPr lang="en-US" sz="2200" kern="1200" dirty="0"/>
        </a:p>
      </dsp:txBody>
      <dsp:txXfrm>
        <a:off x="696010" y="1188"/>
        <a:ext cx="6513356" cy="602606"/>
      </dsp:txXfrm>
    </dsp:sp>
    <dsp:sp modelId="{3FD53D8E-7DB2-467A-8477-8420018EAA9F}">
      <dsp:nvSpPr>
        <dsp:cNvPr id="0" name=""/>
        <dsp:cNvSpPr/>
      </dsp:nvSpPr>
      <dsp:spPr>
        <a:xfrm>
          <a:off x="0" y="754446"/>
          <a:ext cx="7209367" cy="6026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231BF-8D59-4D87-8F2A-B9A66F3EF4FD}">
      <dsp:nvSpPr>
        <dsp:cNvPr id="0" name=""/>
        <dsp:cNvSpPr/>
      </dsp:nvSpPr>
      <dsp:spPr>
        <a:xfrm>
          <a:off x="182288" y="890032"/>
          <a:ext cx="331433" cy="3314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58775-AA50-43DA-8440-1AC2321EF240}">
      <dsp:nvSpPr>
        <dsp:cNvPr id="0" name=""/>
        <dsp:cNvSpPr/>
      </dsp:nvSpPr>
      <dsp:spPr>
        <a:xfrm>
          <a:off x="696010" y="754446"/>
          <a:ext cx="6513356" cy="602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76" tIns="63776" rIns="63776" bIns="637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유사 서비스와 </a:t>
          </a:r>
          <a:r>
            <a:rPr lang="ko-KR" altLang="en-US" sz="2200" kern="1200" dirty="0" err="1"/>
            <a:t>차별점</a:t>
          </a:r>
          <a:endParaRPr lang="en-US" sz="2200" kern="1200" dirty="0"/>
        </a:p>
      </dsp:txBody>
      <dsp:txXfrm>
        <a:off x="696010" y="754446"/>
        <a:ext cx="6513356" cy="602606"/>
      </dsp:txXfrm>
    </dsp:sp>
    <dsp:sp modelId="{5DCD6266-7C5D-46AC-88B5-302A578503C5}">
      <dsp:nvSpPr>
        <dsp:cNvPr id="0" name=""/>
        <dsp:cNvSpPr/>
      </dsp:nvSpPr>
      <dsp:spPr>
        <a:xfrm>
          <a:off x="0" y="1507704"/>
          <a:ext cx="7209367" cy="6026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FEE657-3756-43D5-B8EB-53568B3D358D}">
      <dsp:nvSpPr>
        <dsp:cNvPr id="0" name=""/>
        <dsp:cNvSpPr/>
      </dsp:nvSpPr>
      <dsp:spPr>
        <a:xfrm>
          <a:off x="182288" y="1643290"/>
          <a:ext cx="331433" cy="3314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83D81-3B60-4684-8F0B-200874DC7934}">
      <dsp:nvSpPr>
        <dsp:cNvPr id="0" name=""/>
        <dsp:cNvSpPr/>
      </dsp:nvSpPr>
      <dsp:spPr>
        <a:xfrm>
          <a:off x="696010" y="1507704"/>
          <a:ext cx="6513356" cy="602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76" tIns="63776" rIns="63776" bIns="637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사용 라이브러리 및 </a:t>
          </a:r>
          <a:r>
            <a:rPr lang="en-US" altLang="ko-KR" sz="2200" kern="1200" dirty="0"/>
            <a:t>API</a:t>
          </a:r>
          <a:endParaRPr lang="en-US" sz="2200" kern="1200" dirty="0"/>
        </a:p>
      </dsp:txBody>
      <dsp:txXfrm>
        <a:off x="696010" y="1507704"/>
        <a:ext cx="6513356" cy="602606"/>
      </dsp:txXfrm>
    </dsp:sp>
    <dsp:sp modelId="{113F0A74-DD49-4B57-9E98-AEFD668DC109}">
      <dsp:nvSpPr>
        <dsp:cNvPr id="0" name=""/>
        <dsp:cNvSpPr/>
      </dsp:nvSpPr>
      <dsp:spPr>
        <a:xfrm>
          <a:off x="0" y="2262150"/>
          <a:ext cx="7209367" cy="6026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3F92F-8FEE-4C25-9BEE-920DE36672FA}">
      <dsp:nvSpPr>
        <dsp:cNvPr id="0" name=""/>
        <dsp:cNvSpPr/>
      </dsp:nvSpPr>
      <dsp:spPr>
        <a:xfrm>
          <a:off x="182288" y="2396548"/>
          <a:ext cx="331433" cy="3314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4ED74-52C7-42C6-8ED3-9830E51D1BC2}">
      <dsp:nvSpPr>
        <dsp:cNvPr id="0" name=""/>
        <dsp:cNvSpPr/>
      </dsp:nvSpPr>
      <dsp:spPr>
        <a:xfrm>
          <a:off x="696010" y="2260961"/>
          <a:ext cx="6513356" cy="602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76" tIns="63776" rIns="63776" bIns="637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구조 및 역할</a:t>
          </a:r>
          <a:endParaRPr lang="en-US" sz="2200" kern="1200" dirty="0"/>
        </a:p>
      </dsp:txBody>
      <dsp:txXfrm>
        <a:off x="696010" y="2260961"/>
        <a:ext cx="6513356" cy="60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D4774-7F08-4FBC-B684-222306CBE9C6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123C7-8371-442D-8C9F-2B04A0088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263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D331A-40ED-425E-B03C-2509674065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872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GUI</a:t>
            </a:r>
            <a:r>
              <a:rPr lang="ko-KR" altLang="en-US" dirty="0"/>
              <a:t>는 파이썬 내장 인터페이스인 </a:t>
            </a:r>
            <a:r>
              <a:rPr lang="en-US" altLang="ko-KR" dirty="0" err="1"/>
              <a:t>Tkinter</a:t>
            </a:r>
            <a:r>
              <a:rPr lang="ko-KR" altLang="en-US" dirty="0"/>
              <a:t>를 사용하였습니다</a:t>
            </a:r>
            <a:r>
              <a:rPr lang="en-US" altLang="ko-KR" dirty="0"/>
              <a:t>. </a:t>
            </a:r>
            <a:r>
              <a:rPr lang="en-US" altLang="ko-KR" dirty="0" err="1"/>
              <a:t>Tkinter</a:t>
            </a:r>
            <a:r>
              <a:rPr lang="ko-KR" altLang="en-US" dirty="0"/>
              <a:t>란 오래된 </a:t>
            </a:r>
            <a:r>
              <a:rPr lang="en-US" altLang="ko-KR" dirty="0"/>
              <a:t>GUI</a:t>
            </a:r>
            <a:r>
              <a:rPr lang="ko-KR" altLang="en-US" dirty="0"/>
              <a:t>인 </a:t>
            </a:r>
            <a:r>
              <a:rPr lang="en-US" altLang="ko-KR" dirty="0"/>
              <a:t>Tk GUI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 err="1"/>
              <a:t>파이썬에서</a:t>
            </a:r>
            <a:r>
              <a:rPr lang="ko-KR" altLang="en-US" dirty="0"/>
              <a:t> 사용할 수 있도록 구성해 둔 것입니다</a:t>
            </a:r>
            <a:r>
              <a:rPr lang="en-US" altLang="ko-KR" dirty="0"/>
              <a:t>. Tk</a:t>
            </a:r>
            <a:r>
              <a:rPr lang="ko-KR" altLang="en-US" dirty="0"/>
              <a:t>는 오래된 인터페이스이지만</a:t>
            </a:r>
            <a:r>
              <a:rPr lang="en-US" altLang="ko-KR" dirty="0"/>
              <a:t>, </a:t>
            </a:r>
            <a:r>
              <a:rPr lang="ko-KR" altLang="en-US" dirty="0"/>
              <a:t>간단하기도 하고 빠릅니다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사용 설명이나 </a:t>
            </a:r>
            <a:r>
              <a:rPr lang="en-US" altLang="ko-KR" dirty="0"/>
              <a:t>UI </a:t>
            </a:r>
            <a:r>
              <a:rPr lang="ko-KR" altLang="en-US" dirty="0"/>
              <a:t>구성을 최대한 직관적으로</a:t>
            </a:r>
            <a:r>
              <a:rPr lang="en-US" altLang="ko-KR" dirty="0"/>
              <a:t>, </a:t>
            </a:r>
            <a:r>
              <a:rPr lang="ko-KR" altLang="en-US" dirty="0"/>
              <a:t>사용자가 보는 순간 역할을 알 수 있도록 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D331A-40ED-425E-B03C-25096740655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5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카카오톡 메시지 발송을 발표할 김성섭입니다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카카오톡</a:t>
            </a:r>
            <a:r>
              <a:rPr lang="en-US" altLang="ko-KR" dirty="0"/>
              <a:t>SDK</a:t>
            </a:r>
            <a:r>
              <a:rPr lang="ko-KR" altLang="en-US" dirty="0"/>
              <a:t>는 지원 범위가 먼저 존재합니다</a:t>
            </a:r>
            <a:r>
              <a:rPr lang="en-US" altLang="ko-KR" dirty="0"/>
              <a:t>. </a:t>
            </a:r>
            <a:r>
              <a:rPr lang="ko-KR" altLang="en-US" dirty="0"/>
              <a:t>그 중 저희는 </a:t>
            </a:r>
            <a:r>
              <a:rPr lang="en-US" altLang="ko-KR" dirty="0"/>
              <a:t>REST API</a:t>
            </a:r>
            <a:r>
              <a:rPr lang="ko-KR" altLang="en-US" dirty="0"/>
              <a:t>를 활용했으며 카카오 웹서버와의 통신으로 프로세스가 이루어집니다</a:t>
            </a:r>
            <a:r>
              <a:rPr lang="en-US" altLang="ko-KR" dirty="0"/>
              <a:t>. </a:t>
            </a:r>
            <a:r>
              <a:rPr lang="ko-KR" altLang="en-US" dirty="0" err="1"/>
              <a:t>알림톡이나</a:t>
            </a:r>
            <a:r>
              <a:rPr lang="ko-KR" altLang="en-US" dirty="0"/>
              <a:t> </a:t>
            </a:r>
            <a:r>
              <a:rPr lang="ko-KR" altLang="en-US" dirty="0" err="1"/>
              <a:t>카카오링크랑은</a:t>
            </a:r>
            <a:r>
              <a:rPr lang="ko-KR" altLang="en-US" dirty="0"/>
              <a:t> 다르게</a:t>
            </a:r>
            <a:r>
              <a:rPr lang="en-US" altLang="ko-KR" dirty="0"/>
              <a:t>, </a:t>
            </a:r>
            <a:r>
              <a:rPr lang="ko-KR" altLang="en-US" dirty="0"/>
              <a:t>개별 사용자가 저희가 카카오에 등록하 앱이 존재하며</a:t>
            </a:r>
            <a:endParaRPr lang="en-US" altLang="ko-KR" dirty="0"/>
          </a:p>
          <a:p>
            <a:r>
              <a:rPr lang="ko-KR" altLang="en-US" dirty="0"/>
              <a:t>앱이 이 프로세스를 담당합니다</a:t>
            </a:r>
            <a:r>
              <a:rPr lang="en-US" altLang="ko-KR" dirty="0"/>
              <a:t>. </a:t>
            </a:r>
            <a:r>
              <a:rPr lang="ko-KR" altLang="en-US" dirty="0"/>
              <a:t>카카오링크는 여기서 쓰일 메시지 </a:t>
            </a:r>
            <a:r>
              <a:rPr lang="en-US" altLang="ko-KR" dirty="0" err="1"/>
              <a:t>api</a:t>
            </a:r>
            <a:r>
              <a:rPr lang="ko-KR" altLang="en-US" dirty="0"/>
              <a:t>와 가장 유사하나</a:t>
            </a:r>
            <a:r>
              <a:rPr lang="en-US" altLang="ko-KR" dirty="0"/>
              <a:t>, </a:t>
            </a:r>
            <a:r>
              <a:rPr lang="ko-KR" altLang="en-US" dirty="0"/>
              <a:t>나에게 메시지 보내기에서 사용 유무가 결정됩니다</a:t>
            </a:r>
            <a:r>
              <a:rPr lang="en-US" altLang="ko-KR" dirty="0"/>
              <a:t>. </a:t>
            </a:r>
            <a:r>
              <a:rPr lang="ko-KR" altLang="en-US" dirty="0"/>
              <a:t>또한 친구목록을 처리하는 방식에서 큰 차이가 있지만</a:t>
            </a:r>
            <a:r>
              <a:rPr lang="en-US" altLang="ko-KR" dirty="0"/>
              <a:t>, </a:t>
            </a:r>
            <a:r>
              <a:rPr lang="ko-KR" altLang="en-US" dirty="0"/>
              <a:t>나에게 메시지 보내기 같은 경우는</a:t>
            </a:r>
            <a:endParaRPr lang="en-US" altLang="ko-KR" dirty="0"/>
          </a:p>
          <a:p>
            <a:r>
              <a:rPr lang="ko-KR" altLang="en-US" dirty="0"/>
              <a:t>카카오톡 계정의 친구에게 정보를 공유하는 형태가 아니기 때문에 해당되지는 않습니다</a:t>
            </a:r>
            <a:r>
              <a:rPr lang="en-US" altLang="ko-KR" dirty="0"/>
              <a:t>. </a:t>
            </a:r>
            <a:r>
              <a:rPr lang="ko-KR" altLang="en-US" dirty="0" err="1"/>
              <a:t>알림톡은</a:t>
            </a:r>
            <a:r>
              <a:rPr lang="ko-KR" altLang="en-US" dirty="0"/>
              <a:t> 저희가 구상한 </a:t>
            </a:r>
            <a:r>
              <a:rPr lang="ko-KR" altLang="en-US" dirty="0" err="1"/>
              <a:t>챗봇의</a:t>
            </a:r>
            <a:r>
              <a:rPr lang="ko-KR" altLang="en-US" dirty="0"/>
              <a:t> 의미를 가장 정확히 가지고 있다고 판단되었지만</a:t>
            </a:r>
            <a:r>
              <a:rPr lang="en-US" altLang="ko-KR" dirty="0"/>
              <a:t>, 2018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월부로 </a:t>
            </a:r>
            <a:r>
              <a:rPr lang="ko-KR" altLang="en-US" dirty="0" err="1"/>
              <a:t>개인에게의</a:t>
            </a:r>
            <a:r>
              <a:rPr lang="ko-KR" altLang="en-US" dirty="0"/>
              <a:t> 무료 사용이 중단되고</a:t>
            </a:r>
            <a:r>
              <a:rPr lang="en-US" altLang="ko-KR" dirty="0"/>
              <a:t>, </a:t>
            </a:r>
            <a:r>
              <a:rPr lang="ko-KR" altLang="en-US" dirty="0"/>
              <a:t>사업자 요건을 </a:t>
            </a:r>
            <a:endParaRPr lang="en-US" altLang="ko-KR" dirty="0"/>
          </a:p>
          <a:p>
            <a:r>
              <a:rPr lang="ko-KR" altLang="en-US" dirty="0"/>
              <a:t>요구하고 있는 상황이라 무료 메시지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사용하게 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D331A-40ED-425E-B03C-25096740655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3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카카오톡 메시지 발송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구현함수는 크게 두가지의 과정으로 진행됩니다</a:t>
            </a:r>
            <a:r>
              <a:rPr lang="en-US" altLang="ko-KR" dirty="0"/>
              <a:t>. </a:t>
            </a:r>
            <a:r>
              <a:rPr lang="ko-KR" altLang="en-US" dirty="0"/>
              <a:t>첫번째로 </a:t>
            </a:r>
            <a:r>
              <a:rPr lang="en-US" altLang="ko-KR" dirty="0"/>
              <a:t>REST API</a:t>
            </a:r>
            <a:r>
              <a:rPr lang="ko-KR" altLang="en-US" dirty="0"/>
              <a:t>를 이용하여 서버에서 토큰을 받고</a:t>
            </a:r>
            <a:r>
              <a:rPr lang="en-US" altLang="ko-KR" dirty="0"/>
              <a:t>, </a:t>
            </a:r>
            <a:r>
              <a:rPr lang="ko-KR" altLang="en-US" dirty="0"/>
              <a:t>그를 로컬에 저장하는 과정이고 두번째로 이렇게 받아온 토큰과 메시지를 바탕으로 하여 메시지를 발송하는 과정입니다</a:t>
            </a:r>
            <a:r>
              <a:rPr lang="en-US" altLang="ko-KR" dirty="0"/>
              <a:t>. </a:t>
            </a:r>
            <a:r>
              <a:rPr lang="ko-KR" altLang="en-US" dirty="0"/>
              <a:t>한번 유효한 토큰이 생성되면 이를 기반으로 계속 </a:t>
            </a:r>
            <a:r>
              <a:rPr lang="ko-KR" altLang="en-US" dirty="0" err="1"/>
              <a:t>알림메시지를</a:t>
            </a:r>
            <a:r>
              <a:rPr lang="ko-KR" altLang="en-US" dirty="0"/>
              <a:t> 사용자에게 전달할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D331A-40ED-425E-B03C-25096740655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079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첫번째로 토큰을 받아오는 과정입니다</a:t>
            </a:r>
            <a:r>
              <a:rPr lang="en-US" altLang="ko-KR" dirty="0"/>
              <a:t>.</a:t>
            </a:r>
            <a:r>
              <a:rPr lang="ko-KR" altLang="en-US" dirty="0"/>
              <a:t> 사용 가능한 토큰이 없을 경우</a:t>
            </a:r>
            <a:r>
              <a:rPr lang="en-US" altLang="ko-KR" dirty="0"/>
              <a:t>, </a:t>
            </a:r>
            <a:r>
              <a:rPr lang="ko-KR" altLang="en-US" dirty="0"/>
              <a:t>토큰을 발급하는 과정을 거쳐야만 합니다</a:t>
            </a:r>
            <a:r>
              <a:rPr lang="en-US" altLang="ko-KR" dirty="0"/>
              <a:t>. </a:t>
            </a:r>
            <a:r>
              <a:rPr lang="ko-KR" altLang="en-US" dirty="0"/>
              <a:t>먼저 로컬에서 유효한 토큰을 찾으면</a:t>
            </a:r>
            <a:r>
              <a:rPr lang="en-US" altLang="ko-KR" dirty="0"/>
              <a:t>, </a:t>
            </a:r>
            <a:r>
              <a:rPr lang="ko-KR" altLang="en-US" dirty="0"/>
              <a:t>해당 토큰을 </a:t>
            </a:r>
            <a:r>
              <a:rPr lang="en-US" altLang="ko-KR" dirty="0"/>
              <a:t>refresh</a:t>
            </a:r>
            <a:r>
              <a:rPr lang="ko-KR" altLang="en-US" dirty="0"/>
              <a:t>해서 사용 기간을 초기화해서 연장시키고 해당 토큰을 메시지 발송에</a:t>
            </a:r>
            <a:endParaRPr lang="en-US" altLang="ko-KR" dirty="0"/>
          </a:p>
          <a:p>
            <a:r>
              <a:rPr lang="ko-KR" altLang="en-US" dirty="0"/>
              <a:t>곧바로 사용합니다</a:t>
            </a:r>
            <a:r>
              <a:rPr lang="en-US" altLang="ko-KR" dirty="0"/>
              <a:t>. </a:t>
            </a:r>
            <a:r>
              <a:rPr lang="ko-KR" altLang="en-US" dirty="0"/>
              <a:t>유효한 사용가능한 토큰이 존재하지 않는다면</a:t>
            </a:r>
            <a:r>
              <a:rPr lang="en-US" altLang="ko-KR" dirty="0"/>
              <a:t>, </a:t>
            </a:r>
            <a:r>
              <a:rPr lang="ko-KR" altLang="en-US" dirty="0"/>
              <a:t>링크로 연결되어 카카오 계정 로그인</a:t>
            </a:r>
            <a:r>
              <a:rPr lang="en-US" altLang="ko-KR" dirty="0"/>
              <a:t>, </a:t>
            </a:r>
            <a:r>
              <a:rPr lang="ko-KR" altLang="en-US" dirty="0"/>
              <a:t>카카오톡 메시지 전송 권한을 허용하는 과정을 거칩니다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메시지 전송에 체크를 하지 않으면 메시지 발송을 할 때 </a:t>
            </a:r>
            <a:r>
              <a:rPr lang="en-US" altLang="ko-KR" dirty="0"/>
              <a:t>response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en-US" altLang="ko-KR" dirty="0"/>
              <a:t>Scope error</a:t>
            </a:r>
            <a:r>
              <a:rPr lang="ko-KR" altLang="en-US" dirty="0"/>
              <a:t>가 발생하므로</a:t>
            </a:r>
            <a:r>
              <a:rPr lang="en-US" altLang="ko-KR" dirty="0"/>
              <a:t>, </a:t>
            </a:r>
            <a:r>
              <a:rPr lang="ko-KR" altLang="en-US" dirty="0"/>
              <a:t>메시지 전송에 체크를 꼭 해야 할 필요가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D331A-40ED-425E-B03C-25096740655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657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최종적으로 토큰과 메시지가 준비가 </a:t>
            </a:r>
            <a:r>
              <a:rPr lang="ko-KR" altLang="en-US" dirty="0" err="1"/>
              <a:t>되면은</a:t>
            </a:r>
            <a:r>
              <a:rPr lang="ko-KR" altLang="en-US" dirty="0"/>
              <a:t> 이를 통하여 사용자에게 나에게 보내기를 이용하여 메시지를 보낼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D331A-40ED-425E-B03C-25096740655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65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텔레그램을</a:t>
            </a:r>
            <a:r>
              <a:rPr lang="ko-KR" altLang="en-US" dirty="0"/>
              <a:t> 이용한 메시지 발송은 </a:t>
            </a:r>
            <a:r>
              <a:rPr lang="ko-KR" altLang="en-US" dirty="0" err="1"/>
              <a:t>텔레그램의</a:t>
            </a:r>
            <a:r>
              <a:rPr lang="ko-KR" altLang="en-US" dirty="0"/>
              <a:t> 봇 </a:t>
            </a:r>
            <a:r>
              <a:rPr lang="en-US" altLang="ko-KR" dirty="0"/>
              <a:t>API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r>
              <a:rPr lang="ko-KR" altLang="en-US" dirty="0" err="1"/>
              <a:t>텔레그램의</a:t>
            </a:r>
            <a:r>
              <a:rPr lang="ko-KR" altLang="en-US" dirty="0"/>
              <a:t> 경우 사용자와 </a:t>
            </a:r>
            <a:r>
              <a:rPr lang="ko-KR" altLang="en-US" dirty="0" err="1"/>
              <a:t>사용자간의</a:t>
            </a:r>
            <a:r>
              <a:rPr lang="ko-KR" altLang="en-US" dirty="0"/>
              <a:t> 메시지를 타 프로그램을 이용해 발송하는 것은 일반적으로 굉장히 힘듭니다</a:t>
            </a:r>
            <a:r>
              <a:rPr lang="en-US" altLang="ko-KR" dirty="0"/>
              <a:t>. </a:t>
            </a:r>
            <a:r>
              <a:rPr lang="ko-KR" altLang="en-US" dirty="0"/>
              <a:t>그러나 봇 계정을 이용해 사용자에게 메시지를 보내는 것은 가능합니다</a:t>
            </a:r>
            <a:r>
              <a:rPr lang="en-US" altLang="ko-KR" dirty="0"/>
              <a:t>. </a:t>
            </a:r>
            <a:r>
              <a:rPr lang="ko-KR" altLang="en-US" dirty="0"/>
              <a:t>봇이 메시지를 보내는 경우는 두 가지가 있습니다</a:t>
            </a:r>
            <a:r>
              <a:rPr lang="en-US" altLang="ko-KR" dirty="0"/>
              <a:t>. </a:t>
            </a:r>
            <a:r>
              <a:rPr lang="ko-KR" altLang="en-US" dirty="0"/>
              <a:t>하나는 봇에게 말을 건 개인 계정으로 메시지를 보내는 것이고</a:t>
            </a:r>
            <a:r>
              <a:rPr lang="en-US" altLang="ko-KR" dirty="0"/>
              <a:t>, </a:t>
            </a:r>
            <a:r>
              <a:rPr lang="ko-KR" altLang="en-US" dirty="0"/>
              <a:t>다른 하나는 채널을 이용해 채널에 들어온 모든 사람들에게 일괄적으로 메시지를 보내는 것입니다</a:t>
            </a:r>
            <a:r>
              <a:rPr lang="en-US" altLang="ko-KR" dirty="0"/>
              <a:t>. </a:t>
            </a:r>
            <a:r>
              <a:rPr lang="ko-KR" altLang="en-US" dirty="0"/>
              <a:t>저희가 만든 </a:t>
            </a:r>
            <a:r>
              <a:rPr lang="en-US" altLang="ko-KR" dirty="0"/>
              <a:t>Posting-Monitor</a:t>
            </a:r>
            <a:r>
              <a:rPr lang="ko-KR" altLang="en-US" dirty="0"/>
              <a:t>의 경우 각자 </a:t>
            </a:r>
            <a:r>
              <a:rPr lang="en-US" altLang="ko-KR" dirty="0"/>
              <a:t>URL</a:t>
            </a:r>
            <a:r>
              <a:rPr lang="ko-KR" altLang="en-US" dirty="0"/>
              <a:t>을 설정하고 개인이 원하는 웹사이트에 대한 </a:t>
            </a:r>
            <a:r>
              <a:rPr lang="ko-KR" altLang="en-US" dirty="0" err="1"/>
              <a:t>알림만을</a:t>
            </a:r>
            <a:r>
              <a:rPr lang="ko-KR" altLang="en-US" dirty="0"/>
              <a:t> 얻는 것이 목적이기에 개인 계정으로 메시지를 보내는 방법을 이용하게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E430A-2E3F-4E03-8EAE-1F01AF5584A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788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텔레그램</a:t>
            </a:r>
            <a:r>
              <a:rPr lang="ko-KR" altLang="en-US" dirty="0"/>
              <a:t> 메시지 발송 기능은 두 가지의 함수로 구성되어 있습니다</a:t>
            </a:r>
            <a:r>
              <a:rPr lang="en-US" altLang="ko-KR" dirty="0"/>
              <a:t>. </a:t>
            </a:r>
            <a:r>
              <a:rPr lang="ko-KR" altLang="en-US" dirty="0"/>
              <a:t>하나는 봇이 이용할 사용자 고유의 </a:t>
            </a:r>
            <a:r>
              <a:rPr lang="en-US" altLang="ko-KR" dirty="0" err="1"/>
              <a:t>chat_id</a:t>
            </a:r>
            <a:r>
              <a:rPr lang="ko-KR" altLang="en-US" dirty="0"/>
              <a:t>를 얻어 오는 함수이고</a:t>
            </a:r>
            <a:r>
              <a:rPr lang="en-US" altLang="ko-KR" dirty="0"/>
              <a:t>, </a:t>
            </a:r>
            <a:r>
              <a:rPr lang="ko-KR" altLang="en-US" dirty="0"/>
              <a:t>다른 하나는 봇을 이용해 사용자에게 메시지를 보내는 함수입니다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 err="1"/>
              <a:t>chat_id</a:t>
            </a:r>
            <a:r>
              <a:rPr lang="ko-KR" altLang="en-US" dirty="0"/>
              <a:t>란</a:t>
            </a:r>
            <a:r>
              <a:rPr lang="en-US" altLang="ko-KR" dirty="0"/>
              <a:t>, </a:t>
            </a:r>
            <a:r>
              <a:rPr lang="ko-KR" altLang="en-US" dirty="0" err="1"/>
              <a:t>텔레그램</a:t>
            </a:r>
            <a:r>
              <a:rPr lang="ko-KR" altLang="en-US" dirty="0"/>
              <a:t> 특성상의 고유 </a:t>
            </a:r>
            <a:r>
              <a:rPr lang="en-US" altLang="ko-KR" dirty="0"/>
              <a:t>username</a:t>
            </a:r>
            <a:r>
              <a:rPr lang="ko-KR" altLang="en-US" dirty="0"/>
              <a:t>도 아니고</a:t>
            </a:r>
            <a:r>
              <a:rPr lang="en-US" altLang="ko-KR" dirty="0"/>
              <a:t>, </a:t>
            </a:r>
            <a:r>
              <a:rPr lang="ko-KR" altLang="en-US" dirty="0"/>
              <a:t>이메일이나 로그인에 사용하는 계정명도 아닙니다</a:t>
            </a:r>
            <a:r>
              <a:rPr lang="en-US" altLang="ko-KR" dirty="0"/>
              <a:t>. </a:t>
            </a:r>
            <a:r>
              <a:rPr lang="en-US" altLang="ko-KR" dirty="0" err="1"/>
              <a:t>Chat_id</a:t>
            </a:r>
            <a:r>
              <a:rPr lang="ko-KR" altLang="en-US" dirty="0"/>
              <a:t>는 사용자의 </a:t>
            </a:r>
            <a:r>
              <a:rPr lang="ko-KR" altLang="en-US" dirty="0" err="1"/>
              <a:t>채팅방</a:t>
            </a:r>
            <a:r>
              <a:rPr lang="ko-KR" altLang="en-US" dirty="0"/>
              <a:t> 정보 등을 결정하는 고유의 정수 값입니다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 err="1"/>
              <a:t>chat_id</a:t>
            </a:r>
            <a:r>
              <a:rPr lang="ko-KR" altLang="en-US" dirty="0"/>
              <a:t>가 있어야만 봇이 사용자에게 메시지를 보내게 만들 요청을 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D331A-40ED-425E-B03C-25096740655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363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사용자의 </a:t>
            </a:r>
            <a:r>
              <a:rPr lang="en-US" altLang="ko-KR" dirty="0" err="1"/>
              <a:t>chat_id</a:t>
            </a:r>
            <a:r>
              <a:rPr lang="ko-KR" altLang="en-US" dirty="0"/>
              <a:t>를 얻어내려면</a:t>
            </a:r>
            <a:r>
              <a:rPr lang="en-US" altLang="ko-KR" dirty="0"/>
              <a:t>, </a:t>
            </a:r>
            <a:r>
              <a:rPr lang="ko-KR" altLang="en-US" dirty="0"/>
              <a:t>사용자가 봇에게 메시지를 한 번 무조건 보내야 합니다</a:t>
            </a:r>
            <a:r>
              <a:rPr lang="en-US" altLang="ko-KR" dirty="0"/>
              <a:t>. </a:t>
            </a:r>
            <a:r>
              <a:rPr lang="ko-KR" altLang="en-US" dirty="0" err="1"/>
              <a:t>텔레그램</a:t>
            </a:r>
            <a:r>
              <a:rPr lang="ko-KR" altLang="en-US" dirty="0"/>
              <a:t> 스팸 방지 대책으로 애초에 사용자가 봇에게 말을 건 적이 없으면 봇도 사용자에게 메시지를 보낼 수 없기 때문에</a:t>
            </a:r>
            <a:r>
              <a:rPr lang="en-US" altLang="ko-KR" dirty="0"/>
              <a:t>, </a:t>
            </a:r>
            <a:r>
              <a:rPr lang="ko-KR" altLang="en-US" dirty="0"/>
              <a:t>봇에게 메시지를 한 번 보내는 것으로 </a:t>
            </a:r>
            <a:r>
              <a:rPr lang="en-US" altLang="ko-KR" dirty="0" err="1"/>
              <a:t>chat_id</a:t>
            </a:r>
            <a:r>
              <a:rPr lang="ko-KR" altLang="en-US" dirty="0"/>
              <a:t>를 얻는것과 봇에 대한 사용자의 등록을 둘 다 한다고 볼 수 있습니다</a:t>
            </a:r>
            <a:r>
              <a:rPr lang="en-US" altLang="ko-KR" dirty="0"/>
              <a:t>. </a:t>
            </a:r>
            <a:r>
              <a:rPr lang="ko-KR" altLang="en-US" dirty="0"/>
              <a:t>따라서 이 함수는 등록 과정으로 웹 브라우저에 봇 계정의 링크를 띄우고</a:t>
            </a:r>
            <a:r>
              <a:rPr lang="en-US" altLang="ko-KR" dirty="0"/>
              <a:t>, 60</a:t>
            </a:r>
            <a:r>
              <a:rPr lang="ko-KR" altLang="en-US" dirty="0" err="1"/>
              <a:t>초동안</a:t>
            </a:r>
            <a:r>
              <a:rPr lang="ko-KR" altLang="en-US" dirty="0"/>
              <a:t> 사용자의 응답을 확인합니다</a:t>
            </a:r>
            <a:r>
              <a:rPr lang="en-US" altLang="ko-KR" dirty="0"/>
              <a:t>. </a:t>
            </a:r>
            <a:r>
              <a:rPr lang="ko-KR" altLang="en-US" dirty="0"/>
              <a:t>그 동안 봇에 대한 </a:t>
            </a:r>
            <a:r>
              <a:rPr lang="en-US" altLang="ko-KR" dirty="0"/>
              <a:t>‘update’ </a:t>
            </a:r>
            <a:r>
              <a:rPr lang="ko-KR" altLang="en-US" dirty="0"/>
              <a:t>오브젝트를 받아오면서</a:t>
            </a:r>
            <a:r>
              <a:rPr lang="en-US" altLang="ko-KR" dirty="0"/>
              <a:t>, </a:t>
            </a:r>
            <a:r>
              <a:rPr lang="ko-KR" altLang="en-US" dirty="0"/>
              <a:t>사용자가 입력한 </a:t>
            </a:r>
            <a:r>
              <a:rPr lang="en-US" altLang="ko-KR" dirty="0"/>
              <a:t>username </a:t>
            </a:r>
            <a:r>
              <a:rPr lang="ko-KR" altLang="en-US" dirty="0"/>
              <a:t>과 동일한 것이 있는 지 확인하고 일치하는 것이 있으면 해당 오브젝트에서 사용자의 </a:t>
            </a:r>
            <a:r>
              <a:rPr lang="en-US" altLang="ko-KR" dirty="0" err="1"/>
              <a:t>chat_id</a:t>
            </a:r>
            <a:r>
              <a:rPr lang="ko-KR" altLang="en-US" dirty="0"/>
              <a:t>를 추출합니다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D331A-40ED-425E-B03C-25096740655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036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사용자의 </a:t>
            </a:r>
            <a:r>
              <a:rPr lang="en-US" altLang="ko-KR" dirty="0" err="1"/>
              <a:t>chat_id</a:t>
            </a:r>
            <a:r>
              <a:rPr lang="ko-KR" altLang="en-US" dirty="0"/>
              <a:t>를 성공적으로 받아왔다면</a:t>
            </a:r>
            <a:r>
              <a:rPr lang="en-US" altLang="ko-KR" dirty="0"/>
              <a:t>, </a:t>
            </a:r>
            <a:r>
              <a:rPr lang="ko-KR" altLang="en-US" dirty="0"/>
              <a:t>봇</a:t>
            </a:r>
            <a:r>
              <a:rPr lang="en-US" altLang="ko-KR" dirty="0"/>
              <a:t>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토큰을 이용한 웹 요청문을 작성하여 원하는 메시지를 사용자에게 보내줄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D331A-40ED-425E-B03C-25096740655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036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6281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86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0985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354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99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2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1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4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7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2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2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9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3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1FC26D-4764-4B35-9E1F-F49762D00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altLang="ko-KR" sz="6000" dirty="0">
                <a:solidFill>
                  <a:srgbClr val="FFFFFF"/>
                </a:solidFill>
              </a:rPr>
              <a:t>Posting Monitor</a:t>
            </a:r>
            <a:endParaRPr lang="ko-KR" altLang="en-US" sz="60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C1749F-C850-4375-8803-EE1B9C465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rgbClr val="FFFFFF">
                    <a:alpha val="70000"/>
                  </a:srgbClr>
                </a:solidFill>
              </a:rPr>
              <a:t>11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</a:rPr>
              <a:t>조 최종발표</a:t>
            </a:r>
            <a:endParaRPr lang="en-US" altLang="ko-KR" dirty="0">
              <a:solidFill>
                <a:srgbClr val="FFFFFF">
                  <a:alpha val="70000"/>
                </a:srgbClr>
              </a:solidFill>
            </a:endParaRPr>
          </a:p>
          <a:p>
            <a:pPr algn="l"/>
            <a:r>
              <a:rPr lang="ko-KR" altLang="en-US" dirty="0">
                <a:solidFill>
                  <a:srgbClr val="FFFFFF">
                    <a:alpha val="70000"/>
                  </a:srgbClr>
                </a:solidFill>
              </a:rPr>
              <a:t>김성섭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</a:rPr>
              <a:t>,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</a:rPr>
              <a:t> 김하림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</a:rPr>
              <a:t>,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</a:rPr>
              <a:t> 이진욱</a:t>
            </a:r>
            <a:endParaRPr lang="en-US" altLang="ko-KR" dirty="0">
              <a:solidFill>
                <a:srgbClr val="FFFFFF">
                  <a:alpha val="70000"/>
                </a:srgbClr>
              </a:solidFill>
            </a:endParaRPr>
          </a:p>
          <a:p>
            <a:pPr algn="l"/>
            <a:r>
              <a:rPr lang="en-US" altLang="ko-KR" kern="100" dirty="0" err="1">
                <a:solidFill>
                  <a:srgbClr val="FFFFFF">
                    <a:alpha val="70000"/>
                  </a:srgb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Github</a:t>
            </a:r>
            <a:r>
              <a:rPr lang="en-US" altLang="ko-KR" kern="100" dirty="0">
                <a:solidFill>
                  <a:srgbClr val="FFFFFF">
                    <a:alpha val="70000"/>
                  </a:srgb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https://</a:t>
            </a:r>
            <a:r>
              <a:rPr lang="en-US" altLang="ko-KR" kern="100" dirty="0" err="1">
                <a:solidFill>
                  <a:srgbClr val="FFFFFF">
                    <a:alpha val="70000"/>
                  </a:srgb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github.com</a:t>
            </a:r>
            <a:r>
              <a:rPr lang="en-US" altLang="ko-KR" kern="100" dirty="0">
                <a:solidFill>
                  <a:srgbClr val="FFFFFF">
                    <a:alpha val="70000"/>
                  </a:srgb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en-US" altLang="ko-KR" kern="100" dirty="0" err="1">
                <a:solidFill>
                  <a:srgbClr val="FFFFFF">
                    <a:alpha val="70000"/>
                  </a:srgb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harim</a:t>
            </a:r>
            <a:r>
              <a:rPr lang="en-US" altLang="ko-KR" kern="100" dirty="0">
                <a:solidFill>
                  <a:srgbClr val="FFFFFF">
                    <a:alpha val="70000"/>
                  </a:srgb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-k/Posting-Monitor</a:t>
            </a:r>
            <a:endParaRPr lang="ko-KR" altLang="ko-KR" kern="100" dirty="0">
              <a:solidFill>
                <a:srgbClr val="FFFFFF">
                  <a:alpha val="70000"/>
                </a:srgb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/>
            <a:endParaRPr lang="ko-KR" alt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1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70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AB6DF-E69A-4A60-BB5F-EB1309315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215" y="2179124"/>
            <a:ext cx="4968050" cy="35798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카카오톡 메시지 발송 사전조사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 	- </a:t>
            </a:r>
            <a:r>
              <a:rPr lang="en-US" altLang="ko-KR" sz="1400" dirty="0" err="1"/>
              <a:t>KakaoTalk</a:t>
            </a:r>
            <a:r>
              <a:rPr lang="en-US" altLang="ko-KR" sz="1400" dirty="0"/>
              <a:t> </a:t>
            </a:r>
            <a:r>
              <a:rPr lang="ko-KR" altLang="en-US" sz="1400" dirty="0"/>
              <a:t>메시지 </a:t>
            </a:r>
            <a:r>
              <a:rPr lang="en-US" altLang="ko-KR" sz="1400" dirty="0"/>
              <a:t>API</a:t>
            </a:r>
            <a:r>
              <a:rPr lang="ko-KR" altLang="en-US" sz="1400" dirty="0"/>
              <a:t> 지원범위</a:t>
            </a: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	- </a:t>
            </a:r>
            <a:r>
              <a:rPr lang="ko-KR" altLang="en-US" sz="1400" dirty="0" err="1"/>
              <a:t>알림톡이나</a:t>
            </a:r>
            <a:r>
              <a:rPr lang="en-US" altLang="ko-KR" sz="1400" dirty="0"/>
              <a:t> </a:t>
            </a:r>
            <a:r>
              <a:rPr lang="ko-KR" altLang="en-US" sz="1400" dirty="0"/>
              <a:t>카카오링크가 아닌</a:t>
            </a:r>
            <a:r>
              <a:rPr lang="en-US" altLang="ko-KR" sz="1400" dirty="0"/>
              <a:t>, </a:t>
            </a:r>
            <a:r>
              <a:rPr lang="ko-KR" altLang="en-US" sz="1400" dirty="0"/>
              <a:t>앱에 가입하는 형태</a:t>
            </a: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	- </a:t>
            </a:r>
            <a:r>
              <a:rPr lang="ko-KR" altLang="en-US" sz="1400" dirty="0" err="1"/>
              <a:t>알림톡은</a:t>
            </a:r>
            <a:r>
              <a:rPr lang="ko-KR" altLang="en-US" sz="1400" dirty="0"/>
              <a:t> 보다 다양한 기능이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비용이 요구됨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300143-A71E-4317-9917-B87E9F72CA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71431" y="2226276"/>
            <a:ext cx="4043156" cy="28952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066A807-37F3-47AC-950E-8920443E28AC}"/>
              </a:ext>
            </a:extLst>
          </p:cNvPr>
          <p:cNvSpPr txBox="1">
            <a:spLocks/>
          </p:cNvSpPr>
          <p:nvPr/>
        </p:nvSpPr>
        <p:spPr>
          <a:xfrm>
            <a:off x="685167" y="584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구조 및 역할</a:t>
            </a:r>
            <a:r>
              <a:rPr lang="en-US" altLang="ko-KR" dirty="0">
                <a:solidFill>
                  <a:schemeClr val="tx1"/>
                </a:solidFill>
              </a:rPr>
              <a:t>– Messenger(</a:t>
            </a:r>
            <a:r>
              <a:rPr lang="ko-KR" altLang="en-US" dirty="0">
                <a:solidFill>
                  <a:schemeClr val="tx1"/>
                </a:solidFill>
              </a:rPr>
              <a:t>카카오톡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20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B4C98-F036-455D-A874-59718E74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구조 및 역할</a:t>
            </a:r>
            <a:r>
              <a:rPr lang="en-US" altLang="ko-KR" dirty="0">
                <a:solidFill>
                  <a:schemeClr val="tx1"/>
                </a:solidFill>
              </a:rPr>
              <a:t>– Messenger(</a:t>
            </a:r>
            <a:r>
              <a:rPr lang="ko-KR" altLang="en-US" dirty="0">
                <a:solidFill>
                  <a:schemeClr val="tx1"/>
                </a:solidFill>
              </a:rPr>
              <a:t>카카오톡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AB6DF-E69A-4A60-BB5F-EB1309315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89"/>
            <a:ext cx="5418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카카오톡 메시지 발송 구현 과정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	- </a:t>
            </a:r>
            <a:r>
              <a:rPr lang="ko-KR" altLang="en-US" sz="1400" dirty="0"/>
              <a:t>토큰을 받아오는 과정 </a:t>
            </a:r>
            <a:r>
              <a:rPr lang="en-US" altLang="ko-KR" sz="1400" dirty="0"/>
              <a:t>(</a:t>
            </a:r>
            <a:r>
              <a:rPr lang="ko-KR" altLang="en-US" sz="1400" dirty="0"/>
              <a:t>계정 등록</a:t>
            </a:r>
            <a:r>
              <a:rPr lang="en-US" altLang="ko-KR" sz="14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	- </a:t>
            </a:r>
            <a:r>
              <a:rPr lang="ko-KR" altLang="en-US" sz="1400" dirty="0"/>
              <a:t>토큰</a:t>
            </a:r>
            <a:r>
              <a:rPr lang="en-US" altLang="ko-KR" sz="1400" dirty="0"/>
              <a:t>, </a:t>
            </a:r>
            <a:r>
              <a:rPr lang="ko-KR" altLang="en-US" sz="1400" dirty="0"/>
              <a:t>메시지를 조합하여 메시지를 발송하는 과정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33C610-1E40-4509-97E9-655CE22DA3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160589"/>
            <a:ext cx="3518510" cy="18265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5AE37A-9710-4401-9494-2114CAC3A74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4594227"/>
            <a:ext cx="3944549" cy="114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37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B4C98-F036-455D-A874-59718E74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구조 및 역할</a:t>
            </a:r>
            <a:r>
              <a:rPr lang="en-US" altLang="ko-KR" dirty="0">
                <a:solidFill>
                  <a:schemeClr val="tx1"/>
                </a:solidFill>
              </a:rPr>
              <a:t>– Messenger(</a:t>
            </a:r>
            <a:r>
              <a:rPr lang="ko-KR" altLang="en-US" dirty="0">
                <a:solidFill>
                  <a:schemeClr val="tx1"/>
                </a:solidFill>
              </a:rPr>
              <a:t>카카오톡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77F66D-000A-4D28-A3A3-FDAF1C390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330" y="1930400"/>
            <a:ext cx="2442672" cy="39394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2CD8A4-7ABD-4F5E-91B0-0D49A595819C}"/>
              </a:ext>
            </a:extLst>
          </p:cNvPr>
          <p:cNvSpPr txBox="1">
            <a:spLocks/>
          </p:cNvSpPr>
          <p:nvPr/>
        </p:nvSpPr>
        <p:spPr>
          <a:xfrm>
            <a:off x="182032" y="2147889"/>
            <a:ext cx="60409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ko-KR" altLang="en-US" sz="1800" dirty="0"/>
              <a:t>토큰을 받아오는 과정 </a:t>
            </a:r>
            <a:r>
              <a:rPr lang="en-US" altLang="ko-KR" sz="1800" dirty="0"/>
              <a:t>(</a:t>
            </a:r>
            <a:r>
              <a:rPr lang="ko-KR" altLang="en-US" sz="1800" dirty="0"/>
              <a:t>계정 등록</a:t>
            </a:r>
            <a:r>
              <a:rPr lang="en-US" altLang="ko-KR" sz="1800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/>
              <a:t>	- </a:t>
            </a:r>
            <a:r>
              <a:rPr lang="ko-KR" altLang="en-US" sz="1400" dirty="0"/>
              <a:t>사용 가능한 토큰이 없을 경우</a:t>
            </a:r>
            <a:r>
              <a:rPr lang="en-US" altLang="ko-KR" sz="1400" dirty="0"/>
              <a:t>, </a:t>
            </a:r>
            <a:r>
              <a:rPr lang="ko-KR" altLang="en-US" sz="1400" dirty="0"/>
              <a:t>토큰을 발급하는 과정을 거침</a:t>
            </a:r>
            <a:endParaRPr lang="en-US" altLang="ko-KR" sz="1400" dirty="0"/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altLang="ko-KR" sz="1400" dirty="0"/>
              <a:t>		- </a:t>
            </a:r>
            <a:r>
              <a:rPr lang="ko-KR" altLang="en-US" sz="1400" dirty="0"/>
              <a:t>메시지 수신 알림이 꼭 요구됨</a:t>
            </a:r>
            <a:r>
              <a:rPr lang="en-US" altLang="ko-KR" sz="1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6225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B4C98-F036-455D-A874-59718E74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구조 및 역할</a:t>
            </a:r>
            <a:r>
              <a:rPr lang="en-US" altLang="ko-KR" dirty="0">
                <a:solidFill>
                  <a:schemeClr val="tx1"/>
                </a:solidFill>
              </a:rPr>
              <a:t>– Messenger(</a:t>
            </a:r>
            <a:r>
              <a:rPr lang="ko-KR" altLang="en-US" dirty="0">
                <a:solidFill>
                  <a:schemeClr val="tx1"/>
                </a:solidFill>
              </a:rPr>
              <a:t>카카오톡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AB6DF-E69A-4A60-BB5F-EB1309315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220430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로컬에 저장된 토큰을 이용하여 나에게 보내기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	</a:t>
            </a:r>
            <a:r>
              <a:rPr lang="en-US" altLang="ko-KR" sz="1200" dirty="0"/>
              <a:t>-</a:t>
            </a:r>
            <a:r>
              <a:rPr lang="ko-KR" altLang="en-US" sz="1400" dirty="0"/>
              <a:t> 토큰</a:t>
            </a:r>
            <a:r>
              <a:rPr lang="en-US" altLang="ko-KR" sz="1400" dirty="0"/>
              <a:t>,</a:t>
            </a:r>
            <a:r>
              <a:rPr lang="ko-KR" altLang="en-US" sz="1400" dirty="0"/>
              <a:t>메시지를 조합하여 메시지를 발송</a:t>
            </a:r>
            <a:endParaRPr lang="en-US" altLang="ko-KR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3A1EAA-F523-4E43-BE11-450801A35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14" y="4100975"/>
            <a:ext cx="56769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9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BB2D317-7A7C-4D67-B279-2CC04E964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236" y="1930400"/>
            <a:ext cx="3639058" cy="30293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49B4C98-F036-455D-A874-59718E74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구조 및 역할</a:t>
            </a:r>
            <a:r>
              <a:rPr lang="en-US" altLang="ko-KR" dirty="0">
                <a:solidFill>
                  <a:schemeClr val="tx1"/>
                </a:solidFill>
              </a:rPr>
              <a:t>– Messenger(</a:t>
            </a:r>
            <a:r>
              <a:rPr lang="ko-KR" altLang="en-US" dirty="0" err="1">
                <a:solidFill>
                  <a:schemeClr val="tx1"/>
                </a:solidFill>
              </a:rPr>
              <a:t>텔레그램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AB6DF-E69A-4A60-BB5F-EB1309315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텔레그램</a:t>
            </a:r>
            <a:r>
              <a:rPr lang="ko-KR" altLang="en-US" dirty="0"/>
              <a:t> </a:t>
            </a:r>
            <a:r>
              <a:rPr lang="en-US" altLang="ko-KR" dirty="0"/>
              <a:t>Bot API</a:t>
            </a:r>
            <a:r>
              <a:rPr lang="ko-KR" altLang="en-US" dirty="0"/>
              <a:t>를 이용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봇을 생성하고</a:t>
            </a:r>
            <a:r>
              <a:rPr lang="en-US" altLang="ko-KR" dirty="0"/>
              <a:t>, </a:t>
            </a:r>
            <a:r>
              <a:rPr lang="ko-KR" altLang="en-US" dirty="0"/>
              <a:t>해당 봇이 메시지를 주는 형태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봇 기능에 대한 다양한 확장이 가능함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BotFather</a:t>
            </a:r>
            <a:r>
              <a:rPr lang="ko-KR" altLang="en-US" dirty="0"/>
              <a:t> 계정을 이용해 봇을 등록하고</a:t>
            </a:r>
            <a:br>
              <a:rPr lang="en-US" altLang="ko-KR" dirty="0"/>
            </a:br>
            <a:r>
              <a:rPr lang="en-US" altLang="ko-KR" dirty="0"/>
              <a:t>API </a:t>
            </a:r>
            <a:r>
              <a:rPr lang="ko-KR" altLang="en-US" dirty="0"/>
              <a:t>토큰을 발급받을 수 있음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41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B4C98-F036-455D-A874-59718E74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구조 및 역할</a:t>
            </a:r>
            <a:r>
              <a:rPr lang="en-US" altLang="ko-KR" dirty="0">
                <a:solidFill>
                  <a:schemeClr val="tx1"/>
                </a:solidFill>
              </a:rPr>
              <a:t>– Messenger(</a:t>
            </a:r>
            <a:r>
              <a:rPr lang="ko-KR" altLang="en-US" dirty="0" err="1">
                <a:solidFill>
                  <a:schemeClr val="tx1"/>
                </a:solidFill>
              </a:rPr>
              <a:t>텔레그램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AB6DF-E69A-4A60-BB5F-EB1309315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텔레그램</a:t>
            </a:r>
            <a:r>
              <a:rPr lang="ko-KR" altLang="en-US" dirty="0"/>
              <a:t> 메시지 발송 기능은</a:t>
            </a:r>
            <a:br>
              <a:rPr lang="en-US" altLang="ko-KR" dirty="0"/>
            </a:br>
            <a:r>
              <a:rPr lang="ko-KR" altLang="en-US" dirty="0"/>
              <a:t>두 가지로 구성됨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봇이 이용할 사용자 고유의 </a:t>
            </a:r>
            <a:br>
              <a:rPr lang="en-US" altLang="ko-KR" dirty="0"/>
            </a:br>
            <a:r>
              <a:rPr lang="en-US" altLang="ko-KR" dirty="0" err="1"/>
              <a:t>chat_id</a:t>
            </a:r>
            <a:r>
              <a:rPr lang="en-US" altLang="ko-KR" dirty="0"/>
              <a:t> </a:t>
            </a:r>
            <a:r>
              <a:rPr lang="ko-KR" altLang="en-US" dirty="0"/>
              <a:t>를 받아오는 함수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봇을 이용해 사용자에게 메시지를</a:t>
            </a:r>
            <a:br>
              <a:rPr lang="en-US" altLang="ko-KR" dirty="0"/>
            </a:br>
            <a:r>
              <a:rPr lang="ko-KR" altLang="en-US" dirty="0"/>
              <a:t>보내는 함수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DADA59F-5A85-4EE1-94E9-D53432124C8E}"/>
              </a:ext>
            </a:extLst>
          </p:cNvPr>
          <p:cNvGrpSpPr/>
          <p:nvPr/>
        </p:nvGrpSpPr>
        <p:grpSpPr>
          <a:xfrm>
            <a:off x="5264312" y="2160589"/>
            <a:ext cx="4344145" cy="2814517"/>
            <a:chOff x="5264312" y="2160589"/>
            <a:chExt cx="4344145" cy="2814517"/>
          </a:xfrm>
        </p:grpSpPr>
        <p:pic>
          <p:nvPicPr>
            <p:cNvPr id="8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DDAA8063-8195-4FE3-8671-7EA97E373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64312" y="2160589"/>
              <a:ext cx="4344145" cy="2814517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74ABE3F-DA10-4DD6-9B30-86029A0F0E6E}"/>
                </a:ext>
              </a:extLst>
            </p:cNvPr>
            <p:cNvSpPr/>
            <p:nvPr/>
          </p:nvSpPr>
          <p:spPr>
            <a:xfrm>
              <a:off x="6096000" y="2501900"/>
              <a:ext cx="1974850" cy="952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0DEC7B-DBC8-45D1-9A20-FF332B411279}"/>
                </a:ext>
              </a:extLst>
            </p:cNvPr>
            <p:cNvSpPr/>
            <p:nvPr/>
          </p:nvSpPr>
          <p:spPr>
            <a:xfrm>
              <a:off x="7150100" y="3139803"/>
              <a:ext cx="1974850" cy="952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0555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B4C98-F036-455D-A874-59718E74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구조 및 역할</a:t>
            </a:r>
            <a:r>
              <a:rPr lang="en-US" altLang="ko-KR" dirty="0">
                <a:solidFill>
                  <a:schemeClr val="tx1"/>
                </a:solidFill>
              </a:rPr>
              <a:t>– Messenger(</a:t>
            </a:r>
            <a:r>
              <a:rPr lang="ko-KR" altLang="en-US" dirty="0" err="1">
                <a:solidFill>
                  <a:schemeClr val="tx1"/>
                </a:solidFill>
              </a:rPr>
              <a:t>텔레그램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AB6DF-E69A-4A60-BB5F-EB1309315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봇이 이용할 사용자 고유의 </a:t>
            </a:r>
            <a:br>
              <a:rPr lang="en-US" altLang="ko-KR" dirty="0"/>
            </a:br>
            <a:r>
              <a:rPr lang="en-US" altLang="ko-KR" dirty="0" err="1"/>
              <a:t>chat_id</a:t>
            </a:r>
            <a:r>
              <a:rPr lang="en-US" altLang="ko-KR" dirty="0"/>
              <a:t> </a:t>
            </a:r>
            <a:r>
              <a:rPr lang="ko-KR" altLang="en-US" dirty="0"/>
              <a:t>를 받아오는 함수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사용자가 봇에게 메시지를 받기 위해</a:t>
            </a:r>
            <a:br>
              <a:rPr lang="en-US" altLang="ko-KR" dirty="0"/>
            </a:br>
            <a:r>
              <a:rPr lang="ko-KR" altLang="en-US" dirty="0"/>
              <a:t>반드시</a:t>
            </a:r>
            <a:r>
              <a:rPr lang="en-US" altLang="ko-KR" dirty="0"/>
              <a:t> </a:t>
            </a:r>
            <a:r>
              <a:rPr lang="ko-KR" altLang="en-US" dirty="0"/>
              <a:t>직접 봇에게 메시지를 한 번</a:t>
            </a:r>
            <a:br>
              <a:rPr lang="en-US" altLang="ko-KR" dirty="0"/>
            </a:br>
            <a:r>
              <a:rPr lang="ko-KR" altLang="en-US" dirty="0"/>
              <a:t>보내야 함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9675458-5A56-4992-90CC-F38DDF51A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526" y="1930400"/>
            <a:ext cx="4782217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05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B4C98-F036-455D-A874-59718E74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구조 및 역할</a:t>
            </a:r>
            <a:r>
              <a:rPr lang="en-US" altLang="ko-KR" dirty="0">
                <a:solidFill>
                  <a:schemeClr val="tx1"/>
                </a:solidFill>
              </a:rPr>
              <a:t>– Messenger(</a:t>
            </a:r>
            <a:r>
              <a:rPr lang="ko-KR" altLang="en-US" dirty="0" err="1">
                <a:solidFill>
                  <a:schemeClr val="tx1"/>
                </a:solidFill>
              </a:rPr>
              <a:t>텔레그램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AB6DF-E69A-4A60-BB5F-EB1309315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봇을 이용해 사용자에게 메시지를</a:t>
            </a:r>
            <a:br>
              <a:rPr lang="en-US" altLang="ko-KR" dirty="0"/>
            </a:br>
            <a:r>
              <a:rPr lang="ko-KR" altLang="en-US" dirty="0"/>
              <a:t>보내는 함수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사용자의 </a:t>
            </a:r>
            <a:r>
              <a:rPr lang="en-US" altLang="ko-KR" dirty="0" err="1"/>
              <a:t>chat_id</a:t>
            </a:r>
            <a:r>
              <a:rPr lang="ko-KR" altLang="en-US" dirty="0"/>
              <a:t>를 통해 웹 요청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봇이 메시지를 보낼 수 있음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BBA076A-B78C-41AB-80BE-BE5CF3216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195" y="2546019"/>
            <a:ext cx="4763165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67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B4C98-F036-455D-A874-59718E74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구조 및 역할</a:t>
            </a:r>
            <a:r>
              <a:rPr lang="en-US" altLang="ko-KR" dirty="0">
                <a:solidFill>
                  <a:schemeClr val="tx1"/>
                </a:solidFill>
              </a:rPr>
              <a:t>– GUI (</a:t>
            </a:r>
            <a:r>
              <a:rPr lang="en-US" altLang="ko-KR" dirty="0" err="1">
                <a:solidFill>
                  <a:schemeClr val="tx1"/>
                </a:solidFill>
              </a:rPr>
              <a:t>Tkinter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AB6DF-E69A-4A60-BB5F-EB1309315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– Python3 </a:t>
            </a:r>
            <a:r>
              <a:rPr lang="ko-KR" altLang="en-US" dirty="0"/>
              <a:t>내장 인터페이스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Tk GUI</a:t>
            </a:r>
            <a:r>
              <a:rPr lang="ko-KR" altLang="en-US" dirty="0"/>
              <a:t>를 </a:t>
            </a:r>
            <a:r>
              <a:rPr lang="en-US" altLang="ko-KR" dirty="0"/>
              <a:t>Python</a:t>
            </a:r>
            <a:r>
              <a:rPr lang="ko-KR" altLang="en-US" dirty="0"/>
              <a:t>에서 사용할 수 있도록 한 것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오래된 인터페이스이지만 간단하고</a:t>
            </a:r>
            <a:r>
              <a:rPr lang="en-US" altLang="ko-KR" dirty="0"/>
              <a:t>, </a:t>
            </a:r>
            <a:r>
              <a:rPr lang="ko-KR" altLang="en-US" dirty="0"/>
              <a:t>빠름</a:t>
            </a:r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4B18831-3E5C-4160-8D17-562620F22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81" y="1555826"/>
            <a:ext cx="3477110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06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B4C98-F036-455D-A874-59718E74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en-US" dirty="0">
                <a:solidFill>
                  <a:schemeClr val="tx1"/>
                </a:solidFill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89808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A0838-A708-4B53-8DDA-3C1A68AE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목차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F8E9088-EF14-4738-A0AC-589524A2E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601806"/>
              </p:ext>
            </p:extLst>
          </p:nvPr>
        </p:nvGraphicFramePr>
        <p:xfrm>
          <a:off x="1286933" y="1709057"/>
          <a:ext cx="7209367" cy="286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7776B9D-92F1-447F-B40A-77A40D1974FC}"/>
              </a:ext>
            </a:extLst>
          </p:cNvPr>
          <p:cNvSpPr/>
          <p:nvPr/>
        </p:nvSpPr>
        <p:spPr>
          <a:xfrm>
            <a:off x="1286933" y="4715197"/>
            <a:ext cx="7209367" cy="602606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BD43838-C74D-42A2-B8D8-848B576DFBD8}"/>
              </a:ext>
            </a:extLst>
          </p:cNvPr>
          <p:cNvSpPr/>
          <p:nvPr/>
        </p:nvSpPr>
        <p:spPr>
          <a:xfrm>
            <a:off x="1286932" y="5502729"/>
            <a:ext cx="7209367" cy="602606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EE80435-536A-4334-9F43-BECF81153A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0500" y="4841875"/>
            <a:ext cx="341993" cy="34199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59E8D1D-A896-49BE-9E57-F2D793FA5F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460500" y="5635171"/>
            <a:ext cx="343713" cy="34371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A7543D47-3B60-4AD9-BF72-7146ECF2A257}"/>
              </a:ext>
            </a:extLst>
          </p:cNvPr>
          <p:cNvGrpSpPr/>
          <p:nvPr/>
        </p:nvGrpSpPr>
        <p:grpSpPr>
          <a:xfrm>
            <a:off x="1976060" y="4711568"/>
            <a:ext cx="6513356" cy="602606"/>
            <a:chOff x="696010" y="2260961"/>
            <a:chExt cx="6513356" cy="60260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80505B7-7342-4DCC-BDE0-FE7FFA47C892}"/>
                </a:ext>
              </a:extLst>
            </p:cNvPr>
            <p:cNvSpPr/>
            <p:nvPr/>
          </p:nvSpPr>
          <p:spPr>
            <a:xfrm>
              <a:off x="696010" y="2260961"/>
              <a:ext cx="6513356" cy="60260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6AD58C-1389-4A0E-8A84-A95A6B1D0A6C}"/>
                </a:ext>
              </a:extLst>
            </p:cNvPr>
            <p:cNvSpPr txBox="1"/>
            <p:nvPr/>
          </p:nvSpPr>
          <p:spPr>
            <a:xfrm>
              <a:off x="696010" y="2260961"/>
              <a:ext cx="6513356" cy="602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776" tIns="63776" rIns="63776" bIns="63776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200" dirty="0"/>
                <a:t>시연</a:t>
              </a:r>
              <a:endParaRPr lang="en-US" sz="2200" kern="12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725B34-0221-45F5-9364-7D422B2D6F3A}"/>
              </a:ext>
            </a:extLst>
          </p:cNvPr>
          <p:cNvGrpSpPr/>
          <p:nvPr/>
        </p:nvGrpSpPr>
        <p:grpSpPr>
          <a:xfrm>
            <a:off x="1976060" y="5499100"/>
            <a:ext cx="6513356" cy="602606"/>
            <a:chOff x="696010" y="2260961"/>
            <a:chExt cx="6513356" cy="60260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507F33-753D-43B0-A532-F64EB709CE00}"/>
                </a:ext>
              </a:extLst>
            </p:cNvPr>
            <p:cNvSpPr/>
            <p:nvPr/>
          </p:nvSpPr>
          <p:spPr>
            <a:xfrm>
              <a:off x="696010" y="2260961"/>
              <a:ext cx="6513356" cy="60260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5C01CA-8E19-4567-88E6-677074BC8BE4}"/>
                </a:ext>
              </a:extLst>
            </p:cNvPr>
            <p:cNvSpPr txBox="1"/>
            <p:nvPr/>
          </p:nvSpPr>
          <p:spPr>
            <a:xfrm>
              <a:off x="696010" y="2260961"/>
              <a:ext cx="6513356" cy="602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776" tIns="63776" rIns="63776" bIns="63776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200" kern="1200" dirty="0"/>
                <a:t>결과 및 분석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9288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B4C98-F036-455D-A874-59718E74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6. </a:t>
            </a:r>
            <a:r>
              <a:rPr lang="ko-KR" altLang="en-US" dirty="0">
                <a:solidFill>
                  <a:schemeClr val="tx1"/>
                </a:solidFill>
              </a:rPr>
              <a:t>결과 및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AB6DF-E69A-4A60-BB5F-EB1309315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웹사이트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400" dirty="0"/>
              <a:t>	- </a:t>
            </a:r>
            <a:r>
              <a:rPr lang="ko-KR" altLang="en-US" sz="1400" dirty="0" err="1"/>
              <a:t>에브리타임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인사캠</a:t>
            </a:r>
            <a:r>
              <a:rPr lang="ko-KR" altLang="en-US" sz="1400" dirty="0"/>
              <a:t> 자유게시판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- </a:t>
            </a:r>
            <a:r>
              <a:rPr lang="ko-KR" altLang="en-US" sz="1400" dirty="0"/>
              <a:t>트위터</a:t>
            </a:r>
          </a:p>
          <a:p>
            <a:pPr marL="0" indent="0">
              <a:buNone/>
            </a:pPr>
            <a:r>
              <a:rPr lang="en-US" altLang="ko-KR" sz="1400" dirty="0"/>
              <a:t>	- </a:t>
            </a:r>
            <a:r>
              <a:rPr lang="en-US" altLang="ko-KR" sz="1400" dirty="0" err="1"/>
              <a:t>saramin</a:t>
            </a:r>
            <a:r>
              <a:rPr lang="en-US" altLang="ko-KR" sz="1400" dirty="0"/>
              <a:t>(</a:t>
            </a:r>
            <a:r>
              <a:rPr lang="ko-KR" altLang="en-US" sz="1400" dirty="0"/>
              <a:t>사람인</a:t>
            </a:r>
            <a:r>
              <a:rPr lang="en-US" altLang="ko-KR" sz="1400" dirty="0"/>
              <a:t>) </a:t>
            </a:r>
            <a:r>
              <a:rPr lang="ko-KR" altLang="en-US" sz="1400" dirty="0"/>
              <a:t>검색</a:t>
            </a:r>
          </a:p>
          <a:p>
            <a:pPr marL="0" indent="0">
              <a:buNone/>
            </a:pPr>
            <a:r>
              <a:rPr lang="en-US" altLang="ko-KR" sz="1400" dirty="0"/>
              <a:t>	- </a:t>
            </a:r>
            <a:r>
              <a:rPr lang="en-US" altLang="ko-KR" sz="1400" dirty="0" err="1"/>
              <a:t>youtube</a:t>
            </a:r>
            <a:r>
              <a:rPr lang="en-US" altLang="ko-KR" sz="1400" dirty="0"/>
              <a:t> </a:t>
            </a:r>
            <a:r>
              <a:rPr lang="ko-KR" altLang="en-US" sz="1400" dirty="0"/>
              <a:t>채널</a:t>
            </a:r>
          </a:p>
          <a:p>
            <a:pPr marL="0" indent="0">
              <a:buNone/>
            </a:pPr>
            <a:r>
              <a:rPr lang="en-US" altLang="ko-KR" sz="1400" dirty="0"/>
              <a:t>	- </a:t>
            </a:r>
            <a:r>
              <a:rPr lang="ko-KR" altLang="en-US" sz="1400" dirty="0"/>
              <a:t>카카오 채용 공고</a:t>
            </a:r>
          </a:p>
          <a:p>
            <a:pPr marL="0" indent="0">
              <a:buNone/>
            </a:pPr>
            <a:r>
              <a:rPr lang="en-US" altLang="ko-KR" sz="1400" dirty="0"/>
              <a:t>	- </a:t>
            </a:r>
            <a:r>
              <a:rPr lang="ko-KR" altLang="en-US" sz="1400" dirty="0"/>
              <a:t>성균관대학교 소프트웨어학과 공지사항</a:t>
            </a:r>
          </a:p>
          <a:p>
            <a:pPr marL="0" indent="0">
              <a:buNone/>
            </a:pPr>
            <a:r>
              <a:rPr lang="en-US" altLang="ko-KR" sz="1400" dirty="0"/>
              <a:t>	- </a:t>
            </a:r>
            <a:r>
              <a:rPr lang="ko-KR" altLang="en-US" sz="1400" dirty="0" err="1"/>
              <a:t>디씨인사이드</a:t>
            </a:r>
            <a:r>
              <a:rPr lang="ko-KR" altLang="en-US" sz="1400" dirty="0"/>
              <a:t> 리그 오브 레전드 갤러리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- </a:t>
            </a:r>
            <a:r>
              <a:rPr lang="ko-KR" altLang="en-US" sz="1400" dirty="0"/>
              <a:t>서울주택도시공사 주택임대 공지사항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501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B4C98-F036-455D-A874-59718E74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6. </a:t>
            </a:r>
            <a:r>
              <a:rPr lang="ko-KR" altLang="en-US" dirty="0">
                <a:solidFill>
                  <a:schemeClr val="tx1"/>
                </a:solidFill>
              </a:rPr>
              <a:t>결과 및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AB6DF-E69A-4A60-BB5F-EB1309315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모니터링 가능 웹사이트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1400" dirty="0"/>
              <a:t>- </a:t>
            </a:r>
            <a:r>
              <a:rPr lang="ko-KR" altLang="en-US" sz="1400" dirty="0" err="1"/>
              <a:t>에브리타임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인사캠</a:t>
            </a:r>
            <a:r>
              <a:rPr lang="ko-KR" altLang="en-US" sz="1400" dirty="0"/>
              <a:t> 자유게시판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- </a:t>
            </a:r>
            <a:r>
              <a:rPr lang="ko-KR" altLang="en-US" sz="1400" dirty="0"/>
              <a:t>트위터</a:t>
            </a:r>
          </a:p>
          <a:p>
            <a:pPr marL="0" indent="0">
              <a:buNone/>
            </a:pPr>
            <a:r>
              <a:rPr lang="en-US" altLang="ko-KR" sz="1400" dirty="0"/>
              <a:t>	- </a:t>
            </a:r>
            <a:r>
              <a:rPr lang="en-US" altLang="ko-KR" sz="1400" dirty="0" err="1"/>
              <a:t>youtube</a:t>
            </a:r>
            <a:r>
              <a:rPr lang="en-US" altLang="ko-KR" sz="1400" dirty="0"/>
              <a:t> </a:t>
            </a:r>
            <a:r>
              <a:rPr lang="ko-KR" altLang="en-US" sz="1400" dirty="0"/>
              <a:t>채널</a:t>
            </a:r>
            <a:endParaRPr lang="en-US" altLang="ko-KR" sz="14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모니터링 가능 추정 웹사이트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400" dirty="0"/>
              <a:t>	(</a:t>
            </a:r>
            <a:r>
              <a:rPr lang="ko-KR" altLang="en-US" sz="1400" dirty="0"/>
              <a:t>직접 포스팅이 불가하여 검증은 되지 않았지만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html </a:t>
            </a:r>
            <a:r>
              <a:rPr lang="ko-KR" altLang="en-US" sz="1400" dirty="0"/>
              <a:t>분석 결과 가능할 것으로 추정되는 웹사이트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	- </a:t>
            </a:r>
            <a:r>
              <a:rPr lang="ko-KR" altLang="en-US" sz="1400" dirty="0"/>
              <a:t>카카오 채용 공고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- </a:t>
            </a:r>
            <a:r>
              <a:rPr lang="en-US" altLang="ko-KR" sz="1400" dirty="0" err="1"/>
              <a:t>saramin</a:t>
            </a:r>
            <a:r>
              <a:rPr lang="en-US" altLang="ko-KR" sz="1400" dirty="0"/>
              <a:t>(</a:t>
            </a:r>
            <a:r>
              <a:rPr lang="ko-KR" altLang="en-US" sz="1400" dirty="0"/>
              <a:t>사람인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5204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B4C98-F036-455D-A874-59718E74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6. </a:t>
            </a:r>
            <a:r>
              <a:rPr lang="ko-KR" altLang="en-US" dirty="0">
                <a:solidFill>
                  <a:schemeClr val="tx1"/>
                </a:solidFill>
              </a:rPr>
              <a:t>결과 및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AB6DF-E69A-4A60-BB5F-EB1309315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21574" cy="3880773"/>
          </a:xfrm>
        </p:spPr>
        <p:txBody>
          <a:bodyPr>
            <a:normAutofit/>
          </a:bodyPr>
          <a:lstStyle/>
          <a:p>
            <a:r>
              <a:rPr lang="ko-KR" altLang="en-US" dirty="0"/>
              <a:t>모니터링 불가능 웹사이트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400" dirty="0"/>
              <a:t>	- </a:t>
            </a:r>
            <a:r>
              <a:rPr lang="ko-KR" altLang="en-US" sz="1400" dirty="0"/>
              <a:t>서울주택도시공사 주택임대 공지사항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- </a:t>
            </a:r>
            <a:r>
              <a:rPr lang="ko-KR" altLang="en-US" sz="1400" dirty="0"/>
              <a:t>성균관대학교 소프트웨어학과 공지사항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	- </a:t>
            </a:r>
            <a:r>
              <a:rPr lang="ko-KR" altLang="en-US" sz="1400" dirty="0"/>
              <a:t>다른 유형의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 </a:t>
            </a:r>
          </a:p>
          <a:p>
            <a:pPr marL="0" indent="0">
              <a:buNone/>
            </a:pPr>
            <a:r>
              <a:rPr lang="en-US" altLang="ko-KR" sz="1400" dirty="0"/>
              <a:t>		-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 = “https://cs.skku.edu/news/recent/list#”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	- </a:t>
            </a:r>
            <a:r>
              <a:rPr lang="ko-KR" altLang="en-US" sz="1400" dirty="0" err="1"/>
              <a:t>디씨인사이드</a:t>
            </a:r>
            <a:r>
              <a:rPr lang="ko-KR" altLang="en-US" sz="1400" dirty="0"/>
              <a:t> 리그 오브 레전드 갤러리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	- </a:t>
            </a:r>
            <a:r>
              <a:rPr lang="ko-KR" altLang="en-US" sz="1400" dirty="0"/>
              <a:t>동적 </a:t>
            </a:r>
            <a:r>
              <a:rPr lang="en-US" altLang="ko-KR" sz="1400" dirty="0" err="1"/>
              <a:t>url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	- </a:t>
            </a:r>
            <a:r>
              <a:rPr lang="en-US" altLang="ko-KR" sz="1400" dirty="0" err="1"/>
              <a:t>url</a:t>
            </a:r>
            <a:r>
              <a:rPr lang="ko-KR" altLang="en-US" sz="1400" dirty="0"/>
              <a:t>에 </a:t>
            </a:r>
            <a:r>
              <a:rPr lang="en-US" altLang="ko-KR" sz="1400" dirty="0"/>
              <a:t>page number</a:t>
            </a:r>
            <a:r>
              <a:rPr lang="ko-KR" altLang="en-US" sz="1400" dirty="0"/>
              <a:t>가 포함되어 있어</a:t>
            </a:r>
            <a:r>
              <a:rPr lang="en-US" altLang="ko-KR" sz="1400" dirty="0"/>
              <a:t>, </a:t>
            </a:r>
            <a:r>
              <a:rPr lang="ko-KR" altLang="en-US" sz="1400" dirty="0"/>
              <a:t>시간이 지나면 </a:t>
            </a:r>
            <a:r>
              <a:rPr lang="en-US" altLang="ko-KR" sz="1400" dirty="0" err="1"/>
              <a:t>url</a:t>
            </a:r>
            <a:r>
              <a:rPr lang="ko-KR" altLang="en-US" sz="1400" dirty="0"/>
              <a:t>이 바뀜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	- https://gall.dcinside.com/board/view/?id=leagueoflegends4&amp;no=1008669&amp;page=1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endParaRPr lang="ko-KR" altLang="en-US" sz="1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01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16CA6-B589-4CAC-A29B-3D1A1F31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4C773-BFD6-4A1F-BD52-9D3D84417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51851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웹사이트 포스팅 모니터링 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사용자가 등록한 웹사이트에 포스팅이 발생하면 메신저로 알림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메신저는 </a:t>
            </a:r>
            <a:r>
              <a:rPr lang="ko-KR" altLang="en-US" b="1" dirty="0"/>
              <a:t>카카오톡</a:t>
            </a:r>
            <a:r>
              <a:rPr lang="en-US" altLang="ko-KR" b="1" dirty="0"/>
              <a:t>, </a:t>
            </a:r>
            <a:r>
              <a:rPr lang="ko-KR" altLang="en-US" b="1" dirty="0" err="1"/>
              <a:t>텔레그램</a:t>
            </a:r>
            <a:r>
              <a:rPr lang="ko-KR" altLang="en-US" b="1" dirty="0"/>
              <a:t> </a:t>
            </a:r>
            <a:r>
              <a:rPr lang="ko-KR" altLang="en-US" dirty="0"/>
              <a:t>중 선택 가능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73CC45-AF2F-41F1-96D1-CEECE7BCB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47" r="7462" b="-2"/>
          <a:stretch/>
        </p:blipFill>
        <p:spPr>
          <a:xfrm>
            <a:off x="6041393" y="2023076"/>
            <a:ext cx="3435960" cy="30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16CA6-B589-4CAC-A29B-3D1A1F31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유사 서비스와 </a:t>
            </a:r>
            <a:r>
              <a:rPr lang="ko-KR" altLang="en-US" dirty="0" err="1">
                <a:solidFill>
                  <a:schemeClr val="tx1"/>
                </a:solidFill>
              </a:rPr>
              <a:t>차별점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4C773-BFD6-4A1F-BD52-9D3D84417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89"/>
            <a:ext cx="8855905" cy="388077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z="2100" dirty="0"/>
              <a:t>유사 서비스</a:t>
            </a:r>
            <a:endParaRPr lang="en-US" altLang="ko-KR" sz="21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600" dirty="0"/>
              <a:t>	- Google Alerts 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맑은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</a:rPr>
              <a:t>Google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맑은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맑은"/>
              </a:rPr>
              <a:t>검색 결과에서 변화된 내용을 이메일로 전송</a:t>
            </a:r>
            <a:endParaRPr lang="en-US" altLang="ko-KR" sz="16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600" dirty="0"/>
              <a:t>	- Uptime Robot :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맑은"/>
              </a:rPr>
              <a:t>웹사이트 트래픽을 모니터링하여 이메일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맑은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맑은"/>
              </a:rPr>
              <a:t>문자메시지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맑은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맑은"/>
              </a:rPr>
              <a:t>트위터 등으로 알림 </a:t>
            </a:r>
            <a:r>
              <a:rPr lang="ko-KR" altLang="en-US" sz="1600" dirty="0">
                <a:solidFill>
                  <a:srgbClr val="000000"/>
                </a:solidFill>
                <a:latin typeface="맑은"/>
              </a:rPr>
              <a:t>전송</a:t>
            </a:r>
            <a:endParaRPr lang="en-US" altLang="ko-KR" sz="1600" dirty="0"/>
          </a:p>
          <a:p>
            <a:pPr marL="0" indent="0">
              <a:lnSpc>
                <a:spcPct val="170000"/>
              </a:lnSpc>
              <a:buNone/>
            </a:pP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sz="2100" dirty="0" err="1"/>
              <a:t>차별점</a:t>
            </a:r>
            <a:endParaRPr lang="en-US" altLang="ko-KR" sz="2100" dirty="0"/>
          </a:p>
          <a:p>
            <a:pPr marL="0" indent="0" algn="l">
              <a:lnSpc>
                <a:spcPct val="170000"/>
              </a:lnSpc>
              <a:buNone/>
            </a:pPr>
            <a:r>
              <a:rPr lang="en-US" altLang="ko-KR" sz="1600" dirty="0"/>
              <a:t>	- </a:t>
            </a:r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맑은"/>
              </a:rPr>
              <a:t>다수의 웹사이트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맑은"/>
              </a:rPr>
              <a:t>를 모니터링 가능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맑은"/>
            </a:endParaRPr>
          </a:p>
          <a:p>
            <a:pPr marL="0" indent="0" algn="l">
              <a:lnSpc>
                <a:spcPct val="170000"/>
              </a:lnSpc>
              <a:buNone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맑은"/>
              </a:rPr>
              <a:t>	- </a:t>
            </a:r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맑은"/>
              </a:rPr>
              <a:t>키워드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맑은"/>
              </a:rPr>
              <a:t>를 설정하여 원하는 내용이 포함된 포스팅만 모니터링 가능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맑은"/>
            </a:endParaRPr>
          </a:p>
          <a:p>
            <a:pPr marL="0" indent="0" algn="l">
              <a:lnSpc>
                <a:spcPct val="1700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"/>
              </a:rPr>
              <a:t>	-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맑은"/>
              </a:rPr>
              <a:t>접근성이 좋은 메신저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맑은"/>
              </a:rPr>
              <a:t>(</a:t>
            </a:r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맑은"/>
              </a:rPr>
              <a:t>카카오톡</a:t>
            </a:r>
            <a:r>
              <a:rPr lang="en-US" altLang="ko-KR" sz="1600" b="1" i="0" u="none" strike="noStrike" baseline="0" dirty="0">
                <a:solidFill>
                  <a:srgbClr val="000000"/>
                </a:solidFill>
                <a:latin typeface="맑은"/>
              </a:rPr>
              <a:t>, </a:t>
            </a:r>
            <a:r>
              <a:rPr lang="ko-KR" altLang="en-US" sz="1600" b="1" i="0" u="none" strike="noStrike" baseline="0" dirty="0" err="1">
                <a:solidFill>
                  <a:srgbClr val="000000"/>
                </a:solidFill>
                <a:latin typeface="맑은"/>
              </a:rPr>
              <a:t>텔레그램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맑은"/>
              </a:rPr>
              <a:t>)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맑은"/>
              </a:rPr>
              <a:t>으로 알림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맑은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598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16CA6-B589-4CAC-A29B-3D1A1F31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사용 라이브러리 및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B9237B0-729B-45E6-ABE6-1FB564061139}"/>
              </a:ext>
            </a:extLst>
          </p:cNvPr>
          <p:cNvSpPr txBox="1">
            <a:spLocks/>
          </p:cNvSpPr>
          <p:nvPr/>
        </p:nvSpPr>
        <p:spPr>
          <a:xfrm>
            <a:off x="829734" y="1519881"/>
            <a:ext cx="8596668" cy="4673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04C53B9-9E05-41E7-A660-85AAC2531F18}"/>
              </a:ext>
            </a:extLst>
          </p:cNvPr>
          <p:cNvSpPr txBox="1">
            <a:spLocks/>
          </p:cNvSpPr>
          <p:nvPr/>
        </p:nvSpPr>
        <p:spPr>
          <a:xfrm>
            <a:off x="624016" y="2248930"/>
            <a:ext cx="8954786" cy="4071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ko-KR" dirty="0">
                <a:solidFill>
                  <a:schemeClr val="tx1"/>
                </a:solidFill>
              </a:rPr>
              <a:t>Python </a:t>
            </a:r>
            <a:r>
              <a:rPr lang="ko-KR" altLang="en-US" dirty="0">
                <a:solidFill>
                  <a:schemeClr val="tx1"/>
                </a:solidFill>
              </a:rPr>
              <a:t>라이브러리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	- selenium, </a:t>
            </a:r>
            <a:r>
              <a:rPr lang="en-US" altLang="ko-KR" sz="1400" dirty="0" err="1">
                <a:solidFill>
                  <a:schemeClr val="tx1"/>
                </a:solidFill>
              </a:rPr>
              <a:t>beautifulsoup</a:t>
            </a:r>
            <a:r>
              <a:rPr lang="en-US" altLang="ko-KR" sz="1400" dirty="0">
                <a:solidFill>
                  <a:schemeClr val="tx1"/>
                </a:solidFill>
              </a:rPr>
              <a:t> : html</a:t>
            </a:r>
            <a:r>
              <a:rPr lang="ko-KR" altLang="en-US" sz="1400" dirty="0">
                <a:solidFill>
                  <a:schemeClr val="tx1"/>
                </a:solidFill>
              </a:rPr>
              <a:t> 추출 및 분석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	- </a:t>
            </a:r>
            <a:r>
              <a:rPr lang="en-US" altLang="ko-KR" sz="1400" dirty="0" err="1">
                <a:solidFill>
                  <a:schemeClr val="tx1"/>
                </a:solidFill>
              </a:rPr>
              <a:t>tKinter</a:t>
            </a:r>
            <a:r>
              <a:rPr lang="en-US" altLang="ko-KR" sz="1400" dirty="0">
                <a:solidFill>
                  <a:schemeClr val="tx1"/>
                </a:solidFill>
              </a:rPr>
              <a:t> : GUI </a:t>
            </a:r>
            <a:r>
              <a:rPr lang="ko-KR" altLang="en-US" sz="1400" dirty="0">
                <a:solidFill>
                  <a:schemeClr val="tx1"/>
                </a:solidFill>
              </a:rPr>
              <a:t>구현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메신저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400" dirty="0">
                <a:solidFill>
                  <a:schemeClr val="tx1"/>
                </a:solidFill>
              </a:rPr>
              <a:t>카카오톡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나와의 채팅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	- </a:t>
            </a:r>
            <a:r>
              <a:rPr lang="ko-KR" altLang="en-US" sz="1400" dirty="0" err="1">
                <a:solidFill>
                  <a:schemeClr val="tx1"/>
                </a:solidFill>
              </a:rPr>
              <a:t>텔레그램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 telegram-bot</a:t>
            </a:r>
          </a:p>
          <a:p>
            <a:pPr>
              <a:lnSpc>
                <a:spcPct val="1700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6" name="Picture 2" descr="카카오톡 탄생 10주년…카톡이 바꾼 변화들:한국인권신문">
            <a:extLst>
              <a:ext uri="{FF2B5EF4-FFF2-40B4-BE49-F238E27FC236}">
                <a16:creationId xmlns:a16="http://schemas.microsoft.com/office/drawing/2014/main" id="{009E41AA-867A-4716-BAEA-AD13F7E99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069" y="4236362"/>
            <a:ext cx="870636" cy="87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elegram Web">
            <a:extLst>
              <a:ext uri="{FF2B5EF4-FFF2-40B4-BE49-F238E27FC236}">
                <a16:creationId xmlns:a16="http://schemas.microsoft.com/office/drawing/2014/main" id="{E477D999-91A9-4E29-B4B4-3AD528DED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55" y="4236362"/>
            <a:ext cx="870636" cy="87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eautiful Soup 4 | Funthon">
            <a:extLst>
              <a:ext uri="{FF2B5EF4-FFF2-40B4-BE49-F238E27FC236}">
                <a16:creationId xmlns:a16="http://schemas.microsoft.com/office/drawing/2014/main" id="{9AC62E66-97F7-4B5E-889F-7BE5C49DA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472" y="2037073"/>
            <a:ext cx="2499398" cy="107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01B1D4-2AB5-4CAA-9E9B-8C75BB396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9663" y="2247999"/>
            <a:ext cx="1975278" cy="5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2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B4C98-F036-455D-A874-59718E74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구조 및 역할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0A8D9C6-21EB-4FE2-B01D-44F36E7893BB}"/>
              </a:ext>
            </a:extLst>
          </p:cNvPr>
          <p:cNvSpPr/>
          <p:nvPr/>
        </p:nvSpPr>
        <p:spPr>
          <a:xfrm>
            <a:off x="3762262" y="4420598"/>
            <a:ext cx="2160000" cy="108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Posting</a:t>
            </a:r>
            <a:r>
              <a:rPr lang="ko-KR" altLang="en-US" dirty="0"/>
              <a:t> </a:t>
            </a:r>
            <a:r>
              <a:rPr lang="en-US" altLang="ko-KR" dirty="0"/>
              <a:t>Monitor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A8ABE4E-06C3-40D8-A3A6-C41AE35DA4B2}"/>
              </a:ext>
            </a:extLst>
          </p:cNvPr>
          <p:cNvSpPr/>
          <p:nvPr/>
        </p:nvSpPr>
        <p:spPr>
          <a:xfrm>
            <a:off x="3769842" y="2260598"/>
            <a:ext cx="2160000" cy="108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Messenger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5F70880-6E51-480A-81EB-299FE429A7F6}"/>
              </a:ext>
            </a:extLst>
          </p:cNvPr>
          <p:cNvSpPr/>
          <p:nvPr/>
        </p:nvSpPr>
        <p:spPr>
          <a:xfrm>
            <a:off x="7047470" y="1180598"/>
            <a:ext cx="2160000" cy="108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Kakaotalk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7AD53C0-BAB0-44F6-AF1B-AC0C29F594B5}"/>
              </a:ext>
            </a:extLst>
          </p:cNvPr>
          <p:cNvSpPr/>
          <p:nvPr/>
        </p:nvSpPr>
        <p:spPr>
          <a:xfrm>
            <a:off x="7047470" y="3340598"/>
            <a:ext cx="2160000" cy="108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Telegram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3123818-50F6-484C-8C97-2BD1202A2D8B}"/>
              </a:ext>
            </a:extLst>
          </p:cNvPr>
          <p:cNvSpPr/>
          <p:nvPr/>
        </p:nvSpPr>
        <p:spPr>
          <a:xfrm>
            <a:off x="595558" y="3340598"/>
            <a:ext cx="2160000" cy="108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0170474-B621-419C-B7EE-5298A233AD71}"/>
              </a:ext>
            </a:extLst>
          </p:cNvPr>
          <p:cNvCxnSpPr>
            <a:stCxn id="9" idx="3"/>
            <a:endCxn id="6" idx="1"/>
          </p:cNvCxnSpPr>
          <p:nvPr/>
        </p:nvCxnSpPr>
        <p:spPr>
          <a:xfrm flipV="1">
            <a:off x="2755558" y="2800598"/>
            <a:ext cx="1014284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2F84A39-59E3-4D27-B13B-9E42CBDFFA28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2755558" y="3880598"/>
            <a:ext cx="1006704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05E4EE2-A82C-4D67-8179-1504B748A86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929842" y="1720598"/>
            <a:ext cx="1117628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2FB4AB7-353B-4FD8-8876-2C0EBE293423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929842" y="2800598"/>
            <a:ext cx="1117628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FFCACB9-B2C5-4C57-8D8E-613A6318CDC0}"/>
              </a:ext>
            </a:extLst>
          </p:cNvPr>
          <p:cNvCxnSpPr>
            <a:stCxn id="6" idx="2"/>
            <a:endCxn id="4" idx="0"/>
          </p:cNvCxnSpPr>
          <p:nvPr/>
        </p:nvCxnSpPr>
        <p:spPr>
          <a:xfrm flipH="1">
            <a:off x="4842262" y="3340598"/>
            <a:ext cx="7580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E25A64-38A7-44E6-A127-67F1547B7DAB}"/>
              </a:ext>
            </a:extLst>
          </p:cNvPr>
          <p:cNvSpPr txBox="1"/>
          <p:nvPr/>
        </p:nvSpPr>
        <p:spPr>
          <a:xfrm>
            <a:off x="1906382" y="2887435"/>
            <a:ext cx="249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메신저 연동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BB21BD-CFCE-4771-A4AA-193B93DFBCCE}"/>
              </a:ext>
            </a:extLst>
          </p:cNvPr>
          <p:cNvSpPr txBox="1"/>
          <p:nvPr/>
        </p:nvSpPr>
        <p:spPr>
          <a:xfrm>
            <a:off x="4301771" y="5619574"/>
            <a:ext cx="249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모니터링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5C61A5-93C7-4A36-B636-B53044284C57}"/>
              </a:ext>
            </a:extLst>
          </p:cNvPr>
          <p:cNvSpPr txBox="1"/>
          <p:nvPr/>
        </p:nvSpPr>
        <p:spPr>
          <a:xfrm>
            <a:off x="4915558" y="3749613"/>
            <a:ext cx="249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4. </a:t>
            </a:r>
            <a:r>
              <a:rPr lang="ko-KR" altLang="en-US" sz="1400" dirty="0"/>
              <a:t>포스팅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</a:t>
            </a:r>
            <a:r>
              <a:rPr lang="ko-KR" altLang="en-US" sz="1400" dirty="0"/>
              <a:t>전달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82D457-0693-4E05-9A9C-BE41D5E7C950}"/>
              </a:ext>
            </a:extLst>
          </p:cNvPr>
          <p:cNvSpPr txBox="1"/>
          <p:nvPr/>
        </p:nvSpPr>
        <p:spPr>
          <a:xfrm>
            <a:off x="6268480" y="2571638"/>
            <a:ext cx="249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5. </a:t>
            </a:r>
            <a:r>
              <a:rPr lang="ko-KR" altLang="en-US" sz="1400" dirty="0"/>
              <a:t>메신저 알림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6B40C3-5C4F-452C-9858-2E641DFD9708}"/>
              </a:ext>
            </a:extLst>
          </p:cNvPr>
          <p:cNvSpPr txBox="1"/>
          <p:nvPr/>
        </p:nvSpPr>
        <p:spPr>
          <a:xfrm>
            <a:off x="1506239" y="4739658"/>
            <a:ext cx="249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웹사이트</a:t>
            </a:r>
            <a:r>
              <a:rPr lang="en-US" altLang="ko-KR" sz="1400" dirty="0"/>
              <a:t>, </a:t>
            </a:r>
            <a:r>
              <a:rPr lang="ko-KR" altLang="en-US" sz="1400" dirty="0"/>
              <a:t>키워드 입력</a:t>
            </a:r>
          </a:p>
        </p:txBody>
      </p:sp>
    </p:spTree>
    <p:extLst>
      <p:ext uri="{BB962C8B-B14F-4D97-AF65-F5344CB8AC3E}">
        <p14:creationId xmlns:p14="http://schemas.microsoft.com/office/powerpoint/2010/main" val="71487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B4C98-F036-455D-A874-59718E74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구조 및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AB6DF-E69A-4A60-BB5F-EB1309315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54659"/>
            <a:ext cx="8837369" cy="4850027"/>
          </a:xfrm>
        </p:spPr>
        <p:txBody>
          <a:bodyPr>
            <a:noAutofit/>
          </a:bodyPr>
          <a:lstStyle/>
          <a:p>
            <a:r>
              <a:rPr lang="en-US" altLang="ko-KR" dirty="0"/>
              <a:t>Messenger</a:t>
            </a:r>
          </a:p>
          <a:p>
            <a:pPr marL="0" indent="0">
              <a:buNone/>
            </a:pPr>
            <a:r>
              <a:rPr lang="en-US" altLang="ko-KR" sz="1400" dirty="0"/>
              <a:t>	- </a:t>
            </a:r>
            <a:r>
              <a:rPr lang="ko-KR" altLang="en-US" sz="1400" dirty="0"/>
              <a:t>역할 </a:t>
            </a:r>
            <a:r>
              <a:rPr lang="en-US" altLang="ko-KR" sz="1400" dirty="0"/>
              <a:t>: </a:t>
            </a:r>
            <a:r>
              <a:rPr lang="ko-KR" altLang="en-US" sz="1400" dirty="0"/>
              <a:t>메신저 연동 및 알림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- </a:t>
            </a:r>
            <a:r>
              <a:rPr lang="ko-KR" altLang="en-US" sz="1400" dirty="0"/>
              <a:t>담당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	- </a:t>
            </a:r>
            <a:r>
              <a:rPr lang="ko-KR" altLang="en-US" sz="1400" dirty="0"/>
              <a:t>카카오톡 </a:t>
            </a:r>
            <a:r>
              <a:rPr lang="en-US" altLang="ko-KR" sz="1400" dirty="0"/>
              <a:t>: </a:t>
            </a:r>
            <a:r>
              <a:rPr lang="ko-KR" altLang="en-US" sz="1400" dirty="0"/>
              <a:t>김성섭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	- </a:t>
            </a:r>
            <a:r>
              <a:rPr lang="ko-KR" altLang="en-US" sz="1400" dirty="0" err="1"/>
              <a:t>텔레그램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이진욱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en-US" altLang="ko-KR" dirty="0"/>
              <a:t>Post Monitor</a:t>
            </a:r>
          </a:p>
          <a:p>
            <a:pPr marL="0" indent="0">
              <a:buNone/>
            </a:pPr>
            <a:r>
              <a:rPr lang="en-US" altLang="ko-KR" sz="1400" dirty="0"/>
              <a:t>	- </a:t>
            </a:r>
            <a:r>
              <a:rPr lang="ko-KR" altLang="en-US" sz="1400" dirty="0"/>
              <a:t>역할 </a:t>
            </a:r>
            <a:r>
              <a:rPr lang="en-US" altLang="ko-KR" sz="1400" dirty="0"/>
              <a:t>: </a:t>
            </a:r>
            <a:r>
              <a:rPr lang="ko-KR" altLang="en-US" sz="1400" dirty="0"/>
              <a:t>웹사이트 모니터링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- </a:t>
            </a:r>
            <a:r>
              <a:rPr lang="ko-KR" altLang="en-US" sz="1400" dirty="0"/>
              <a:t>담당 </a:t>
            </a:r>
            <a:r>
              <a:rPr lang="en-US" altLang="ko-KR" sz="1400" dirty="0"/>
              <a:t>: </a:t>
            </a:r>
            <a:r>
              <a:rPr lang="ko-KR" altLang="en-US" sz="1400" dirty="0"/>
              <a:t>김하림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en-US" altLang="ko-KR" dirty="0"/>
              <a:t>User(GUI)</a:t>
            </a:r>
          </a:p>
          <a:p>
            <a:pPr marL="457200" lvl="1" indent="0">
              <a:buNone/>
            </a:pPr>
            <a:r>
              <a:rPr lang="en-US" altLang="ko-KR" sz="1400" dirty="0"/>
              <a:t>- </a:t>
            </a:r>
            <a:r>
              <a:rPr lang="ko-KR" altLang="en-US" sz="1400" dirty="0"/>
              <a:t>역할 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 인터페이스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- </a:t>
            </a:r>
            <a:r>
              <a:rPr lang="ko-KR" altLang="en-US" sz="1400" dirty="0"/>
              <a:t>담당 </a:t>
            </a:r>
            <a:r>
              <a:rPr lang="en-US" altLang="ko-KR" sz="1400" dirty="0"/>
              <a:t>: </a:t>
            </a:r>
            <a:r>
              <a:rPr lang="ko-KR" altLang="en-US" sz="1400" dirty="0"/>
              <a:t>이진욱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7CFC87-484D-4996-9664-931B7AE2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11" y="2026507"/>
            <a:ext cx="5862848" cy="356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3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B4C98-F036-455D-A874-59718E74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구조 및 역할 </a:t>
            </a:r>
            <a:r>
              <a:rPr lang="en-US" altLang="ko-KR" dirty="0">
                <a:solidFill>
                  <a:schemeClr val="tx1"/>
                </a:solidFill>
              </a:rPr>
              <a:t>- Posting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Monitor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AB6DF-E69A-4A60-BB5F-EB1309315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26508"/>
            <a:ext cx="8837369" cy="42939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역할</a:t>
            </a:r>
            <a:r>
              <a:rPr lang="en-US" altLang="ko-KR" dirty="0"/>
              <a:t> : </a:t>
            </a:r>
            <a:r>
              <a:rPr lang="ko-KR" altLang="en-US" dirty="0"/>
              <a:t>웹사이트 모니터링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	- </a:t>
            </a:r>
            <a:r>
              <a:rPr lang="ko-KR" altLang="en-US" sz="1400" dirty="0"/>
              <a:t>일정 주기로 웹사이트 모니터링</a:t>
            </a: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	- </a:t>
            </a:r>
            <a:r>
              <a:rPr lang="ko-KR" altLang="en-US" sz="1400" dirty="0"/>
              <a:t>새로운 포스팅 발생시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 err="1"/>
              <a:t>url</a:t>
            </a:r>
            <a:r>
              <a:rPr lang="ko-KR" altLang="en-US" sz="1400" dirty="0"/>
              <a:t>을 </a:t>
            </a:r>
            <a:r>
              <a:rPr lang="en-US" altLang="ko-KR" sz="1400" dirty="0"/>
              <a:t>Messenger</a:t>
            </a:r>
            <a:r>
              <a:rPr lang="ko-KR" altLang="en-US" sz="1400" dirty="0"/>
              <a:t>에 전달</a:t>
            </a: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Background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	- html(</a:t>
            </a:r>
            <a:r>
              <a:rPr lang="en-US" altLang="ko-KR" sz="1400" b="0" i="0" dirty="0" err="1">
                <a:solidFill>
                  <a:srgbClr val="202124"/>
                </a:solidFill>
                <a:effectLst/>
                <a:latin typeface="Apple SD Gothic Neo"/>
              </a:rPr>
              <a:t>HyperText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 Markup Language) : </a:t>
            </a:r>
            <a:r>
              <a:rPr lang="ko-KR" altLang="en-US" sz="1400" dirty="0"/>
              <a:t>웹사이트를 표현하는 소스코드</a:t>
            </a: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	-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(Hypertext Reference) : html</a:t>
            </a:r>
            <a:r>
              <a:rPr lang="ko-KR" altLang="en-US" sz="1400" dirty="0"/>
              <a:t>에서 하이퍼링크를 표현하는 </a:t>
            </a:r>
            <a:r>
              <a:rPr lang="en-US" altLang="ko-KR" sz="1400" dirty="0"/>
              <a:t>a </a:t>
            </a:r>
            <a:r>
              <a:rPr lang="ko-KR" altLang="en-US" sz="1400" dirty="0"/>
              <a:t>태그의 속성</a:t>
            </a:r>
            <a:r>
              <a:rPr lang="en-US" altLang="ko-KR" sz="1400" dirty="0"/>
              <a:t>(</a:t>
            </a:r>
            <a:r>
              <a:rPr lang="ko-KR" altLang="en-US" sz="1400" dirty="0"/>
              <a:t>한마디로</a:t>
            </a:r>
            <a:r>
              <a:rPr lang="en-US" altLang="ko-KR" sz="1400" dirty="0"/>
              <a:t> </a:t>
            </a:r>
            <a:r>
              <a:rPr lang="ko-KR" altLang="en-US" sz="1400" dirty="0"/>
              <a:t>하이퍼링크</a:t>
            </a:r>
            <a:r>
              <a:rPr lang="en-US" altLang="ko-KR" sz="14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	-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(</a:t>
            </a:r>
            <a:r>
              <a:rPr lang="en-US" altLang="ko-K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Uniform Resource Locator) : </a:t>
            </a:r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웹 사이트 주소</a:t>
            </a: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797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B4C98-F036-455D-A874-59718E74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구조 및 역할 </a:t>
            </a:r>
            <a:r>
              <a:rPr lang="en-US" altLang="ko-KR" dirty="0">
                <a:solidFill>
                  <a:schemeClr val="tx1"/>
                </a:solidFill>
              </a:rPr>
              <a:t>- Posting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Monitor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AB6DF-E69A-4A60-BB5F-EB1309315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77081"/>
            <a:ext cx="10338716" cy="45040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프로세스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100" dirty="0"/>
              <a:t>	- </a:t>
            </a:r>
            <a:r>
              <a:rPr lang="ko-KR" altLang="en-US" sz="1400" dirty="0"/>
              <a:t>웹사이트 첫 접속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	1. </a:t>
            </a:r>
            <a:r>
              <a:rPr lang="en-US" altLang="ko-KR" sz="1400" dirty="0" err="1"/>
              <a:t>url</a:t>
            </a:r>
            <a:r>
              <a:rPr lang="ko-KR" altLang="en-US" sz="1400" dirty="0"/>
              <a:t>에 접속하여 </a:t>
            </a:r>
            <a:r>
              <a:rPr lang="en-US" altLang="ko-KR" sz="1400" dirty="0"/>
              <a:t>html</a:t>
            </a:r>
            <a:r>
              <a:rPr lang="ko-KR" altLang="en-US" sz="1400" dirty="0"/>
              <a:t> 추출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	2. html</a:t>
            </a:r>
            <a:r>
              <a:rPr lang="ko-KR" altLang="en-US" sz="1400" dirty="0"/>
              <a:t>의 모든 </a:t>
            </a:r>
            <a:r>
              <a:rPr lang="en-US" altLang="ko-KR" sz="1400" dirty="0" err="1"/>
              <a:t>href</a:t>
            </a:r>
            <a:r>
              <a:rPr lang="ko-KR" altLang="en-US" sz="1400" dirty="0"/>
              <a:t>를 저장</a:t>
            </a:r>
            <a:r>
              <a:rPr lang="en-US" altLang="ko-KR" sz="1400" dirty="0"/>
              <a:t>	(</a:t>
            </a:r>
            <a:r>
              <a:rPr lang="ko-KR" altLang="en-US" sz="1400" dirty="0"/>
              <a:t>새로운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 </a:t>
            </a:r>
            <a:r>
              <a:rPr lang="ko-KR" altLang="en-US" sz="1400" dirty="0"/>
              <a:t>확인을 위해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	- </a:t>
            </a:r>
            <a:r>
              <a:rPr lang="ko-KR" altLang="en-US" sz="1400" dirty="0"/>
              <a:t>포스팅 체크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	3. </a:t>
            </a:r>
            <a:r>
              <a:rPr lang="ko-KR" altLang="en-US" sz="1400" dirty="0"/>
              <a:t>일정 주기마다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 err="1"/>
              <a:t>url</a:t>
            </a:r>
            <a:r>
              <a:rPr lang="ko-KR" altLang="en-US" sz="1400" dirty="0"/>
              <a:t> 접속하여</a:t>
            </a:r>
            <a:r>
              <a:rPr lang="en-US" altLang="ko-KR" sz="1400" dirty="0"/>
              <a:t> html</a:t>
            </a:r>
            <a:r>
              <a:rPr lang="ko-KR" altLang="en-US" sz="1400" dirty="0"/>
              <a:t> 추출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	4. html</a:t>
            </a:r>
            <a:r>
              <a:rPr lang="ko-KR" altLang="en-US" sz="1400" dirty="0"/>
              <a:t>의 새로운</a:t>
            </a:r>
            <a:r>
              <a:rPr lang="en-US" altLang="ko-KR" sz="1400" dirty="0"/>
              <a:t>(</a:t>
            </a:r>
            <a:r>
              <a:rPr lang="ko-KR" altLang="en-US" sz="1400" dirty="0"/>
              <a:t>기존에 없던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 err="1"/>
              <a:t>href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저장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- </a:t>
            </a:r>
            <a:r>
              <a:rPr lang="ko-KR" altLang="en-US" sz="1400" dirty="0"/>
              <a:t>키워드 체크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	5. </a:t>
            </a:r>
            <a:r>
              <a:rPr lang="ko-KR" altLang="en-US" sz="1400" dirty="0"/>
              <a:t>새로운 </a:t>
            </a:r>
            <a:r>
              <a:rPr lang="en-US" altLang="ko-KR" sz="1400" dirty="0" err="1"/>
              <a:t>href</a:t>
            </a:r>
            <a:r>
              <a:rPr lang="ko-KR" altLang="en-US" sz="1400" dirty="0"/>
              <a:t>에 접속하여 </a:t>
            </a:r>
            <a:r>
              <a:rPr lang="en-US" altLang="ko-KR" sz="1400" dirty="0"/>
              <a:t>html </a:t>
            </a:r>
            <a:r>
              <a:rPr lang="ko-KR" altLang="en-US" sz="1400" dirty="0"/>
              <a:t>추출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	6. html </a:t>
            </a:r>
            <a:r>
              <a:rPr lang="ko-KR" altLang="en-US" sz="1400" dirty="0"/>
              <a:t>내에 설정한 키워드가 존재할 경우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href</a:t>
            </a:r>
            <a:r>
              <a:rPr lang="ko-KR" altLang="en-US" sz="1400" dirty="0"/>
              <a:t>를 </a:t>
            </a:r>
            <a:r>
              <a:rPr lang="en-US" altLang="ko-KR" sz="1400" dirty="0"/>
              <a:t>Messenger</a:t>
            </a:r>
            <a:r>
              <a:rPr lang="ko-KR" altLang="en-US" sz="1400" dirty="0"/>
              <a:t>에 전달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- </a:t>
            </a:r>
            <a:r>
              <a:rPr lang="en-US" altLang="ko-KR" sz="1400" dirty="0" err="1"/>
              <a:t>url</a:t>
            </a:r>
            <a:r>
              <a:rPr lang="ko-KR" altLang="en-US" sz="1400" dirty="0"/>
              <a:t> 접속</a:t>
            </a:r>
            <a:r>
              <a:rPr lang="en-US" altLang="ko-KR" sz="1400" dirty="0"/>
              <a:t> </a:t>
            </a:r>
            <a:r>
              <a:rPr lang="ko-KR" altLang="en-US" sz="1400" dirty="0"/>
              <a:t>및</a:t>
            </a:r>
            <a:r>
              <a:rPr lang="en-US" altLang="ko-KR" sz="1400" dirty="0"/>
              <a:t> html</a:t>
            </a:r>
            <a:r>
              <a:rPr lang="ko-KR" altLang="en-US" sz="1400" dirty="0"/>
              <a:t> 추출 </a:t>
            </a:r>
            <a:r>
              <a:rPr lang="en-US" altLang="ko-KR" sz="1400" dirty="0"/>
              <a:t>: selenium </a:t>
            </a:r>
            <a:r>
              <a:rPr lang="en-US" altLang="ko-KR" sz="1400" dirty="0" err="1"/>
              <a:t>webdriver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- html</a:t>
            </a:r>
            <a:r>
              <a:rPr lang="ko-KR" altLang="en-US" sz="1400" dirty="0"/>
              <a:t> 분석 및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 </a:t>
            </a:r>
            <a:r>
              <a:rPr lang="ko-KR" altLang="en-US" sz="1400" dirty="0"/>
              <a:t>추출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BeautifulSoup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6697571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1591</Words>
  <Application>Microsoft Office PowerPoint</Application>
  <PresentationFormat>와이드스크린</PresentationFormat>
  <Paragraphs>177</Paragraphs>
  <Slides>22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Apple SD Gothic Neo</vt:lpstr>
      <vt:lpstr>맑은</vt:lpstr>
      <vt:lpstr>맑은 고딕</vt:lpstr>
      <vt:lpstr>Arial</vt:lpstr>
      <vt:lpstr>Trebuchet MS</vt:lpstr>
      <vt:lpstr>Wingdings 3</vt:lpstr>
      <vt:lpstr>패싯</vt:lpstr>
      <vt:lpstr>Posting Monitor</vt:lpstr>
      <vt:lpstr>목차</vt:lpstr>
      <vt:lpstr>1. 프로젝트 소개</vt:lpstr>
      <vt:lpstr>2. 유사 서비스와 차별점</vt:lpstr>
      <vt:lpstr>3. 사용 라이브러리 및 API</vt:lpstr>
      <vt:lpstr>4. 구조 및 역할</vt:lpstr>
      <vt:lpstr>4. 구조 및 역할</vt:lpstr>
      <vt:lpstr>4. 구조 및 역할 - Posting Monitor</vt:lpstr>
      <vt:lpstr>4. 구조 및 역할 - Posting Monitor</vt:lpstr>
      <vt:lpstr>PowerPoint 프레젠테이션</vt:lpstr>
      <vt:lpstr>4. 구조 및 역할– Messenger(카카오톡)</vt:lpstr>
      <vt:lpstr>4. 구조 및 역할– Messenger(카카오톡)</vt:lpstr>
      <vt:lpstr>4. 구조 및 역할– Messenger(카카오톡)</vt:lpstr>
      <vt:lpstr>4. 구조 및 역할– Messenger(텔레그램)</vt:lpstr>
      <vt:lpstr>4. 구조 및 역할– Messenger(텔레그램)</vt:lpstr>
      <vt:lpstr>4. 구조 및 역할– Messenger(텔레그램)</vt:lpstr>
      <vt:lpstr>4. 구조 및 역할– Messenger(텔레그램)</vt:lpstr>
      <vt:lpstr>4. 구조 및 역할– GUI (Tkinter)</vt:lpstr>
      <vt:lpstr>5. 시연</vt:lpstr>
      <vt:lpstr>6. 결과 및 분석</vt:lpstr>
      <vt:lpstr>6. 결과 및 분석</vt:lpstr>
      <vt:lpstr>6. 결과 및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Posting Notifier</dc:title>
  <dc:creator>kim sungsub</dc:creator>
  <cp:lastModifiedBy>harim9504@o365.skku.edu</cp:lastModifiedBy>
  <cp:revision>51</cp:revision>
  <dcterms:created xsi:type="dcterms:W3CDTF">2020-12-17T14:30:44Z</dcterms:created>
  <dcterms:modified xsi:type="dcterms:W3CDTF">2020-12-18T06:41:46Z</dcterms:modified>
</cp:coreProperties>
</file>