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59" r:id="rId4"/>
    <p:sldId id="264" r:id="rId5"/>
    <p:sldId id="260" r:id="rId6"/>
    <p:sldId id="265" r:id="rId7"/>
    <p:sldId id="268" r:id="rId8"/>
    <p:sldId id="266" r:id="rId9"/>
    <p:sldId id="258" r:id="rId10"/>
    <p:sldId id="267" r:id="rId11"/>
    <p:sldId id="269" r:id="rId12"/>
    <p:sldId id="261" r:id="rId13"/>
  </p:sldIdLst>
  <p:sldSz cx="12192000" cy="6858000"/>
  <p:notesSz cx="6858000" cy="9144000"/>
  <p:embeddedFontLst>
    <p:embeddedFont>
      <p:font typeface="나눔스퀘어 Bold" panose="020B0600000101010101" pitchFamily="50" charset="-127"/>
      <p:bold r:id="rId14"/>
    </p:embeddedFont>
    <p:embeddedFont>
      <p:font typeface="나눔스퀘어라운드 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스퀘어라운드 ExtraBold" panose="020B0600000101010101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650"/>
    <a:srgbClr val="EC5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B5-4366-9DA5-7385B2DE3737}"/>
              </c:ext>
            </c:extLst>
          </c:dPt>
          <c:dPt>
            <c:idx val="1"/>
            <c:bubble3D val="0"/>
            <c:spPr>
              <a:solidFill>
                <a:srgbClr val="EC5569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B5-4366-9DA5-7385B2DE3737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5B5-4366-9DA5-7385B2DE3737}"/>
              </c:ext>
            </c:extLst>
          </c:dPt>
          <c:dLbls>
            <c:dLbl>
              <c:idx val="0"/>
              <c:layout>
                <c:manualLayout>
                  <c:x val="-0.15872440944881891"/>
                  <c:y val="5.926309920871682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defRPr>
                    </a:pPr>
                    <a:fld id="{3AF27F8D-8397-442A-AA4D-DF9CBABE4A0F}" type="CATEGORYNAME">
                      <a:rPr lang="ko-KR" altLang="en-US" sz="1800" b="1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rPr>
                      <a:pPr>
                        <a:defRPr sz="1800" b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defRPr>
                      </a:pPr>
                      <a:t>[범주 이름]</a:t>
                    </a:fld>
                    <a:r>
                      <a:rPr lang="ko-KR" altLang="en-US" sz="1800" b="1" baseline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rPr>
                      <a:t>
</a:t>
                    </a:r>
                    <a:fld id="{71D69A3F-17FE-4B88-823D-C9FBD9A256D3}" type="PERCENTAGE">
                      <a:rPr lang="en-US" altLang="ko-KR" sz="1800" b="1" baseline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rPr>
                      <a:pPr>
                        <a:defRPr sz="1800" b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defRPr>
                      </a:pPr>
                      <a:t>[백분율]</a:t>
                    </a:fld>
                    <a:endParaRPr lang="ko-KR" altLang="en-US" sz="1800" b="1" baseline="0" dirty="0"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5B5-4366-9DA5-7385B2DE3737}"/>
                </c:ext>
              </c:extLst>
            </c:dLbl>
            <c:dLbl>
              <c:idx val="1"/>
              <c:layout>
                <c:manualLayout>
                  <c:x val="7.4889579232283468E-2"/>
                  <c:y val="-0.22283210981593812"/>
                </c:manualLayout>
              </c:layout>
              <c:tx>
                <c:rich>
                  <a:bodyPr/>
                  <a:lstStyle/>
                  <a:p>
                    <a:fld id="{4078317D-EF3F-4612-94C0-B5B858BC43FC}" type="CATEGORYNAME">
                      <a:rPr lang="ko-KR" altLang="en-US" sz="1800" b="1"/>
                      <a:pPr/>
                      <a:t>[범주 이름]</a:t>
                    </a:fld>
                    <a:r>
                      <a:rPr lang="ko-KR" altLang="en-US" sz="1800" baseline="0" dirty="0"/>
                      <a:t>
</a:t>
                    </a:r>
                    <a:fld id="{F13B5A25-54D6-4EA7-A2AD-0D1561F6D3F5}" type="PERCENTAGE">
                      <a:rPr lang="en-US" altLang="ko-KR" sz="1800" b="1" baseline="0"/>
                      <a:pPr/>
                      <a:t>[백분율]</a:t>
                    </a:fld>
                    <a:endParaRPr lang="ko-KR" altLang="en-US" sz="18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5B5-4366-9DA5-7385B2DE3737}"/>
                </c:ext>
              </c:extLst>
            </c:dLbl>
            <c:dLbl>
              <c:idx val="2"/>
              <c:layout>
                <c:manualLayout>
                  <c:x val="0.14002694389763778"/>
                  <c:y val="0.119679434074837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defRPr>
                    </a:pPr>
                    <a:fld id="{522AB08E-61D6-4DD4-BB4E-90923D7C1581}" type="CATEGORYNAME">
                      <a:rPr lang="ko-KR" altLang="en-US" sz="1800" b="1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rPr>
                      <a:pPr>
                        <a:defRPr sz="1800" b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defRPr>
                      </a:pPr>
                      <a:t>[범주 이름]</a:t>
                    </a:fld>
                    <a:r>
                      <a:rPr lang="ko-KR" altLang="en-US" sz="1800" b="1" baseline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rPr>
                      <a:t>
</a:t>
                    </a:r>
                    <a:fld id="{EA99D3DF-F668-465A-87A9-0CC91E1A4FE6}" type="PERCENTAGE">
                      <a:rPr lang="en-US" altLang="ko-KR" sz="1800" b="1" baseline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rPr>
                      <a:pPr>
                        <a:defRPr sz="1800" b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defRPr>
                      </a:pPr>
                      <a:t>[백분율]</a:t>
                    </a:fld>
                    <a:endParaRPr lang="ko-KR" altLang="en-US" sz="1800" b="1" baseline="0" dirty="0"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5B5-4366-9DA5-7385B2DE37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김진오</c:v>
                </c:pt>
                <c:pt idx="1">
                  <c:v>성유정</c:v>
                </c:pt>
                <c:pt idx="2">
                  <c:v>천아현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5-4366-9DA5-7385B2DE373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734362696850396"/>
          <c:y val="0.8656119669283977"/>
          <c:w val="0.4190061515748032"/>
          <c:h val="6.53413468663049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3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5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0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0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7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1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9F71-649E-4837-9E75-C93CD5F7572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55"/>
          <a:stretch/>
        </p:blipFill>
        <p:spPr>
          <a:xfrm>
            <a:off x="1540625" y="373497"/>
            <a:ext cx="8817033" cy="6484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0591" y="2949492"/>
            <a:ext cx="473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FINAL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7316" y="5401639"/>
            <a:ext cx="5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천아현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김진오        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성유정</a:t>
            </a:r>
            <a:endParaRPr lang="ko-KR" altLang="en-US" sz="2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0161" y="2058696"/>
            <a:ext cx="5837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상영 정보 통합 사이트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20870" y="6400800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30103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904857" y="455099"/>
            <a:ext cx="497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 기여도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1064073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26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7222" y="2872829"/>
            <a:ext cx="4976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시연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5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41154" y="5790323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천아현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김진오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성유정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5861" y="2806718"/>
            <a:ext cx="521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 </a:t>
            </a:r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96" y="2292926"/>
            <a:ext cx="1858582" cy="1858582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265307" y="254000"/>
            <a:ext cx="11659994" cy="632968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4481" y="1460360"/>
            <a:ext cx="3224893" cy="5443"/>
          </a:xfrm>
          <a:prstGeom prst="line">
            <a:avLst/>
          </a:prstGeom>
          <a:ln w="133350">
            <a:solidFill>
              <a:srgbClr val="E636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19435" y="567730"/>
            <a:ext cx="233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ko-KR" altLang="en-US" sz="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9435" y="1650547"/>
            <a:ext cx="259170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소개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60000"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-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아이디어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60000"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-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개발방법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60000">
              <a:lnSpc>
                <a:spcPct val="150000"/>
              </a:lnSpc>
            </a:pPr>
            <a:endParaRPr lang="en-US" altLang="ko-KR" sz="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스크린샷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업무 분담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- </a:t>
            </a:r>
            <a:r>
              <a:rPr lang="ko-KR" altLang="en-US" sz="2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팀원역할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-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기여도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시연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38604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307" y="538006"/>
            <a:ext cx="2973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아이디어 소개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37872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C556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56" y="1258850"/>
            <a:ext cx="6214281" cy="369647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304805" y="2563385"/>
            <a:ext cx="673331" cy="473825"/>
          </a:xfrm>
          <a:prstGeom prst="rightArrow">
            <a:avLst/>
          </a:prstGeom>
          <a:solidFill>
            <a:srgbClr val="E636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153002" y="2592955"/>
            <a:ext cx="673331" cy="473825"/>
          </a:xfrm>
          <a:prstGeom prst="rightArrow">
            <a:avLst/>
          </a:prstGeom>
          <a:solidFill>
            <a:srgbClr val="E636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90156" y="5195384"/>
            <a:ext cx="77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영화관 선택보다 </a:t>
            </a:r>
            <a:r>
              <a:rPr lang="ko-KR" altLang="en-US" sz="2800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선택</a:t>
            </a:r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더 먼저라면</a:t>
            </a:r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?”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4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5307" y="538006"/>
            <a:ext cx="2973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아이디어 소개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10" y="1317250"/>
            <a:ext cx="1545061" cy="15450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2" y="1305074"/>
            <a:ext cx="1586040" cy="15860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1" y="1296761"/>
            <a:ext cx="1525045" cy="15250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1891" y="3290218"/>
            <a:ext cx="3405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개의 예매 사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7734" y="3295635"/>
            <a:ext cx="3405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순으로 정렬하여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 설정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1420" y="3290218"/>
            <a:ext cx="3405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눈에 보기 쉬운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 상영 정보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7644" y="4988394"/>
            <a:ext cx="8069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 순위 및 이슈 기사 정보를 시각화하여 함께 제공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38604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537872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C5569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5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972587" y="590571"/>
            <a:ext cx="497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방법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87" y="1672650"/>
            <a:ext cx="2232017" cy="2232017"/>
          </a:xfrm>
          <a:prstGeom prst="rect">
            <a:avLst/>
          </a:prstGeom>
        </p:spPr>
      </p:pic>
      <p:pic>
        <p:nvPicPr>
          <p:cNvPr id="1026" name="Picture 2" descr="PHP-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3" y="2270807"/>
            <a:ext cx="1807872" cy="9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5737" y="3904667"/>
            <a:ext cx="381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파이썬을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통해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후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txt,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json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파일로 저장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8" name="Picture 4" descr="MYSQ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932" y="1930779"/>
            <a:ext cx="2175020" cy="11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061658" y="3900525"/>
            <a:ext cx="381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PHP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이용한 웹 배포 및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Json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7963" y="3904667"/>
            <a:ext cx="381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MySql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통해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및 출력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38604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37872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C5569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7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06455" y="455099"/>
            <a:ext cx="497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스크린샷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324" t="-927" r="14929" b="-933"/>
          <a:stretch/>
        </p:blipFill>
        <p:spPr>
          <a:xfrm>
            <a:off x="4797192" y="464552"/>
            <a:ext cx="6897291" cy="55859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896" r="42783"/>
          <a:stretch/>
        </p:blipFill>
        <p:spPr>
          <a:xfrm>
            <a:off x="1803401" y="1133007"/>
            <a:ext cx="2032000" cy="483858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566374" y="3020637"/>
            <a:ext cx="673331" cy="473825"/>
          </a:xfrm>
          <a:prstGeom prst="rightArrow">
            <a:avLst/>
          </a:prstGeom>
          <a:solidFill>
            <a:srgbClr val="E636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63272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951304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C5569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1320561" y="5439463"/>
            <a:ext cx="497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Json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file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06455" y="455099"/>
            <a:ext cx="497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스크린샷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790" t="-218" r="20925" b="218"/>
          <a:stretch/>
        </p:blipFill>
        <p:spPr>
          <a:xfrm>
            <a:off x="6627336" y="455099"/>
            <a:ext cx="4875984" cy="55045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68"/>
          <a:stretch/>
        </p:blipFill>
        <p:spPr>
          <a:xfrm>
            <a:off x="580488" y="1549870"/>
            <a:ext cx="4574318" cy="3777097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737437" y="2970443"/>
            <a:ext cx="673331" cy="473825"/>
          </a:xfrm>
          <a:prstGeom prst="rightArrow">
            <a:avLst/>
          </a:prstGeom>
          <a:solidFill>
            <a:srgbClr val="E636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63272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951304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C5569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109" y="5463036"/>
            <a:ext cx="497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예매 사이트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0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1640" t="7845" r="31477" b="38143"/>
          <a:stretch/>
        </p:blipFill>
        <p:spPr>
          <a:xfrm>
            <a:off x="6141839" y="1039874"/>
            <a:ext cx="5584497" cy="46797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6455" y="455099"/>
            <a:ext cx="497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스크린샷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0" y="964398"/>
            <a:ext cx="4720892" cy="483068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472204" y="3142826"/>
            <a:ext cx="673331" cy="473825"/>
          </a:xfrm>
          <a:prstGeom prst="rightArrow">
            <a:avLst/>
          </a:prstGeom>
          <a:solidFill>
            <a:srgbClr val="E636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63272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51304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C5569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63141" y="5531037"/>
            <a:ext cx="497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다음 영화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매거진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＇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사이트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5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70" y="514567"/>
            <a:ext cx="189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역할 분담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14887" y="1511300"/>
            <a:ext cx="2864732" cy="3937000"/>
          </a:xfrm>
          <a:prstGeom prst="roundRect">
            <a:avLst/>
          </a:prstGeom>
          <a:noFill/>
          <a:ln w="38100">
            <a:solidFill>
              <a:srgbClr val="E6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1737" y="1511300"/>
            <a:ext cx="2864732" cy="3937000"/>
          </a:xfrm>
          <a:prstGeom prst="roundRect">
            <a:avLst/>
          </a:prstGeom>
          <a:noFill/>
          <a:ln w="38100">
            <a:solidFill>
              <a:srgbClr val="E6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68587" y="1511300"/>
            <a:ext cx="2864732" cy="3937000"/>
          </a:xfrm>
          <a:prstGeom prst="roundRect">
            <a:avLst/>
          </a:prstGeom>
          <a:noFill/>
          <a:ln w="38100">
            <a:solidFill>
              <a:srgbClr val="E6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564137" y="2367380"/>
            <a:ext cx="2166232" cy="1"/>
          </a:xfrm>
          <a:prstGeom prst="line">
            <a:avLst/>
          </a:prstGeom>
          <a:ln w="38100">
            <a:solidFill>
              <a:srgbClr val="E636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4606" y="1808651"/>
            <a:ext cx="17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 아 현</a:t>
            </a:r>
            <a:endParaRPr lang="ko-KR" altLang="en-US" sz="28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7366" y="2473871"/>
            <a:ext cx="28835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 실시간 순위 및 관객 수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 수집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txt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json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통한 데이터 처리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 관련 기사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후 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워드클라우드를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통한 시각화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endParaRPr lang="en-US" altLang="ko-KR" sz="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php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이용한 웹 페이지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구축 및 디자인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993462" y="2367380"/>
            <a:ext cx="2166232" cy="1"/>
          </a:xfrm>
          <a:prstGeom prst="line">
            <a:avLst/>
          </a:prstGeom>
          <a:ln w="38100">
            <a:solidFill>
              <a:srgbClr val="E636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93931" y="1808651"/>
            <a:ext cx="17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 진 오</a:t>
            </a:r>
            <a:endParaRPr lang="ko-KR" altLang="en-US" sz="28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51785" y="2467940"/>
            <a:ext cx="28647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영화관 사이트의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크롤링을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통한 데이터 수집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수집 데이터의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저장을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위한 가공 및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 별 상영 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정렬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파이썬을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통한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구현 담당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총괄</a:t>
            </a:r>
            <a:endParaRPr lang="en-US" altLang="ko-KR" sz="16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420147" y="2367380"/>
            <a:ext cx="2166232" cy="1"/>
          </a:xfrm>
          <a:prstGeom prst="line">
            <a:avLst/>
          </a:prstGeom>
          <a:ln w="38100">
            <a:solidFill>
              <a:srgbClr val="E636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20616" y="1808651"/>
            <a:ext cx="17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 유 정</a:t>
            </a:r>
            <a:endParaRPr lang="ko-KR" altLang="en-US" sz="28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63281" y="2421517"/>
            <a:ext cx="28901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영화관 사이트의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크롤링을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통한 데이터 수집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상영 영화에 대한 지역 분류 및 상영 시간 데이터 가공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파이썬을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통한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구현 담당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 백그라운드 관리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담당</a:t>
            </a:r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2481" y="1504628"/>
            <a:ext cx="68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팀장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8331" y="1500985"/>
            <a:ext cx="68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59331" y="1502410"/>
            <a:ext cx="68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20870" y="6400800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30103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9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/>
      <p:bldP spid="31" grpId="0"/>
      <p:bldP spid="33" grpId="0"/>
      <p:bldP spid="34" grpId="0"/>
      <p:bldP spid="2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237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 Bold</vt:lpstr>
      <vt:lpstr>나눔스퀘어라운드 Bold</vt:lpstr>
      <vt:lpstr>Arial</vt:lpstr>
      <vt:lpstr>맑은 고딕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Cheon Ahyun</cp:lastModifiedBy>
  <cp:revision>60</cp:revision>
  <dcterms:created xsi:type="dcterms:W3CDTF">2019-11-24T08:57:51Z</dcterms:created>
  <dcterms:modified xsi:type="dcterms:W3CDTF">2019-12-09T13:40:00Z</dcterms:modified>
</cp:coreProperties>
</file>