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2" r:id="rId4"/>
    <p:sldId id="288" r:id="rId5"/>
    <p:sldId id="304" r:id="rId6"/>
    <p:sldId id="303" r:id="rId7"/>
    <p:sldId id="302" r:id="rId8"/>
    <p:sldId id="301" r:id="rId9"/>
    <p:sldId id="300" r:id="rId10"/>
    <p:sldId id="275" r:id="rId11"/>
    <p:sldId id="294" r:id="rId12"/>
    <p:sldId id="293" r:id="rId13"/>
    <p:sldId id="292" r:id="rId14"/>
    <p:sldId id="276" r:id="rId15"/>
    <p:sldId id="280" r:id="rId16"/>
    <p:sldId id="296" r:id="rId17"/>
    <p:sldId id="299" r:id="rId18"/>
    <p:sldId id="298" r:id="rId19"/>
    <p:sldId id="297" r:id="rId20"/>
    <p:sldId id="295" r:id="rId21"/>
    <p:sldId id="306" r:id="rId22"/>
    <p:sldId id="305" r:id="rId23"/>
    <p:sldId id="278" r:id="rId24"/>
    <p:sldId id="279" r:id="rId25"/>
    <p:sldId id="281" r:id="rId26"/>
    <p:sldId id="308" r:id="rId27"/>
    <p:sldId id="309" r:id="rId28"/>
    <p:sldId id="307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93061"/>
  </p:normalViewPr>
  <p:slideViewPr>
    <p:cSldViewPr snapToGrid="0" snapToObjects="1">
      <p:cViewPr varScale="1">
        <p:scale>
          <a:sx n="118" d="100"/>
          <a:sy n="118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3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AD1D6-AE87-C841-B3FD-7C9F7FCAE5AE}" type="datetimeFigureOut">
              <a:rPr lang="en-US" smtClean="0"/>
              <a:t>12/1/19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8163-9829-1E4A-95C0-3F7A37C6E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8jQ7KFZMbw" TargetMode="External"/><Relationship Id="rId4" Type="http://schemas.openxmlformats.org/officeDocument/2006/relationships/hyperlink" Target="https://github.com/SungchulLee/financial_math/tree/master/close_return_and_return_vol" TargetMode="External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yhilpisch/py4fi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384" y="1122363"/>
            <a:ext cx="10808413" cy="2387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44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 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Data I/O</a:t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>
                <a:latin typeface="Arial Black" charset="0"/>
                <a:ea typeface="Arial Black" charset="0"/>
                <a:cs typeface="Arial Black" charset="0"/>
              </a:rPr>
              <a:t>-</a:t>
            </a: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/>
            </a:r>
            <a:b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</a:br>
            <a:r>
              <a:rPr lang="en-US" sz="6700" dirty="0" smtClean="0">
                <a:latin typeface="Arial Black" charset="0"/>
                <a:ea typeface="Arial Black" charset="0"/>
                <a:cs typeface="Arial Black" charset="0"/>
              </a:rPr>
              <a:t>Pickle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4" y="5413865"/>
            <a:ext cx="1298768" cy="1288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90" y="4132462"/>
            <a:ext cx="4191000" cy="22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1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5706463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9096" y="5568235"/>
            <a:ext cx="142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797" y="3416862"/>
            <a:ext cx="6311900" cy="1409700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 rot="10800000">
            <a:off x="4317849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5706463" y="4823137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7095079" y="4823136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487150" y="5568235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9096" y="5568235"/>
            <a:ext cx="1427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data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6987" y="5568235"/>
            <a:ext cx="18101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t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o 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1" y="3933520"/>
            <a:ext cx="6311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31509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297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411665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8123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b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451" y="3804212"/>
            <a:ext cx="63119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678924" y="431875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98804" y="5213437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751" y="3795486"/>
            <a:ext cx="6083300" cy="5080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678924" y="431875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7245915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556072" y="5213437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46914" y="5213437"/>
            <a:ext cx="3153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read 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mode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4" name="Down Arrow 23"/>
          <p:cNvSpPr/>
          <p:nvPr/>
        </p:nvSpPr>
        <p:spPr>
          <a:xfrm rot="10800000">
            <a:off x="4180044" y="4393501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98804" y="5213437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Reference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>
              <a:latin typeface="Arial Black" charset="0"/>
              <a:ea typeface="Arial Black" charset="0"/>
              <a:cs typeface="Arial Black" charset="0"/>
              <a:hlinkClick r:id="rId2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Chapter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7 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</a:rPr>
              <a:t>of </a:t>
            </a:r>
            <a:r>
              <a:rPr lang="en-US" sz="2000" dirty="0">
                <a:latin typeface="Arial Black" charset="0"/>
                <a:ea typeface="Arial Black" charset="0"/>
                <a:cs typeface="Arial Black" charset="0"/>
                <a:hlinkClick r:id="rId2"/>
              </a:rPr>
              <a:t>Python for Finance (O'Reilly</a:t>
            </a:r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2"/>
              </a:rPr>
              <a:t>)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3"/>
              </a:rPr>
              <a:t>Youtube</a:t>
            </a:r>
            <a:endParaRPr lang="en-US" sz="2000" dirty="0" smtClean="0">
              <a:latin typeface="Arial Black" charset="0"/>
              <a:ea typeface="Arial Black" charset="0"/>
              <a:cs typeface="Arial Black" charset="0"/>
            </a:endParaRPr>
          </a:p>
          <a:p>
            <a:endParaRPr lang="en-US" dirty="0" smtClean="0">
              <a:latin typeface="Arial Black" charset="0"/>
              <a:ea typeface="Arial Black" charset="0"/>
              <a:cs typeface="Arial Black" charset="0"/>
            </a:endParaRPr>
          </a:p>
          <a:p>
            <a:r>
              <a:rPr lang="en-US" sz="2000" dirty="0" smtClean="0">
                <a:latin typeface="Arial Black" charset="0"/>
                <a:ea typeface="Arial Black" charset="0"/>
                <a:cs typeface="Arial Black" charset="0"/>
                <a:hlinkClick r:id="rId4"/>
              </a:rPr>
              <a:t>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706" y="269676"/>
            <a:ext cx="5038117" cy="64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882880" y="49143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39391" y="5851229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9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a</a:t>
            </a:r>
          </a:p>
        </p:txBody>
      </p:sp>
      <p:sp>
        <p:nvSpPr>
          <p:cNvPr id="14" name="Oval 13"/>
          <p:cNvSpPr/>
          <p:nvPr/>
        </p:nvSpPr>
        <p:spPr>
          <a:xfrm>
            <a:off x="5760224" y="612211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2348" y="75279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c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701" y="4260599"/>
            <a:ext cx="5105400" cy="673100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0800000">
            <a:off x="5882880" y="49143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0800000">
            <a:off x="6582793" y="49336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39391" y="5851229"/>
            <a:ext cx="1380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19897" y="5851229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366149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97618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b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01" y="4088653"/>
            <a:ext cx="5130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18898" y="612210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50367" y="732993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47" y="3505947"/>
            <a:ext cx="54102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1086"/>
            <a:ext cx="6311900" cy="207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59" y="4081236"/>
            <a:ext cx="51435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285" y="62713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So Far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5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" y="3138650"/>
            <a:ext cx="6299200" cy="246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86" y="3118757"/>
            <a:ext cx="5219700" cy="373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5" y="3138650"/>
            <a:ext cx="6299200" cy="2467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486" y="3118757"/>
            <a:ext cx="5219700" cy="37392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356537">
            <a:off x="2452640" y="2531786"/>
            <a:ext cx="64764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  <a:latin typeface="Arial Black" charset="0"/>
                <a:ea typeface="Arial Black" charset="0"/>
                <a:cs typeface="Arial Black" charset="0"/>
              </a:rPr>
              <a:t>Not Good</a:t>
            </a:r>
            <a:endParaRPr lang="en-US" sz="9600" dirty="0">
              <a:solidFill>
                <a:srgbClr val="FF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0037"/>
            <a:ext cx="6311900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448" y="4490037"/>
            <a:ext cx="6515100" cy="21209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494357"/>
            <a:ext cx="10155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Recommended Way Of Using Pickle</a:t>
            </a:r>
          </a:p>
        </p:txBody>
      </p:sp>
    </p:spTree>
    <p:extLst>
      <p:ext uri="{BB962C8B-B14F-4D97-AF65-F5344CB8AC3E}">
        <p14:creationId xmlns:p14="http://schemas.microsoft.com/office/powerpoint/2010/main" val="2858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Serious Warning from Pickle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974477"/>
            <a:ext cx="10401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Pickle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0887"/>
            <a:ext cx="104902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83799" y="1640911"/>
            <a:ext cx="8754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Now</a:t>
            </a:r>
          </a:p>
          <a:p>
            <a:pPr algn="ctr"/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  <a:p>
            <a:pPr algn="ctr"/>
            <a:r>
              <a:rPr lang="en-US" sz="6000" dirty="0" smtClean="0">
                <a:latin typeface="Arial Black" charset="0"/>
                <a:ea typeface="Arial Black" charset="0"/>
                <a:cs typeface="Arial Black" charset="0"/>
              </a:rPr>
              <a:t>Let’s Play with Code</a:t>
            </a:r>
            <a:endParaRPr lang="en-US" sz="6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19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8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4993183" y="487193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9129" y="5803043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37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/>
          <p:cNvSpPr/>
          <p:nvPr/>
        </p:nvSpPr>
        <p:spPr>
          <a:xfrm>
            <a:off x="3694825" y="239532"/>
            <a:ext cx="5119844" cy="2723450"/>
          </a:xfrm>
          <a:prstGeom prst="flowChartAlternateProcess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4089" y="612212"/>
            <a:ext cx="989045" cy="9890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638295" y="1679510"/>
            <a:ext cx="1752599" cy="120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9179909" y="1679510"/>
            <a:ext cx="1752599" cy="1283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07639" y="1929928"/>
            <a:ext cx="17219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dump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9909" y="1967303"/>
            <a:ext cx="1606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load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17659" y="2179104"/>
            <a:ext cx="1535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Hard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51541" y="752791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40829"/>
            <a:ext cx="7429500" cy="128270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 rot="16200000">
            <a:off x="2863354" y="3831755"/>
            <a:ext cx="371866" cy="1142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4993183" y="4871930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0800000">
            <a:off x="6563109" y="4828999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5932" y="5749256"/>
            <a:ext cx="1550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open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81426" y="5749256"/>
            <a:ext cx="33457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w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rite mode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32914" y="5095157"/>
            <a:ext cx="4491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m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ake directory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1" name="Down Arrow 20"/>
          <p:cNvSpPr/>
          <p:nvPr/>
        </p:nvSpPr>
        <p:spPr>
          <a:xfrm rot="8068302">
            <a:off x="8483941" y="4471179"/>
            <a:ext cx="371866" cy="641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1424" y="3741270"/>
            <a:ext cx="21916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 Black" charset="0"/>
                <a:ea typeface="Arial Black" charset="0"/>
                <a:cs typeface="Arial Black" charset="0"/>
              </a:rPr>
              <a:t>p</a:t>
            </a:r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ath </a:t>
            </a:r>
          </a:p>
          <a:p>
            <a:r>
              <a:rPr lang="en-US" sz="4000" dirty="0" smtClean="0">
                <a:latin typeface="Arial Black" charset="0"/>
                <a:ea typeface="Arial Black" charset="0"/>
                <a:cs typeface="Arial Black" charset="0"/>
              </a:rPr>
              <a:t>exists?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2" name="Down Arrow 21"/>
          <p:cNvSpPr/>
          <p:nvPr/>
        </p:nvSpPr>
        <p:spPr>
          <a:xfrm rot="10800000">
            <a:off x="3537384" y="4883615"/>
            <a:ext cx="371866" cy="8172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779129" y="5803043"/>
            <a:ext cx="1069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mtClean="0">
                <a:latin typeface="Arial Black" charset="0"/>
                <a:ea typeface="Arial Black" charset="0"/>
                <a:cs typeface="Arial Black" charset="0"/>
              </a:rPr>
              <a:t>file</a:t>
            </a:r>
            <a:endParaRPr lang="en-US" sz="4000" dirty="0">
              <a:latin typeface="Arial Black" charset="0"/>
              <a:ea typeface="Arial Black" charset="0"/>
              <a:cs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197</Words>
  <Application>Microsoft Macintosh PowerPoint</Application>
  <PresentationFormat>Widescreen</PresentationFormat>
  <Paragraphs>170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Black</vt:lpstr>
      <vt:lpstr>Calibri</vt:lpstr>
      <vt:lpstr>Calibri Light</vt:lpstr>
      <vt:lpstr>Arial</vt:lpstr>
      <vt:lpstr>Office Theme</vt:lpstr>
      <vt:lpstr>             Data I/O - Pickle</vt:lpstr>
      <vt:lpstr>Reference</vt:lpstr>
      <vt:lpstr>Pickle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Serious Warning from Pickle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construct Node with Fixed Values </dc:title>
  <dc:creator>이승철</dc:creator>
  <cp:lastModifiedBy>Microsoft Office User</cp:lastModifiedBy>
  <cp:revision>40</cp:revision>
  <dcterms:created xsi:type="dcterms:W3CDTF">2019-10-26T12:53:45Z</dcterms:created>
  <dcterms:modified xsi:type="dcterms:W3CDTF">2019-12-01T14:46:49Z</dcterms:modified>
</cp:coreProperties>
</file>