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71" r:id="rId2"/>
    <p:sldId id="328" r:id="rId3"/>
    <p:sldId id="329" r:id="rId4"/>
    <p:sldId id="330" r:id="rId5"/>
    <p:sldId id="375" r:id="rId6"/>
    <p:sldId id="335" r:id="rId7"/>
    <p:sldId id="399" r:id="rId8"/>
    <p:sldId id="332" r:id="rId9"/>
    <p:sldId id="333" r:id="rId10"/>
    <p:sldId id="337" r:id="rId11"/>
    <p:sldId id="384" r:id="rId12"/>
    <p:sldId id="385" r:id="rId13"/>
    <p:sldId id="338" r:id="rId14"/>
    <p:sldId id="339" r:id="rId15"/>
    <p:sldId id="340" r:id="rId16"/>
    <p:sldId id="342" r:id="rId17"/>
    <p:sldId id="343" r:id="rId18"/>
    <p:sldId id="348" r:id="rId19"/>
    <p:sldId id="349" r:id="rId20"/>
    <p:sldId id="350" r:id="rId21"/>
    <p:sldId id="425" r:id="rId22"/>
    <p:sldId id="426" r:id="rId23"/>
    <p:sldId id="427" r:id="rId24"/>
    <p:sldId id="429" r:id="rId25"/>
    <p:sldId id="428" r:id="rId26"/>
    <p:sldId id="435" r:id="rId27"/>
    <p:sldId id="436" r:id="rId28"/>
    <p:sldId id="437" r:id="rId29"/>
    <p:sldId id="438" r:id="rId30"/>
    <p:sldId id="434" r:id="rId31"/>
    <p:sldId id="433" r:id="rId32"/>
    <p:sldId id="432" r:id="rId33"/>
    <p:sldId id="431" r:id="rId34"/>
    <p:sldId id="439" r:id="rId35"/>
    <p:sldId id="441" r:id="rId36"/>
    <p:sldId id="440" r:id="rId37"/>
    <p:sldId id="442" r:id="rId38"/>
    <p:sldId id="444" r:id="rId39"/>
    <p:sldId id="443" r:id="rId40"/>
    <p:sldId id="445" r:id="rId41"/>
    <p:sldId id="447" r:id="rId42"/>
    <p:sldId id="446" r:id="rId43"/>
    <p:sldId id="352" r:id="rId44"/>
    <p:sldId id="351" r:id="rId45"/>
    <p:sldId id="353" r:id="rId46"/>
    <p:sldId id="354" r:id="rId47"/>
    <p:sldId id="30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/>
    <p:restoredTop sz="93059"/>
  </p:normalViewPr>
  <p:slideViewPr>
    <p:cSldViewPr snapToGrid="0" snapToObjects="1">
      <p:cViewPr>
        <p:scale>
          <a:sx n="114" d="100"/>
          <a:sy n="114" d="100"/>
        </p:scale>
        <p:origin x="100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hilpisch/py4fi/blob/master/jupyter36/source/tr_eikon_eod_data.csv" TargetMode="External"/><Relationship Id="rId4" Type="http://schemas.openxmlformats.org/officeDocument/2006/relationships/hyperlink" Target="https://youtu.be/X8f1yW98jdU" TargetMode="External"/><Relationship Id="rId5" Type="http://schemas.openxmlformats.org/officeDocument/2006/relationships/hyperlink" Target="https://github.com/SungchulLee/financial_math/tree/master/portfolio_optimization_python_for_finance_Hilpisch" TargetMode="External"/><Relationship Id="rId6" Type="http://schemas.openxmlformats.org/officeDocument/2006/relationships/hyperlink" Target="https://github.com/SungchulLee/financial_math/tree/master/close_return_and_return_vol" TargetMode="Externa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88158" y="537337"/>
            <a:ext cx="936698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Portfolio Optimization</a:t>
            </a:r>
          </a:p>
          <a:p>
            <a:pPr algn="ctr"/>
            <a:r>
              <a:rPr lang="en-US" altLang="ko-KR" sz="6000" dirty="0" smtClean="0">
                <a:latin typeface="Arial Black" charset="0"/>
                <a:ea typeface="Arial Black" charset="0"/>
                <a:cs typeface="Arial Black" charset="0"/>
              </a:rPr>
              <a:t>-</a:t>
            </a:r>
            <a:r>
              <a:rPr lang="ko-KR" altLang="en-US" sz="6000" dirty="0" smtClean="0">
                <a:latin typeface="Arial Black" charset="0"/>
                <a:ea typeface="Arial Black" charset="0"/>
                <a:cs typeface="Arial Black" charset="0"/>
              </a:rPr>
              <a:t> </a:t>
            </a:r>
            <a:endParaRPr lang="en-US" altLang="ko-KR" sz="6000" dirty="0" smtClean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altLang="ko-KR" sz="6000" dirty="0" smtClean="0">
                <a:latin typeface="Arial Black" charset="0"/>
                <a:ea typeface="Arial Black" charset="0"/>
                <a:cs typeface="Arial Black" charset="0"/>
              </a:rPr>
              <a:t>Equal Portfolio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85" y="5874294"/>
            <a:ext cx="3626069" cy="794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638" y="3563079"/>
            <a:ext cx="5434361" cy="310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90" y="1706137"/>
            <a:ext cx="9525441" cy="319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9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4424" y="2174489"/>
            <a:ext cx="71260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Computation 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of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Portfolio’s Mu and Sigma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27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60" y="677671"/>
            <a:ext cx="8982675" cy="561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9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9317" y="2408664"/>
            <a:ext cx="5809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latin typeface="Arial Black" charset="0"/>
                <a:ea typeface="Arial Black" charset="0"/>
                <a:cs typeface="Arial Black" charset="0"/>
              </a:rPr>
              <a:t>Random Portfolios </a:t>
            </a:r>
          </a:p>
          <a:p>
            <a:pPr algn="ctr"/>
            <a:r>
              <a:rPr lang="en-US" sz="4000" b="1" dirty="0" smtClean="0">
                <a:latin typeface="Arial Black" charset="0"/>
                <a:ea typeface="Arial Black" charset="0"/>
                <a:cs typeface="Arial Black" charset="0"/>
              </a:rPr>
              <a:t>(No Short Positions)</a:t>
            </a:r>
            <a:endParaRPr lang="en-US" sz="4000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4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46"/>
            <a:ext cx="12076770" cy="66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4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54" y="326003"/>
            <a:ext cx="10212657" cy="631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0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6344" y="2408664"/>
            <a:ext cx="55150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latin typeface="Arial Black" charset="0"/>
                <a:ea typeface="Arial Black" charset="0"/>
                <a:cs typeface="Arial Black" charset="0"/>
              </a:rPr>
              <a:t>Random Portfolios </a:t>
            </a:r>
          </a:p>
          <a:p>
            <a:pPr algn="ctr"/>
            <a:r>
              <a:rPr lang="en-US" sz="4000" b="1" dirty="0" smtClean="0">
                <a:latin typeface="Arial Black" charset="0"/>
                <a:ea typeface="Arial Black" charset="0"/>
                <a:cs typeface="Arial Black" charset="0"/>
              </a:rPr>
              <a:t>(Short Positions)</a:t>
            </a:r>
            <a:endParaRPr lang="en-US" sz="4000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9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109"/>
            <a:ext cx="12045372" cy="666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0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54" y="489741"/>
            <a:ext cx="10212657" cy="59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2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4146" y="2888167"/>
            <a:ext cx="4319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Equal Portfolio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15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Chapter 11 of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Python for Finance (O'Reilly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)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706" y="269676"/>
            <a:ext cx="5038117" cy="64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9" y="84872"/>
            <a:ext cx="8255369" cy="2803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1" y="237272"/>
            <a:ext cx="8169844" cy="280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2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9" y="84872"/>
            <a:ext cx="8255369" cy="2803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1" y="237272"/>
            <a:ext cx="8169844" cy="2803294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2068731" y="802176"/>
            <a:ext cx="484632" cy="2877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7871" y="3802567"/>
            <a:ext cx="4319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Equal Portfolio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13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9" y="84872"/>
            <a:ext cx="8255369" cy="2803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1" y="237272"/>
            <a:ext cx="8169844" cy="2803294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2068731" y="802176"/>
            <a:ext cx="484632" cy="2877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7871" y="3802567"/>
            <a:ext cx="4319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Equal Portfolio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Down Arrow 6"/>
          <p:cNvSpPr/>
          <p:nvPr/>
        </p:nvSpPr>
        <p:spPr>
          <a:xfrm rot="10800000">
            <a:off x="481353" y="3090747"/>
            <a:ext cx="484632" cy="711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6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9" y="84872"/>
            <a:ext cx="8255369" cy="2803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1" y="237272"/>
            <a:ext cx="8169844" cy="28032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6" y="4175879"/>
            <a:ext cx="6096000" cy="5842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9072812">
            <a:off x="4879972" y="1003743"/>
            <a:ext cx="484632" cy="30942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1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9" y="84872"/>
            <a:ext cx="8255369" cy="2803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1" y="237272"/>
            <a:ext cx="8169844" cy="28032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6" y="4175879"/>
            <a:ext cx="6096000" cy="5842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9072812">
            <a:off x="4879972" y="1003743"/>
            <a:ext cx="484632" cy="30942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8418834">
            <a:off x="4038077" y="722145"/>
            <a:ext cx="484632" cy="3852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9" y="84872"/>
            <a:ext cx="8255369" cy="2803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1" y="237272"/>
            <a:ext cx="8169844" cy="28032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6" y="4175879"/>
            <a:ext cx="6096000" cy="5842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9072812">
            <a:off x="4879972" y="1003743"/>
            <a:ext cx="484632" cy="30942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8418834">
            <a:off x="4038077" y="722145"/>
            <a:ext cx="484632" cy="3852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8177375">
            <a:off x="2587232" y="573198"/>
            <a:ext cx="484632" cy="4369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5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9" y="84872"/>
            <a:ext cx="8255369" cy="2803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1" y="237272"/>
            <a:ext cx="8169844" cy="2803294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0800000">
            <a:off x="3948161" y="1139934"/>
            <a:ext cx="484632" cy="1441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41288" y="2776170"/>
            <a:ext cx="1098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(5,)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5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9" y="84872"/>
            <a:ext cx="8255369" cy="2803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1" y="237272"/>
            <a:ext cx="8169844" cy="2803294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2610007" y="1139934"/>
            <a:ext cx="484632" cy="1441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0800000">
            <a:off x="3948161" y="1139934"/>
            <a:ext cx="484632" cy="1441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3133" y="2776170"/>
            <a:ext cx="1098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(5,)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41288" y="2776170"/>
            <a:ext cx="1098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(5,)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9" y="84872"/>
            <a:ext cx="8255369" cy="2803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1" y="237272"/>
            <a:ext cx="8169844" cy="2803294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0800000">
            <a:off x="3948161" y="1139934"/>
            <a:ext cx="484632" cy="1441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18564" y="2833486"/>
            <a:ext cx="21123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Numpy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Array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64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9" y="84872"/>
            <a:ext cx="8255369" cy="2803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1" y="237272"/>
            <a:ext cx="8169844" cy="2803294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2610007" y="1139934"/>
            <a:ext cx="484632" cy="1441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0800000">
            <a:off x="3948161" y="1139934"/>
            <a:ext cx="484632" cy="1441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24088" y="2833486"/>
            <a:ext cx="22245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Pandas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Series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18564" y="2833486"/>
            <a:ext cx="21123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Numpy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Array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45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70556" y="2609386"/>
            <a:ext cx="3877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Data Loading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06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9" y="84872"/>
            <a:ext cx="8255369" cy="2803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1" y="237272"/>
            <a:ext cx="8169844" cy="28032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9" y="4465614"/>
            <a:ext cx="7301909" cy="854926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8738799">
            <a:off x="5813156" y="1684128"/>
            <a:ext cx="484632" cy="30254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9" y="84872"/>
            <a:ext cx="8255369" cy="2803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1" y="237272"/>
            <a:ext cx="8169844" cy="28032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9" y="4465614"/>
            <a:ext cx="7301909" cy="854926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8738799">
            <a:off x="5813156" y="1684128"/>
            <a:ext cx="484632" cy="30254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8738799">
            <a:off x="5162382" y="1684527"/>
            <a:ext cx="484632" cy="3020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9" y="84872"/>
            <a:ext cx="8255369" cy="2803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1" y="237272"/>
            <a:ext cx="8169844" cy="28032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9" y="4465614"/>
            <a:ext cx="7301909" cy="854926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8738799">
            <a:off x="5813156" y="1684128"/>
            <a:ext cx="484632" cy="30254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8738799">
            <a:off x="5162382" y="1684527"/>
            <a:ext cx="484632" cy="3020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8320324">
            <a:off x="4405780" y="1530962"/>
            <a:ext cx="484632" cy="3535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1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9" y="84872"/>
            <a:ext cx="8255369" cy="2803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1" y="237272"/>
            <a:ext cx="8169844" cy="28032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9" y="4465614"/>
            <a:ext cx="7301909" cy="854926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8738799">
            <a:off x="5813156" y="1684128"/>
            <a:ext cx="484632" cy="30254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8738799">
            <a:off x="5162382" y="1684527"/>
            <a:ext cx="484632" cy="3020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8320324">
            <a:off x="4405780" y="1530962"/>
            <a:ext cx="484632" cy="3535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7929815">
            <a:off x="3013199" y="1319420"/>
            <a:ext cx="484632" cy="39771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0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9" y="84872"/>
            <a:ext cx="8255369" cy="2803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1" y="237272"/>
            <a:ext cx="8169844" cy="2803294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10800000">
            <a:off x="4889989" y="1938124"/>
            <a:ext cx="484632" cy="1441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48128" y="3390625"/>
            <a:ext cx="143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(5,1)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2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9" y="84872"/>
            <a:ext cx="8255369" cy="2803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1" y="237272"/>
            <a:ext cx="8169844" cy="2803294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4038077" y="1949165"/>
            <a:ext cx="484632" cy="1441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4889989" y="1938124"/>
            <a:ext cx="484632" cy="1441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48128" y="3390625"/>
            <a:ext cx="143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(5,1)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0484" y="3390625"/>
            <a:ext cx="143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(5,5)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43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9" y="84872"/>
            <a:ext cx="8255369" cy="2803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1" y="237272"/>
            <a:ext cx="8169844" cy="2803294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4038077" y="1949165"/>
            <a:ext cx="484632" cy="1441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0800000">
            <a:off x="3158379" y="1938124"/>
            <a:ext cx="484632" cy="1441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4889989" y="1938124"/>
            <a:ext cx="484632" cy="1441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72840" y="3390625"/>
            <a:ext cx="143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(1,5)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48128" y="3390625"/>
            <a:ext cx="143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(5,1)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0484" y="3390625"/>
            <a:ext cx="143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(5,5)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66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9" y="84872"/>
            <a:ext cx="8255369" cy="2803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1" y="237272"/>
            <a:ext cx="8169844" cy="2803294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10800000">
            <a:off x="4889989" y="1938124"/>
            <a:ext cx="484632" cy="1441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48128" y="3390625"/>
            <a:ext cx="3822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Numpy Array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9" y="84872"/>
            <a:ext cx="8255369" cy="2803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1" y="237272"/>
            <a:ext cx="8169844" cy="2803294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4038077" y="1949165"/>
            <a:ext cx="484632" cy="2149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4889989" y="1938124"/>
            <a:ext cx="484632" cy="1441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48128" y="3390625"/>
            <a:ext cx="3822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Numpy Array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8076" y="4246116"/>
            <a:ext cx="5453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Pandas DataFrame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9" y="84872"/>
            <a:ext cx="8255369" cy="2803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1" y="237272"/>
            <a:ext cx="8169844" cy="2803294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4038077" y="1949165"/>
            <a:ext cx="484632" cy="2149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0800000">
            <a:off x="3158379" y="1938124"/>
            <a:ext cx="484632" cy="3015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4889989" y="1938124"/>
            <a:ext cx="484632" cy="1441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82624" y="5102519"/>
            <a:ext cx="3822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Numpy Array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48128" y="3390625"/>
            <a:ext cx="3822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Numpy Array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8076" y="4246116"/>
            <a:ext cx="5453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Pandas DataFrame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7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00" y="0"/>
            <a:ext cx="7784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9" y="84872"/>
            <a:ext cx="8255369" cy="2803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1" y="237272"/>
            <a:ext cx="8169844" cy="28032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8" y="3623837"/>
            <a:ext cx="7496643" cy="1449968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0800000">
            <a:off x="6991755" y="1638918"/>
            <a:ext cx="484632" cy="2420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9" y="84872"/>
            <a:ext cx="8255369" cy="2803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1" y="237272"/>
            <a:ext cx="8169844" cy="28032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8" y="3623837"/>
            <a:ext cx="7496643" cy="1449968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0800000">
            <a:off x="6991755" y="1638918"/>
            <a:ext cx="484632" cy="2420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9341353">
            <a:off x="5860762" y="1419558"/>
            <a:ext cx="484632" cy="2770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9" y="84872"/>
            <a:ext cx="8255369" cy="2803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1" y="237272"/>
            <a:ext cx="8169844" cy="28032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8" y="3623837"/>
            <a:ext cx="7496643" cy="1449968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0800000">
            <a:off x="6991755" y="1638918"/>
            <a:ext cx="484632" cy="2420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9341353">
            <a:off x="5860762" y="1419558"/>
            <a:ext cx="484632" cy="2770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1624301" y="1486519"/>
            <a:ext cx="484632" cy="2137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9" y="84872"/>
            <a:ext cx="8255369" cy="28032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127" y="164959"/>
            <a:ext cx="2832056" cy="27939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1" y="237272"/>
            <a:ext cx="8169844" cy="280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9" y="84872"/>
            <a:ext cx="8255369" cy="28032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127" y="164959"/>
            <a:ext cx="2832056" cy="27939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1" y="3131878"/>
            <a:ext cx="11619121" cy="33597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1" y="237272"/>
            <a:ext cx="8169844" cy="280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4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531"/>
            <a:ext cx="12045372" cy="318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7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54" y="566459"/>
            <a:ext cx="10212657" cy="583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4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20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9834" y="2174489"/>
            <a:ext cx="41152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Computation 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of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Mu and Sigma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77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9" y="84872"/>
            <a:ext cx="8255369" cy="28032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337" y="356219"/>
            <a:ext cx="2847505" cy="26026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1" y="2999678"/>
            <a:ext cx="11619121" cy="36241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9" y="237272"/>
            <a:ext cx="8255369" cy="280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7014" y="2397513"/>
            <a:ext cx="4754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Risk-Return Plot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4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0"/>
            <a:ext cx="11038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3922" y="2230245"/>
            <a:ext cx="65507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Copy 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Original 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Tickers, Mu and Sigma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1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109</Words>
  <Application>Microsoft Macintosh PowerPoint</Application>
  <PresentationFormat>Widescreen</PresentationFormat>
  <Paragraphs>54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 Black</vt:lpstr>
      <vt:lpstr>Calibri</vt:lpstr>
      <vt:lpstr>Calibri Light</vt:lpstr>
      <vt:lpstr>Arial</vt:lpstr>
      <vt:lpstr>Office Theme</vt:lpstr>
      <vt:lpstr>PowerPoint Presentation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110</cp:revision>
  <dcterms:created xsi:type="dcterms:W3CDTF">2019-10-26T12:53:45Z</dcterms:created>
  <dcterms:modified xsi:type="dcterms:W3CDTF">2019-12-10T00:50:46Z</dcterms:modified>
</cp:coreProperties>
</file>