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6e0fcb630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6e0fcb630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6e0fcb630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6e0fcb630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6e0fcb63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6e0fcb63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6e0fcb63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6e0fcb63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6e0fcb63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6e0fcb63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6e0fcb63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6e0fcb63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6e0fcb63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6e0fcb63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6e0fcb63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6e0fcb63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6e0fcb63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6e0fcb63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6e0fcb63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6e0fcb63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6e0fcb63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6e0fcb63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6e0fcb63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6e0fcb63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airkorea.or.kr/web" TargetMode="External"/><Relationship Id="rId4" Type="http://schemas.openxmlformats.org/officeDocument/2006/relationships/image" Target="../media/image2.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Capstone Project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Sungeun Kim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analysis</a:t>
            </a:r>
            <a:endParaRPr/>
          </a:p>
        </p:txBody>
      </p:sp>
      <p:sp>
        <p:nvSpPr>
          <p:cNvPr id="149" name="Google Shape;149;p22"/>
          <p:cNvSpPr txBox="1"/>
          <p:nvPr>
            <p:ph idx="1" type="body"/>
          </p:nvPr>
        </p:nvSpPr>
        <p:spPr>
          <a:xfrm>
            <a:off x="836275" y="2367786"/>
            <a:ext cx="3992400" cy="147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From windrose,  it shows the overall wind direction and wind speed between October to </a:t>
            </a:r>
            <a:r>
              <a:rPr lang="en" sz="1700"/>
              <a:t>February</a:t>
            </a:r>
            <a:r>
              <a:rPr lang="en" sz="1700"/>
              <a:t>. And Northwest wind is most common</a:t>
            </a:r>
            <a:endParaRPr sz="1700"/>
          </a:p>
        </p:txBody>
      </p:sp>
      <p:pic>
        <p:nvPicPr>
          <p:cNvPr id="150" name="Google Shape;150;p22"/>
          <p:cNvPicPr preferRelativeResize="0"/>
          <p:nvPr/>
        </p:nvPicPr>
        <p:blipFill>
          <a:blip r:embed="rId3">
            <a:alphaModFix/>
          </a:blip>
          <a:stretch>
            <a:fillRect/>
          </a:stretch>
        </p:blipFill>
        <p:spPr>
          <a:xfrm>
            <a:off x="5321125" y="1771175"/>
            <a:ext cx="2938075" cy="2896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analysis</a:t>
            </a:r>
            <a:endParaRPr/>
          </a:p>
          <a:p>
            <a:pPr indent="0" lvl="0" marL="0" rtl="0" algn="l">
              <a:spcBef>
                <a:spcPts val="0"/>
              </a:spcBef>
              <a:spcAft>
                <a:spcPts val="0"/>
              </a:spcAft>
              <a:buNone/>
            </a:pPr>
            <a:r>
              <a:t/>
            </a:r>
            <a:endParaRPr/>
          </a:p>
        </p:txBody>
      </p:sp>
      <p:sp>
        <p:nvSpPr>
          <p:cNvPr id="156" name="Google Shape;156;p23"/>
          <p:cNvSpPr txBox="1"/>
          <p:nvPr>
            <p:ph idx="1" type="body"/>
          </p:nvPr>
        </p:nvSpPr>
        <p:spPr>
          <a:xfrm>
            <a:off x="814100" y="2160287"/>
            <a:ext cx="5084400" cy="20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From polarPlot in R,</a:t>
            </a:r>
            <a:endParaRPr sz="1400"/>
          </a:p>
          <a:p>
            <a:pPr indent="0" lvl="0" marL="0" rtl="0" algn="l">
              <a:spcBef>
                <a:spcPts val="1200"/>
              </a:spcBef>
              <a:spcAft>
                <a:spcPts val="0"/>
              </a:spcAft>
              <a:buNone/>
            </a:pPr>
            <a:r>
              <a:rPr lang="en" sz="1400"/>
              <a:t>It shows the wind speed, wind direction, and level of PM2.5.</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rPr lang="en" sz="1400"/>
              <a:t>Among that, we can notice that PM2.5 is the higher when the wind speed is less than 2 and direction of southeast</a:t>
            </a:r>
            <a:endParaRPr sz="1400"/>
          </a:p>
        </p:txBody>
      </p:sp>
      <p:pic>
        <p:nvPicPr>
          <p:cNvPr id="157" name="Google Shape;157;p23"/>
          <p:cNvPicPr preferRelativeResize="0"/>
          <p:nvPr/>
        </p:nvPicPr>
        <p:blipFill>
          <a:blip r:embed="rId3">
            <a:alphaModFix/>
          </a:blip>
          <a:stretch>
            <a:fillRect/>
          </a:stretch>
        </p:blipFill>
        <p:spPr>
          <a:xfrm>
            <a:off x="5898375" y="1784325"/>
            <a:ext cx="2482775" cy="2644475"/>
          </a:xfrm>
          <a:prstGeom prst="rect">
            <a:avLst/>
          </a:prstGeom>
          <a:noFill/>
          <a:ln>
            <a:noFill/>
          </a:ln>
        </p:spPr>
      </p:pic>
      <p:pic>
        <p:nvPicPr>
          <p:cNvPr id="158" name="Google Shape;158;p23"/>
          <p:cNvPicPr preferRelativeResize="0"/>
          <p:nvPr/>
        </p:nvPicPr>
        <p:blipFill>
          <a:blip r:embed="rId4">
            <a:alphaModFix/>
          </a:blip>
          <a:stretch>
            <a:fillRect/>
          </a:stretch>
        </p:blipFill>
        <p:spPr>
          <a:xfrm>
            <a:off x="8515200" y="1514125"/>
            <a:ext cx="424650" cy="3184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design and implementation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4" name="Google Shape;164;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Since Korea has wind direction of Southeast during summer and Northwest during winter, having high level of PM2.5 in direction of Southeast during winter is unusual. Therefore, “IF” there is some slight Southeast wind during winter, we can assume that the PM2.5 level would be higher than usual.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Society/Community impact</a:t>
            </a:r>
            <a:endParaRPr/>
          </a:p>
        </p:txBody>
      </p:sp>
      <p:sp>
        <p:nvSpPr>
          <p:cNvPr id="170" name="Google Shape;170;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Since with any weather apps, it shows the wind direction and the wind speed, the result of this project can help people to know when the PM2.5 level is higher than usual with a simple tool to protect themselves.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This project is about finding a usable and more </a:t>
            </a:r>
            <a:r>
              <a:rPr lang="en" sz="2200"/>
              <a:t>accessible</a:t>
            </a:r>
            <a:r>
              <a:rPr lang="en" sz="2200"/>
              <a:t> pattern of PM2.5 to avoid outdoor activities if possible</a:t>
            </a:r>
            <a:endParaRPr sz="22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In recent years, particulate matter(a type of air pollution) has become the most </a:t>
            </a:r>
            <a:r>
              <a:rPr lang="en" sz="1800"/>
              <a:t>concerned</a:t>
            </a:r>
            <a:r>
              <a:rPr lang="en" sz="1800"/>
              <a:t> environmental and health issues among Korean. I moved to California almost 10 years ago, I personally did not </a:t>
            </a:r>
            <a:r>
              <a:rPr lang="en" sz="1800"/>
              <a:t>experience</a:t>
            </a:r>
            <a:r>
              <a:rPr lang="en" sz="1800"/>
              <a:t> this issue until this year. I </a:t>
            </a:r>
            <a:r>
              <a:rPr lang="en" sz="1800"/>
              <a:t>experienced burning sensation in eyes and temporary respiratory symptoms such as coughing. Therefore, I wanted to find out the pattern of PM2.5.</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PM2.5?</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According to EPA(United States Environmental Protection Agency), Particulate Matter (PM2.5) is a particle less than 2.5 micrometers in diameter that can be inhaled and </a:t>
            </a:r>
            <a:r>
              <a:rPr lang="en" sz="2000"/>
              <a:t>cause</a:t>
            </a:r>
            <a:r>
              <a:rPr lang="en" sz="2000"/>
              <a:t> serious </a:t>
            </a:r>
            <a:r>
              <a:rPr lang="en" sz="2000"/>
              <a:t>health</a:t>
            </a:r>
            <a:r>
              <a:rPr lang="en" sz="2000"/>
              <a:t> problems.</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Discovery</a:t>
            </a:r>
            <a:endParaRPr/>
          </a:p>
        </p:txBody>
      </p:sp>
      <p:sp>
        <p:nvSpPr>
          <p:cNvPr id="111" name="Google Shape;111;p17"/>
          <p:cNvSpPr txBox="1"/>
          <p:nvPr>
            <p:ph idx="1" type="body"/>
          </p:nvPr>
        </p:nvSpPr>
        <p:spPr>
          <a:xfrm>
            <a:off x="729450" y="2078875"/>
            <a:ext cx="7688700" cy="270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found my dataset from: </a:t>
            </a:r>
            <a:endParaRPr/>
          </a:p>
          <a:p>
            <a:pPr indent="0" lvl="0" marL="0" rtl="0" algn="l">
              <a:spcBef>
                <a:spcPts val="1200"/>
              </a:spcBef>
              <a:spcAft>
                <a:spcPts val="0"/>
              </a:spcAft>
              <a:buNone/>
            </a:pPr>
            <a:r>
              <a:rPr lang="en" u="sng">
                <a:solidFill>
                  <a:schemeClr val="hlink"/>
                </a:solidFill>
                <a:hlinkClick r:id="rId3"/>
              </a:rPr>
              <a:t>https://www.airkorea.or.kr/web</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And I picked one specifically around where I live which is  Gyeongsangnam-do(경상남도)</a:t>
            </a:r>
            <a:endParaRPr/>
          </a:p>
        </p:txBody>
      </p:sp>
      <p:pic>
        <p:nvPicPr>
          <p:cNvPr id="112" name="Google Shape;112;p17"/>
          <p:cNvPicPr preferRelativeResize="0"/>
          <p:nvPr/>
        </p:nvPicPr>
        <p:blipFill>
          <a:blip r:embed="rId4">
            <a:alphaModFix/>
          </a:blip>
          <a:stretch>
            <a:fillRect/>
          </a:stretch>
        </p:blipFill>
        <p:spPr>
          <a:xfrm>
            <a:off x="5680166" y="1062675"/>
            <a:ext cx="2676975" cy="3170524"/>
          </a:xfrm>
          <a:prstGeom prst="rect">
            <a:avLst/>
          </a:prstGeom>
          <a:noFill/>
          <a:ln>
            <a:noFill/>
          </a:ln>
        </p:spPr>
      </p:pic>
      <p:pic>
        <p:nvPicPr>
          <p:cNvPr id="113" name="Google Shape;113;p17"/>
          <p:cNvPicPr preferRelativeResize="0"/>
          <p:nvPr/>
        </p:nvPicPr>
        <p:blipFill>
          <a:blip r:embed="rId5">
            <a:alphaModFix/>
          </a:blip>
          <a:stretch>
            <a:fillRect/>
          </a:stretch>
        </p:blipFill>
        <p:spPr>
          <a:xfrm>
            <a:off x="623643" y="2765650"/>
            <a:ext cx="4849300" cy="1467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Discovery </a:t>
            </a:r>
            <a:endParaRPr/>
          </a:p>
        </p:txBody>
      </p:sp>
      <p:sp>
        <p:nvSpPr>
          <p:cNvPr id="119" name="Google Shape;119;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that data, certain cities had higher level of average PM2.5 level than others.</a:t>
            </a:r>
            <a:endParaRPr/>
          </a:p>
          <a:p>
            <a:pPr indent="0" lvl="0" marL="0" rtl="0" algn="l">
              <a:spcBef>
                <a:spcPts val="1200"/>
              </a:spcBef>
              <a:spcAft>
                <a:spcPts val="1200"/>
              </a:spcAft>
              <a:buNone/>
            </a:pPr>
            <a:r>
              <a:rPr lang="en"/>
              <a:t>For example, Jinyeong-eup(진영읍) had the highest level of PM2.5</a:t>
            </a:r>
            <a:endParaRPr/>
          </a:p>
        </p:txBody>
      </p:sp>
      <p:pic>
        <p:nvPicPr>
          <p:cNvPr id="120" name="Google Shape;120;p18"/>
          <p:cNvPicPr preferRelativeResize="0"/>
          <p:nvPr/>
        </p:nvPicPr>
        <p:blipFill>
          <a:blip r:embed="rId3">
            <a:alphaModFix/>
          </a:blip>
          <a:stretch>
            <a:fillRect/>
          </a:stretch>
        </p:blipFill>
        <p:spPr>
          <a:xfrm>
            <a:off x="840476" y="3012064"/>
            <a:ext cx="7470524" cy="542750"/>
          </a:xfrm>
          <a:prstGeom prst="rect">
            <a:avLst/>
          </a:prstGeom>
          <a:noFill/>
          <a:ln>
            <a:noFill/>
          </a:ln>
        </p:spPr>
      </p:pic>
      <p:sp>
        <p:nvSpPr>
          <p:cNvPr id="121" name="Google Shape;121;p18"/>
          <p:cNvSpPr txBox="1"/>
          <p:nvPr/>
        </p:nvSpPr>
        <p:spPr>
          <a:xfrm>
            <a:off x="858475" y="3707750"/>
            <a:ext cx="7470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So, I found another data set specifically from </a:t>
            </a:r>
            <a:r>
              <a:rPr lang="en" sz="1300">
                <a:solidFill>
                  <a:schemeClr val="accent1"/>
                </a:solidFill>
                <a:latin typeface="Lato"/>
                <a:ea typeface="Lato"/>
                <a:cs typeface="Lato"/>
                <a:sym typeface="Lato"/>
              </a:rPr>
              <a:t>Jinyeong-eup(진영읍)</a:t>
            </a:r>
            <a:r>
              <a:rPr lang="en" sz="1300">
                <a:solidFill>
                  <a:schemeClr val="accent1"/>
                </a:solidFill>
                <a:latin typeface="Lato"/>
                <a:ea typeface="Lato"/>
                <a:cs typeface="Lato"/>
                <a:sym typeface="Lato"/>
              </a:rPr>
              <a:t> </a:t>
            </a:r>
            <a:endParaRPr sz="1300">
              <a:solidFill>
                <a:schemeClr val="accen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Discovery</a:t>
            </a:r>
            <a:endParaRPr/>
          </a:p>
        </p:txBody>
      </p:sp>
      <p:sp>
        <p:nvSpPr>
          <p:cNvPr id="127" name="Google Shape;127;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excel file has various data collected from that city every hour in 2020.</a:t>
            </a:r>
            <a:endParaRPr/>
          </a:p>
        </p:txBody>
      </p:sp>
      <p:pic>
        <p:nvPicPr>
          <p:cNvPr id="128" name="Google Shape;128;p19"/>
          <p:cNvPicPr preferRelativeResize="0"/>
          <p:nvPr/>
        </p:nvPicPr>
        <p:blipFill>
          <a:blip r:embed="rId3">
            <a:alphaModFix/>
          </a:blip>
          <a:stretch>
            <a:fillRect/>
          </a:stretch>
        </p:blipFill>
        <p:spPr>
          <a:xfrm>
            <a:off x="831345" y="2571747"/>
            <a:ext cx="5821925" cy="1191000"/>
          </a:xfrm>
          <a:prstGeom prst="rect">
            <a:avLst/>
          </a:prstGeom>
          <a:noFill/>
          <a:ln>
            <a:noFill/>
          </a:ln>
        </p:spPr>
      </p:pic>
      <p:sp>
        <p:nvSpPr>
          <p:cNvPr id="129" name="Google Shape;129;p19"/>
          <p:cNvSpPr txBox="1"/>
          <p:nvPr/>
        </p:nvSpPr>
        <p:spPr>
          <a:xfrm>
            <a:off x="831350" y="3937175"/>
            <a:ext cx="7237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1"/>
                </a:solidFill>
                <a:latin typeface="Lato"/>
                <a:ea typeface="Lato"/>
                <a:cs typeface="Lato"/>
                <a:sym typeface="Lato"/>
              </a:rPr>
              <a:t>Since my goal of this project is to find a pattern that is </a:t>
            </a:r>
            <a:r>
              <a:rPr lang="en" sz="1200">
                <a:solidFill>
                  <a:schemeClr val="accent1"/>
                </a:solidFill>
                <a:latin typeface="Lato"/>
                <a:ea typeface="Lato"/>
                <a:cs typeface="Lato"/>
                <a:sym typeface="Lato"/>
              </a:rPr>
              <a:t>accessible</a:t>
            </a:r>
            <a:r>
              <a:rPr lang="en" sz="1200">
                <a:solidFill>
                  <a:schemeClr val="accent1"/>
                </a:solidFill>
                <a:latin typeface="Lato"/>
                <a:ea typeface="Lato"/>
                <a:cs typeface="Lato"/>
                <a:sym typeface="Lato"/>
              </a:rPr>
              <a:t> to anyone, I will be focusing on </a:t>
            </a:r>
            <a:r>
              <a:rPr lang="en" sz="1200">
                <a:solidFill>
                  <a:schemeClr val="accent1"/>
                </a:solidFill>
                <a:latin typeface="Lato"/>
                <a:ea typeface="Lato"/>
                <a:cs typeface="Lato"/>
                <a:sym typeface="Lato"/>
              </a:rPr>
              <a:t>wind speed(ws)</a:t>
            </a:r>
            <a:r>
              <a:rPr lang="en" sz="1200">
                <a:solidFill>
                  <a:schemeClr val="accent1"/>
                </a:solidFill>
                <a:latin typeface="Lato"/>
                <a:ea typeface="Lato"/>
                <a:cs typeface="Lato"/>
                <a:sym typeface="Lato"/>
              </a:rPr>
              <a:t> and wind direction(wd) which can be easily found from any weather app.</a:t>
            </a:r>
            <a:endParaRPr sz="1200">
              <a:solidFill>
                <a:schemeClr val="accen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Issues with the dataset</a:t>
            </a:r>
            <a:endParaRPr/>
          </a:p>
        </p:txBody>
      </p:sp>
      <p:sp>
        <p:nvSpPr>
          <p:cNvPr id="135" name="Google Shape;135;p20"/>
          <p:cNvSpPr txBox="1"/>
          <p:nvPr>
            <p:ph idx="1" type="body"/>
          </p:nvPr>
        </p:nvSpPr>
        <p:spPr>
          <a:xfrm>
            <a:off x="729450" y="2041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main problem with the dataset was empty data. So I manually deleted those rows.</a:t>
            </a:r>
            <a:endParaRPr/>
          </a:p>
          <a:p>
            <a:pPr indent="0" lvl="0" marL="0" rtl="0" algn="l">
              <a:spcBef>
                <a:spcPts val="1200"/>
              </a:spcBef>
              <a:spcAft>
                <a:spcPts val="1200"/>
              </a:spcAft>
              <a:buNone/>
            </a:pPr>
            <a:r>
              <a:t/>
            </a:r>
            <a:endParaRPr/>
          </a:p>
        </p:txBody>
      </p:sp>
      <p:pic>
        <p:nvPicPr>
          <p:cNvPr id="136" name="Google Shape;136;p20"/>
          <p:cNvPicPr preferRelativeResize="0"/>
          <p:nvPr/>
        </p:nvPicPr>
        <p:blipFill>
          <a:blip r:embed="rId3">
            <a:alphaModFix/>
          </a:blip>
          <a:stretch>
            <a:fillRect/>
          </a:stretch>
        </p:blipFill>
        <p:spPr>
          <a:xfrm>
            <a:off x="818241" y="2419950"/>
            <a:ext cx="6981825" cy="1504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analysis</a:t>
            </a:r>
            <a:endParaRPr/>
          </a:p>
        </p:txBody>
      </p:sp>
      <p:sp>
        <p:nvSpPr>
          <p:cNvPr id="142" name="Google Shape;142;p21"/>
          <p:cNvSpPr txBox="1"/>
          <p:nvPr>
            <p:ph idx="1" type="body"/>
          </p:nvPr>
        </p:nvSpPr>
        <p:spPr>
          <a:xfrm>
            <a:off x="766475" y="2479250"/>
            <a:ext cx="3674100" cy="1324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800"/>
              <a:t>From plt.plot_date</a:t>
            </a:r>
            <a:r>
              <a:rPr lang="en" sz="1800"/>
              <a:t>, except that peak in August, PM2.5 level is higher between October to February</a:t>
            </a:r>
            <a:endParaRPr sz="1800"/>
          </a:p>
        </p:txBody>
      </p:sp>
      <p:pic>
        <p:nvPicPr>
          <p:cNvPr id="143" name="Google Shape;143;p21"/>
          <p:cNvPicPr preferRelativeResize="0"/>
          <p:nvPr/>
        </p:nvPicPr>
        <p:blipFill>
          <a:blip r:embed="rId3">
            <a:alphaModFix/>
          </a:blip>
          <a:stretch>
            <a:fillRect/>
          </a:stretch>
        </p:blipFill>
        <p:spPr>
          <a:xfrm>
            <a:off x="4744050" y="1872625"/>
            <a:ext cx="3825974" cy="2523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