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57" r:id="rId4"/>
    <p:sldId id="261" r:id="rId5"/>
    <p:sldId id="259" r:id="rId6"/>
    <p:sldId id="258" r:id="rId7"/>
    <p:sldId id="260" r:id="rId8"/>
    <p:sldId id="269" r:id="rId9"/>
    <p:sldId id="262" r:id="rId10"/>
    <p:sldId id="273" r:id="rId11"/>
    <p:sldId id="263" r:id="rId12"/>
    <p:sldId id="265" r:id="rId13"/>
    <p:sldId id="274" r:id="rId14"/>
    <p:sldId id="270" r:id="rId15"/>
    <p:sldId id="275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F3E41-EE1E-401D-88BE-52544B377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B387F2-BFF2-401D-B3E4-34594993E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63F75-EE23-40A8-AA6E-4F3EA641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6801-8C6E-4ACC-8A5A-F25685431FA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3C06B-72FD-48C9-BAD8-707676C1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04C7F-2AB9-4C02-A9A2-E1CCBACA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A544-86D7-42B8-BBD2-FEF7945F9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F0F8E-EA28-484F-9EBF-BF04DC20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F88ABA-775F-44FE-8FC9-F3330282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74952-6288-424B-867A-DFCC151B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6801-8C6E-4ACC-8A5A-F25685431FA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3AAD6-BC95-4995-B62E-FC23EB6B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E4361-6393-4D7B-A176-B6B468C6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A544-86D7-42B8-BBD2-FEF7945F9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1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22231A-8A16-4FF1-A649-3822746FF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B1ED0-FC52-4639-8F7B-3862E5ABD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B063D-AB48-4B0D-BB4E-7C7A1BCF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6801-8C6E-4ACC-8A5A-F25685431FA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38AA7-1B11-4591-A894-2570222D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F3CA3-E91C-46E3-ADC1-9BEB2FEE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A544-86D7-42B8-BBD2-FEF7945F9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11C7F-14F8-4DD3-9F44-5DB23454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2F77B-D8F6-407C-8C1F-E5D9C93D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2D28B-3959-45D2-AD7C-2E305DC0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6801-8C6E-4ACC-8A5A-F25685431FA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D468D-5B97-4F75-AF10-16B4AD6F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FF661-2AF7-46B6-AF2D-6DA2E941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A544-86D7-42B8-BBD2-FEF7945F9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4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5C92-7925-49A9-8F6B-E1694B93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C47A0-76F3-4455-8D07-0AF2EFE8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325B5-949A-4D3B-A1C8-B144BE31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6801-8C6E-4ACC-8A5A-F25685431FA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FB2FB-1406-4DBD-A1B1-ECCEA3AF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88F3C-CFAA-42A5-B20A-3A0AD8A9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A544-86D7-42B8-BBD2-FEF7945F9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1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DB2BF-1552-4F73-88ED-30E25F03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AF1D0-4C9A-4463-BFE8-C8B4FD8F0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544DF-6333-4986-AC91-60D411F38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096E1-7C2E-40EF-BB70-81BB227C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6801-8C6E-4ACC-8A5A-F25685431FA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A1DD2-5BE2-45F3-9F0B-6093FB13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21839-3502-4B6A-BF55-D87F8764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A544-86D7-42B8-BBD2-FEF7945F9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4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67FF-19FF-4E9D-BFC2-9188FE23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85CA6-0228-4F53-B635-857B3746D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9E2D1-D3A0-4DE6-A1E8-AFD5DEEA1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FBF4DB-0B3A-4B24-9AA1-B60CDC74A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723C5-B96D-4815-8533-10F41C493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B03F87-B8D3-4DE5-B8F4-EB3E7A69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6801-8C6E-4ACC-8A5A-F25685431FA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0F5E32-228A-47B4-97DD-0756AF0F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317B4F-BD3E-427E-B9B1-F6FC9895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A544-86D7-42B8-BBD2-FEF7945F9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0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33BF3-4CE7-423E-93F8-B6E91609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F575B6-9B04-4439-92C1-0D3642A2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6801-8C6E-4ACC-8A5A-F25685431FA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50B069-5D40-40EF-96A8-23268AE3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9D2D4-DB75-47DB-81E9-3D380D74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A544-86D7-42B8-BBD2-FEF7945F9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27749-30EE-4093-8377-3ABC99A2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6801-8C6E-4ACC-8A5A-F25685431FA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856257-7634-417F-9CBD-D97AF27B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44E5B3-6757-4E84-8DB1-D327F082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A544-86D7-42B8-BBD2-FEF7945F9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0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55B5C-A939-4407-ACD6-10283839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772A0-D2F7-440A-B163-A15BECF6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6D2B9-AFEC-4A86-8D06-CEBB07783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D444D-7AD7-4CE6-993F-F84495D8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6801-8C6E-4ACC-8A5A-F25685431FA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141B3-710E-4438-9855-D7647E8D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35B34-30B2-4F5E-874D-374F88D6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A544-86D7-42B8-BBD2-FEF7945F9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EACAB-53BF-4C7D-8044-1B2C4013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83AA7-E7AE-4830-BC06-296C5090F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A91BB-3FB9-4D42-8F46-F4EBA91AF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BA9852-E943-4FFE-958C-B7A568D8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6801-8C6E-4ACC-8A5A-F25685431FA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FA276-2401-49DB-AB9C-0AE7156B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9B2F1-D843-4977-80DF-E112560F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A544-86D7-42B8-BBD2-FEF7945F9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1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AB64D5-6ED5-4546-BA7E-204AF4A8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2A6AA-EFA0-4FBF-83B7-C4C11F09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A4D19-08C9-4FB0-B143-EB6C6AFAD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6801-8C6E-4ACC-8A5A-F25685431FA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797D2-080F-4E71-9400-BCD885759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762B1-4509-47C6-835D-501706236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A544-86D7-42B8-BBD2-FEF7945F9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hcha96" TargetMode="External"/><Relationship Id="rId2" Type="http://schemas.openxmlformats.org/officeDocument/2006/relationships/hyperlink" Target="mailto:yhcha.h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8D5C56-5416-4AF3-B363-7DB3C514379A}"/>
              </a:ext>
            </a:extLst>
          </p:cNvPr>
          <p:cNvSpPr txBox="1"/>
          <p:nvPr/>
        </p:nvSpPr>
        <p:spPr>
          <a:xfrm>
            <a:off x="2881930" y="2286887"/>
            <a:ext cx="67906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+mj-lt"/>
              </a:rPr>
              <a:t>What is Cloud</a:t>
            </a:r>
            <a:endParaRPr lang="ko-KR" altLang="en-US" sz="8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18FCD-9CFE-43B0-B377-76E941E9F8F5}"/>
              </a:ext>
            </a:extLst>
          </p:cNvPr>
          <p:cNvSpPr txBox="1"/>
          <p:nvPr/>
        </p:nvSpPr>
        <p:spPr>
          <a:xfrm>
            <a:off x="7836913" y="5166640"/>
            <a:ext cx="4001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lt"/>
              </a:rPr>
              <a:t>Presenter : </a:t>
            </a:r>
            <a:r>
              <a:rPr lang="ko-KR" altLang="en-US" dirty="0">
                <a:latin typeface="+mj-lt"/>
              </a:rPr>
              <a:t>차유화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Phone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: 010-5506-8384</a:t>
            </a:r>
          </a:p>
          <a:p>
            <a:r>
              <a:rPr lang="en-US" altLang="ko-KR" dirty="0">
                <a:latin typeface="+mj-lt"/>
              </a:rPr>
              <a:t>Email : </a:t>
            </a:r>
            <a:r>
              <a:rPr lang="en-US" altLang="ko-KR" dirty="0">
                <a:latin typeface="+mj-lt"/>
                <a:hlinkClick r:id="rId2"/>
              </a:rPr>
              <a:t>yhcha.h@gmail.com</a:t>
            </a:r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Github</a:t>
            </a:r>
            <a:r>
              <a:rPr lang="en-US" altLang="ko-KR" dirty="0">
                <a:latin typeface="+mj-lt"/>
              </a:rPr>
              <a:t> : </a:t>
            </a:r>
            <a:r>
              <a:rPr lang="en-US" altLang="ko-KR" dirty="0">
                <a:latin typeface="+mj-lt"/>
                <a:hlinkClick r:id="rId3"/>
              </a:rPr>
              <a:t>https://github.com/yhcha96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796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CB6372-1532-43D2-8BDC-69EF67B9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7" r="1488" b="5357"/>
          <a:stretch/>
        </p:blipFill>
        <p:spPr>
          <a:xfrm>
            <a:off x="2213779" y="1836089"/>
            <a:ext cx="7533731" cy="3986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613D6-9BE0-4D23-B580-C9D8E59DF10C}"/>
              </a:ext>
            </a:extLst>
          </p:cNvPr>
          <p:cNvSpPr txBox="1"/>
          <p:nvPr/>
        </p:nvSpPr>
        <p:spPr>
          <a:xfrm>
            <a:off x="2168899" y="4660551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체험 계정 만들기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b="1" dirty="0">
                <a:solidFill>
                  <a:srgbClr val="FF0000"/>
                </a:solidFill>
              </a:rPr>
              <a:t> 클릭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91B9A-1A0E-4364-A8DA-10A5AF32B0F3}"/>
              </a:ext>
            </a:extLst>
          </p:cNvPr>
          <p:cNvSpPr txBox="1"/>
          <p:nvPr/>
        </p:nvSpPr>
        <p:spPr>
          <a:xfrm>
            <a:off x="644288" y="586477"/>
            <a:ext cx="505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04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무료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체험판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9A3786-EEAB-425B-AC2A-6C84678B79CD}"/>
              </a:ext>
            </a:extLst>
          </p:cNvPr>
          <p:cNvSpPr/>
          <p:nvPr/>
        </p:nvSpPr>
        <p:spPr>
          <a:xfrm>
            <a:off x="2213779" y="4056813"/>
            <a:ext cx="1250989" cy="444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1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913288-6065-4E86-AC6C-723DA63D6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52" r="1258" b="4950"/>
          <a:stretch/>
        </p:blipFill>
        <p:spPr>
          <a:xfrm>
            <a:off x="2094788" y="2019534"/>
            <a:ext cx="7200000" cy="3656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B05E4B-B681-46EF-B040-678C9AD165D4}"/>
              </a:ext>
            </a:extLst>
          </p:cNvPr>
          <p:cNvSpPr txBox="1"/>
          <p:nvPr/>
        </p:nvSpPr>
        <p:spPr>
          <a:xfrm>
            <a:off x="644288" y="586477"/>
            <a:ext cx="505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04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무료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체험판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F3E004-2389-40FF-9D97-D813A26B23EE}"/>
              </a:ext>
            </a:extLst>
          </p:cNvPr>
          <p:cNvSpPr/>
          <p:nvPr/>
        </p:nvSpPr>
        <p:spPr>
          <a:xfrm>
            <a:off x="5168058" y="3641748"/>
            <a:ext cx="1033875" cy="3336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83C40-165B-4E44-B68B-F7B9B83F6408}"/>
              </a:ext>
            </a:extLst>
          </p:cNvPr>
          <p:cNvSpPr txBox="1"/>
          <p:nvPr/>
        </p:nvSpPr>
        <p:spPr>
          <a:xfrm>
            <a:off x="6201933" y="3743579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체험 계정 만들기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b="1" dirty="0">
                <a:solidFill>
                  <a:srgbClr val="FF0000"/>
                </a:solidFill>
              </a:rPr>
              <a:t> 클릭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0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735BF9C-26E7-4693-8143-8D20565DB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59" y="1749554"/>
            <a:ext cx="4341063" cy="407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B6B9A4-2FA3-4AC5-BC6C-B58FF9A640AA}"/>
              </a:ext>
            </a:extLst>
          </p:cNvPr>
          <p:cNvSpPr txBox="1"/>
          <p:nvPr/>
        </p:nvSpPr>
        <p:spPr>
          <a:xfrm>
            <a:off x="644288" y="586477"/>
            <a:ext cx="505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04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무료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체험판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88F8E-099E-4396-B8D9-DFD8D11D716F}"/>
              </a:ext>
            </a:extLst>
          </p:cNvPr>
          <p:cNvSpPr/>
          <p:nvPr/>
        </p:nvSpPr>
        <p:spPr>
          <a:xfrm>
            <a:off x="1237673" y="2155086"/>
            <a:ext cx="2840663" cy="28432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1704834-8196-45EA-BF03-5400CE558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32" y="1749554"/>
            <a:ext cx="4346795" cy="212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AC659B-F422-4C82-9669-AB06280ABC38}"/>
              </a:ext>
            </a:extLst>
          </p:cNvPr>
          <p:cNvSpPr/>
          <p:nvPr/>
        </p:nvSpPr>
        <p:spPr>
          <a:xfrm>
            <a:off x="6769887" y="2369194"/>
            <a:ext cx="2946313" cy="1059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E4DD5-0FAD-48E4-BA6B-4988BF9FA0C3}"/>
              </a:ext>
            </a:extLst>
          </p:cNvPr>
          <p:cNvSpPr txBox="1"/>
          <p:nvPr/>
        </p:nvSpPr>
        <p:spPr>
          <a:xfrm>
            <a:off x="4163489" y="4659792"/>
            <a:ext cx="117852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1.</a:t>
            </a:r>
            <a:r>
              <a:rPr lang="ko-KR" altLang="en-US" sz="1600" b="1" dirty="0">
                <a:solidFill>
                  <a:srgbClr val="FF0000"/>
                </a:solidFill>
              </a:rPr>
              <a:t>정보입력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E89F9A-6345-49FE-8762-509CC2840DF7}"/>
              </a:ext>
            </a:extLst>
          </p:cNvPr>
          <p:cNvSpPr txBox="1"/>
          <p:nvPr/>
        </p:nvSpPr>
        <p:spPr>
          <a:xfrm>
            <a:off x="2273924" y="5504034"/>
            <a:ext cx="768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2.</a:t>
            </a:r>
            <a:r>
              <a:rPr lang="ko-KR" altLang="en-US" sz="1600" b="1" dirty="0">
                <a:solidFill>
                  <a:srgbClr val="FF0000"/>
                </a:solidFill>
              </a:rPr>
              <a:t>클릭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C0230E-A0FB-49A7-B961-F93CCA2E436F}"/>
              </a:ext>
            </a:extLst>
          </p:cNvPr>
          <p:cNvSpPr/>
          <p:nvPr/>
        </p:nvSpPr>
        <p:spPr>
          <a:xfrm>
            <a:off x="1354684" y="5477951"/>
            <a:ext cx="750731" cy="241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04DD8-724A-467A-A2AD-328B4F3BE844}"/>
              </a:ext>
            </a:extLst>
          </p:cNvPr>
          <p:cNvSpPr txBox="1"/>
          <p:nvPr/>
        </p:nvSpPr>
        <p:spPr>
          <a:xfrm>
            <a:off x="9810930" y="3033880"/>
            <a:ext cx="117852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3.</a:t>
            </a:r>
            <a:r>
              <a:rPr lang="ko-KR" altLang="en-US" sz="1600" b="1" dirty="0">
                <a:solidFill>
                  <a:srgbClr val="FF0000"/>
                </a:solidFill>
              </a:rPr>
              <a:t>정보입력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CED971-C2FF-4F41-8E2E-43C1BBC7D675}"/>
              </a:ext>
            </a:extLst>
          </p:cNvPr>
          <p:cNvSpPr txBox="1"/>
          <p:nvPr/>
        </p:nvSpPr>
        <p:spPr>
          <a:xfrm>
            <a:off x="7753062" y="3789167"/>
            <a:ext cx="22156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4.</a:t>
            </a:r>
            <a:r>
              <a:rPr lang="ko-KR" altLang="en-US" sz="1600" b="1" dirty="0">
                <a:solidFill>
                  <a:srgbClr val="FF0000"/>
                </a:solidFill>
              </a:rPr>
              <a:t>문자 또는 전화 클릭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4A31C1-00FB-4539-89CA-B938AA0BDD26}"/>
              </a:ext>
            </a:extLst>
          </p:cNvPr>
          <p:cNvSpPr/>
          <p:nvPr/>
        </p:nvSpPr>
        <p:spPr>
          <a:xfrm>
            <a:off x="6860580" y="3515180"/>
            <a:ext cx="1610241" cy="260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67D64D9-F29B-40D7-BA1C-09CF666995CA}"/>
              </a:ext>
            </a:extLst>
          </p:cNvPr>
          <p:cNvSpPr/>
          <p:nvPr/>
        </p:nvSpPr>
        <p:spPr>
          <a:xfrm>
            <a:off x="5701826" y="2711168"/>
            <a:ext cx="420736" cy="3758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5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B6B9A4-2FA3-4AC5-BC6C-B58FF9A640AA}"/>
              </a:ext>
            </a:extLst>
          </p:cNvPr>
          <p:cNvSpPr txBox="1"/>
          <p:nvPr/>
        </p:nvSpPr>
        <p:spPr>
          <a:xfrm>
            <a:off x="644288" y="586477"/>
            <a:ext cx="505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04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무료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체험판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사용법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44B48D4-C6E4-4F14-AFAB-719C52141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8" y="1794004"/>
            <a:ext cx="5057538" cy="45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DE9D2F1-587F-46F7-A90C-A8F1ED2F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789" y="1891235"/>
            <a:ext cx="5057538" cy="153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FF8DD3-56D5-4624-9EC6-43A3B0CCC78E}"/>
              </a:ext>
            </a:extLst>
          </p:cNvPr>
          <p:cNvSpPr/>
          <p:nvPr/>
        </p:nvSpPr>
        <p:spPr>
          <a:xfrm>
            <a:off x="889865" y="3378025"/>
            <a:ext cx="3889698" cy="308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519669-47E5-4CBD-A769-7CC383FEAD5E}"/>
              </a:ext>
            </a:extLst>
          </p:cNvPr>
          <p:cNvSpPr/>
          <p:nvPr/>
        </p:nvSpPr>
        <p:spPr>
          <a:xfrm>
            <a:off x="6713789" y="3085398"/>
            <a:ext cx="876292" cy="2926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42525-A71B-4683-B56F-47865E7DB355}"/>
              </a:ext>
            </a:extLst>
          </p:cNvPr>
          <p:cNvSpPr txBox="1"/>
          <p:nvPr/>
        </p:nvSpPr>
        <p:spPr>
          <a:xfrm>
            <a:off x="3995195" y="2999287"/>
            <a:ext cx="117852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1.</a:t>
            </a:r>
            <a:r>
              <a:rPr lang="ko-KR" altLang="en-US" sz="1600" b="1" dirty="0">
                <a:solidFill>
                  <a:srgbClr val="FF0000"/>
                </a:solidFill>
              </a:rPr>
              <a:t>정보입력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BA98D-47B7-4ABE-987E-51F672A8BDE6}"/>
              </a:ext>
            </a:extLst>
          </p:cNvPr>
          <p:cNvSpPr txBox="1"/>
          <p:nvPr/>
        </p:nvSpPr>
        <p:spPr>
          <a:xfrm>
            <a:off x="7663008" y="3337841"/>
            <a:ext cx="768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2.</a:t>
            </a:r>
            <a:r>
              <a:rPr lang="ko-KR" altLang="en-US" sz="1600" b="1" dirty="0">
                <a:solidFill>
                  <a:srgbClr val="FF0000"/>
                </a:solidFill>
              </a:rPr>
              <a:t>클릭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DCA334D-6D53-4DF4-A340-ACF1CFFE9E28}"/>
              </a:ext>
            </a:extLst>
          </p:cNvPr>
          <p:cNvSpPr/>
          <p:nvPr/>
        </p:nvSpPr>
        <p:spPr>
          <a:xfrm>
            <a:off x="5848939" y="2623429"/>
            <a:ext cx="420736" cy="3758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7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18E5A3E-D821-4626-99CF-907C91A8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96" y="2994414"/>
            <a:ext cx="3856163" cy="115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A14AC1-706C-460B-B26F-DEBC2E21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192" y="2335701"/>
            <a:ext cx="5771346" cy="269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766D1B-6FA5-48CF-B9BE-40FD43D2D859}"/>
              </a:ext>
            </a:extLst>
          </p:cNvPr>
          <p:cNvSpPr txBox="1"/>
          <p:nvPr/>
        </p:nvSpPr>
        <p:spPr>
          <a:xfrm>
            <a:off x="232061" y="3681048"/>
            <a:ext cx="5950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클릭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CD9547-1B79-4260-9318-B95E2FDDD2D6}"/>
              </a:ext>
            </a:extLst>
          </p:cNvPr>
          <p:cNvSpPr/>
          <p:nvPr/>
        </p:nvSpPr>
        <p:spPr>
          <a:xfrm>
            <a:off x="912306" y="3589668"/>
            <a:ext cx="804299" cy="3091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7F915-CAA3-44DD-ACA8-6DF8A1E81A14}"/>
              </a:ext>
            </a:extLst>
          </p:cNvPr>
          <p:cNvSpPr txBox="1"/>
          <p:nvPr/>
        </p:nvSpPr>
        <p:spPr>
          <a:xfrm>
            <a:off x="644288" y="586477"/>
            <a:ext cx="505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04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무료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체험판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85E53-01E9-4D24-BCCD-A0133CD411DA}"/>
              </a:ext>
            </a:extLst>
          </p:cNvPr>
          <p:cNvSpPr txBox="1"/>
          <p:nvPr/>
        </p:nvSpPr>
        <p:spPr>
          <a:xfrm>
            <a:off x="8212771" y="5144408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Azure Portal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8C25B19-396D-4F39-967C-EFAAB4548AC6}"/>
              </a:ext>
            </a:extLst>
          </p:cNvPr>
          <p:cNvSpPr/>
          <p:nvPr/>
        </p:nvSpPr>
        <p:spPr>
          <a:xfrm>
            <a:off x="5095222" y="3345334"/>
            <a:ext cx="420736" cy="3758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5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EC873-8417-4B20-B84A-9AA1A0F2F954}"/>
              </a:ext>
            </a:extLst>
          </p:cNvPr>
          <p:cNvSpPr txBox="1"/>
          <p:nvPr/>
        </p:nvSpPr>
        <p:spPr>
          <a:xfrm>
            <a:off x="4388715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3817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1BE27-5D40-48D9-8B6E-8176908D2FCC}"/>
              </a:ext>
            </a:extLst>
          </p:cNvPr>
          <p:cNvSpPr txBox="1"/>
          <p:nvPr/>
        </p:nvSpPr>
        <p:spPr>
          <a:xfrm>
            <a:off x="751715" y="920010"/>
            <a:ext cx="1534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+mj-lt"/>
              </a:rPr>
              <a:t>Index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69757-0987-4531-87B8-AC600BA78025}"/>
              </a:ext>
            </a:extLst>
          </p:cNvPr>
          <p:cNvSpPr txBox="1"/>
          <p:nvPr/>
        </p:nvSpPr>
        <p:spPr>
          <a:xfrm>
            <a:off x="751715" y="1862458"/>
            <a:ext cx="4112472" cy="3621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latin typeface="+mj-lt"/>
              </a:rPr>
              <a:t>클라우드 정의</a:t>
            </a:r>
            <a:endParaRPr lang="en-US" altLang="ko-KR" sz="2400" dirty="0">
              <a:latin typeface="+mj-lt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latin typeface="+mj-lt"/>
              </a:rPr>
              <a:t>클라우드 종류</a:t>
            </a:r>
            <a:endParaRPr lang="en-US" altLang="ko-KR" sz="2400" dirty="0">
              <a:latin typeface="+mj-lt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latin typeface="+mj-lt"/>
              </a:rPr>
              <a:t>클라우드 서비스</a:t>
            </a:r>
            <a:endParaRPr lang="en-US" altLang="ko-KR" sz="2400" dirty="0">
              <a:latin typeface="+mj-lt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dirty="0">
                <a:latin typeface="+mj-lt"/>
              </a:rPr>
              <a:t>Azure</a:t>
            </a:r>
            <a:r>
              <a:rPr lang="ko-KR" altLang="en-US" sz="2400" dirty="0">
                <a:latin typeface="+mj-lt"/>
              </a:rPr>
              <a:t> 무료 </a:t>
            </a:r>
            <a:r>
              <a:rPr lang="ko-KR" altLang="en-US" sz="2400" dirty="0" err="1">
                <a:latin typeface="+mj-lt"/>
              </a:rPr>
              <a:t>체험판</a:t>
            </a:r>
            <a:r>
              <a:rPr lang="ko-KR" altLang="en-US" sz="2400" dirty="0">
                <a:latin typeface="+mj-lt"/>
              </a:rPr>
              <a:t> 사용법</a:t>
            </a:r>
          </a:p>
        </p:txBody>
      </p:sp>
    </p:spTree>
    <p:extLst>
      <p:ext uri="{BB962C8B-B14F-4D97-AF65-F5344CB8AC3E}">
        <p14:creationId xmlns:p14="http://schemas.microsoft.com/office/powerpoint/2010/main" val="171818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569876-4B4A-451C-B752-03D0E9DBF2EE}"/>
              </a:ext>
            </a:extLst>
          </p:cNvPr>
          <p:cNvSpPr txBox="1"/>
          <p:nvPr/>
        </p:nvSpPr>
        <p:spPr>
          <a:xfrm>
            <a:off x="690007" y="1852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클라우드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6A652A-72E1-460A-B7AA-1C6052536843}"/>
              </a:ext>
            </a:extLst>
          </p:cNvPr>
          <p:cNvSpPr/>
          <p:nvPr/>
        </p:nvSpPr>
        <p:spPr>
          <a:xfrm>
            <a:off x="690006" y="2403131"/>
            <a:ext cx="10422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클라우드 서비스 업체가 구축해 놓은 </a:t>
            </a:r>
            <a:r>
              <a:rPr lang="en-US" altLang="ko-KR" dirty="0"/>
              <a:t>IT</a:t>
            </a:r>
            <a:r>
              <a:rPr lang="ko-KR" altLang="en-US" dirty="0"/>
              <a:t>인프라를 네트워크를 통해 서비스의 형태로 빌려서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83129-70ED-496F-AF29-10D05ECB3F9F}"/>
              </a:ext>
            </a:extLst>
          </p:cNvPr>
          <p:cNvSpPr txBox="1"/>
          <p:nvPr/>
        </p:nvSpPr>
        <p:spPr>
          <a:xfrm>
            <a:off x="644288" y="46709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211BD-12FE-4549-8FAC-A12CE75851C3}"/>
              </a:ext>
            </a:extLst>
          </p:cNvPr>
          <p:cNvSpPr txBox="1"/>
          <p:nvPr/>
        </p:nvSpPr>
        <p:spPr>
          <a:xfrm>
            <a:off x="690006" y="3537052"/>
            <a:ext cx="147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On-Premise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ED4656-476E-4AB7-810D-44481A25B503}"/>
              </a:ext>
            </a:extLst>
          </p:cNvPr>
          <p:cNvSpPr/>
          <p:nvPr/>
        </p:nvSpPr>
        <p:spPr>
          <a:xfrm>
            <a:off x="690005" y="4085538"/>
            <a:ext cx="10922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사용자가 필요한 </a:t>
            </a:r>
            <a:r>
              <a:rPr lang="en-US" altLang="ko-KR" dirty="0"/>
              <a:t>IT</a:t>
            </a:r>
            <a:r>
              <a:rPr lang="ko-KR" altLang="en-US" dirty="0"/>
              <a:t>인프라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스토리지</a:t>
            </a:r>
            <a:r>
              <a:rPr lang="en-US" altLang="ko-KR" dirty="0"/>
              <a:t>, </a:t>
            </a:r>
            <a:r>
              <a:rPr lang="ko-KR" altLang="en-US" dirty="0"/>
              <a:t>어플리케이션 등</a:t>
            </a:r>
            <a:r>
              <a:rPr lang="en-US" altLang="ko-KR" dirty="0"/>
              <a:t>)</a:t>
            </a:r>
            <a:r>
              <a:rPr lang="ko-KR" altLang="en-US" dirty="0"/>
              <a:t>를 직접 물리적으로 구축하여 관리하는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008CD-FEDC-433C-AFF3-758B1EF5B790}"/>
              </a:ext>
            </a:extLst>
          </p:cNvPr>
          <p:cNvSpPr txBox="1"/>
          <p:nvPr/>
        </p:nvSpPr>
        <p:spPr>
          <a:xfrm>
            <a:off x="644288" y="586477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클라우드 정의</a:t>
            </a:r>
          </a:p>
        </p:txBody>
      </p:sp>
    </p:spTree>
    <p:extLst>
      <p:ext uri="{BB962C8B-B14F-4D97-AF65-F5344CB8AC3E}">
        <p14:creationId xmlns:p14="http://schemas.microsoft.com/office/powerpoint/2010/main" val="37785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B3E664-A6B7-4989-B3F8-0BAAAB949052}"/>
              </a:ext>
            </a:extLst>
          </p:cNvPr>
          <p:cNvSpPr txBox="1"/>
          <p:nvPr/>
        </p:nvSpPr>
        <p:spPr>
          <a:xfrm>
            <a:off x="644288" y="1859339"/>
            <a:ext cx="109424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Public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특정 기업이나 사용자를 위한 서비스가 아닌 인터넷에 접속 가능한 모든 사용자를 위한 클라우드 서비스</a:t>
            </a:r>
            <a:endParaRPr lang="en-US" altLang="ko-KR" b="0" i="0" dirty="0">
              <a:solidFill>
                <a:srgbClr val="000000"/>
              </a:solidFill>
              <a:effectLst/>
              <a:latin typeface="+mj-lt"/>
            </a:endParaRPr>
          </a:p>
          <a:p>
            <a:pPr fontAlgn="base"/>
            <a:r>
              <a:rPr lang="ko-KR" altLang="en-US" dirty="0">
                <a:latin typeface="+mj-lt"/>
              </a:rPr>
              <a:t>일반인 모두가 사용할 수 있는 클라우드</a:t>
            </a:r>
            <a:endParaRPr lang="en-US" altLang="ko-KR" dirty="0">
              <a:latin typeface="+mj-lt"/>
            </a:endParaRPr>
          </a:p>
          <a:p>
            <a:pPr fontAlgn="base"/>
            <a:endParaRPr lang="en-US" altLang="ko-KR" dirty="0">
              <a:latin typeface="+mj-lt"/>
            </a:endParaRPr>
          </a:p>
          <a:p>
            <a:pPr fontAlgn="base"/>
            <a:endParaRPr lang="en-US" altLang="ko-KR" dirty="0">
              <a:latin typeface="+mj-lt"/>
            </a:endParaRPr>
          </a:p>
          <a:p>
            <a:r>
              <a:rPr lang="en-US" altLang="ko-KR" b="1" dirty="0">
                <a:latin typeface="+mj-lt"/>
              </a:rPr>
              <a:t>Private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제한된 네트워크 상에서 특정 기업이나 특정 사용자만을 대상으로 하는 클라우드</a:t>
            </a:r>
            <a:endParaRPr lang="en-US" altLang="ko-KR" b="0" i="0" dirty="0">
              <a:solidFill>
                <a:srgbClr val="000000"/>
              </a:solidFill>
              <a:effectLst/>
              <a:latin typeface="+mj-lt"/>
            </a:endParaRPr>
          </a:p>
          <a:p>
            <a:pPr fontAlgn="base"/>
            <a:r>
              <a:rPr lang="ko-KR" altLang="en-US" dirty="0">
                <a:latin typeface="+mj-lt"/>
              </a:rPr>
              <a:t>기업 내부 문서를 유지하기 위해서 외부에 공개되지 않는 클라우드</a:t>
            </a:r>
          </a:p>
          <a:p>
            <a:endParaRPr lang="en-US" altLang="ko-KR" b="1" dirty="0">
              <a:latin typeface="+mj-lt"/>
            </a:endParaRPr>
          </a:p>
          <a:p>
            <a:endParaRPr lang="en-US" altLang="ko-KR" b="1" dirty="0">
              <a:latin typeface="+mj-lt"/>
            </a:endParaRPr>
          </a:p>
          <a:p>
            <a:r>
              <a:rPr lang="en-US" altLang="ko-KR" b="1" dirty="0">
                <a:latin typeface="+mj-lt"/>
              </a:rPr>
              <a:t>Hybrid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상황에 따라 유동적으로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Private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Public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Cloud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가 되는 클라우드 서비스</a:t>
            </a: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endParaRPr lang="en-US" altLang="ko-KR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894B5-AD1D-4716-915D-EB8BC334D820}"/>
              </a:ext>
            </a:extLst>
          </p:cNvPr>
          <p:cNvSpPr txBox="1"/>
          <p:nvPr/>
        </p:nvSpPr>
        <p:spPr>
          <a:xfrm>
            <a:off x="644288" y="586477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02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클라우드 종류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E72DE-E40B-4E05-8DC6-FE1A2E86E69E}"/>
              </a:ext>
            </a:extLst>
          </p:cNvPr>
          <p:cNvSpPr txBox="1"/>
          <p:nvPr/>
        </p:nvSpPr>
        <p:spPr>
          <a:xfrm>
            <a:off x="1340746" y="1232808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lt"/>
              </a:rPr>
              <a:t>클라우드 종류와 특징</a:t>
            </a:r>
          </a:p>
        </p:txBody>
      </p:sp>
    </p:spTree>
    <p:extLst>
      <p:ext uri="{BB962C8B-B14F-4D97-AF65-F5344CB8AC3E}">
        <p14:creationId xmlns:p14="http://schemas.microsoft.com/office/powerpoint/2010/main" val="360502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cha_000\Desktop\멀티캠퍼스\Azure\image\PublicPrivateHybridCloud">
            <a:extLst>
              <a:ext uri="{FF2B5EF4-FFF2-40B4-BE49-F238E27FC236}">
                <a16:creationId xmlns:a16="http://schemas.microsoft.com/office/drawing/2014/main" id="{945860C1-2B42-4F51-A906-6422EFA0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42" y="2158759"/>
            <a:ext cx="8066915" cy="373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1DE32D-4E3C-4983-9F64-F395DCD7AA60}"/>
              </a:ext>
            </a:extLst>
          </p:cNvPr>
          <p:cNvSpPr txBox="1"/>
          <p:nvPr/>
        </p:nvSpPr>
        <p:spPr>
          <a:xfrm>
            <a:off x="644288" y="586477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클라우드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D8E28-F1F9-41B7-9BF4-C849B0B271DF}"/>
              </a:ext>
            </a:extLst>
          </p:cNvPr>
          <p:cNvSpPr txBox="1"/>
          <p:nvPr/>
        </p:nvSpPr>
        <p:spPr>
          <a:xfrm>
            <a:off x="1340746" y="1232808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클라우드 종류에 따른 특징</a:t>
            </a:r>
          </a:p>
        </p:txBody>
      </p:sp>
    </p:spTree>
    <p:extLst>
      <p:ext uri="{BB962C8B-B14F-4D97-AF65-F5344CB8AC3E}">
        <p14:creationId xmlns:p14="http://schemas.microsoft.com/office/powerpoint/2010/main" val="353592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BEA28F2-C5B3-484C-B9A3-2835F36D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2" y="2263997"/>
            <a:ext cx="6899814" cy="3361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EF31E-47BC-403D-8137-CC9474517446}"/>
              </a:ext>
            </a:extLst>
          </p:cNvPr>
          <p:cNvSpPr txBox="1"/>
          <p:nvPr/>
        </p:nvSpPr>
        <p:spPr>
          <a:xfrm>
            <a:off x="7570228" y="2621155"/>
            <a:ext cx="444384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SaaS</a:t>
            </a:r>
          </a:p>
          <a:p>
            <a:r>
              <a:rPr lang="ko-KR" altLang="en-US" sz="1600" dirty="0">
                <a:latin typeface="+mj-lt"/>
              </a:rPr>
              <a:t>소프트웨어 제공하는 서비스</a:t>
            </a:r>
            <a:endParaRPr lang="en-US" altLang="ko-KR" sz="1600" dirty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b="1" dirty="0">
                <a:latin typeface="+mj-lt"/>
              </a:rPr>
              <a:t>PaaS</a:t>
            </a:r>
          </a:p>
          <a:p>
            <a:r>
              <a:rPr lang="ko-KR" altLang="en-US" sz="1600" dirty="0">
                <a:latin typeface="+mj-lt"/>
              </a:rPr>
              <a:t>개발 플랫폼을 제공하는 서비스</a:t>
            </a:r>
            <a:endParaRPr lang="en-US" altLang="ko-KR" sz="1600" dirty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b="1" dirty="0">
                <a:latin typeface="+mj-lt"/>
              </a:rPr>
              <a:t>IaaS</a:t>
            </a:r>
          </a:p>
          <a:p>
            <a:r>
              <a:rPr lang="ko-KR" altLang="en-US" sz="1600" dirty="0">
                <a:latin typeface="+mj-lt"/>
              </a:rPr>
              <a:t>인프라 자원을 클라우드에서 제공하는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834ECF-69E2-4AA7-BC89-D71E0F6539C2}"/>
              </a:ext>
            </a:extLst>
          </p:cNvPr>
          <p:cNvSpPr txBox="1"/>
          <p:nvPr/>
        </p:nvSpPr>
        <p:spPr>
          <a:xfrm>
            <a:off x="644288" y="586477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03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클라우드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384144-512C-4027-AE18-FC67F1C69D16}"/>
              </a:ext>
            </a:extLst>
          </p:cNvPr>
          <p:cNvSpPr txBox="1"/>
          <p:nvPr/>
        </p:nvSpPr>
        <p:spPr>
          <a:xfrm>
            <a:off x="1340746" y="1232808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lt"/>
              </a:rPr>
              <a:t>클라우드 서비스에 따른 특징</a:t>
            </a:r>
          </a:p>
        </p:txBody>
      </p:sp>
    </p:spTree>
    <p:extLst>
      <p:ext uri="{BB962C8B-B14F-4D97-AF65-F5344CB8AC3E}">
        <p14:creationId xmlns:p14="http://schemas.microsoft.com/office/powerpoint/2010/main" val="28821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5D8B41-27E4-4C2A-9DCD-ECE9029B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38" y="2186916"/>
            <a:ext cx="8683491" cy="4000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21DC5-4346-43DA-A698-0D6F5623F927}"/>
              </a:ext>
            </a:extLst>
          </p:cNvPr>
          <p:cNvSpPr txBox="1"/>
          <p:nvPr/>
        </p:nvSpPr>
        <p:spPr>
          <a:xfrm>
            <a:off x="644288" y="586477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03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클라우드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0FB20-E4D9-42F9-8901-99DDD5DCBDB8}"/>
              </a:ext>
            </a:extLst>
          </p:cNvPr>
          <p:cNvSpPr txBox="1"/>
          <p:nvPr/>
        </p:nvSpPr>
        <p:spPr>
          <a:xfrm>
            <a:off x="1340746" y="1232808"/>
            <a:ext cx="4689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클라우드 서비스에 따른 클라우드와 사용자의 관리 비교</a:t>
            </a:r>
          </a:p>
        </p:txBody>
      </p:sp>
    </p:spTree>
    <p:extLst>
      <p:ext uri="{BB962C8B-B14F-4D97-AF65-F5344CB8AC3E}">
        <p14:creationId xmlns:p14="http://schemas.microsoft.com/office/powerpoint/2010/main" val="94433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E03083F-AD24-474D-A00C-2983A03A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51617"/>
              </p:ext>
            </p:extLst>
          </p:nvPr>
        </p:nvGraphicFramePr>
        <p:xfrm>
          <a:off x="644288" y="2478627"/>
          <a:ext cx="10982772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969">
                  <a:extLst>
                    <a:ext uri="{9D8B030D-6E8A-4147-A177-3AD203B41FA5}">
                      <a16:colId xmlns:a16="http://schemas.microsoft.com/office/drawing/2014/main" val="3664816585"/>
                    </a:ext>
                  </a:extLst>
                </a:gridCol>
                <a:gridCol w="2205668">
                  <a:extLst>
                    <a:ext uri="{9D8B030D-6E8A-4147-A177-3AD203B41FA5}">
                      <a16:colId xmlns:a16="http://schemas.microsoft.com/office/drawing/2014/main" val="2159972036"/>
                    </a:ext>
                  </a:extLst>
                </a:gridCol>
                <a:gridCol w="2468319">
                  <a:extLst>
                    <a:ext uri="{9D8B030D-6E8A-4147-A177-3AD203B41FA5}">
                      <a16:colId xmlns:a16="http://schemas.microsoft.com/office/drawing/2014/main" val="1297354178"/>
                    </a:ext>
                  </a:extLst>
                </a:gridCol>
                <a:gridCol w="2675882">
                  <a:extLst>
                    <a:ext uri="{9D8B030D-6E8A-4147-A177-3AD203B41FA5}">
                      <a16:colId xmlns:a16="http://schemas.microsoft.com/office/drawing/2014/main" val="2236280944"/>
                    </a:ext>
                  </a:extLst>
                </a:gridCol>
                <a:gridCol w="2933934">
                  <a:extLst>
                    <a:ext uri="{9D8B030D-6E8A-4147-A177-3AD203B41FA5}">
                      <a16:colId xmlns:a16="http://schemas.microsoft.com/office/drawing/2014/main" val="866074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On-premise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IaaS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PaaS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SaaS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99538"/>
                  </a:ext>
                </a:extLst>
              </a:tr>
              <a:tr h="4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 자유도 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구축 등 초기비용과 유지비용이 들지 않고 사용한 만큼만 지불하면 되기 때문에 비용이 절약되고 편리함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개발환경을 제공하여 환경 구축에 필요한 비용과 시간 등을 절감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브라우저만 있으면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어디에서든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쉽게 접근 및 이용 가능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소프트웨어 관리 및 설치 또는 업그레이드 할 필요 없음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28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플랫폼을 직접 개발해야 하므로 인력 투입이 많아야 하고 개발 기간이 길다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 어플리케이션을 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직접 관리 해야 함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br>
                        <a:rPr lang="ko-KR" altLang="en-US" sz="1400" dirty="0"/>
                      </a:b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플랫폼의 변경이 필요할 경우 제약이 있거나 불가능할 경우가 있을 수 있음</a:t>
                      </a:r>
                      <a:br>
                        <a:rPr lang="ko-KR" altLang="en-US" sz="1400" dirty="0"/>
                      </a:b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인터넷을 사용할 수 없을 때 응용프로그램을 사용할 수 없음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8176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6E7286-CAC7-4968-82AA-D35A9E1F5873}"/>
              </a:ext>
            </a:extLst>
          </p:cNvPr>
          <p:cNvSpPr txBox="1"/>
          <p:nvPr/>
        </p:nvSpPr>
        <p:spPr>
          <a:xfrm>
            <a:off x="644288" y="586477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03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클라우드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BFF58-61CC-4E7A-8AE4-18D7A771012B}"/>
              </a:ext>
            </a:extLst>
          </p:cNvPr>
          <p:cNvSpPr txBox="1"/>
          <p:nvPr/>
        </p:nvSpPr>
        <p:spPr>
          <a:xfrm>
            <a:off x="1340746" y="1232808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클라우드 서비스에 따른 장단점</a:t>
            </a:r>
          </a:p>
        </p:txBody>
      </p:sp>
    </p:spTree>
    <p:extLst>
      <p:ext uri="{BB962C8B-B14F-4D97-AF65-F5344CB8AC3E}">
        <p14:creationId xmlns:p14="http://schemas.microsoft.com/office/powerpoint/2010/main" val="403369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CB6372-1532-43D2-8BDC-69EF67B9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7" r="1488" b="5357"/>
          <a:stretch/>
        </p:blipFill>
        <p:spPr>
          <a:xfrm>
            <a:off x="1340745" y="2014686"/>
            <a:ext cx="9360000" cy="4507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613D6-9BE0-4D23-B580-C9D8E59DF10C}"/>
              </a:ext>
            </a:extLst>
          </p:cNvPr>
          <p:cNvSpPr txBox="1"/>
          <p:nvPr/>
        </p:nvSpPr>
        <p:spPr>
          <a:xfrm>
            <a:off x="1273429" y="1542906"/>
            <a:ext cx="281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azure.microsoft.com </a:t>
            </a:r>
            <a:r>
              <a:rPr lang="ko-KR" altLang="en-US" dirty="0"/>
              <a:t>접속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91B9A-1A0E-4364-A8DA-10A5AF32B0F3}"/>
              </a:ext>
            </a:extLst>
          </p:cNvPr>
          <p:cNvSpPr txBox="1"/>
          <p:nvPr/>
        </p:nvSpPr>
        <p:spPr>
          <a:xfrm>
            <a:off x="644288" y="586477"/>
            <a:ext cx="505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04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무료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체험판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사용법</a:t>
            </a:r>
          </a:p>
        </p:txBody>
      </p:sp>
    </p:spTree>
    <p:extLst>
      <p:ext uri="{BB962C8B-B14F-4D97-AF65-F5344CB8AC3E}">
        <p14:creationId xmlns:p14="http://schemas.microsoft.com/office/powerpoint/2010/main" val="212390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344</Words>
  <Application>Microsoft Office PowerPoint</Application>
  <PresentationFormat>와이드스크린</PresentationFormat>
  <Paragraphs>82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차유화 (디자인 및 인간공학부)</dc:creator>
  <cp:lastModifiedBy>(학생/디자인 및 인간공학부) 차유화</cp:lastModifiedBy>
  <cp:revision>19</cp:revision>
  <dcterms:created xsi:type="dcterms:W3CDTF">2019-12-14T01:30:39Z</dcterms:created>
  <dcterms:modified xsi:type="dcterms:W3CDTF">2019-12-16T00:23:41Z</dcterms:modified>
</cp:coreProperties>
</file>