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60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59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96" y="8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195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983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0944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47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7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709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609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82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363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208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987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551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402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 smtClean="0">
                <a:solidFill>
                  <a:schemeClr val="bg1"/>
                </a:solidFill>
              </a:rPr>
              <a:t> </a:t>
            </a:r>
            <a:r>
              <a:rPr lang="en-US" altLang="ko-KR" sz="4400" b="1" spc="-150" dirty="0" smtClean="0">
                <a:solidFill>
                  <a:schemeClr val="bg1"/>
                </a:solidFill>
              </a:rPr>
              <a:t>Cloud </a:t>
            </a:r>
            <a:r>
              <a:rPr lang="ko-KR" altLang="en-US" sz="4400" b="1" spc="-150" dirty="0" smtClean="0">
                <a:solidFill>
                  <a:schemeClr val="bg1"/>
                </a:solidFill>
              </a:rPr>
              <a:t>기초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4170566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chemeClr val="bg1"/>
                </a:solidFill>
              </a:rPr>
              <a:t>제출자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엄다연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 err="1" smtClean="0">
                <a:solidFill>
                  <a:schemeClr val="tx2">
                    <a:lumMod val="50000"/>
                  </a:schemeClr>
                </a:solidFill>
              </a:rPr>
              <a:t>빅데이터</a:t>
            </a:r>
            <a:r>
              <a:rPr lang="en-US" altLang="ko-KR" sz="1400" b="1" dirty="0" smtClean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ko-KR" altLang="en-US" sz="1400" b="1" dirty="0" err="1" smtClean="0">
                <a:solidFill>
                  <a:schemeClr val="tx2">
                    <a:lumMod val="50000"/>
                  </a:schemeClr>
                </a:solidFill>
              </a:rPr>
              <a:t>딥러닝</a:t>
            </a:r>
            <a:r>
              <a:rPr lang="en-US" altLang="ko-KR" sz="1400" b="1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  <a:r>
              <a:rPr lang="ko-KR" altLang="en-US" sz="1400" b="1" dirty="0" smtClean="0">
                <a:solidFill>
                  <a:schemeClr val="tx2">
                    <a:lumMod val="50000"/>
                  </a:schemeClr>
                </a:solidFill>
              </a:rPr>
              <a:t>활용 </a:t>
            </a:r>
            <a:r>
              <a:rPr lang="en-US" altLang="ko-KR" sz="1400" b="1" dirty="0" smtClean="0">
                <a:solidFill>
                  <a:schemeClr val="tx2">
                    <a:lumMod val="50000"/>
                  </a:schemeClr>
                </a:solidFill>
              </a:rPr>
              <a:t>AI </a:t>
            </a:r>
            <a:r>
              <a:rPr lang="ko-KR" altLang="en-US" sz="1400" b="1" dirty="0" smtClean="0">
                <a:solidFill>
                  <a:schemeClr val="tx2">
                    <a:lumMod val="50000"/>
                  </a:schemeClr>
                </a:solidFill>
              </a:rPr>
              <a:t>설계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5816" y="592242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2019.12.16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9512" y="271681"/>
            <a:ext cx="12241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pc="-150" dirty="0" smtClean="0">
                <a:solidFill>
                  <a:schemeClr val="bg1"/>
                </a:solidFill>
              </a:rPr>
              <a:t>03. Cloud  </a:t>
            </a:r>
            <a:r>
              <a:rPr lang="ko-KR" altLang="en-US" sz="1200" b="1" spc="-150" dirty="0" smtClean="0">
                <a:solidFill>
                  <a:schemeClr val="bg1"/>
                </a:solidFill>
              </a:rPr>
              <a:t>사례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 smtClean="0">
                <a:solidFill>
                  <a:schemeClr val="bg1"/>
                </a:solidFill>
              </a:rPr>
              <a:t>빅데이터</a:t>
            </a:r>
            <a:r>
              <a:rPr lang="en-US" altLang="ko-KR" sz="1200" dirty="0" smtClean="0">
                <a:solidFill>
                  <a:schemeClr val="bg1"/>
                </a:solidFill>
              </a:rPr>
              <a:t>(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딥러닝</a:t>
            </a:r>
            <a:r>
              <a:rPr lang="en-US" altLang="ko-KR" sz="1200" dirty="0" smtClean="0">
                <a:solidFill>
                  <a:schemeClr val="bg1"/>
                </a:solidFill>
              </a:rPr>
              <a:t>)</a:t>
            </a:r>
            <a:r>
              <a:rPr lang="ko-KR" altLang="en-US" sz="1200" dirty="0" smtClean="0">
                <a:solidFill>
                  <a:schemeClr val="bg1"/>
                </a:solidFill>
              </a:rPr>
              <a:t>활용 </a:t>
            </a:r>
            <a:r>
              <a:rPr lang="en-US" altLang="ko-KR" sz="1200" dirty="0" smtClean="0">
                <a:solidFill>
                  <a:schemeClr val="bg1"/>
                </a:solidFill>
              </a:rPr>
              <a:t>AI</a:t>
            </a:r>
            <a:r>
              <a:rPr lang="ko-KR" altLang="en-US" sz="1200" dirty="0" smtClean="0">
                <a:solidFill>
                  <a:schemeClr val="bg1"/>
                </a:solidFill>
              </a:rPr>
              <a:t>설계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3862881"/>
            <a:ext cx="7125694" cy="137179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5536" y="1005682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2</a:t>
            </a:r>
            <a:r>
              <a:rPr lang="en-US" altLang="ko-KR" b="1" spc="-150" dirty="0" smtClean="0"/>
              <a:t>)  </a:t>
            </a:r>
            <a:r>
              <a:rPr lang="ko-KR" altLang="en-US" b="1" spc="-150" dirty="0" smtClean="0"/>
              <a:t>은행 데이터베이스 통합에 </a:t>
            </a:r>
            <a:r>
              <a:rPr lang="ko-KR" altLang="en-US" b="1" spc="-150" dirty="0" err="1" smtClean="0"/>
              <a:t>클라우드</a:t>
            </a:r>
            <a:r>
              <a:rPr lang="ko-KR" altLang="en-US" b="1" spc="-150" dirty="0" smtClean="0"/>
              <a:t> 기술 이용</a:t>
            </a:r>
            <a:endParaRPr lang="ko-KR" altLang="en-US" b="1" spc="-15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907704" y="2247525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79712" y="2268051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비용측면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52695" y="2193173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인터넷뱅킹과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모바일뱅킹의</a:t>
            </a:r>
            <a:r>
              <a:rPr lang="ko-KR" altLang="en-US" dirty="0" smtClean="0"/>
              <a:t> 확대로 </a:t>
            </a:r>
            <a:endParaRPr lang="en-US" altLang="ko-KR" dirty="0" smtClean="0"/>
          </a:p>
          <a:p>
            <a:r>
              <a:rPr lang="en-US" altLang="ko-KR" dirty="0" smtClean="0"/>
              <a:t>IT </a:t>
            </a:r>
            <a:r>
              <a:rPr lang="ko-KR" altLang="en-US" dirty="0" smtClean="0"/>
              <a:t>인프라 투자 및 관리비용 절감</a:t>
            </a:r>
            <a:endParaRPr lang="en-US" altLang="ko-KR" dirty="0" smtClean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907704" y="2996952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51720" y="3054428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>
                <a:solidFill>
                  <a:schemeClr val="bg1"/>
                </a:solidFill>
              </a:rPr>
              <a:t>관리측면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83868" y="3041626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시스템보다 관리하기 용이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1850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9512" y="271681"/>
            <a:ext cx="11521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pc="-150" dirty="0" smtClean="0">
                <a:solidFill>
                  <a:schemeClr val="bg1"/>
                </a:solidFill>
              </a:rPr>
              <a:t>03. Cloud  </a:t>
            </a:r>
            <a:r>
              <a:rPr lang="ko-KR" altLang="en-US" sz="1200" b="1" spc="-150" dirty="0" smtClean="0">
                <a:solidFill>
                  <a:schemeClr val="bg1"/>
                </a:solidFill>
              </a:rPr>
              <a:t>사례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 smtClean="0">
                <a:solidFill>
                  <a:schemeClr val="bg1"/>
                </a:solidFill>
              </a:rPr>
              <a:t>빅데이터</a:t>
            </a:r>
            <a:r>
              <a:rPr lang="en-US" altLang="ko-KR" sz="1200" dirty="0" smtClean="0">
                <a:solidFill>
                  <a:schemeClr val="bg1"/>
                </a:solidFill>
              </a:rPr>
              <a:t>(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딥러닝</a:t>
            </a:r>
            <a:r>
              <a:rPr lang="en-US" altLang="ko-KR" sz="1200" dirty="0" smtClean="0">
                <a:solidFill>
                  <a:schemeClr val="bg1"/>
                </a:solidFill>
              </a:rPr>
              <a:t>)</a:t>
            </a:r>
            <a:r>
              <a:rPr lang="ko-KR" altLang="en-US" sz="1200" dirty="0" smtClean="0">
                <a:solidFill>
                  <a:schemeClr val="bg1"/>
                </a:solidFill>
              </a:rPr>
              <a:t>활용 </a:t>
            </a:r>
            <a:r>
              <a:rPr lang="en-US" altLang="ko-KR" sz="1200" dirty="0" smtClean="0">
                <a:solidFill>
                  <a:schemeClr val="bg1"/>
                </a:solidFill>
              </a:rPr>
              <a:t>AI</a:t>
            </a:r>
            <a:r>
              <a:rPr lang="ko-KR" altLang="en-US" sz="1200" dirty="0" smtClean="0">
                <a:solidFill>
                  <a:schemeClr val="bg1"/>
                </a:solidFill>
              </a:rPr>
              <a:t>설계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789040"/>
            <a:ext cx="7306695" cy="148610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5536" y="1005682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/>
              <a:t>3)  </a:t>
            </a:r>
            <a:r>
              <a:rPr lang="ko-KR" altLang="en-US" b="1" spc="-150" dirty="0" err="1" smtClean="0"/>
              <a:t>모바일</a:t>
            </a:r>
            <a:r>
              <a:rPr lang="ko-KR" altLang="en-US" b="1" spc="-150" dirty="0" smtClean="0"/>
              <a:t> </a:t>
            </a:r>
            <a:r>
              <a:rPr lang="ko-KR" altLang="en-US" b="1" spc="-150" dirty="0" err="1" smtClean="0"/>
              <a:t>앱테스트에</a:t>
            </a:r>
            <a:r>
              <a:rPr lang="ko-KR" altLang="en-US" b="1" spc="-150" dirty="0" smtClean="0"/>
              <a:t> </a:t>
            </a:r>
            <a:r>
              <a:rPr lang="ko-KR" altLang="en-US" b="1" spc="-150" dirty="0" err="1" smtClean="0"/>
              <a:t>클라우드</a:t>
            </a:r>
            <a:r>
              <a:rPr lang="ko-KR" altLang="en-US" b="1" spc="-150" dirty="0" smtClean="0"/>
              <a:t> 기술 적용</a:t>
            </a:r>
            <a:endParaRPr lang="ko-KR" altLang="en-US" b="1" spc="-15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907704" y="2247525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79712" y="2268051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비용측면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83868" y="2307484"/>
            <a:ext cx="474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개발 후 고객 반응에 빠르게 대처가 가능</a:t>
            </a:r>
            <a:endParaRPr lang="en-US" altLang="ko-KR" dirty="0" smtClean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907704" y="2996952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51720" y="3054428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>
                <a:solidFill>
                  <a:schemeClr val="bg1"/>
                </a:solidFill>
              </a:rPr>
              <a:t>관리측면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83868" y="3041626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시스템 개발의 안정성에 용이함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4711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 smtClean="0">
                <a:solidFill>
                  <a:schemeClr val="bg1"/>
                </a:solidFill>
              </a:rPr>
              <a:t>빅데이터</a:t>
            </a:r>
            <a:r>
              <a:rPr lang="en-US" altLang="ko-KR" sz="1200" dirty="0" smtClean="0">
                <a:solidFill>
                  <a:schemeClr val="bg1"/>
                </a:solidFill>
              </a:rPr>
              <a:t>(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딥러닝</a:t>
            </a:r>
            <a:r>
              <a:rPr lang="en-US" altLang="ko-KR" sz="1200" dirty="0" smtClean="0">
                <a:solidFill>
                  <a:schemeClr val="bg1"/>
                </a:solidFill>
              </a:rPr>
              <a:t>)</a:t>
            </a:r>
            <a:r>
              <a:rPr lang="ko-KR" altLang="en-US" sz="1200" dirty="0" smtClean="0">
                <a:solidFill>
                  <a:schemeClr val="bg1"/>
                </a:solidFill>
              </a:rPr>
              <a:t>활용 </a:t>
            </a:r>
            <a:r>
              <a:rPr lang="en-US" altLang="ko-KR" sz="1200" dirty="0" smtClean="0">
                <a:solidFill>
                  <a:schemeClr val="bg1"/>
                </a:solidFill>
              </a:rPr>
              <a:t>AI </a:t>
            </a:r>
            <a:r>
              <a:rPr lang="ko-KR" altLang="en-US" sz="1200" dirty="0" smtClean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</a:rPr>
              <a:t>제출자 </a:t>
            </a:r>
            <a:r>
              <a:rPr lang="ko-KR" altLang="en-US" sz="1600" b="1" dirty="0" err="1" smtClean="0">
                <a:solidFill>
                  <a:schemeClr val="tx2">
                    <a:lumMod val="50000"/>
                  </a:schemeClr>
                </a:solidFill>
              </a:rPr>
              <a:t>엄다연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123728" y="1772816"/>
            <a:ext cx="4976762" cy="3456384"/>
            <a:chOff x="1899494" y="1772816"/>
            <a:chExt cx="4976762" cy="3456384"/>
          </a:xfrm>
        </p:grpSpPr>
        <p:sp>
          <p:nvSpPr>
            <p:cNvPr id="9" name="TextBox 8"/>
            <p:cNvSpPr txBox="1"/>
            <p:nvPr/>
          </p:nvSpPr>
          <p:spPr>
            <a:xfrm>
              <a:off x="2185103" y="1772816"/>
              <a:ext cx="46911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01    02     03</a:t>
              </a:r>
              <a:endParaRPr lang="ko-KR" altLang="en-US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1899494" y="2708920"/>
              <a:ext cx="3392586" cy="2520280"/>
              <a:chOff x="1899494" y="2708920"/>
              <a:chExt cx="3392586" cy="2520280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2195736" y="3284984"/>
                <a:ext cx="1368152" cy="1944216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cxnSp>
            <p:nvCxnSpPr>
              <p:cNvPr id="11" name="직선 연결선 10"/>
              <p:cNvCxnSpPr/>
              <p:nvPr/>
            </p:nvCxnSpPr>
            <p:spPr>
              <a:xfrm>
                <a:off x="2329119" y="2708920"/>
                <a:ext cx="1152128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3995936" y="2708920"/>
                <a:ext cx="1152128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1899494" y="2843644"/>
                <a:ext cx="19524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spc="-150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Cloud Computing</a:t>
                </a:r>
                <a:endParaRPr lang="ko-KR" altLang="en-US" b="1" spc="-15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195736" y="3290208"/>
                <a:ext cx="1368152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b="1" spc="-150" dirty="0" smtClean="0"/>
              </a:p>
              <a:p>
                <a:pPr marL="171450" indent="-171450">
                  <a:buFontTx/>
                  <a:buChar char="-"/>
                </a:pPr>
                <a:r>
                  <a:rPr lang="ko-KR" altLang="en-US" sz="1200" b="1" spc="-150" dirty="0" err="1" smtClean="0"/>
                  <a:t>클라우드</a:t>
                </a:r>
                <a:r>
                  <a:rPr lang="ko-KR" altLang="en-US" sz="1200" b="1" spc="-150" dirty="0" smtClean="0"/>
                  <a:t> 컴퓨팅 정의</a:t>
                </a:r>
                <a:endParaRPr lang="en-US" altLang="ko-KR" sz="1200" b="1" spc="-150" dirty="0"/>
              </a:p>
              <a:p>
                <a:pPr marL="171450" indent="-171450">
                  <a:buFontTx/>
                  <a:buChar char="-"/>
                </a:pPr>
                <a:r>
                  <a:rPr lang="ko-KR" altLang="en-US" sz="1200" b="1" spc="-150" dirty="0" err="1" smtClean="0"/>
                  <a:t>클라우트</a:t>
                </a:r>
                <a:r>
                  <a:rPr lang="ko-KR" altLang="en-US" sz="1200" b="1" spc="-150" dirty="0" smtClean="0"/>
                  <a:t> 컴퓨팅 </a:t>
                </a:r>
                <a:r>
                  <a:rPr lang="ko-KR" altLang="en-US" sz="1200" b="1" spc="-150" dirty="0" smtClean="0"/>
                  <a:t>종류</a:t>
                </a:r>
                <a:endParaRPr lang="en-US" altLang="ko-KR" sz="1200" b="1" spc="-150" dirty="0" smtClean="0"/>
              </a:p>
              <a:p>
                <a:pPr marL="171450" indent="-171450">
                  <a:buFontTx/>
                  <a:buChar char="-"/>
                </a:pPr>
                <a:r>
                  <a:rPr lang="ko-KR" altLang="en-US" sz="1200" b="1" spc="-150" dirty="0" err="1"/>
                  <a:t>클라우트</a:t>
                </a:r>
                <a:r>
                  <a:rPr lang="ko-KR" altLang="en-US" sz="1200" b="1" spc="-150" dirty="0"/>
                  <a:t> 컴퓨팅 </a:t>
                </a:r>
                <a:r>
                  <a:rPr lang="ko-KR" altLang="en-US" sz="1200" b="1" spc="-150" dirty="0" smtClean="0"/>
                  <a:t>성질</a:t>
                </a:r>
                <a:endParaRPr lang="en-US" altLang="ko-KR" sz="1200" b="1" spc="-150" dirty="0" smtClean="0"/>
              </a:p>
              <a:p>
                <a:pPr marL="171450" indent="-171450">
                  <a:buFontTx/>
                  <a:buChar char="-"/>
                </a:pPr>
                <a:r>
                  <a:rPr lang="ko-KR" altLang="en-US" sz="1200" b="1" spc="-150" dirty="0" err="1" smtClean="0"/>
                  <a:t>클라우드</a:t>
                </a:r>
                <a:r>
                  <a:rPr lang="ko-KR" altLang="en-US" sz="1200" b="1" spc="-150" dirty="0" smtClean="0"/>
                  <a:t> 컴퓨팅 </a:t>
                </a:r>
                <a:r>
                  <a:rPr lang="en-US" altLang="ko-KR" sz="1200" b="1" spc="-150" dirty="0"/>
                  <a:t> </a:t>
                </a:r>
                <a:r>
                  <a:rPr lang="ko-KR" altLang="en-US" sz="1200" b="1" spc="-150" dirty="0" smtClean="0"/>
                  <a:t>장점</a:t>
                </a:r>
                <a:endParaRPr lang="en-US" altLang="ko-KR" sz="1200" b="1" spc="-150" dirty="0" smtClean="0"/>
              </a:p>
              <a:p>
                <a:pPr marL="171450" indent="-171450">
                  <a:buFontTx/>
                  <a:buChar char="-"/>
                </a:pPr>
                <a:endParaRPr lang="en-US" altLang="ko-KR" sz="1200" b="1" spc="-150" dirty="0" smtClean="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3923928" y="3284984"/>
                <a:ext cx="1368152" cy="1944216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851920" y="2843644"/>
                <a:ext cx="1440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spc="-150" dirty="0" smtClean="0">
                    <a:solidFill>
                      <a:schemeClr val="bg1"/>
                    </a:solidFill>
                    <a:latin typeface="+mj-ea"/>
                  </a:rPr>
                  <a:t>Cloud service</a:t>
                </a:r>
                <a:endParaRPr lang="ko-KR" altLang="en-US" b="1" spc="-150" dirty="0">
                  <a:solidFill>
                    <a:schemeClr val="bg1"/>
                  </a:solidFill>
                  <a:latin typeface="+mj-ea"/>
                </a:endParaRPr>
              </a:p>
            </p:txBody>
          </p:sp>
        </p:grpSp>
      </p:grpSp>
      <p:cxnSp>
        <p:nvCxnSpPr>
          <p:cNvPr id="21" name="직선 연결선 20"/>
          <p:cNvCxnSpPr/>
          <p:nvPr/>
        </p:nvCxnSpPr>
        <p:spPr>
          <a:xfrm>
            <a:off x="6009737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5937729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5" name="TextBox 24"/>
          <p:cNvSpPr txBox="1"/>
          <p:nvPr/>
        </p:nvSpPr>
        <p:spPr>
          <a:xfrm>
            <a:off x="5937729" y="342900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b="1" spc="-150" dirty="0" smtClean="0"/>
              <a:t>자동차</a:t>
            </a:r>
            <a:endParaRPr lang="en-US" altLang="ko-KR" sz="1200" b="1" spc="-150" dirty="0" smtClean="0"/>
          </a:p>
          <a:p>
            <a:pPr marL="171450" indent="-171450">
              <a:buFontTx/>
              <a:buChar char="-"/>
            </a:pPr>
            <a:r>
              <a:rPr lang="ko-KR" altLang="en-US" sz="1200" b="1" spc="-150" dirty="0" smtClean="0"/>
              <a:t>금융</a:t>
            </a:r>
            <a:endParaRPr lang="en-US" altLang="ko-KR" sz="1200" b="1" spc="-150" dirty="0" smtClean="0"/>
          </a:p>
          <a:p>
            <a:pPr marL="171450" indent="-171450">
              <a:buFontTx/>
              <a:buChar char="-"/>
            </a:pPr>
            <a:r>
              <a:rPr lang="ko-KR" altLang="en-US" sz="1200" b="1" spc="-150" dirty="0" err="1" smtClean="0"/>
              <a:t>앱</a:t>
            </a:r>
            <a:r>
              <a:rPr lang="ko-KR" altLang="en-US" sz="1200" b="1" spc="-150" dirty="0" smtClean="0"/>
              <a:t> 테스트 </a:t>
            </a:r>
            <a:endParaRPr lang="en-US" altLang="ko-KR" sz="1200" b="1" spc="-15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5793713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48162" y="3284984"/>
            <a:ext cx="13681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endParaRPr lang="en-US" altLang="ko-KR" sz="1200" b="1" spc="-150" dirty="0" smtClean="0"/>
          </a:p>
          <a:p>
            <a:pPr marL="171450" indent="-171450">
              <a:buFontTx/>
              <a:buChar char="-"/>
            </a:pPr>
            <a:r>
              <a:rPr lang="en-US" altLang="ko-KR" sz="1200" b="1" spc="-150" dirty="0" smtClean="0"/>
              <a:t>3</a:t>
            </a:r>
            <a:r>
              <a:rPr lang="ko-KR" altLang="en-US" sz="1200" b="1" spc="-150" dirty="0" smtClean="0"/>
              <a:t>가지 </a:t>
            </a:r>
            <a:r>
              <a:rPr lang="en-US" altLang="ko-KR" sz="1200" b="1" spc="-150" dirty="0" smtClean="0"/>
              <a:t>                 </a:t>
            </a:r>
            <a:r>
              <a:rPr lang="ko-KR" altLang="en-US" sz="1200" b="1" spc="-150" dirty="0" smtClean="0"/>
              <a:t>서비스 모델</a:t>
            </a:r>
            <a:endParaRPr lang="en-US" altLang="ko-KR" sz="1200" b="1" spc="-150" dirty="0" smtClean="0"/>
          </a:p>
          <a:p>
            <a:r>
              <a:rPr lang="en-US" altLang="ko-KR" sz="1200" b="1" spc="-150" dirty="0"/>
              <a:t> </a:t>
            </a:r>
            <a:r>
              <a:rPr lang="en-US" altLang="ko-KR" sz="1200" b="1" spc="-150" dirty="0" smtClean="0"/>
              <a:t>      </a:t>
            </a:r>
            <a:r>
              <a:rPr lang="en-US" altLang="ko-KR" sz="1200" b="1" spc="-150" dirty="0" err="1" smtClean="0"/>
              <a:t>IaaS</a:t>
            </a:r>
            <a:endParaRPr lang="en-US" altLang="ko-KR" sz="1200" b="1" spc="-150" dirty="0" smtClean="0"/>
          </a:p>
          <a:p>
            <a:r>
              <a:rPr lang="en-US" altLang="ko-KR" sz="1200" b="1" spc="-150" dirty="0"/>
              <a:t> </a:t>
            </a:r>
            <a:r>
              <a:rPr lang="en-US" altLang="ko-KR" sz="1200" b="1" spc="-150" dirty="0" smtClean="0"/>
              <a:t>      </a:t>
            </a:r>
            <a:r>
              <a:rPr lang="en-US" altLang="ko-KR" sz="1200" b="1" spc="-150" dirty="0" err="1" smtClean="0"/>
              <a:t>PaaS</a:t>
            </a:r>
            <a:endParaRPr lang="en-US" altLang="ko-KR" sz="1200" b="1" spc="-150" dirty="0" smtClean="0"/>
          </a:p>
          <a:p>
            <a:r>
              <a:rPr lang="en-US" altLang="ko-KR" sz="1200" b="1" spc="-150" dirty="0"/>
              <a:t> </a:t>
            </a:r>
            <a:r>
              <a:rPr lang="en-US" altLang="ko-KR" sz="1200" b="1" spc="-150" dirty="0" smtClean="0"/>
              <a:t>      </a:t>
            </a:r>
            <a:r>
              <a:rPr lang="en-US" altLang="ko-KR" sz="1200" b="1" spc="-150" dirty="0" err="1" smtClean="0"/>
              <a:t>SaaS</a:t>
            </a:r>
            <a:endParaRPr lang="en-US" altLang="ko-KR" sz="1200" b="1" spc="-150" dirty="0" smtClean="0"/>
          </a:p>
          <a:p>
            <a:pPr marL="171450" indent="-171450">
              <a:buFontTx/>
              <a:buChar char="-"/>
            </a:pPr>
            <a:endParaRPr lang="en-US" altLang="ko-KR" sz="1200" b="1" spc="-15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5834746" y="284364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bg1"/>
                </a:solidFill>
                <a:latin typeface="+mj-ea"/>
              </a:rPr>
              <a:t>Cloud </a:t>
            </a:r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사례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4086" y="271681"/>
            <a:ext cx="29497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pc="-150" dirty="0" smtClean="0">
                <a:solidFill>
                  <a:schemeClr val="bg1"/>
                </a:solidFill>
              </a:rPr>
              <a:t>01. Cloud Computing –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클라우드</a:t>
            </a:r>
            <a:r>
              <a:rPr lang="ko-KR" altLang="en-US" sz="1200" b="1" spc="-150" dirty="0">
                <a:solidFill>
                  <a:schemeClr val="bg1"/>
                </a:solidFill>
              </a:rPr>
              <a:t> 컴퓨팅 정의</a:t>
            </a:r>
            <a:endParaRPr lang="en-US" altLang="ko-KR" sz="1200" b="1" spc="-150" dirty="0">
              <a:solidFill>
                <a:schemeClr val="bg1"/>
              </a:solidFill>
            </a:endParaRPr>
          </a:p>
          <a:p>
            <a:pPr algn="ctr"/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 smtClean="0">
                <a:solidFill>
                  <a:schemeClr val="bg1"/>
                </a:solidFill>
              </a:rPr>
              <a:t>빅데이터</a:t>
            </a:r>
            <a:r>
              <a:rPr lang="en-US" altLang="ko-KR" sz="1200" dirty="0" smtClean="0">
                <a:solidFill>
                  <a:schemeClr val="bg1"/>
                </a:solidFill>
              </a:rPr>
              <a:t>(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딥러닝</a:t>
            </a:r>
            <a:r>
              <a:rPr lang="en-US" altLang="ko-KR" sz="1200" dirty="0" smtClean="0">
                <a:solidFill>
                  <a:schemeClr val="bg1"/>
                </a:solidFill>
              </a:rPr>
              <a:t>)</a:t>
            </a:r>
            <a:r>
              <a:rPr lang="ko-KR" altLang="en-US" sz="1200" dirty="0" smtClean="0">
                <a:solidFill>
                  <a:schemeClr val="bg1"/>
                </a:solidFill>
              </a:rPr>
              <a:t>활용 </a:t>
            </a:r>
            <a:r>
              <a:rPr lang="en-US" altLang="ko-KR" sz="1200" dirty="0" smtClean="0">
                <a:solidFill>
                  <a:schemeClr val="bg1"/>
                </a:solidFill>
              </a:rPr>
              <a:t>AI</a:t>
            </a:r>
            <a:r>
              <a:rPr lang="ko-KR" altLang="en-US" sz="1200" dirty="0" smtClean="0">
                <a:solidFill>
                  <a:schemeClr val="bg1"/>
                </a:solidFill>
              </a:rPr>
              <a:t>설계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491402" y="1100971"/>
            <a:ext cx="4161196" cy="2868186"/>
            <a:chOff x="539552" y="1010204"/>
            <a:chExt cx="4161196" cy="2868186"/>
          </a:xfrm>
        </p:grpSpPr>
        <p:grpSp>
          <p:nvGrpSpPr>
            <p:cNvPr id="5" name="그룹 4"/>
            <p:cNvGrpSpPr/>
            <p:nvPr/>
          </p:nvGrpSpPr>
          <p:grpSpPr>
            <a:xfrm>
              <a:off x="539552" y="1010204"/>
              <a:ext cx="4161196" cy="2868186"/>
              <a:chOff x="302562" y="615063"/>
              <a:chExt cx="4161196" cy="2868186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302562" y="1082212"/>
                <a:ext cx="1728192" cy="172819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295636" y="615063"/>
                <a:ext cx="1728192" cy="172819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1691680" y="1611041"/>
                <a:ext cx="1728192" cy="172819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775397" y="1945597"/>
                <a:ext cx="1469726" cy="153765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2290873" y="1195349"/>
                <a:ext cx="1552663" cy="161505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3115328" y="1800922"/>
                <a:ext cx="1348430" cy="134843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1430917" y="2087889"/>
              <a:ext cx="19850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tx2"/>
                  </a:solidFill>
                </a:rPr>
                <a:t>Cloud</a:t>
              </a:r>
              <a:endParaRPr lang="ko-KR" altLang="en-US" sz="48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79313" y="2331610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</a:t>
            </a:r>
            <a:r>
              <a:rPr lang="en-US" altLang="ko-KR" sz="6000" dirty="0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rPr>
              <a:t>                 </a:t>
            </a:r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61759" y="4215904"/>
            <a:ext cx="78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Scalable      Elastic        Service        internet-technologies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12849" y="4688170"/>
            <a:ext cx="7200800" cy="1570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092869" y="4810313"/>
            <a:ext cx="684076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네트워크를 통해 받는 모든 서비스 </a:t>
            </a:r>
            <a:endParaRPr lang="en-US" altLang="ko-KR" sz="1400" dirty="0"/>
          </a:p>
          <a:p>
            <a:r>
              <a:rPr lang="ko-KR" altLang="ko-KR" sz="1400" dirty="0"/>
              <a:t>  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1400" dirty="0" smtClean="0"/>
              <a:t>리소스</a:t>
            </a:r>
            <a:r>
              <a:rPr lang="ko-KR" altLang="ko-KR" sz="1400" dirty="0"/>
              <a:t>(cpu, 메모리)를 통해 처리함.  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1400" dirty="0" err="1" smtClean="0"/>
              <a:t>웹브라우저를</a:t>
            </a:r>
            <a:r>
              <a:rPr lang="ko-KR" altLang="ko-KR" sz="1400" dirty="0" smtClean="0"/>
              <a:t> </a:t>
            </a:r>
            <a:r>
              <a:rPr lang="ko-KR" altLang="ko-KR" sz="1400" dirty="0"/>
              <a:t>통해 모든 </a:t>
            </a:r>
            <a:r>
              <a:rPr lang="ko-KR" altLang="ko-KR" sz="1400" dirty="0" err="1"/>
              <a:t>클라우드</a:t>
            </a:r>
            <a:r>
              <a:rPr lang="ko-KR" altLang="ko-KR" sz="1400" dirty="0"/>
              <a:t> 서비스 사용 가능  </a:t>
            </a:r>
          </a:p>
          <a:p>
            <a:pPr lvl="1" fontAlgn="base"/>
            <a:r>
              <a:rPr lang="ko-KR" altLang="ko-KR" sz="1100" dirty="0"/>
              <a:t>*</a:t>
            </a:r>
            <a:r>
              <a:rPr lang="ko-KR" altLang="ko-KR" sz="1100" dirty="0" err="1"/>
              <a:t>웹브라우저</a:t>
            </a:r>
            <a:r>
              <a:rPr lang="ko-KR" altLang="ko-KR" sz="1100" dirty="0"/>
              <a:t> 종류 : 크롬(</a:t>
            </a:r>
            <a:r>
              <a:rPr lang="ko-KR" altLang="ko-KR" sz="1100" dirty="0" err="1"/>
              <a:t>구글</a:t>
            </a:r>
            <a:r>
              <a:rPr lang="ko-KR" altLang="ko-KR" sz="1100" dirty="0"/>
              <a:t>),마이크로소프트,사파리(애플),모질라(</a:t>
            </a:r>
            <a:r>
              <a:rPr lang="ko-KR" altLang="ko-KR" sz="1100" dirty="0" err="1"/>
              <a:t>리눅스</a:t>
            </a:r>
            <a:r>
              <a:rPr lang="ko-KR" altLang="ko-KR" sz="1100" dirty="0"/>
              <a:t>),</a:t>
            </a:r>
            <a:r>
              <a:rPr lang="ko-KR" altLang="ko-KR" sz="1100" dirty="0" err="1"/>
              <a:t>파이어폭스</a:t>
            </a:r>
            <a:r>
              <a:rPr lang="ko-KR" altLang="ko-KR" sz="1100" dirty="0"/>
              <a:t>,</a:t>
            </a:r>
            <a:r>
              <a:rPr lang="ko-KR" altLang="ko-KR" sz="1100" dirty="0" err="1"/>
              <a:t>엣지</a:t>
            </a:r>
            <a:r>
              <a:rPr lang="ko-KR" altLang="ko-KR" sz="1100" dirty="0"/>
              <a:t>,오페라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4086" y="271681"/>
            <a:ext cx="29497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pc="-150" dirty="0" smtClean="0">
                <a:solidFill>
                  <a:schemeClr val="bg1"/>
                </a:solidFill>
              </a:rPr>
              <a:t>01. Cloud Computing –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클라우드</a:t>
            </a:r>
            <a:r>
              <a:rPr lang="ko-KR" altLang="en-US" sz="1200" b="1" spc="-150" dirty="0">
                <a:solidFill>
                  <a:schemeClr val="bg1"/>
                </a:solidFill>
              </a:rPr>
              <a:t> 컴퓨팅 </a:t>
            </a:r>
            <a:r>
              <a:rPr lang="ko-KR" altLang="en-US" sz="1200" b="1" spc="-150" dirty="0" smtClean="0">
                <a:solidFill>
                  <a:schemeClr val="bg1"/>
                </a:solidFill>
              </a:rPr>
              <a:t>종류</a:t>
            </a:r>
            <a:endParaRPr lang="en-US" altLang="ko-KR" sz="1200" b="1" spc="-150" dirty="0">
              <a:solidFill>
                <a:schemeClr val="bg1"/>
              </a:solidFill>
            </a:endParaRPr>
          </a:p>
          <a:p>
            <a:pPr algn="ctr"/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 smtClean="0">
                <a:solidFill>
                  <a:schemeClr val="bg1"/>
                </a:solidFill>
              </a:rPr>
              <a:t>빅데이터</a:t>
            </a:r>
            <a:r>
              <a:rPr lang="en-US" altLang="ko-KR" sz="1200" dirty="0" smtClean="0">
                <a:solidFill>
                  <a:schemeClr val="bg1"/>
                </a:solidFill>
              </a:rPr>
              <a:t>(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딥러닝</a:t>
            </a:r>
            <a:r>
              <a:rPr lang="en-US" altLang="ko-KR" sz="1200" dirty="0" smtClean="0">
                <a:solidFill>
                  <a:schemeClr val="bg1"/>
                </a:solidFill>
              </a:rPr>
              <a:t>)</a:t>
            </a:r>
            <a:r>
              <a:rPr lang="ko-KR" altLang="en-US" sz="1200" dirty="0" smtClean="0">
                <a:solidFill>
                  <a:schemeClr val="bg1"/>
                </a:solidFill>
              </a:rPr>
              <a:t>활용 </a:t>
            </a:r>
            <a:r>
              <a:rPr lang="en-US" altLang="ko-KR" sz="1200" dirty="0" smtClean="0">
                <a:solidFill>
                  <a:schemeClr val="bg1"/>
                </a:solidFill>
              </a:rPr>
              <a:t>AI</a:t>
            </a:r>
            <a:r>
              <a:rPr lang="ko-KR" altLang="en-US" sz="1200" dirty="0" smtClean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912849" y="1916832"/>
            <a:ext cx="7200800" cy="43419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746698" y="2761977"/>
            <a:ext cx="5921897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ko-KR" sz="1400" dirty="0">
                <a:solidFill>
                  <a:schemeClr val="tx2"/>
                </a:solidFill>
              </a:rPr>
              <a:t>Public cloud : </a:t>
            </a:r>
            <a:r>
              <a:rPr lang="ko-KR" altLang="ko-KR" sz="1400" dirty="0"/>
              <a:t> </a:t>
            </a:r>
          </a:p>
          <a:p>
            <a:pPr lvl="1" fontAlgn="base"/>
            <a:r>
              <a:rPr lang="ko-KR" altLang="ko-KR" sz="1400" dirty="0"/>
              <a:t>IT vender에서 서비스를 </a:t>
            </a:r>
            <a:r>
              <a:rPr lang="ko-KR" altLang="ko-KR" sz="1400" dirty="0" smtClean="0"/>
              <a:t>제공하는 </a:t>
            </a:r>
            <a:r>
              <a:rPr lang="ko-KR" altLang="ko-KR" sz="1400" dirty="0"/>
              <a:t>cloud  </a:t>
            </a:r>
          </a:p>
          <a:p>
            <a:pPr lvl="1" fontAlgn="base"/>
            <a:r>
              <a:rPr lang="ko-KR" altLang="ko-KR" sz="1400" dirty="0"/>
              <a:t>모든 IT벤더들이 cloud환경으로 전환하고 있음 </a:t>
            </a:r>
          </a:p>
          <a:p>
            <a:pPr lvl="1" fontAlgn="base"/>
            <a:r>
              <a:rPr lang="ko-KR" altLang="ko-KR" sz="1400" dirty="0" smtClean="0"/>
              <a:t>ex</a:t>
            </a:r>
            <a:r>
              <a:rPr lang="ko-KR" altLang="ko-KR" sz="1400" dirty="0"/>
              <a:t>) Amazon , Microsoft –AZURE , google , KT , </a:t>
            </a:r>
            <a:r>
              <a:rPr lang="ko-KR" altLang="ko-KR" sz="1400" dirty="0" smtClean="0"/>
              <a:t>SKT</a:t>
            </a:r>
            <a:endParaRPr lang="en-US" altLang="ko-KR" sz="1400" dirty="0" smtClean="0"/>
          </a:p>
          <a:p>
            <a:pPr lvl="1" fontAlgn="base"/>
            <a:r>
              <a:rPr lang="ko-KR" altLang="ko-KR" sz="1400" dirty="0"/>
              <a:t> 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ko-KR" sz="1400" dirty="0">
                <a:solidFill>
                  <a:schemeClr val="tx2"/>
                </a:solidFill>
              </a:rPr>
              <a:t>Private cloud :</a:t>
            </a:r>
            <a:r>
              <a:rPr lang="ko-KR" altLang="ko-KR" sz="1400" dirty="0">
                <a:solidFill>
                  <a:schemeClr val="accent1">
                    <a:lumMod val="50000"/>
                  </a:schemeClr>
                </a:solidFill>
              </a:rPr>
              <a:t>  </a:t>
            </a:r>
          </a:p>
          <a:p>
            <a:pPr lvl="1" fontAlgn="base"/>
            <a:r>
              <a:rPr lang="ko-KR" altLang="ko-KR" sz="1400" dirty="0"/>
              <a:t>on-premise (회사네트워크 환경</a:t>
            </a:r>
            <a:r>
              <a:rPr lang="ko-KR" altLang="ko-KR" sz="1400" dirty="0" smtClean="0"/>
              <a:t>)</a:t>
            </a:r>
            <a:r>
              <a:rPr lang="ko-KR" altLang="en-US" sz="1400" dirty="0" smtClean="0"/>
              <a:t>에서 서비스 제공</a:t>
            </a:r>
            <a:endParaRPr lang="en-US" altLang="ko-KR" sz="1400" dirty="0" smtClean="0"/>
          </a:p>
          <a:p>
            <a:pPr lvl="1" fontAlgn="base"/>
            <a:endParaRPr lang="ko-KR" altLang="ko-KR" sz="14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ko-KR" sz="1400" dirty="0">
                <a:solidFill>
                  <a:schemeClr val="tx2"/>
                </a:solidFill>
              </a:rPr>
              <a:t>Hybrid cloud : </a:t>
            </a:r>
          </a:p>
          <a:p>
            <a:pPr lvl="1" fontAlgn="base"/>
            <a:r>
              <a:rPr lang="ko-KR" altLang="ko-KR" sz="1400" dirty="0"/>
              <a:t>private datacenter를 cloud환경으로 remodeling하는 </a:t>
            </a:r>
            <a:r>
              <a:rPr lang="ko-KR" altLang="en-US" sz="1400" dirty="0" smtClean="0"/>
              <a:t>것</a:t>
            </a:r>
            <a:r>
              <a:rPr lang="ko-KR" altLang="ko-KR" sz="1400" dirty="0"/>
              <a:t> </a:t>
            </a:r>
          </a:p>
          <a:p>
            <a:pPr fontAlgn="base"/>
            <a:r>
              <a:rPr lang="en-US" altLang="ko-KR" sz="1400" dirty="0"/>
              <a:t> </a:t>
            </a:r>
            <a:r>
              <a:rPr lang="en-US" altLang="ko-KR" sz="1400" dirty="0" smtClean="0"/>
              <a:t>       </a:t>
            </a:r>
            <a:r>
              <a:rPr lang="ko-KR" altLang="ko-KR" sz="1400" dirty="0" smtClean="0"/>
              <a:t>= </a:t>
            </a:r>
            <a:r>
              <a:rPr lang="ko-KR" altLang="ko-KR" sz="1400" dirty="0"/>
              <a:t>WS2016 2019를 설치하고 Hyper-V를 올려줌,  </a:t>
            </a:r>
          </a:p>
          <a:p>
            <a:pPr fontAlgn="base"/>
            <a:r>
              <a:rPr lang="en-US" altLang="ko-KR" sz="1400" dirty="0" smtClean="0"/>
              <a:t>           &gt;&gt;</a:t>
            </a:r>
            <a:r>
              <a:rPr lang="ko-KR" altLang="ko-KR" sz="1400" dirty="0" smtClean="0"/>
              <a:t> </a:t>
            </a:r>
            <a:r>
              <a:rPr lang="ko-KR" altLang="ko-KR" sz="1400" dirty="0"/>
              <a:t>추상화된 서버들을 </a:t>
            </a:r>
            <a:r>
              <a:rPr lang="ko-KR" altLang="ko-KR" sz="1400" dirty="0" smtClean="0"/>
              <a:t>system </a:t>
            </a:r>
            <a:r>
              <a:rPr lang="ko-KR" altLang="ko-KR" sz="1400" dirty="0"/>
              <a:t>center가 </a:t>
            </a:r>
            <a:endParaRPr lang="en-US" altLang="ko-KR" sz="1400" dirty="0" smtClean="0"/>
          </a:p>
          <a:p>
            <a:pPr fontAlgn="base"/>
            <a:r>
              <a:rPr lang="en-US" altLang="ko-KR" sz="1400" dirty="0" smtClean="0"/>
              <a:t>         	</a:t>
            </a:r>
            <a:r>
              <a:rPr lang="ko-KR" altLang="ko-KR" sz="1400" dirty="0" smtClean="0"/>
              <a:t>중앙에서 </a:t>
            </a:r>
            <a:r>
              <a:rPr lang="ko-KR" altLang="ko-KR" sz="1400" dirty="0"/>
              <a:t>관리 솔루션을 </a:t>
            </a:r>
            <a:r>
              <a:rPr lang="ko-KR" altLang="ko-KR" sz="1400" dirty="0" smtClean="0"/>
              <a:t>제공</a:t>
            </a:r>
            <a:r>
              <a:rPr lang="ko-KR" altLang="en-US" sz="1400" dirty="0" smtClean="0"/>
              <a:t>할 수 있음</a:t>
            </a:r>
            <a:r>
              <a:rPr lang="ko-KR" altLang="ko-KR" sz="1400" dirty="0"/>
              <a:t> 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394747" y="754057"/>
            <a:ext cx="2376790" cy="1552137"/>
            <a:chOff x="539552" y="1010204"/>
            <a:chExt cx="4161196" cy="2868186"/>
          </a:xfrm>
        </p:grpSpPr>
        <p:grpSp>
          <p:nvGrpSpPr>
            <p:cNvPr id="24" name="그룹 23"/>
            <p:cNvGrpSpPr/>
            <p:nvPr/>
          </p:nvGrpSpPr>
          <p:grpSpPr>
            <a:xfrm>
              <a:off x="539552" y="1010204"/>
              <a:ext cx="4161196" cy="2868186"/>
              <a:chOff x="302562" y="615063"/>
              <a:chExt cx="4161196" cy="2868186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302562" y="1082212"/>
                <a:ext cx="1728192" cy="172819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1295636" y="615063"/>
                <a:ext cx="1728192" cy="172819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1691680" y="1611041"/>
                <a:ext cx="1728192" cy="172819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775397" y="1945597"/>
                <a:ext cx="1469726" cy="153765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2290873" y="1195349"/>
                <a:ext cx="1552663" cy="161505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3115328" y="1800922"/>
                <a:ext cx="1348430" cy="134843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1430918" y="2087889"/>
              <a:ext cx="2951160" cy="966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tx2"/>
                  </a:solidFill>
                </a:rPr>
                <a:t>Cloud</a:t>
              </a:r>
              <a:endParaRPr lang="ko-KR" altLang="en-US" sz="28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336740" y="1500892"/>
            <a:ext cx="62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Private cloud   VS   Public cloud    VS   hybrid cloud 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43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4086" y="271681"/>
            <a:ext cx="29497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pc="-150" dirty="0" smtClean="0">
                <a:solidFill>
                  <a:schemeClr val="bg1"/>
                </a:solidFill>
              </a:rPr>
              <a:t>01. Cloud Computing –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클라우드</a:t>
            </a:r>
            <a:r>
              <a:rPr lang="ko-KR" altLang="en-US" sz="1200" b="1" spc="-150" dirty="0">
                <a:solidFill>
                  <a:schemeClr val="bg1"/>
                </a:solidFill>
              </a:rPr>
              <a:t> 컴퓨팅 </a:t>
            </a:r>
            <a:r>
              <a:rPr lang="ko-KR" altLang="en-US" sz="1200" b="1" spc="-150" dirty="0" smtClean="0">
                <a:solidFill>
                  <a:schemeClr val="bg1"/>
                </a:solidFill>
              </a:rPr>
              <a:t>성질</a:t>
            </a:r>
            <a:endParaRPr lang="en-US" altLang="ko-KR" sz="1200" b="1" spc="-150" dirty="0">
              <a:solidFill>
                <a:schemeClr val="bg1"/>
              </a:solidFill>
            </a:endParaRPr>
          </a:p>
          <a:p>
            <a:pPr algn="ctr"/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 smtClean="0">
                <a:solidFill>
                  <a:schemeClr val="bg1"/>
                </a:solidFill>
              </a:rPr>
              <a:t>빅데이터</a:t>
            </a:r>
            <a:r>
              <a:rPr lang="en-US" altLang="ko-KR" sz="1200" dirty="0" smtClean="0">
                <a:solidFill>
                  <a:schemeClr val="bg1"/>
                </a:solidFill>
              </a:rPr>
              <a:t>(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딥러닝</a:t>
            </a:r>
            <a:r>
              <a:rPr lang="en-US" altLang="ko-KR" sz="1200" dirty="0" smtClean="0">
                <a:solidFill>
                  <a:schemeClr val="bg1"/>
                </a:solidFill>
              </a:rPr>
              <a:t>)</a:t>
            </a:r>
            <a:r>
              <a:rPr lang="ko-KR" altLang="en-US" sz="1200" dirty="0" smtClean="0">
                <a:solidFill>
                  <a:schemeClr val="bg1"/>
                </a:solidFill>
              </a:rPr>
              <a:t>활용 </a:t>
            </a:r>
            <a:r>
              <a:rPr lang="en-US" altLang="ko-KR" sz="1200" dirty="0" smtClean="0">
                <a:solidFill>
                  <a:schemeClr val="bg1"/>
                </a:solidFill>
              </a:rPr>
              <a:t>AI</a:t>
            </a:r>
            <a:r>
              <a:rPr lang="ko-KR" altLang="en-US" sz="1200" dirty="0" smtClean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12849" y="1916832"/>
            <a:ext cx="7200800" cy="43419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94319" y="2405485"/>
            <a:ext cx="743406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ko-KR" sz="1400" dirty="0" smtClean="0">
                <a:solidFill>
                  <a:schemeClr val="accent1">
                    <a:lumMod val="50000"/>
                  </a:schemeClr>
                </a:solidFill>
              </a:rPr>
              <a:t>Elastic </a:t>
            </a:r>
            <a:r>
              <a:rPr lang="ko-KR" altLang="ko-KR" sz="1400" dirty="0">
                <a:solidFill>
                  <a:schemeClr val="accent1">
                    <a:lumMod val="50000"/>
                  </a:schemeClr>
                </a:solidFill>
              </a:rPr>
              <a:t>(신축성) </a:t>
            </a:r>
            <a:endParaRPr lang="en-US" altLang="ko-KR" sz="1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2" fontAlgn="base"/>
            <a:r>
              <a:rPr lang="ko-KR" altLang="ko-KR" sz="1400" dirty="0" smtClean="0"/>
              <a:t>사용자가 </a:t>
            </a:r>
            <a:r>
              <a:rPr lang="ko-KR" altLang="ko-KR" sz="1400" dirty="0"/>
              <a:t>많으면 자동으로 늘어나고 적으면 자동으로 </a:t>
            </a:r>
            <a:r>
              <a:rPr lang="ko-KR" altLang="ko-KR" sz="1400" dirty="0" err="1"/>
              <a:t>줄어듬</a:t>
            </a:r>
            <a:r>
              <a:rPr lang="ko-KR" altLang="ko-KR" sz="1400" dirty="0"/>
              <a:t>  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ko-KR" sz="1400" dirty="0" smtClean="0"/>
              <a:t>Data cemter에 </a:t>
            </a:r>
            <a:r>
              <a:rPr lang="ko-KR" altLang="ko-KR" sz="1400" dirty="0" smtClean="0">
                <a:solidFill>
                  <a:schemeClr val="accent1">
                    <a:lumMod val="50000"/>
                  </a:schemeClr>
                </a:solidFill>
              </a:rPr>
              <a:t>Resource pooling</a:t>
            </a:r>
            <a:r>
              <a:rPr lang="ko-KR" altLang="ko-KR" sz="1400" dirty="0" smtClean="0"/>
              <a:t>(하나의 </a:t>
            </a:r>
            <a:r>
              <a:rPr lang="ko-KR" altLang="ko-KR" sz="1400" dirty="0"/>
              <a:t>그룹으로 </a:t>
            </a:r>
            <a:r>
              <a:rPr lang="ko-KR" altLang="ko-KR" sz="1400" dirty="0" err="1"/>
              <a:t>묶여야함</a:t>
            </a:r>
            <a:r>
              <a:rPr lang="ko-KR" altLang="ko-KR" sz="1400" dirty="0"/>
              <a:t>)</a:t>
            </a:r>
            <a:r>
              <a:rPr lang="ko-KR" altLang="ko-KR" sz="1400" dirty="0" err="1"/>
              <a:t>되어야함</a:t>
            </a:r>
            <a:r>
              <a:rPr lang="ko-KR" altLang="ko-KR" sz="1400" dirty="0"/>
              <a:t> </a:t>
            </a:r>
          </a:p>
          <a:p>
            <a:pPr lvl="1" fontAlgn="base"/>
            <a:r>
              <a:rPr lang="en-US" altLang="ko-KR" sz="1400" dirty="0" smtClean="0"/>
              <a:t>	</a:t>
            </a:r>
            <a:r>
              <a:rPr lang="ko-KR" altLang="ko-KR" sz="1400" dirty="0" smtClean="0"/>
              <a:t>*</a:t>
            </a:r>
            <a:r>
              <a:rPr lang="ko-KR" altLang="ko-KR" sz="1400" dirty="0"/>
              <a:t>Resource(리소스) = data center의 기계덩어리 </a:t>
            </a:r>
          </a:p>
          <a:p>
            <a:pPr fontAlgn="base"/>
            <a:r>
              <a:rPr lang="en-US" altLang="ko-KR" sz="1400" dirty="0" smtClean="0"/>
              <a:t>	</a:t>
            </a:r>
            <a:r>
              <a:rPr lang="ko-KR" altLang="ko-KR" sz="1400" dirty="0" smtClean="0"/>
              <a:t>리소스를 </a:t>
            </a:r>
            <a:r>
              <a:rPr lang="ko-KR" altLang="ko-KR" sz="1400" dirty="0" err="1"/>
              <a:t>풀링하기</a:t>
            </a:r>
            <a:r>
              <a:rPr lang="ko-KR" altLang="ko-KR" sz="1400" dirty="0"/>
              <a:t> 위해서는 </a:t>
            </a:r>
            <a:endParaRPr lang="en-US" altLang="ko-KR" sz="1400" dirty="0" smtClean="0"/>
          </a:p>
          <a:p>
            <a:pPr fontAlgn="base"/>
            <a:r>
              <a:rPr lang="en-US" altLang="ko-KR" sz="1400" dirty="0"/>
              <a:t>	</a:t>
            </a:r>
            <a:r>
              <a:rPr lang="ko-KR" altLang="ko-KR" sz="1400" dirty="0" smtClean="0"/>
              <a:t>서버가상화</a:t>
            </a:r>
            <a:r>
              <a:rPr lang="ko-KR" altLang="ko-KR" sz="1400" dirty="0"/>
              <a:t>, 스토리지 가상화 Virtual set, </a:t>
            </a:r>
            <a:r>
              <a:rPr lang="ko-KR" altLang="ko-KR" sz="1400" dirty="0" err="1"/>
              <a:t>네트웤</a:t>
            </a:r>
            <a:r>
              <a:rPr lang="ko-KR" altLang="ko-KR" sz="1400" dirty="0"/>
              <a:t> 장비 가상화 NSX 전제 필요. 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ko-KR" sz="1400" dirty="0" smtClean="0">
                <a:solidFill>
                  <a:schemeClr val="accent1">
                    <a:lumMod val="50000"/>
                  </a:schemeClr>
                </a:solidFill>
              </a:rPr>
              <a:t>On-demand </a:t>
            </a:r>
            <a:r>
              <a:rPr lang="ko-KR" altLang="ko-KR" sz="1400" dirty="0"/>
              <a:t>self service 내가 원하는 서비스를 만들어서 사용함. </a:t>
            </a:r>
            <a:r>
              <a:rPr lang="ko-KR" altLang="ko-KR" sz="1400" dirty="0" smtClean="0"/>
              <a:t>개발이</a:t>
            </a:r>
            <a:r>
              <a:rPr lang="en-US" altLang="ko-KR" sz="1400" dirty="0" smtClean="0"/>
              <a:t> </a:t>
            </a:r>
            <a:r>
              <a:rPr lang="ko-KR" altLang="ko-KR" sz="1400" dirty="0" err="1" smtClean="0"/>
              <a:t>필요없음</a:t>
            </a:r>
            <a:r>
              <a:rPr lang="ko-KR" altLang="ko-KR" sz="1400" dirty="0"/>
              <a:t> 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ko-KR" sz="1400" dirty="0" smtClean="0">
                <a:solidFill>
                  <a:schemeClr val="accent1">
                    <a:lumMod val="50000"/>
                  </a:schemeClr>
                </a:solidFill>
              </a:rPr>
              <a:t>Lower</a:t>
            </a:r>
            <a:r>
              <a:rPr lang="ko-KR" altLang="ko-KR" sz="1400" dirty="0" smtClean="0"/>
              <a:t> </a:t>
            </a:r>
            <a:r>
              <a:rPr lang="ko-KR" altLang="ko-KR" sz="1400" dirty="0"/>
              <a:t>operation expenses – On-premises 환경보다 운영 관리 비용이 저렴. </a:t>
            </a:r>
          </a:p>
          <a:p>
            <a:pPr lvl="1" fontAlgn="base"/>
            <a:r>
              <a:rPr lang="en-US" altLang="ko-KR" sz="1400" dirty="0"/>
              <a:t>	</a:t>
            </a:r>
            <a:r>
              <a:rPr lang="ko-KR" altLang="ko-KR" sz="1400" dirty="0" smtClean="0"/>
              <a:t>*</a:t>
            </a:r>
            <a:r>
              <a:rPr lang="ko-KR" altLang="ko-KR" sz="1400" dirty="0"/>
              <a:t>On-premises 환경에서는 서버, </a:t>
            </a:r>
            <a:r>
              <a:rPr lang="ko-KR" altLang="ko-KR" sz="1400" dirty="0" err="1"/>
              <a:t>네트웤</a:t>
            </a:r>
            <a:r>
              <a:rPr lang="ko-KR" altLang="ko-KR" sz="1400" dirty="0"/>
              <a:t>, 하드웨어 장비를 모두 </a:t>
            </a:r>
            <a:r>
              <a:rPr lang="ko-KR" altLang="ko-KR" sz="1400" dirty="0" err="1"/>
              <a:t>구매해함</a:t>
            </a:r>
            <a:r>
              <a:rPr lang="ko-KR" altLang="ko-KR" sz="1400" dirty="0"/>
              <a:t> </a:t>
            </a:r>
          </a:p>
          <a:p>
            <a:pPr lvl="1" fontAlgn="base"/>
            <a:r>
              <a:rPr lang="en-US" altLang="ko-KR" sz="1400" dirty="0" smtClean="0"/>
              <a:t>          </a:t>
            </a:r>
            <a:r>
              <a:rPr lang="ko-KR" altLang="ko-KR" sz="1400" dirty="0" smtClean="0"/>
              <a:t>이중화하여 </a:t>
            </a:r>
            <a:r>
              <a:rPr lang="ko-KR" altLang="ko-KR" sz="1400" dirty="0"/>
              <a:t>서비스를 계속 유지 </a:t>
            </a:r>
            <a:r>
              <a:rPr lang="ko-KR" altLang="ko-KR" sz="1400" dirty="0" err="1"/>
              <a:t>해야함</a:t>
            </a:r>
            <a:r>
              <a:rPr lang="ko-KR" altLang="ko-KR" sz="1400" dirty="0"/>
              <a:t>. (high availability(HA)  </a:t>
            </a:r>
          </a:p>
          <a:p>
            <a:pPr lvl="1" fontAlgn="base"/>
            <a:r>
              <a:rPr lang="en-US" altLang="ko-KR" sz="1400" dirty="0" smtClean="0"/>
              <a:t>          </a:t>
            </a:r>
            <a:r>
              <a:rPr lang="ko-KR" altLang="ko-KR" sz="1400" dirty="0" smtClean="0"/>
              <a:t>운영체제 </a:t>
            </a:r>
            <a:r>
              <a:rPr lang="ko-KR" altLang="ko-KR" sz="1400" dirty="0"/>
              <a:t>DB패치, 방화벽장비, 전기료, </a:t>
            </a:r>
            <a:r>
              <a:rPr lang="ko-KR" altLang="ko-KR" sz="1400" dirty="0" err="1"/>
              <a:t>풀링비용이</a:t>
            </a:r>
            <a:r>
              <a:rPr lang="ko-KR" altLang="ko-KR" sz="1400" dirty="0"/>
              <a:t> 필요함.  </a:t>
            </a:r>
          </a:p>
          <a:p>
            <a:pPr fontAlgn="base"/>
            <a:r>
              <a:rPr lang="en-US" altLang="ko-KR" sz="1400" dirty="0" smtClean="0"/>
              <a:t>              </a:t>
            </a:r>
            <a:r>
              <a:rPr lang="ko-KR" altLang="ko-KR" sz="1400" dirty="0" smtClean="0"/>
              <a:t>&lt;=&gt; </a:t>
            </a:r>
            <a:r>
              <a:rPr lang="ko-KR" altLang="ko-KR" sz="1400" dirty="0"/>
              <a:t>cloud 사용시 밑단의 서비스 설치비용 들이 모두 절감이 되고, </a:t>
            </a:r>
            <a:r>
              <a:rPr lang="ko-KR" altLang="ko-KR" sz="1400" dirty="0" smtClean="0"/>
              <a:t>쓴</a:t>
            </a:r>
            <a:r>
              <a:rPr lang="en-US" altLang="ko-KR" sz="1400" dirty="0" smtClean="0"/>
              <a:t> </a:t>
            </a:r>
          </a:p>
          <a:p>
            <a:pPr fontAlgn="base"/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ko-KR" sz="1400" dirty="0" smtClean="0"/>
              <a:t>만큼만 </a:t>
            </a:r>
            <a:r>
              <a:rPr lang="ko-KR" altLang="ko-KR" sz="1400" dirty="0" err="1"/>
              <a:t>비용지불하면</a:t>
            </a:r>
            <a:r>
              <a:rPr lang="ko-KR" altLang="ko-KR" sz="1400" dirty="0"/>
              <a:t> </a:t>
            </a:r>
            <a:r>
              <a:rPr lang="ko-KR" altLang="ko-KR" sz="1400" dirty="0" err="1"/>
              <a:t>됌</a:t>
            </a:r>
            <a:r>
              <a:rPr lang="ko-KR" altLang="ko-KR" sz="1400" dirty="0"/>
              <a:t>.  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394747" y="754057"/>
            <a:ext cx="2376790" cy="1552137"/>
            <a:chOff x="539552" y="1010204"/>
            <a:chExt cx="4161196" cy="2868186"/>
          </a:xfrm>
        </p:grpSpPr>
        <p:grpSp>
          <p:nvGrpSpPr>
            <p:cNvPr id="14" name="그룹 13"/>
            <p:cNvGrpSpPr/>
            <p:nvPr/>
          </p:nvGrpSpPr>
          <p:grpSpPr>
            <a:xfrm>
              <a:off x="539552" y="1010204"/>
              <a:ext cx="4161196" cy="2868186"/>
              <a:chOff x="302562" y="615063"/>
              <a:chExt cx="4161196" cy="2868186"/>
            </a:xfrm>
          </p:grpSpPr>
          <p:sp>
            <p:nvSpPr>
              <p:cNvPr id="16" name="타원 15"/>
              <p:cNvSpPr/>
              <p:nvPr/>
            </p:nvSpPr>
            <p:spPr>
              <a:xfrm>
                <a:off x="302562" y="1082212"/>
                <a:ext cx="1728192" cy="172819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1295636" y="615063"/>
                <a:ext cx="1728192" cy="172819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1691680" y="1611041"/>
                <a:ext cx="1728192" cy="172819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775397" y="1945597"/>
                <a:ext cx="1469726" cy="153765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2290873" y="1195349"/>
                <a:ext cx="1552663" cy="161505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3115328" y="1800922"/>
                <a:ext cx="1348430" cy="134843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1430918" y="2087889"/>
              <a:ext cx="2951160" cy="966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tx2"/>
                  </a:solidFill>
                </a:rPr>
                <a:t>Cloud</a:t>
              </a:r>
              <a:endParaRPr lang="ko-KR" altLang="en-US" sz="28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638186" y="1196752"/>
            <a:ext cx="5678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Elastic     Resource Pooling      </a:t>
            </a:r>
          </a:p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	On-demand      Lower expenses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49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4086" y="271681"/>
            <a:ext cx="29497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pc="-150" dirty="0" smtClean="0">
                <a:solidFill>
                  <a:schemeClr val="bg1"/>
                </a:solidFill>
              </a:rPr>
              <a:t>01. Cloud Computing –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클라우드</a:t>
            </a:r>
            <a:r>
              <a:rPr lang="ko-KR" altLang="en-US" sz="1200" b="1" spc="-150" dirty="0">
                <a:solidFill>
                  <a:schemeClr val="bg1"/>
                </a:solidFill>
              </a:rPr>
              <a:t> 컴퓨팅 </a:t>
            </a:r>
            <a:r>
              <a:rPr lang="ko-KR" altLang="en-US" sz="1200" b="1" spc="-150" dirty="0" smtClean="0">
                <a:solidFill>
                  <a:schemeClr val="bg1"/>
                </a:solidFill>
              </a:rPr>
              <a:t>이점</a:t>
            </a:r>
            <a:endParaRPr lang="en-US" altLang="ko-KR" sz="1200" b="1" spc="-150" dirty="0">
              <a:solidFill>
                <a:schemeClr val="bg1"/>
              </a:solidFill>
            </a:endParaRPr>
          </a:p>
          <a:p>
            <a:pPr algn="ctr"/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 smtClean="0">
                <a:solidFill>
                  <a:schemeClr val="bg1"/>
                </a:solidFill>
              </a:rPr>
              <a:t>빅데이터</a:t>
            </a:r>
            <a:r>
              <a:rPr lang="en-US" altLang="ko-KR" sz="1200" dirty="0" smtClean="0">
                <a:solidFill>
                  <a:schemeClr val="bg1"/>
                </a:solidFill>
              </a:rPr>
              <a:t>(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딥러닝</a:t>
            </a:r>
            <a:r>
              <a:rPr lang="en-US" altLang="ko-KR" sz="1200" dirty="0" smtClean="0">
                <a:solidFill>
                  <a:schemeClr val="bg1"/>
                </a:solidFill>
              </a:rPr>
              <a:t>)</a:t>
            </a:r>
            <a:r>
              <a:rPr lang="ko-KR" altLang="en-US" sz="1200" dirty="0" smtClean="0">
                <a:solidFill>
                  <a:schemeClr val="bg1"/>
                </a:solidFill>
              </a:rPr>
              <a:t>활용 </a:t>
            </a:r>
            <a:r>
              <a:rPr lang="en-US" altLang="ko-KR" sz="1200" dirty="0" smtClean="0">
                <a:solidFill>
                  <a:schemeClr val="bg1"/>
                </a:solidFill>
              </a:rPr>
              <a:t>AI</a:t>
            </a:r>
            <a:r>
              <a:rPr lang="ko-KR" altLang="en-US" sz="1200" dirty="0" smtClean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115616" y="3945444"/>
            <a:ext cx="7200800" cy="23133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797086" y="4434097"/>
            <a:ext cx="743406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accent1">
                    <a:lumMod val="50000"/>
                  </a:schemeClr>
                </a:solidFill>
              </a:rPr>
              <a:t>사용한 만큼 </a:t>
            </a:r>
            <a:r>
              <a:rPr lang="ko-KR" altLang="en-US" sz="1400" dirty="0" err="1" smtClean="0">
                <a:solidFill>
                  <a:schemeClr val="accent1">
                    <a:lumMod val="50000"/>
                  </a:schemeClr>
                </a:solidFill>
              </a:rPr>
              <a:t>과금되는</a:t>
            </a:r>
            <a:r>
              <a:rPr lang="ko-KR" altLang="en-US" sz="1400" dirty="0" smtClean="0">
                <a:solidFill>
                  <a:schemeClr val="accent1">
                    <a:lumMod val="50000"/>
                  </a:schemeClr>
                </a:solidFill>
              </a:rPr>
              <a:t> 모델 </a:t>
            </a:r>
            <a:endParaRPr lang="ko-KR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서비스 제공자가 많은 부분을 관리함 </a:t>
            </a:r>
            <a:endParaRPr lang="en-US" altLang="ko-KR" sz="1400" dirty="0" smtClean="0"/>
          </a:p>
          <a:p>
            <a:pPr lvl="1" fontAlgn="base"/>
            <a:endParaRPr lang="en-US" altLang="ko-KR" sz="1400" dirty="0" smtClean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On-Premises </a:t>
            </a:r>
            <a:r>
              <a:rPr lang="ko-KR" altLang="en-US" sz="1400" dirty="0" smtClean="0">
                <a:solidFill>
                  <a:schemeClr val="accent1">
                    <a:lumMod val="50000"/>
                  </a:schemeClr>
                </a:solidFill>
              </a:rPr>
              <a:t>환경보다 관리하기 쉬움</a:t>
            </a:r>
            <a:r>
              <a:rPr lang="ko-KR" altLang="ko-KR" sz="1400" dirty="0"/>
              <a:t> 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accent1">
                    <a:lumMod val="50000"/>
                  </a:schemeClr>
                </a:solidFill>
              </a:rPr>
              <a:t>적은 운영 관리 비용</a:t>
            </a:r>
            <a:endParaRPr lang="ko-KR" altLang="ko-KR" sz="1400" dirty="0"/>
          </a:p>
        </p:txBody>
      </p:sp>
      <p:grpSp>
        <p:nvGrpSpPr>
          <p:cNvPr id="35" name="그룹 34"/>
          <p:cNvGrpSpPr/>
          <p:nvPr/>
        </p:nvGrpSpPr>
        <p:grpSpPr>
          <a:xfrm>
            <a:off x="597514" y="2782669"/>
            <a:ext cx="2376790" cy="1552137"/>
            <a:chOff x="539552" y="1010204"/>
            <a:chExt cx="4161196" cy="2868186"/>
          </a:xfrm>
        </p:grpSpPr>
        <p:grpSp>
          <p:nvGrpSpPr>
            <p:cNvPr id="36" name="그룹 35"/>
            <p:cNvGrpSpPr/>
            <p:nvPr/>
          </p:nvGrpSpPr>
          <p:grpSpPr>
            <a:xfrm>
              <a:off x="539552" y="1010204"/>
              <a:ext cx="4161196" cy="2868186"/>
              <a:chOff x="302562" y="615063"/>
              <a:chExt cx="4161196" cy="2868186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302562" y="1082212"/>
                <a:ext cx="1728192" cy="172819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1295636" y="615063"/>
                <a:ext cx="1728192" cy="172819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1691680" y="1611041"/>
                <a:ext cx="1728192" cy="172819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775397" y="1945597"/>
                <a:ext cx="1469726" cy="153765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2290873" y="1195349"/>
                <a:ext cx="1552663" cy="161505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3115328" y="1800922"/>
                <a:ext cx="1348430" cy="134843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1430918" y="2087889"/>
              <a:ext cx="2951160" cy="966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tx2"/>
                  </a:solidFill>
                </a:rPr>
                <a:t>Cloud</a:t>
              </a:r>
              <a:endParaRPr lang="ko-KR" altLang="en-US" sz="28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2840953" y="3225364"/>
            <a:ext cx="5678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chemeClr val="accent1">
                    <a:lumMod val="75000"/>
                  </a:schemeClr>
                </a:solidFill>
              </a:rPr>
              <a:t>Usa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-Based   Broad-managed  </a:t>
            </a:r>
          </a:p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   easy managing     Lower expenses 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오른쪽 화살표 4"/>
          <p:cNvSpPr/>
          <p:nvPr/>
        </p:nvSpPr>
        <p:spPr>
          <a:xfrm rot="5400000">
            <a:off x="4450883" y="2693129"/>
            <a:ext cx="504056" cy="50405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487" y="1079067"/>
            <a:ext cx="4001058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99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4086" y="271681"/>
            <a:ext cx="29497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pc="-150" dirty="0" smtClean="0">
                <a:solidFill>
                  <a:schemeClr val="bg1"/>
                </a:solidFill>
              </a:rPr>
              <a:t>02. Cloud  Services – 3</a:t>
            </a:r>
            <a:r>
              <a:rPr lang="ko-KR" altLang="en-US" sz="1200" b="1" spc="-150" dirty="0" smtClean="0">
                <a:solidFill>
                  <a:schemeClr val="bg1"/>
                </a:solidFill>
              </a:rPr>
              <a:t>가지 서비스 모델</a:t>
            </a:r>
            <a:endParaRPr lang="en-US" altLang="ko-KR" sz="1200" b="1" spc="-150" dirty="0">
              <a:solidFill>
                <a:schemeClr val="bg1"/>
              </a:solidFill>
            </a:endParaRPr>
          </a:p>
          <a:p>
            <a:pPr algn="ctr"/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 smtClean="0">
                <a:solidFill>
                  <a:schemeClr val="bg1"/>
                </a:solidFill>
              </a:rPr>
              <a:t>빅데이터</a:t>
            </a:r>
            <a:r>
              <a:rPr lang="en-US" altLang="ko-KR" sz="1200" dirty="0" smtClean="0">
                <a:solidFill>
                  <a:schemeClr val="bg1"/>
                </a:solidFill>
              </a:rPr>
              <a:t>(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딥러닝</a:t>
            </a:r>
            <a:r>
              <a:rPr lang="en-US" altLang="ko-KR" sz="1200" dirty="0" smtClean="0">
                <a:solidFill>
                  <a:schemeClr val="bg1"/>
                </a:solidFill>
              </a:rPr>
              <a:t>)</a:t>
            </a:r>
            <a:r>
              <a:rPr lang="ko-KR" altLang="en-US" sz="1200" dirty="0" smtClean="0">
                <a:solidFill>
                  <a:schemeClr val="bg1"/>
                </a:solidFill>
              </a:rPr>
              <a:t>활용 </a:t>
            </a:r>
            <a:r>
              <a:rPr lang="en-US" altLang="ko-KR" sz="1200" dirty="0" smtClean="0">
                <a:solidFill>
                  <a:schemeClr val="bg1"/>
                </a:solidFill>
              </a:rPr>
              <a:t>AI</a:t>
            </a:r>
            <a:r>
              <a:rPr lang="ko-KR" altLang="en-US" sz="1200" dirty="0" smtClean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12849" y="1916832"/>
            <a:ext cx="7200800" cy="43419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973854" y="2847928"/>
            <a:ext cx="526469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400" b="1" dirty="0" smtClean="0"/>
              <a:t> </a:t>
            </a:r>
            <a:r>
              <a:rPr lang="ko-KR" altLang="ko-KR" sz="1400" b="1" dirty="0" smtClean="0">
                <a:solidFill>
                  <a:schemeClr val="tx2"/>
                </a:solidFill>
              </a:rPr>
              <a:t>IaaS</a:t>
            </a:r>
            <a:r>
              <a:rPr lang="ko-KR" altLang="ko-KR" sz="1400" dirty="0" smtClean="0"/>
              <a:t>  : Infrastructure를 서비스 해줌.  </a:t>
            </a:r>
          </a:p>
          <a:p>
            <a:pPr fontAlgn="base"/>
            <a:r>
              <a:rPr lang="en-US" altLang="ko-KR" sz="1400" dirty="0" smtClean="0"/>
              <a:t>	</a:t>
            </a:r>
            <a:r>
              <a:rPr lang="ko-KR" altLang="ko-KR" sz="1400" dirty="0" smtClean="0"/>
              <a:t>서버</a:t>
            </a:r>
            <a:r>
              <a:rPr lang="ko-KR" altLang="ko-KR" sz="1400" dirty="0"/>
              <a:t>,스토리지, </a:t>
            </a:r>
            <a:r>
              <a:rPr lang="ko-KR" altLang="ko-KR" sz="1400" dirty="0" smtClean="0"/>
              <a:t>네트</a:t>
            </a:r>
            <a:r>
              <a:rPr lang="ko-KR" altLang="en-US" sz="1400" dirty="0" smtClean="0"/>
              <a:t>워크 </a:t>
            </a:r>
            <a:r>
              <a:rPr lang="ko-KR" altLang="ko-KR" sz="1400" dirty="0" smtClean="0"/>
              <a:t>장비를 </a:t>
            </a:r>
            <a:r>
              <a:rPr lang="ko-KR" altLang="ko-KR" sz="1400" dirty="0"/>
              <a:t>서비스 </a:t>
            </a:r>
          </a:p>
          <a:p>
            <a:pPr fontAlgn="base"/>
            <a:r>
              <a:rPr lang="en-US" altLang="ko-KR" sz="1400" dirty="0" smtClean="0"/>
              <a:t> 	ex) </a:t>
            </a:r>
            <a:r>
              <a:rPr lang="ko-KR" altLang="ko-KR" sz="1400" dirty="0" smtClean="0"/>
              <a:t>VM</a:t>
            </a:r>
            <a:r>
              <a:rPr lang="ko-KR" altLang="ko-KR" sz="1400" dirty="0"/>
              <a:t>에 SQL이 설치된 것, </a:t>
            </a:r>
            <a:endParaRPr lang="en-US" altLang="ko-KR" sz="1400" dirty="0" smtClean="0"/>
          </a:p>
          <a:p>
            <a:pPr fontAlgn="base"/>
            <a:r>
              <a:rPr lang="en-US" altLang="ko-KR" sz="1400" dirty="0"/>
              <a:t>	</a:t>
            </a:r>
            <a:r>
              <a:rPr lang="ko-KR" altLang="ko-KR" sz="1400" dirty="0" smtClean="0"/>
              <a:t>OS</a:t>
            </a:r>
            <a:r>
              <a:rPr lang="ko-KR" altLang="ko-KR" sz="1400" dirty="0"/>
              <a:t>위의 시스템도 </a:t>
            </a:r>
            <a:r>
              <a:rPr lang="ko-KR" altLang="en-US" sz="1400" dirty="0" smtClean="0"/>
              <a:t>개발자</a:t>
            </a:r>
            <a:r>
              <a:rPr lang="ko-KR" altLang="ko-KR" sz="1400" dirty="0" smtClean="0"/>
              <a:t>가 설치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필</a:t>
            </a:r>
            <a:endParaRPr lang="ko-KR" altLang="ko-KR" sz="1400" dirty="0"/>
          </a:p>
          <a:p>
            <a:pPr fontAlgn="base"/>
            <a:r>
              <a:rPr lang="ko-KR" altLang="ko-KR" sz="1400" dirty="0"/>
              <a:t>  </a:t>
            </a: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PaaS</a:t>
            </a:r>
            <a:r>
              <a:rPr lang="ko-KR" altLang="en-US" sz="1400" dirty="0" smtClean="0"/>
              <a:t>보다 </a:t>
            </a:r>
            <a:r>
              <a:rPr lang="en-US" altLang="ko-KR" sz="1400" dirty="0" err="1" smtClean="0"/>
              <a:t>IaaS</a:t>
            </a:r>
            <a:r>
              <a:rPr lang="ko-KR" altLang="en-US" sz="1400" dirty="0" smtClean="0"/>
              <a:t>가 </a:t>
            </a:r>
            <a:r>
              <a:rPr lang="ko-KR" altLang="en-US" sz="1400" dirty="0" err="1" smtClean="0"/>
              <a:t>최신버젼</a:t>
            </a:r>
            <a:r>
              <a:rPr lang="ko-KR" altLang="en-US" sz="1400" dirty="0" smtClean="0"/>
              <a:t> 업데이트가 용이 </a:t>
            </a:r>
            <a:endParaRPr lang="ko-KR" altLang="ko-KR" sz="1400" dirty="0"/>
          </a:p>
          <a:p>
            <a:pPr fontAlgn="base"/>
            <a:r>
              <a:rPr lang="ko-KR" altLang="ko-KR" sz="1400" dirty="0"/>
              <a:t> 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ko-KR" sz="1400" dirty="0" smtClean="0"/>
              <a:t>장점: O/S부터 원하는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것</a:t>
            </a:r>
            <a:r>
              <a:rPr lang="ko-KR" altLang="ko-KR" sz="1400" dirty="0" smtClean="0"/>
              <a:t> 설치 가능   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ko-KR" sz="1400" dirty="0" smtClean="0"/>
              <a:t>단점</a:t>
            </a:r>
            <a:r>
              <a:rPr lang="ko-KR" altLang="ko-KR" sz="1400" dirty="0"/>
              <a:t>: 관리도 </a:t>
            </a:r>
            <a:r>
              <a:rPr lang="ko-KR" altLang="en-US" sz="1400" dirty="0" smtClean="0"/>
              <a:t>개발자가</a:t>
            </a:r>
            <a:r>
              <a:rPr lang="ko-KR" altLang="ko-KR" sz="1400" dirty="0" smtClean="0"/>
              <a:t> </a:t>
            </a:r>
            <a:r>
              <a:rPr lang="ko-KR" altLang="en-US" sz="1400" dirty="0" err="1" smtClean="0"/>
              <a:t>해야함</a:t>
            </a:r>
            <a:endParaRPr lang="en-US" altLang="ko-KR" sz="1400" dirty="0" smtClean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ko-KR" sz="1400" b="1" dirty="0" smtClean="0">
                <a:solidFill>
                  <a:schemeClr val="tx2"/>
                </a:solidFill>
              </a:rPr>
              <a:t>PaaS</a:t>
            </a:r>
            <a:r>
              <a:rPr lang="ko-KR" altLang="ko-KR" sz="1400" dirty="0" smtClean="0"/>
              <a:t> </a:t>
            </a:r>
            <a:r>
              <a:rPr lang="ko-KR" altLang="ko-KR" sz="1400" dirty="0"/>
              <a:t>: Platform 개발언어까지 제공(runtime) </a:t>
            </a:r>
          </a:p>
          <a:p>
            <a:pPr lvl="2" fontAlgn="base"/>
            <a:r>
              <a:rPr lang="ko-KR" altLang="ko-KR" sz="1400" dirty="0"/>
              <a:t>Azure – Webapp , Wordpress까지 올라간 webapp  </a:t>
            </a:r>
          </a:p>
          <a:p>
            <a:pPr lvl="1" fontAlgn="base"/>
            <a:r>
              <a:rPr lang="en-US" altLang="ko-KR" sz="1400" dirty="0" smtClean="0"/>
              <a:t>	</a:t>
            </a:r>
            <a:r>
              <a:rPr lang="ko-KR" altLang="ko-KR" sz="1400" dirty="0" smtClean="0"/>
              <a:t>Azure Database</a:t>
            </a:r>
            <a:r>
              <a:rPr lang="en-US" altLang="ko-KR" sz="1400" dirty="0" smtClean="0"/>
              <a:t> </a:t>
            </a:r>
            <a:r>
              <a:rPr lang="ko-KR" altLang="ko-KR" sz="1400" dirty="0" smtClean="0"/>
              <a:t>SQL까지 설치되어있</a:t>
            </a:r>
            <a:r>
              <a:rPr lang="ko-KR" altLang="en-US" sz="1400" dirty="0" smtClean="0"/>
              <a:t>는 것 </a:t>
            </a:r>
            <a:r>
              <a:rPr lang="ko-KR" altLang="ko-KR" sz="1400" dirty="0"/>
              <a:t>  </a:t>
            </a:r>
            <a:endParaRPr lang="en-US" altLang="ko-KR" sz="1400" dirty="0" smtClean="0"/>
          </a:p>
          <a:p>
            <a:pPr lvl="1" fontAlgn="base"/>
            <a:endParaRPr lang="en-US" altLang="ko-KR" sz="1400" dirty="0" smtClean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ko-KR" sz="1400" b="1" dirty="0" smtClean="0">
                <a:solidFill>
                  <a:schemeClr val="tx2"/>
                </a:solidFill>
              </a:rPr>
              <a:t>SaaS</a:t>
            </a:r>
            <a:r>
              <a:rPr lang="ko-KR" altLang="ko-KR" sz="1400" dirty="0" smtClean="0">
                <a:solidFill>
                  <a:schemeClr val="tx2"/>
                </a:solidFill>
              </a:rPr>
              <a:t> </a:t>
            </a:r>
            <a:r>
              <a:rPr lang="ko-KR" altLang="ko-KR" sz="1400" dirty="0"/>
              <a:t>: Software자체를 서비스해주는 것 </a:t>
            </a:r>
          </a:p>
          <a:p>
            <a:pPr fontAlgn="base"/>
            <a:r>
              <a:rPr lang="en-US" altLang="ko-KR" sz="1400" dirty="0" smtClean="0"/>
              <a:t>	</a:t>
            </a:r>
            <a:r>
              <a:rPr lang="ko-KR" altLang="ko-KR" sz="1400" dirty="0" smtClean="0"/>
              <a:t>Office365</a:t>
            </a:r>
            <a:r>
              <a:rPr lang="ko-KR" altLang="ko-KR" sz="1400" dirty="0"/>
              <a:t>  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ko-KR" altLang="ko-KR" sz="14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394747" y="754057"/>
            <a:ext cx="2376790" cy="1552137"/>
            <a:chOff x="539552" y="1010204"/>
            <a:chExt cx="4161196" cy="2868186"/>
          </a:xfrm>
        </p:grpSpPr>
        <p:grpSp>
          <p:nvGrpSpPr>
            <p:cNvPr id="15" name="그룹 14"/>
            <p:cNvGrpSpPr/>
            <p:nvPr/>
          </p:nvGrpSpPr>
          <p:grpSpPr>
            <a:xfrm>
              <a:off x="539552" y="1010204"/>
              <a:ext cx="4161196" cy="2868186"/>
              <a:chOff x="302562" y="615063"/>
              <a:chExt cx="4161196" cy="2868186"/>
            </a:xfrm>
          </p:grpSpPr>
          <p:sp>
            <p:nvSpPr>
              <p:cNvPr id="17" name="타원 16"/>
              <p:cNvSpPr/>
              <p:nvPr/>
            </p:nvSpPr>
            <p:spPr>
              <a:xfrm>
                <a:off x="302562" y="1082212"/>
                <a:ext cx="1728192" cy="172819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1295636" y="615063"/>
                <a:ext cx="1728192" cy="172819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1691680" y="1611041"/>
                <a:ext cx="1728192" cy="172819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775397" y="1945597"/>
                <a:ext cx="1469726" cy="153765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2290873" y="1195349"/>
                <a:ext cx="1552663" cy="161505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3115328" y="1800922"/>
                <a:ext cx="1348430" cy="134843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430918" y="2087889"/>
              <a:ext cx="2951160" cy="966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tx2"/>
                  </a:solidFill>
                </a:rPr>
                <a:t>Cloud</a:t>
              </a:r>
              <a:endParaRPr lang="ko-KR" altLang="en-US" sz="2800" b="1" dirty="0">
                <a:solidFill>
                  <a:schemeClr val="tx2"/>
                </a:solidFill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771" y="1119328"/>
            <a:ext cx="4458322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58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4086" y="271681"/>
            <a:ext cx="29497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pc="-150" dirty="0" smtClean="0">
                <a:solidFill>
                  <a:schemeClr val="bg1"/>
                </a:solidFill>
              </a:rPr>
              <a:t>02 Cloud  Services – 3</a:t>
            </a:r>
            <a:r>
              <a:rPr lang="ko-KR" altLang="en-US" sz="1200" b="1" spc="-150" dirty="0" smtClean="0">
                <a:solidFill>
                  <a:schemeClr val="bg1"/>
                </a:solidFill>
              </a:rPr>
              <a:t>가지 서비스 모델</a:t>
            </a:r>
            <a:endParaRPr lang="en-US" altLang="ko-KR" sz="1200" b="1" spc="-150" dirty="0">
              <a:solidFill>
                <a:schemeClr val="bg1"/>
              </a:solidFill>
            </a:endParaRPr>
          </a:p>
          <a:p>
            <a:pPr algn="ctr"/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 smtClean="0">
                <a:solidFill>
                  <a:schemeClr val="bg1"/>
                </a:solidFill>
              </a:rPr>
              <a:t>빅데이터</a:t>
            </a:r>
            <a:r>
              <a:rPr lang="en-US" altLang="ko-KR" sz="1200" dirty="0" smtClean="0">
                <a:solidFill>
                  <a:schemeClr val="bg1"/>
                </a:solidFill>
              </a:rPr>
              <a:t>(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딥러닝</a:t>
            </a:r>
            <a:r>
              <a:rPr lang="en-US" altLang="ko-KR" sz="1200" dirty="0" smtClean="0">
                <a:solidFill>
                  <a:schemeClr val="bg1"/>
                </a:solidFill>
              </a:rPr>
              <a:t>)</a:t>
            </a:r>
            <a:r>
              <a:rPr lang="ko-KR" altLang="en-US" sz="1200" dirty="0" smtClean="0">
                <a:solidFill>
                  <a:schemeClr val="bg1"/>
                </a:solidFill>
              </a:rPr>
              <a:t>활용 </a:t>
            </a:r>
            <a:r>
              <a:rPr lang="en-US" altLang="ko-KR" sz="1200" dirty="0" smtClean="0">
                <a:solidFill>
                  <a:schemeClr val="bg1"/>
                </a:solidFill>
              </a:rPr>
              <a:t>AI</a:t>
            </a:r>
            <a:r>
              <a:rPr lang="ko-KR" altLang="en-US" sz="1200" dirty="0" smtClean="0">
                <a:solidFill>
                  <a:schemeClr val="bg1"/>
                </a:solidFill>
              </a:rPr>
              <a:t>설계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025235"/>
              </p:ext>
            </p:extLst>
          </p:nvPr>
        </p:nvGraphicFramePr>
        <p:xfrm>
          <a:off x="1932384" y="1779103"/>
          <a:ext cx="6096000" cy="369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IaaS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PaaS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SaaS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Application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Application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Application</a:t>
                      </a:r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</a:t>
                      </a:r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Runtime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Runtime</a:t>
                      </a:r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Runtime</a:t>
                      </a:r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Middleware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Middleware</a:t>
                      </a:r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Middleware</a:t>
                      </a:r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O/S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O/S</a:t>
                      </a:r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O/S</a:t>
                      </a:r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Virtualization</a:t>
                      </a:r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Virtualization</a:t>
                      </a:r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Virtualization</a:t>
                      </a:r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Servers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Servers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Servers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Storage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Storage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Storage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Networking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Networking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Networking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2863" y="2511187"/>
            <a:ext cx="9361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5"/>
                </a:solidFill>
              </a:rPr>
              <a:t>개발자가관리</a:t>
            </a:r>
            <a:endParaRPr lang="en-US" altLang="ko-KR" dirty="0" smtClean="0">
              <a:solidFill>
                <a:schemeClr val="accent5"/>
              </a:solidFill>
            </a:endParaRP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</a:rPr>
              <a:t>IT</a:t>
            </a:r>
            <a:r>
              <a:rPr lang="ko-KR" altLang="en-US" dirty="0" err="1" smtClean="0">
                <a:solidFill>
                  <a:schemeClr val="accent3">
                    <a:lumMod val="75000"/>
                  </a:schemeClr>
                </a:solidFill>
              </a:rPr>
              <a:t>회사가관리</a:t>
            </a:r>
            <a:endParaRPr lang="en-US" altLang="ko-KR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13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9512" y="271681"/>
            <a:ext cx="12241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pc="-150" dirty="0" smtClean="0">
                <a:solidFill>
                  <a:schemeClr val="bg1"/>
                </a:solidFill>
              </a:rPr>
              <a:t>03. Cloud  </a:t>
            </a:r>
            <a:r>
              <a:rPr lang="ko-KR" altLang="en-US" sz="1200" b="1" spc="-150" dirty="0" smtClean="0">
                <a:solidFill>
                  <a:schemeClr val="bg1"/>
                </a:solidFill>
              </a:rPr>
              <a:t>사례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 smtClean="0">
                <a:solidFill>
                  <a:schemeClr val="bg1"/>
                </a:solidFill>
              </a:rPr>
              <a:t>빅데이터</a:t>
            </a:r>
            <a:r>
              <a:rPr lang="en-US" altLang="ko-KR" sz="1200" dirty="0" smtClean="0">
                <a:solidFill>
                  <a:schemeClr val="bg1"/>
                </a:solidFill>
              </a:rPr>
              <a:t>(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딥러닝</a:t>
            </a:r>
            <a:r>
              <a:rPr lang="en-US" altLang="ko-KR" sz="1200" dirty="0" smtClean="0">
                <a:solidFill>
                  <a:schemeClr val="bg1"/>
                </a:solidFill>
              </a:rPr>
              <a:t>)</a:t>
            </a:r>
            <a:r>
              <a:rPr lang="ko-KR" altLang="en-US" sz="1200" dirty="0" smtClean="0">
                <a:solidFill>
                  <a:schemeClr val="bg1"/>
                </a:solidFill>
              </a:rPr>
              <a:t>활용 </a:t>
            </a:r>
            <a:r>
              <a:rPr lang="en-US" altLang="ko-KR" sz="1200" dirty="0" smtClean="0">
                <a:solidFill>
                  <a:schemeClr val="bg1"/>
                </a:solidFill>
              </a:rPr>
              <a:t>AI</a:t>
            </a:r>
            <a:r>
              <a:rPr lang="ko-KR" altLang="en-US" sz="1200" dirty="0" smtClean="0">
                <a:solidFill>
                  <a:schemeClr val="bg1"/>
                </a:solidFill>
              </a:rPr>
              <a:t>설계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17543" t="41599" r="19120"/>
          <a:stretch/>
        </p:blipFill>
        <p:spPr>
          <a:xfrm>
            <a:off x="2339752" y="3336096"/>
            <a:ext cx="4392488" cy="272610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5536" y="1005682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/>
              <a:t>1)  </a:t>
            </a:r>
            <a:r>
              <a:rPr lang="ko-KR" altLang="en-US" b="1" spc="-150" dirty="0" smtClean="0"/>
              <a:t>자동차 </a:t>
            </a:r>
            <a:r>
              <a:rPr lang="ko-KR" altLang="en-US" b="1" spc="-150" dirty="0" err="1" smtClean="0"/>
              <a:t>네비게이션에</a:t>
            </a:r>
            <a:r>
              <a:rPr lang="ko-KR" altLang="en-US" b="1" spc="-150" dirty="0" smtClean="0"/>
              <a:t> </a:t>
            </a:r>
            <a:r>
              <a:rPr lang="ko-KR" altLang="en-US" b="1" spc="-150" dirty="0" err="1" smtClean="0"/>
              <a:t>클라우드</a:t>
            </a:r>
            <a:r>
              <a:rPr lang="ko-KR" altLang="en-US" b="1" spc="-150" dirty="0" smtClean="0"/>
              <a:t> 기술 적용 </a:t>
            </a:r>
            <a:endParaRPr lang="ko-KR" altLang="en-US" b="1" spc="-15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123728" y="1844824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95736" y="186535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bg1"/>
                </a:solidFill>
              </a:rPr>
              <a:t>비용측면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63888" y="190511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초기 설치 용량을 최소화</a:t>
            </a:r>
            <a:endParaRPr lang="en-US" altLang="ko-KR" dirty="0" smtClean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123728" y="2594251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51720" y="2668279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정보수집측면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99892" y="2638925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차량 정보 수집 센서로부터의 주행환경 정보를 동시다발적으로 수집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7807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1294</TotalTime>
  <Words>405</Words>
  <Application>Microsoft Office PowerPoint</Application>
  <PresentationFormat>화면 슬라이드 쇼(4:3)</PresentationFormat>
  <Paragraphs>207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엄 다연</cp:lastModifiedBy>
  <cp:revision>38</cp:revision>
  <dcterms:created xsi:type="dcterms:W3CDTF">2016-11-03T20:47:04Z</dcterms:created>
  <dcterms:modified xsi:type="dcterms:W3CDTF">2019-12-16T00:19:25Z</dcterms:modified>
</cp:coreProperties>
</file>