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58" r:id="rId4"/>
    <p:sldId id="259" r:id="rId5"/>
    <p:sldId id="263" r:id="rId6"/>
    <p:sldId id="264" r:id="rId7"/>
    <p:sldId id="266" r:id="rId8"/>
    <p:sldId id="267" r:id="rId9"/>
    <p:sldId id="268" r:id="rId10"/>
    <p:sldId id="269" r:id="rId11"/>
    <p:sldId id="270" r:id="rId12"/>
    <p:sldId id="271" r:id="rId13"/>
    <p:sldId id="277" r:id="rId14"/>
    <p:sldId id="278" r:id="rId15"/>
    <p:sldId id="276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686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204D9-2C12-4880-9F2C-FD2E7B12DEC4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8139-F119-4092-A183-ABE56E6669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744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204D9-2C12-4880-9F2C-FD2E7B12DEC4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8139-F119-4092-A183-ABE56E6669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803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204D9-2C12-4880-9F2C-FD2E7B12DEC4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8139-F119-4092-A183-ABE56E6669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240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204D9-2C12-4880-9F2C-FD2E7B12DEC4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8139-F119-4092-A183-ABE56E6669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383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204D9-2C12-4880-9F2C-FD2E7B12DEC4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8139-F119-4092-A183-ABE56E6669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35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204D9-2C12-4880-9F2C-FD2E7B12DEC4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8139-F119-4092-A183-ABE56E6669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219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204D9-2C12-4880-9F2C-FD2E7B12DEC4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8139-F119-4092-A183-ABE56E6669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752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204D9-2C12-4880-9F2C-FD2E7B12DEC4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8139-F119-4092-A183-ABE56E6669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95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204D9-2C12-4880-9F2C-FD2E7B12DEC4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8139-F119-4092-A183-ABE56E6669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7167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204D9-2C12-4880-9F2C-FD2E7B12DEC4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8139-F119-4092-A183-ABE56E6669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4279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204D9-2C12-4880-9F2C-FD2E7B12DEC4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8139-F119-4092-A183-ABE56E6669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809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204D9-2C12-4880-9F2C-FD2E7B12DEC4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A8139-F119-4092-A183-ABE56E6669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999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0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Cloud </a:t>
            </a:r>
            <a:r>
              <a:rPr lang="ko-KR" altLang="en-US" sz="50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기초</a:t>
            </a:r>
            <a:endParaRPr lang="ko-KR" altLang="en-US" sz="50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김나연</a:t>
            </a:r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73026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2"/>
          <p:cNvSpPr txBox="1">
            <a:spLocks/>
          </p:cNvSpPr>
          <p:nvPr/>
        </p:nvSpPr>
        <p:spPr>
          <a:xfrm>
            <a:off x="4458144" y="430604"/>
            <a:ext cx="3275711" cy="373445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95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Cloud </a:t>
            </a:r>
            <a:r>
              <a:rPr lang="ko-KR" altLang="en-US" sz="195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개념</a:t>
            </a:r>
            <a:endParaRPr lang="en-US" altLang="ko-KR" sz="195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2707" y="1389185"/>
            <a:ext cx="1149447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세 가지의 </a:t>
            </a:r>
            <a:r>
              <a:rPr lang="ko-KR" altLang="en-US" sz="2400" dirty="0" err="1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클라우드</a:t>
            </a:r>
            <a:r>
              <a:rPr lang="ko-KR" altLang="en-US" sz="24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서비스 모델</a:t>
            </a:r>
            <a:endParaRPr lang="en-US" altLang="ko-KR" sz="2400" dirty="0" smtClean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endParaRPr lang="en-US" altLang="ko-KR" sz="2200" dirty="0" smtClean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endParaRPr lang="en-US" altLang="ko-KR" sz="22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48099" y="2830238"/>
            <a:ext cx="760596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PaaS(Platform-as-a-Service)</a:t>
            </a:r>
          </a:p>
          <a:p>
            <a:endParaRPr lang="en-US" altLang="ko-KR" sz="24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endParaRPr lang="en-US" altLang="ko-KR" sz="24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16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Platform</a:t>
            </a:r>
            <a:r>
              <a:rPr lang="ko-KR" altLang="en-US" sz="16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까지 제공해주는 서비스</a:t>
            </a:r>
            <a:r>
              <a:rPr lang="en-US" altLang="ko-KR" sz="16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 </a:t>
            </a:r>
            <a:r>
              <a:rPr lang="ko-KR" altLang="en-US" sz="16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사용자는 개발만 하면 되는 서비스</a:t>
            </a:r>
            <a:r>
              <a:rPr lang="en-US" altLang="ko-KR" sz="16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16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개발하는 </a:t>
            </a:r>
            <a:r>
              <a:rPr lang="en-US" altLang="ko-KR" sz="16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runtime</a:t>
            </a:r>
            <a:r>
              <a:rPr lang="ko-KR" altLang="en-US" sz="16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까지 제공해주기 때문에 관리 포인트가 줄어든다</a:t>
            </a:r>
            <a:r>
              <a:rPr lang="en-US" altLang="ko-KR" sz="16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16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16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Azure </a:t>
            </a:r>
            <a:r>
              <a:rPr lang="en-US" altLang="ko-KR" sz="1600" dirty="0" err="1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wep</a:t>
            </a:r>
            <a:r>
              <a:rPr lang="en-US" altLang="ko-KR" sz="16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app</a:t>
            </a:r>
            <a:r>
              <a:rPr lang="ko-KR" altLang="en-US" sz="16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이 </a:t>
            </a:r>
            <a:r>
              <a:rPr lang="en-US" altLang="ko-KR" sz="16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PaaS</a:t>
            </a:r>
            <a:r>
              <a:rPr lang="ko-KR" altLang="en-US" sz="16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에 속한다</a:t>
            </a:r>
            <a:r>
              <a:rPr lang="en-US" altLang="ko-KR" sz="16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16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16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Azure Database service</a:t>
            </a:r>
            <a:r>
              <a:rPr lang="ko-KR" altLang="en-US" sz="16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도 </a:t>
            </a:r>
            <a:r>
              <a:rPr lang="en-US" altLang="ko-KR" sz="16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PaaS</a:t>
            </a:r>
            <a:r>
              <a:rPr lang="ko-KR" altLang="en-US" sz="16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이기 때문에 사용자는 </a:t>
            </a:r>
            <a:r>
              <a:rPr lang="en-US" altLang="ko-KR" sz="16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DB</a:t>
            </a:r>
            <a:r>
              <a:rPr lang="ko-KR" altLang="en-US" sz="16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만 사용하고 관리하면 된다</a:t>
            </a:r>
            <a:r>
              <a:rPr lang="en-US" altLang="ko-KR" sz="16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</a:t>
            </a:r>
          </a:p>
          <a:p>
            <a:endParaRPr lang="en-US" altLang="ko-KR" sz="16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33" y="2174989"/>
            <a:ext cx="2318952" cy="4342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842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2"/>
          <p:cNvSpPr txBox="1">
            <a:spLocks/>
          </p:cNvSpPr>
          <p:nvPr/>
        </p:nvSpPr>
        <p:spPr>
          <a:xfrm>
            <a:off x="4458144" y="430604"/>
            <a:ext cx="3275711" cy="373445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95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Cloud </a:t>
            </a:r>
            <a:r>
              <a:rPr lang="ko-KR" altLang="en-US" sz="195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개념</a:t>
            </a:r>
            <a:endParaRPr lang="en-US" altLang="ko-KR" sz="195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2707" y="1389185"/>
            <a:ext cx="1149447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세 가지의 </a:t>
            </a:r>
            <a:r>
              <a:rPr lang="ko-KR" altLang="en-US" sz="2400" dirty="0" err="1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클라우드</a:t>
            </a:r>
            <a:r>
              <a:rPr lang="ko-KR" altLang="en-US" sz="24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서비스 모델</a:t>
            </a:r>
            <a:endParaRPr lang="en-US" altLang="ko-KR" sz="2400" dirty="0" smtClean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endParaRPr lang="en-US" altLang="ko-KR" sz="2200" dirty="0" smtClean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endParaRPr lang="en-US" altLang="ko-KR" sz="22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48099" y="2830238"/>
            <a:ext cx="724486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SaaS(Software-as-a-Service)</a:t>
            </a:r>
          </a:p>
          <a:p>
            <a:endParaRPr lang="en-US" altLang="ko-KR" sz="2400" dirty="0" smtClean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endParaRPr lang="en-US" altLang="ko-KR" sz="24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소프트웨어 자체를 서비스하는 것</a:t>
            </a:r>
            <a:endParaRPr lang="en-US" altLang="ko-KR" sz="1600" dirty="0" smtClean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16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벤더에서 만들어진 소프트웨어 자체</a:t>
            </a:r>
            <a:r>
              <a:rPr lang="en-US" altLang="ko-KR" sz="16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(=M365)</a:t>
            </a:r>
            <a:r>
              <a:rPr lang="ko-KR" altLang="en-US" sz="16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를 제공한다</a:t>
            </a:r>
            <a:r>
              <a:rPr lang="en-US" altLang="ko-KR" sz="16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16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사용자 각자의 컴퓨터에 설치하지 않아도 </a:t>
            </a:r>
            <a:r>
              <a:rPr lang="ko-KR" altLang="en-US" sz="1600" dirty="0" err="1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클라우드</a:t>
            </a:r>
            <a:r>
              <a:rPr lang="ko-KR" altLang="en-US" sz="16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서비스를 사용하면 어디서든 사용 가능</a:t>
            </a:r>
            <a:r>
              <a:rPr lang="en-US" altLang="ko-KR" sz="16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16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사용하기 편한 장점과 회사에 맞도록 </a:t>
            </a:r>
            <a:r>
              <a:rPr lang="en-US" altLang="ko-KR" sz="16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customizing </a:t>
            </a:r>
            <a:r>
              <a:rPr lang="ko-KR" altLang="en-US" sz="16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할 수 없는 단점이 있다</a:t>
            </a:r>
            <a:r>
              <a:rPr lang="en-US" altLang="ko-KR" sz="16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</a:t>
            </a:r>
            <a:endParaRPr lang="en-US" altLang="ko-KR" sz="16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516" y="1958571"/>
            <a:ext cx="2119821" cy="4615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443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2"/>
          <p:cNvSpPr txBox="1">
            <a:spLocks/>
          </p:cNvSpPr>
          <p:nvPr/>
        </p:nvSpPr>
        <p:spPr>
          <a:xfrm>
            <a:off x="4458144" y="430604"/>
            <a:ext cx="3275711" cy="373445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95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가상화</a:t>
            </a:r>
            <a:r>
              <a:rPr lang="en-US" altLang="ko-KR" sz="195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ko-KR" altLang="en-US" sz="195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개념</a:t>
            </a:r>
            <a:endParaRPr lang="en-US" altLang="ko-KR" sz="195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2707" y="1389185"/>
            <a:ext cx="11494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가상화란</a:t>
            </a:r>
            <a:r>
              <a:rPr lang="en-US" altLang="ko-KR" sz="24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58144" y="2963779"/>
            <a:ext cx="724486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물리적 </a:t>
            </a:r>
            <a:r>
              <a:rPr lang="ko-KR" altLang="en-US" dirty="0" err="1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머신에서</a:t>
            </a:r>
            <a:r>
              <a:rPr lang="ko-KR" altLang="en-US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가상 머신</a:t>
            </a:r>
            <a:r>
              <a:rPr lang="en-US" altLang="ko-KR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(VM)</a:t>
            </a:r>
            <a:r>
              <a:rPr lang="ko-KR" altLang="en-US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을 만드는 프로세스</a:t>
            </a:r>
            <a:endParaRPr lang="en-US" altLang="ko-KR" dirty="0" smtClean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endParaRPr lang="en-US" altLang="ko-KR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VM</a:t>
            </a:r>
            <a:r>
              <a:rPr lang="ko-KR" altLang="en-US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은 물리적 </a:t>
            </a:r>
            <a:r>
              <a:rPr lang="ko-KR" altLang="en-US" dirty="0" err="1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머신과</a:t>
            </a:r>
            <a:r>
              <a:rPr lang="ko-KR" altLang="en-US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동일한 역할과 성능을 수행하지만 </a:t>
            </a:r>
            <a:r>
              <a:rPr lang="en-US" altLang="ko-KR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CPU, </a:t>
            </a:r>
            <a:r>
              <a:rPr lang="ko-KR" altLang="en-US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메모리 및 </a:t>
            </a:r>
            <a:r>
              <a:rPr lang="ko-KR" altLang="en-US" dirty="0" err="1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스토리지와</a:t>
            </a:r>
            <a:r>
              <a:rPr lang="ko-KR" altLang="en-US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같은 물리적 </a:t>
            </a:r>
            <a:r>
              <a:rPr lang="ko-KR" altLang="en-US" dirty="0" err="1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머신의</a:t>
            </a:r>
            <a:r>
              <a:rPr lang="ko-KR" altLang="en-US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컴퓨팅 리소스를 사용</a:t>
            </a:r>
            <a:endParaRPr lang="en-US" altLang="ko-KR" dirty="0" smtClean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한 대의 </a:t>
            </a:r>
            <a:r>
              <a:rPr lang="ko-KR" altLang="en-US" dirty="0" err="1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머신을</a:t>
            </a:r>
            <a:r>
              <a:rPr lang="ko-KR" altLang="en-US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여러 </a:t>
            </a:r>
            <a:r>
              <a:rPr lang="ko-KR" altLang="en-US" dirty="0" err="1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머신처럼</a:t>
            </a:r>
            <a:r>
              <a:rPr lang="ko-KR" altLang="en-US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사용 가능</a:t>
            </a:r>
            <a:endParaRPr lang="en-US" altLang="ko-KR" dirty="0" smtClean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여러 개의 가상 </a:t>
            </a:r>
            <a:r>
              <a:rPr lang="ko-KR" altLang="en-US" dirty="0" err="1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머신이</a:t>
            </a:r>
            <a:r>
              <a:rPr lang="ko-KR" altLang="en-US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각각 다른 </a:t>
            </a:r>
            <a:r>
              <a:rPr lang="en-US" altLang="ko-KR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OS</a:t>
            </a:r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r>
              <a:rPr lang="ko-KR" altLang="en-US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및 </a:t>
            </a:r>
            <a:r>
              <a:rPr lang="en-US" altLang="ko-KR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Application </a:t>
            </a:r>
            <a:r>
              <a:rPr lang="ko-KR" altLang="en-US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운영 가능</a:t>
            </a:r>
            <a:endParaRPr lang="en-US" altLang="ko-KR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749"/>
          <a:stretch/>
        </p:blipFill>
        <p:spPr>
          <a:xfrm>
            <a:off x="774674" y="2435986"/>
            <a:ext cx="3504852" cy="3058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687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2"/>
          <p:cNvSpPr txBox="1">
            <a:spLocks/>
          </p:cNvSpPr>
          <p:nvPr/>
        </p:nvSpPr>
        <p:spPr>
          <a:xfrm>
            <a:off x="4458144" y="430604"/>
            <a:ext cx="3275711" cy="373445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95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가용성 개념</a:t>
            </a:r>
            <a:endParaRPr lang="en-US" altLang="ko-KR" sz="1950" dirty="0" smtClean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0" indent="0" algn="ctr">
              <a:buNone/>
            </a:pPr>
            <a:endParaRPr lang="en-US" altLang="ko-KR" sz="195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0530" y="1592385"/>
            <a:ext cx="11494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가용성이란</a:t>
            </a:r>
            <a:r>
              <a:rPr lang="en-US" altLang="ko-KR" sz="24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0530" y="2243481"/>
            <a:ext cx="1167094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가용성이란 서버와 네트워크 등의 시스템이 정상적으로 사용 가능한 정도</a:t>
            </a:r>
            <a:endParaRPr lang="en-US" altLang="ko-KR" dirty="0" smtClean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서비스를 유지하는 정도를 의미</a:t>
            </a:r>
            <a:endParaRPr lang="en-US" altLang="ko-KR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endParaRPr lang="en-US" altLang="ko-KR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Availability 99.999% : 1</a:t>
            </a:r>
            <a:r>
              <a:rPr lang="ko-KR" altLang="en-US" dirty="0" err="1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년동안</a:t>
            </a:r>
            <a:r>
              <a:rPr lang="ko-KR" altLang="en-US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r>
              <a:rPr lang="en-US" altLang="ko-KR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5</a:t>
            </a:r>
            <a:r>
              <a:rPr lang="ko-KR" altLang="en-US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분 정도 서비스 다운 만을 의미</a:t>
            </a:r>
            <a:r>
              <a:rPr lang="en-US" altLang="ko-KR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. </a:t>
            </a:r>
            <a:r>
              <a:rPr lang="ko-KR" altLang="en-US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그 이상 서비스 다운 시 보상 필요</a:t>
            </a:r>
            <a:endParaRPr lang="en-US" altLang="ko-KR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altLang="ko-KR" dirty="0" smtClean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altLang="ko-KR" dirty="0" smtClean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Availability zone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99.99%</a:t>
            </a:r>
            <a:r>
              <a:rPr lang="ko-KR" altLang="en-US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의 </a:t>
            </a:r>
            <a:r>
              <a:rPr lang="en-US" altLang="ko-KR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SLA </a:t>
            </a:r>
            <a:r>
              <a:rPr lang="ko-KR" altLang="en-US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적용</a:t>
            </a:r>
            <a:endParaRPr lang="en-US" altLang="ko-KR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데이터 센터 </a:t>
            </a:r>
            <a:r>
              <a:rPr lang="en-US" altLang="ko-KR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region</a:t>
            </a:r>
            <a:r>
              <a:rPr lang="ko-KR" altLang="en-US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별로 </a:t>
            </a:r>
            <a:r>
              <a:rPr lang="en-US" altLang="ko-KR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fault domain</a:t>
            </a:r>
            <a:r>
              <a:rPr lang="ko-KR" altLang="en-US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을 최대 </a:t>
            </a:r>
            <a:r>
              <a:rPr lang="en-US" altLang="ko-KR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3</a:t>
            </a:r>
            <a:r>
              <a:rPr lang="ko-KR" altLang="en-US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개까지 복제</a:t>
            </a:r>
            <a:endParaRPr lang="en-US" altLang="ko-KR" dirty="0" smtClean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Availability set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99.95%</a:t>
            </a:r>
            <a:r>
              <a:rPr lang="ko-KR" altLang="en-US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의 </a:t>
            </a:r>
            <a:r>
              <a:rPr lang="en-US" altLang="ko-KR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SLA </a:t>
            </a:r>
            <a:r>
              <a:rPr lang="ko-KR" altLang="en-US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적용</a:t>
            </a:r>
            <a:endParaRPr lang="en-US" altLang="ko-KR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같은 데이터 센터 내 </a:t>
            </a:r>
            <a:r>
              <a:rPr lang="en-US" altLang="ko-KR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LACK </a:t>
            </a:r>
            <a:r>
              <a:rPr lang="ko-KR" altLang="en-US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단위 복제로 최대 </a:t>
            </a:r>
            <a:r>
              <a:rPr lang="en-US" altLang="ko-KR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fault domain</a:t>
            </a:r>
            <a:r>
              <a:rPr lang="ko-KR" altLang="en-US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을 </a:t>
            </a:r>
            <a:r>
              <a:rPr lang="en-US" altLang="ko-KR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3</a:t>
            </a:r>
            <a:r>
              <a:rPr lang="ko-KR" altLang="en-US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개까지 </a:t>
            </a:r>
            <a:r>
              <a:rPr lang="ko-KR" altLang="en-US" dirty="0" err="1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가져감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8567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부제목 2"/>
          <p:cNvSpPr txBox="1">
            <a:spLocks/>
          </p:cNvSpPr>
          <p:nvPr/>
        </p:nvSpPr>
        <p:spPr>
          <a:xfrm>
            <a:off x="4458144" y="670264"/>
            <a:ext cx="3275711" cy="373445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000" dirty="0" smtClean="0">
                <a:solidFill>
                  <a:srgbClr val="0070C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Reference</a:t>
            </a:r>
            <a:endParaRPr lang="en-US" altLang="ko-KR" sz="2000" dirty="0">
              <a:solidFill>
                <a:srgbClr val="0070C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1263" y="2165684"/>
            <a:ext cx="11229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클라우드</a:t>
            </a:r>
            <a:r>
              <a:rPr lang="ko-KR" altLang="en-US" dirty="0" smtClean="0"/>
              <a:t> 인프라 </a:t>
            </a:r>
            <a:r>
              <a:rPr lang="en-US" altLang="ko-KR" smtClean="0"/>
              <a:t>pdf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730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부제목 2"/>
          <p:cNvSpPr txBox="1">
            <a:spLocks/>
          </p:cNvSpPr>
          <p:nvPr/>
        </p:nvSpPr>
        <p:spPr>
          <a:xfrm>
            <a:off x="4458144" y="525885"/>
            <a:ext cx="3275711" cy="373445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000" dirty="0" smtClean="0">
                <a:solidFill>
                  <a:srgbClr val="0070C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Question</a:t>
            </a:r>
            <a:endParaRPr lang="en-US" altLang="ko-KR" sz="2000" dirty="0">
              <a:solidFill>
                <a:srgbClr val="0070C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50758" y="2905780"/>
            <a:ext cx="9801726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2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Thank you</a:t>
            </a:r>
            <a:endParaRPr lang="ko-KR" altLang="en-US" sz="62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137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2"/>
          <p:cNvSpPr txBox="1">
            <a:spLocks/>
          </p:cNvSpPr>
          <p:nvPr/>
        </p:nvSpPr>
        <p:spPr>
          <a:xfrm>
            <a:off x="4458144" y="430604"/>
            <a:ext cx="3275711" cy="373445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95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목차</a:t>
            </a:r>
            <a:endParaRPr lang="en-US" altLang="ko-KR" sz="195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06582" y="1717963"/>
            <a:ext cx="1077883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err="1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클라우드</a:t>
            </a:r>
            <a:r>
              <a:rPr lang="ko-KR" altLang="en-US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개념</a:t>
            </a:r>
            <a:endParaRPr lang="en-US" altLang="ko-KR" dirty="0" smtClean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 dirty="0" err="1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클라우드</a:t>
            </a:r>
            <a:r>
              <a:rPr lang="ko-KR" altLang="en-US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컴퓨팅 개념 및 특징</a:t>
            </a:r>
            <a:endParaRPr lang="en-US" altLang="ko-KR" dirty="0" smtClean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세 가지의 </a:t>
            </a:r>
            <a:r>
              <a:rPr lang="ko-KR" altLang="en-US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클라우드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배치 </a:t>
            </a:r>
            <a:r>
              <a:rPr lang="ko-KR" altLang="en-US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모델</a:t>
            </a:r>
            <a:endParaRPr lang="en-US" altLang="ko-KR" dirty="0" smtClean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altLang="ko-KR" dirty="0" smtClean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세 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가지의 </a:t>
            </a:r>
            <a:r>
              <a:rPr lang="ko-KR" altLang="en-US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클라우드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서비스 </a:t>
            </a:r>
            <a:r>
              <a:rPr lang="ko-KR" altLang="en-US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모델</a:t>
            </a:r>
            <a:endParaRPr lang="en-US" altLang="ko-KR" dirty="0" smtClean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altLang="ko-KR" dirty="0" smtClean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가상화 개념</a:t>
            </a:r>
            <a:endParaRPr lang="en-US" altLang="ko-KR" dirty="0" smtClean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 smtClean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가용성 개념</a:t>
            </a:r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altLang="ko-KR" dirty="0" smtClean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altLang="ko-KR" dirty="0" smtClean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6942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994030" y="2065908"/>
            <a:ext cx="666457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클라우드</a:t>
            </a:r>
            <a:r>
              <a:rPr lang="ko-KR" altLang="en-US" sz="24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컴퓨팅</a:t>
            </a:r>
            <a:endParaRPr lang="en-US" altLang="ko-KR" sz="2400" dirty="0" smtClean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endParaRPr lang="en-US" altLang="ko-KR" sz="2400" dirty="0" smtClean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22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Network</a:t>
            </a:r>
            <a:r>
              <a:rPr lang="ko-KR" altLang="en-US" sz="22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를 통해서 받는 모든 서비스</a:t>
            </a:r>
            <a:endParaRPr lang="en-US" altLang="ko-KR" sz="2200" dirty="0" smtClean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22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2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인터넷에서 쓰는 거의 모든 서비스</a:t>
            </a:r>
            <a:endParaRPr lang="en-US" altLang="ko-KR" sz="2200" dirty="0" smtClean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22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200" dirty="0" err="1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클라우드</a:t>
            </a:r>
            <a:r>
              <a:rPr lang="ko-KR" altLang="en-US" sz="22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사용시 </a:t>
            </a:r>
            <a:r>
              <a:rPr lang="ko-KR" altLang="en-US" sz="2200" dirty="0" err="1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웹브라우저</a:t>
            </a:r>
            <a:r>
              <a:rPr lang="ko-KR" altLang="en-US" sz="22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중요</a:t>
            </a:r>
            <a:r>
              <a:rPr lang="en-US" altLang="ko-KR" sz="22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, </a:t>
            </a:r>
            <a:r>
              <a:rPr lang="ko-KR" altLang="en-US" sz="22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웹 브라우저만 있으면 웹 브라우저를 통해서 모든 서비스 </a:t>
            </a:r>
            <a:r>
              <a:rPr lang="ko-KR" altLang="en-US" sz="2200" dirty="0" err="1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받아옴</a:t>
            </a:r>
            <a:endParaRPr lang="en-US" altLang="ko-KR" sz="2200" dirty="0" smtClean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22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5" name="부제목 2"/>
          <p:cNvSpPr txBox="1">
            <a:spLocks/>
          </p:cNvSpPr>
          <p:nvPr/>
        </p:nvSpPr>
        <p:spPr>
          <a:xfrm>
            <a:off x="4458144" y="430604"/>
            <a:ext cx="3275711" cy="373445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95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Cloud </a:t>
            </a:r>
            <a:r>
              <a:rPr lang="ko-KR" altLang="en-US" sz="195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개념</a:t>
            </a:r>
            <a:endParaRPr lang="en-US" altLang="ko-KR" sz="195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308"/>
          <a:stretch/>
        </p:blipFill>
        <p:spPr>
          <a:xfrm>
            <a:off x="838201" y="2065908"/>
            <a:ext cx="3769895" cy="3305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15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2"/>
          <p:cNvSpPr txBox="1">
            <a:spLocks/>
          </p:cNvSpPr>
          <p:nvPr/>
        </p:nvSpPr>
        <p:spPr>
          <a:xfrm>
            <a:off x="4458144" y="430604"/>
            <a:ext cx="3275711" cy="373445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95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Cloud </a:t>
            </a:r>
            <a:r>
              <a:rPr lang="ko-KR" altLang="en-US" sz="195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개념</a:t>
            </a:r>
            <a:endParaRPr lang="en-US" altLang="ko-KR" sz="195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2030" y="1758462"/>
            <a:ext cx="11494477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클라우드</a:t>
            </a:r>
            <a:r>
              <a:rPr lang="ko-KR" altLang="en-US" sz="24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컴퓨팅 특징</a:t>
            </a:r>
            <a:endParaRPr lang="en-US" altLang="ko-KR" sz="2400" dirty="0" smtClean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endParaRPr lang="en-US" altLang="ko-KR" sz="22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22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Scalable, elastic, service, internet technologies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22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22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Broad Network access: </a:t>
            </a:r>
            <a:r>
              <a:rPr lang="ko-KR" altLang="en-US" sz="22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네트워킹을 통한 </a:t>
            </a:r>
            <a:r>
              <a:rPr lang="en-US" altLang="ko-KR" sz="22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access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22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22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Elastic</a:t>
            </a:r>
            <a:r>
              <a:rPr lang="en-US" altLang="ko-KR" sz="22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: </a:t>
            </a:r>
            <a:r>
              <a:rPr lang="ko-KR" altLang="en-US" sz="22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리소스가 </a:t>
            </a:r>
            <a:r>
              <a:rPr lang="ko-KR" altLang="en-US" sz="2200" dirty="0" err="1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풀링</a:t>
            </a:r>
            <a:r>
              <a:rPr lang="en-US" altLang="ko-KR" sz="22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(=</a:t>
            </a:r>
            <a:r>
              <a:rPr lang="ko-KR" altLang="en-US" sz="22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가상화를 통한 </a:t>
            </a:r>
            <a:r>
              <a:rPr lang="ko-KR" altLang="en-US" sz="2200" dirty="0" err="1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그룹핑</a:t>
            </a:r>
            <a:r>
              <a:rPr lang="en-US" altLang="ko-KR" sz="22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)</a:t>
            </a:r>
            <a:r>
              <a:rPr lang="ko-KR" altLang="en-US" sz="22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되어 있어 신축성 있게 사용 가능</a:t>
            </a:r>
            <a:endParaRPr lang="en-US" altLang="ko-KR" sz="2200" dirty="0" smtClean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22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22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On-Demand Self Service</a:t>
            </a:r>
            <a:r>
              <a:rPr lang="en-US" altLang="ko-KR" sz="22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: </a:t>
            </a:r>
            <a:r>
              <a:rPr lang="ko-KR" altLang="en-US" sz="22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개발할 필요 없이 원하는 서비스 바로 사용 가능</a:t>
            </a:r>
            <a:endParaRPr lang="en-US" altLang="ko-KR" sz="2200" dirty="0" smtClean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22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2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자동화해서 리소스들을 늘리고 줄이며 </a:t>
            </a:r>
            <a:r>
              <a:rPr lang="ko-KR" altLang="en-US" sz="22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신축성 </a:t>
            </a:r>
            <a:r>
              <a:rPr lang="ko-KR" altLang="en-US" sz="22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있게 사용 가능</a:t>
            </a:r>
            <a:endParaRPr lang="en-US" altLang="ko-KR" sz="2200" dirty="0" smtClean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endParaRPr lang="en-US" altLang="ko-KR" sz="22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1264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2"/>
          <p:cNvSpPr txBox="1">
            <a:spLocks/>
          </p:cNvSpPr>
          <p:nvPr/>
        </p:nvSpPr>
        <p:spPr>
          <a:xfrm>
            <a:off x="4458144" y="430604"/>
            <a:ext cx="3275711" cy="373445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95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Cloud </a:t>
            </a:r>
            <a:r>
              <a:rPr lang="ko-KR" altLang="en-US" sz="195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개념</a:t>
            </a:r>
            <a:endParaRPr lang="en-US" altLang="ko-KR" sz="195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2354" y="2795954"/>
            <a:ext cx="1152964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클라우드</a:t>
            </a:r>
            <a:r>
              <a:rPr lang="ko-KR" altLang="en-US" sz="24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컴퓨팅 이점</a:t>
            </a:r>
            <a:endParaRPr lang="en-US" altLang="ko-KR" sz="2400" dirty="0" smtClean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endParaRPr lang="en-US" altLang="ko-KR" sz="2400" dirty="0" smtClean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endParaRPr lang="en-US" altLang="ko-KR" sz="2200" dirty="0" smtClean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2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Usage-Based billing model: </a:t>
            </a:r>
            <a:r>
              <a:rPr lang="ko-KR" altLang="en-US" sz="22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사용한만큼 </a:t>
            </a:r>
            <a:r>
              <a:rPr lang="ko-KR" altLang="en-US" sz="2200" dirty="0" err="1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과금</a:t>
            </a:r>
            <a:r>
              <a:rPr lang="ko-KR" altLang="en-US" sz="22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되는 모델이다</a:t>
            </a:r>
            <a:endParaRPr lang="en-US" altLang="ko-KR" sz="2200" dirty="0" smtClean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2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2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Access to a Broad range of managed services: </a:t>
            </a:r>
            <a:r>
              <a:rPr lang="ko-KR" altLang="en-US" sz="22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서비스 제공자가 많은 부분을 관리한다</a:t>
            </a:r>
            <a:endParaRPr lang="en-US" altLang="ko-KR" sz="2200" dirty="0" smtClean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2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2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On-premises </a:t>
            </a:r>
            <a:r>
              <a:rPr lang="ko-KR" altLang="en-US" sz="22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환경보다 관리하기 용이하며 운영 관리 비용이 적다</a:t>
            </a:r>
            <a:endParaRPr lang="en-US" altLang="ko-KR" sz="22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923"/>
          <a:stretch/>
        </p:blipFill>
        <p:spPr>
          <a:xfrm>
            <a:off x="3261989" y="1074591"/>
            <a:ext cx="2834011" cy="2354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404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2"/>
          <p:cNvSpPr txBox="1">
            <a:spLocks/>
          </p:cNvSpPr>
          <p:nvPr/>
        </p:nvSpPr>
        <p:spPr>
          <a:xfrm>
            <a:off x="4458144" y="430604"/>
            <a:ext cx="3275711" cy="373445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95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Cloud </a:t>
            </a:r>
            <a:r>
              <a:rPr lang="ko-KR" altLang="en-US" sz="195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개념</a:t>
            </a:r>
            <a:endParaRPr lang="en-US" altLang="ko-KR" sz="195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2707" y="1389185"/>
            <a:ext cx="1149447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세 가지의 </a:t>
            </a:r>
            <a:r>
              <a:rPr lang="ko-KR" altLang="en-US" sz="2400" dirty="0" err="1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클라우드</a:t>
            </a:r>
            <a:r>
              <a:rPr lang="ko-KR" altLang="en-US" sz="24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배치 모델</a:t>
            </a:r>
            <a:endParaRPr lang="en-US" altLang="ko-KR" sz="2400" dirty="0" smtClean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endParaRPr lang="en-US" altLang="ko-KR" sz="2200" dirty="0" smtClean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endParaRPr lang="en-US" altLang="ko-KR" sz="22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36477" y="3429000"/>
            <a:ext cx="724486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Public </a:t>
            </a:r>
            <a:r>
              <a:rPr lang="en-US" altLang="ko-KR" sz="2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Cloud</a:t>
            </a:r>
          </a:p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smtClean="0"/>
              <a:t>IT Vendor</a:t>
            </a:r>
            <a:r>
              <a:rPr lang="ko-KR" altLang="en-US" dirty="0" smtClean="0"/>
              <a:t>에서 서비스하는 </a:t>
            </a:r>
            <a:r>
              <a:rPr lang="en-US" altLang="ko-KR" dirty="0" smtClean="0"/>
              <a:t>Cloud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smtClean="0"/>
              <a:t>Amazon, MS-AZURE, Google </a:t>
            </a:r>
            <a:r>
              <a:rPr lang="ko-KR" altLang="en-US" dirty="0" smtClean="0"/>
              <a:t>등에서 서비스하고 있다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278" y="2664371"/>
            <a:ext cx="32004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935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2"/>
          <p:cNvSpPr txBox="1">
            <a:spLocks/>
          </p:cNvSpPr>
          <p:nvPr/>
        </p:nvSpPr>
        <p:spPr>
          <a:xfrm>
            <a:off x="4458144" y="430604"/>
            <a:ext cx="3275711" cy="373445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95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Cloud </a:t>
            </a:r>
            <a:r>
              <a:rPr lang="ko-KR" altLang="en-US" sz="195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개념</a:t>
            </a:r>
            <a:endParaRPr lang="en-US" altLang="ko-KR" sz="195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2707" y="1389185"/>
            <a:ext cx="1149447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세 가지의 </a:t>
            </a:r>
            <a:r>
              <a:rPr lang="ko-KR" altLang="en-US" sz="2400" dirty="0" err="1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클라우드</a:t>
            </a:r>
            <a:r>
              <a:rPr lang="ko-KR" altLang="en-US" sz="24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배치 모델</a:t>
            </a:r>
            <a:endParaRPr lang="en-US" altLang="ko-KR" sz="2400" dirty="0" smtClean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endParaRPr lang="en-US" altLang="ko-KR" sz="2200" dirty="0" smtClean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endParaRPr lang="en-US" altLang="ko-KR" sz="22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58144" y="3113094"/>
            <a:ext cx="724486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Private Cloud</a:t>
            </a:r>
          </a:p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20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On-premises</a:t>
            </a:r>
            <a:r>
              <a:rPr lang="ko-KR" altLang="en-US" sz="20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로 회사 네트워크 환경을 의미</a:t>
            </a:r>
            <a:endParaRPr lang="en-US" altLang="ko-KR" sz="2000" dirty="0" smtClean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20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회사에서 데이터 센터를 만들어 </a:t>
            </a:r>
            <a:r>
              <a:rPr lang="en-US" altLang="ko-KR" sz="2000" dirty="0" smtClean="0"/>
              <a:t>Cloud </a:t>
            </a:r>
            <a:r>
              <a:rPr lang="ko-KR" altLang="en-US" sz="2000" dirty="0" smtClean="0"/>
              <a:t>환경으로 만드는 것</a:t>
            </a:r>
            <a:endParaRPr lang="en-US" altLang="ko-KR" sz="20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/>
              <a:t>장비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건물 임대료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소프트웨어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개발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관리 등에 많은 비용 필요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077"/>
          <a:stretch/>
        </p:blipFill>
        <p:spPr>
          <a:xfrm>
            <a:off x="562707" y="2312679"/>
            <a:ext cx="4086477" cy="3552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900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2"/>
          <p:cNvSpPr txBox="1">
            <a:spLocks/>
          </p:cNvSpPr>
          <p:nvPr/>
        </p:nvSpPr>
        <p:spPr>
          <a:xfrm>
            <a:off x="4458144" y="430604"/>
            <a:ext cx="3275711" cy="373445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95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Cloud </a:t>
            </a:r>
            <a:r>
              <a:rPr lang="ko-KR" altLang="en-US" sz="195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개념</a:t>
            </a:r>
            <a:endParaRPr lang="en-US" altLang="ko-KR" sz="195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2707" y="1389185"/>
            <a:ext cx="1149447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세 가지의 </a:t>
            </a:r>
            <a:r>
              <a:rPr lang="ko-KR" altLang="en-US" sz="2400" dirty="0" err="1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클라우드</a:t>
            </a:r>
            <a:r>
              <a:rPr lang="ko-KR" altLang="en-US" sz="24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배치 모델</a:t>
            </a:r>
            <a:endParaRPr lang="en-US" altLang="ko-KR" sz="2400" dirty="0" smtClean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endParaRPr lang="en-US" altLang="ko-KR" sz="2200" dirty="0" smtClean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endParaRPr lang="en-US" altLang="ko-KR" sz="22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58144" y="3113094"/>
            <a:ext cx="7244861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Hybrid Cloud</a:t>
            </a:r>
          </a:p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20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Private cloud </a:t>
            </a:r>
            <a:r>
              <a:rPr lang="ko-KR" altLang="en-US" sz="20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환경과 </a:t>
            </a:r>
            <a:r>
              <a:rPr lang="en-US" altLang="ko-KR" sz="20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Public cloud </a:t>
            </a:r>
            <a:r>
              <a:rPr lang="ko-KR" altLang="en-US" sz="20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환경을 왔다 갔다 하는 것</a:t>
            </a:r>
            <a:endParaRPr lang="en-US" altLang="ko-KR" sz="2000" dirty="0" smtClean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20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20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Private cloud</a:t>
            </a:r>
            <a:r>
              <a:rPr lang="ko-KR" altLang="en-US" sz="20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를 평소에 사용하다가 이벤트로 사람들이 너무 몰리는 상황에 </a:t>
            </a:r>
            <a:r>
              <a:rPr lang="en-US" altLang="ko-KR" sz="20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Public cloud</a:t>
            </a:r>
            <a:r>
              <a:rPr lang="ko-KR" altLang="en-US" sz="20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를 사용하는 것</a:t>
            </a:r>
            <a:r>
              <a:rPr lang="en-US" altLang="ko-KR" sz="20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. </a:t>
            </a:r>
            <a:r>
              <a:rPr lang="ko-KR" altLang="en-US" sz="20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이벤트가 끝나면 다시 </a:t>
            </a:r>
            <a:r>
              <a:rPr lang="en-US" altLang="ko-KR" sz="20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public cloud</a:t>
            </a:r>
            <a:r>
              <a:rPr lang="ko-KR" altLang="en-US" sz="20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로 돌아간다</a:t>
            </a:r>
            <a:r>
              <a:rPr lang="en-US" altLang="ko-KR" sz="20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.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359"/>
          <a:stretch/>
        </p:blipFill>
        <p:spPr>
          <a:xfrm>
            <a:off x="782748" y="2527958"/>
            <a:ext cx="3675396" cy="3147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467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2"/>
          <p:cNvSpPr txBox="1">
            <a:spLocks/>
          </p:cNvSpPr>
          <p:nvPr/>
        </p:nvSpPr>
        <p:spPr>
          <a:xfrm>
            <a:off x="4458144" y="430604"/>
            <a:ext cx="3275711" cy="373445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95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Cloud </a:t>
            </a:r>
            <a:r>
              <a:rPr lang="ko-KR" altLang="en-US" sz="195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개념</a:t>
            </a:r>
            <a:endParaRPr lang="en-US" altLang="ko-KR" sz="195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2707" y="1389185"/>
            <a:ext cx="1149447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세 가지의 </a:t>
            </a:r>
            <a:r>
              <a:rPr lang="ko-KR" altLang="en-US" sz="2400" dirty="0" err="1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클라우드</a:t>
            </a:r>
            <a:r>
              <a:rPr lang="ko-KR" altLang="en-US" sz="24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서비스 모델</a:t>
            </a:r>
            <a:endParaRPr lang="en-US" altLang="ko-KR" sz="2400" dirty="0" smtClean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endParaRPr lang="en-US" altLang="ko-KR" sz="2200" dirty="0" smtClean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endParaRPr lang="en-US" altLang="ko-KR" sz="22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48099" y="2830238"/>
            <a:ext cx="7244861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IaaS(Infrastructure-as-a-Service)</a:t>
            </a:r>
          </a:p>
          <a:p>
            <a:endParaRPr lang="en-US" altLang="ko-KR" sz="2400" dirty="0" smtClean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endParaRPr lang="en-US" altLang="ko-KR" sz="24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가상화까지 벤더에서 관리</a:t>
            </a:r>
            <a:r>
              <a:rPr lang="en-US" altLang="ko-KR" sz="16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OS</a:t>
            </a:r>
            <a:r>
              <a:rPr lang="ko-KR" altLang="en-US" sz="16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부터 사용자가 관리 하는 서비스</a:t>
            </a:r>
            <a:endParaRPr lang="en-US" altLang="ko-KR" sz="1600" dirty="0" smtClean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16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관리포인트가 많아지는 단점과 사용자가 원하는 서비스를 모드 사용할 수 있는 단점이 있다</a:t>
            </a:r>
            <a:r>
              <a:rPr lang="en-US" altLang="ko-KR" sz="16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 OS</a:t>
            </a:r>
            <a:r>
              <a:rPr lang="ko-KR" altLang="en-US" sz="16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부터 필요한 건 사용자가 직접 관리해줘야 한다</a:t>
            </a:r>
            <a:r>
              <a:rPr lang="en-US" altLang="ko-KR" sz="16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16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16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Azure VM</a:t>
            </a:r>
            <a:r>
              <a:rPr lang="ko-KR" altLang="en-US" sz="16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이 </a:t>
            </a:r>
            <a:r>
              <a:rPr lang="en-US" altLang="ko-KR" sz="16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IaaS </a:t>
            </a:r>
            <a:r>
              <a:rPr lang="ko-KR" altLang="en-US" sz="16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서비스에 속한다</a:t>
            </a:r>
            <a:r>
              <a:rPr lang="en-US" altLang="ko-KR" sz="16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</a:t>
            </a:r>
          </a:p>
          <a:p>
            <a:endParaRPr lang="en-US" altLang="ko-KR" sz="16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569" y="2195023"/>
            <a:ext cx="2373923" cy="4230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57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630</TotalTime>
  <Words>529</Words>
  <Application>Microsoft Office PowerPoint</Application>
  <PresentationFormat>와이드스크린</PresentationFormat>
  <Paragraphs>135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KoPub돋움체 Bold</vt:lpstr>
      <vt:lpstr>KoPub돋움체 Medium</vt:lpstr>
      <vt:lpstr>맑은 고딕</vt:lpstr>
      <vt:lpstr>Arial</vt:lpstr>
      <vt:lpstr>Wingdings</vt:lpstr>
      <vt:lpstr>Office 테마</vt:lpstr>
      <vt:lpstr>Cloud 기초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기초</dc:title>
  <dc:creator>김 나연</dc:creator>
  <cp:lastModifiedBy>김 나연</cp:lastModifiedBy>
  <cp:revision>50</cp:revision>
  <dcterms:created xsi:type="dcterms:W3CDTF">2019-12-15T13:57:19Z</dcterms:created>
  <dcterms:modified xsi:type="dcterms:W3CDTF">2019-12-16T00:52:21Z</dcterms:modified>
</cp:coreProperties>
</file>