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5"/>
  </p:notesMasterIdLst>
  <p:sldIdLst>
    <p:sldId id="256" r:id="rId2"/>
    <p:sldId id="260" r:id="rId3"/>
    <p:sldId id="258" r:id="rId4"/>
    <p:sldId id="282" r:id="rId5"/>
    <p:sldId id="280" r:id="rId6"/>
    <p:sldId id="289" r:id="rId7"/>
    <p:sldId id="295" r:id="rId8"/>
    <p:sldId id="290" r:id="rId9"/>
    <p:sldId id="291" r:id="rId10"/>
    <p:sldId id="292" r:id="rId11"/>
    <p:sldId id="293" r:id="rId12"/>
    <p:sldId id="294" r:id="rId13"/>
    <p:sldId id="283" r:id="rId14"/>
    <p:sldId id="284" r:id="rId15"/>
    <p:sldId id="285" r:id="rId16"/>
    <p:sldId id="286" r:id="rId17"/>
    <p:sldId id="287" r:id="rId18"/>
    <p:sldId id="288" r:id="rId19"/>
    <p:sldId id="296" r:id="rId20"/>
    <p:sldId id="297" r:id="rId21"/>
    <p:sldId id="298" r:id="rId22"/>
    <p:sldId id="281" r:id="rId23"/>
    <p:sldId id="274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9E7"/>
    <a:srgbClr val="3333FF"/>
    <a:srgbClr val="FF99FF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21" d="100"/>
          <a:sy n="121" d="100"/>
        </p:scale>
        <p:origin x="-1344" y="-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-2904" y="-90"/>
      </p:cViewPr>
      <p:guideLst>
        <p:guide orient="horz" pos="2880"/>
        <p:guide pos="2160"/>
      </p:guideLst>
    </p:cSldViewPr>
  </p:notes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F384B-524E-4B04-9EBD-5A3E0EA7931D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67DDE-CA0F-4277-86BB-1ACF1F4DD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348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55776" y="2834640"/>
            <a:ext cx="4032448" cy="1188720"/>
          </a:xfrm>
        </p:spPr>
        <p:txBody>
          <a:bodyPr lIns="72000" rIns="72000" anchor="ctr">
            <a:noAutofit/>
          </a:bodyPr>
          <a:lstStyle>
            <a:lvl1pPr algn="dist">
              <a:lnSpc>
                <a:spcPct val="150000"/>
              </a:lnSpc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SIMPLE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75" y="4293096"/>
            <a:ext cx="4032250" cy="216173"/>
          </a:xfrm>
        </p:spPr>
        <p:txBody>
          <a:bodyPr anchor="ctr">
            <a:noAutofit/>
          </a:bodyPr>
          <a:lstStyle>
            <a:lvl1pPr marL="0" indent="0" algn="dist">
              <a:lnSpc>
                <a:spcPct val="100000"/>
              </a:lnSpc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adstore.tistory.com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120606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4294967295" orient="horz" pos="2160">
          <p15:clr>
            <a:srgbClr val="FBAE40"/>
          </p15:clr>
        </p15:guide>
        <p15:guide id="4294967295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494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55776" y="2834640"/>
            <a:ext cx="4032448" cy="1188720"/>
          </a:xfrm>
        </p:spPr>
        <p:txBody>
          <a:bodyPr lIns="72000" rIns="72000" anchor="ctr">
            <a:noAutofit/>
          </a:bodyPr>
          <a:lstStyle>
            <a:lvl1pPr algn="dist">
              <a:lnSpc>
                <a:spcPct val="150000"/>
              </a:lnSpc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SIMPLE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75" y="4293096"/>
            <a:ext cx="4032250" cy="216173"/>
          </a:xfrm>
        </p:spPr>
        <p:txBody>
          <a:bodyPr anchor="ctr">
            <a:noAutofit/>
          </a:bodyPr>
          <a:lstStyle>
            <a:lvl1pPr marL="0" indent="0" algn="dist">
              <a:lnSpc>
                <a:spcPct val="100000"/>
              </a:lnSpc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adstore.tistory.com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3199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55776" y="2834640"/>
            <a:ext cx="4032448" cy="1188720"/>
          </a:xfrm>
        </p:spPr>
        <p:txBody>
          <a:bodyPr lIns="72000" rIns="72000" anchor="ctr">
            <a:noAutofit/>
          </a:bodyPr>
          <a:lstStyle>
            <a:lvl1pPr algn="dist">
              <a:lnSpc>
                <a:spcPct val="150000"/>
              </a:lnSpc>
              <a:defRPr sz="3200" b="1">
                <a:solidFill>
                  <a:srgbClr val="4949E7"/>
                </a:solidFill>
              </a:defRPr>
            </a:lvl1pPr>
          </a:lstStyle>
          <a:p>
            <a:r>
              <a:rPr lang="en-US" dirty="0" smtClean="0"/>
              <a:t>SIMPLE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75" y="4293096"/>
            <a:ext cx="4032250" cy="216173"/>
          </a:xfrm>
        </p:spPr>
        <p:txBody>
          <a:bodyPr anchor="ctr">
            <a:noAutofit/>
          </a:bodyPr>
          <a:lstStyle>
            <a:lvl1pPr marL="0" indent="0" algn="dist">
              <a:lnSpc>
                <a:spcPct val="100000"/>
              </a:lnSpc>
              <a:buNone/>
              <a:defRPr sz="1000">
                <a:solidFill>
                  <a:srgbClr val="4949E7"/>
                </a:solidFill>
              </a:defRPr>
            </a:lvl1pPr>
          </a:lstStyle>
          <a:p>
            <a:pPr lvl="0"/>
            <a:r>
              <a:rPr lang="en-US" altLang="ko-KR" dirty="0" smtClean="0"/>
              <a:t>adstore.tistory.com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53336"/>
            <a:ext cx="329137" cy="26929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611560" y="6479895"/>
            <a:ext cx="2673862" cy="216173"/>
          </a:xfrm>
        </p:spPr>
        <p:txBody>
          <a:bodyPr>
            <a:noAutofit/>
          </a:bodyPr>
          <a:lstStyle>
            <a:lvl1pPr marL="0" indent="0" algn="dist">
              <a:buFontTx/>
              <a:buNone/>
              <a:defRPr sz="1200">
                <a:solidFill>
                  <a:srgbClr val="4949E7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Azure load</a:t>
            </a:r>
            <a:r>
              <a:rPr lang="ko-KR" altLang="en-US" dirty="0" smtClean="0"/>
              <a:t> </a:t>
            </a:r>
            <a:r>
              <a:rPr lang="en-US" altLang="ko-KR" dirty="0" smtClean="0"/>
              <a:t>Balancer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85033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4294967295" orient="horz" pos="2160">
          <p15:clr>
            <a:srgbClr val="FBAE40"/>
          </p15:clr>
        </p15:guide>
        <p15:guide id="4294967295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494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02656" y="2800732"/>
            <a:ext cx="2673994" cy="1188720"/>
          </a:xfrm>
        </p:spPr>
        <p:txBody>
          <a:bodyPr lIns="72000" rIns="72000" anchor="ctr">
            <a:noAutofit/>
          </a:bodyPr>
          <a:lstStyle>
            <a:lvl1pPr algn="dist">
              <a:lnSpc>
                <a:spcPct val="150000"/>
              </a:lnSpc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SIMPLE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002722" y="4259188"/>
            <a:ext cx="2673862" cy="216173"/>
          </a:xfrm>
        </p:spPr>
        <p:txBody>
          <a:bodyPr anchor="ctr">
            <a:noAutofit/>
          </a:bodyPr>
          <a:lstStyle>
            <a:lvl1pPr marL="0" indent="0" algn="dist">
              <a:lnSpc>
                <a:spcPct val="100000"/>
              </a:lnSpc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adstore.tistory.com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5858499" y="2275438"/>
            <a:ext cx="2160240" cy="2307124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1500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altLang="ko-KR" dirty="0" smtClean="0"/>
              <a:t>1. INTRODUCTION</a:t>
            </a:r>
          </a:p>
          <a:p>
            <a:pPr lvl="0"/>
            <a:r>
              <a:rPr lang="en-US" altLang="ko-KR" dirty="0" smtClean="0"/>
              <a:t>2. STYLE?</a:t>
            </a:r>
          </a:p>
          <a:p>
            <a:pPr lvl="0"/>
            <a:r>
              <a:rPr lang="en-US" altLang="ko-KR" dirty="0" smtClean="0"/>
              <a:t>3. SUGGESTION</a:t>
            </a:r>
          </a:p>
          <a:p>
            <a:pPr lvl="0"/>
            <a:r>
              <a:rPr lang="en-US" altLang="ko-KR" dirty="0" smtClean="0"/>
              <a:t>4. DESIGN MOCKUPS</a:t>
            </a:r>
          </a:p>
          <a:p>
            <a:pPr lvl="0"/>
            <a:r>
              <a:rPr lang="en-US" altLang="ko-KR" dirty="0" smtClean="0"/>
              <a:t>5. SUMMARY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99120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4294967295" orient="horz" pos="2160">
          <p15:clr>
            <a:srgbClr val="FBAE40"/>
          </p15:clr>
        </p15:guide>
        <p15:guide id="4294967295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63262" y="432817"/>
            <a:ext cx="5017476" cy="535767"/>
          </a:xfrm>
        </p:spPr>
        <p:txBody>
          <a:bodyPr lIns="0" tIns="0" rIns="0" bIns="0" anchor="ctr">
            <a:noAutofit/>
          </a:bodyPr>
          <a:lstStyle>
            <a:lvl1pPr algn="ctr">
              <a:defRPr lang="en-US" sz="3200" b="1" kern="1200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TITLEHERE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108" y="1552163"/>
            <a:ext cx="7992268" cy="509065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212" y="3136953"/>
            <a:ext cx="733140" cy="196131"/>
          </a:xfrm>
        </p:spPr>
        <p:txBody>
          <a:bodyPr/>
          <a:lstStyle>
            <a:lvl1pPr algn="ctr">
              <a:defRPr sz="1100" b="1">
                <a:solidFill>
                  <a:srgbClr val="4949E7"/>
                </a:solidFill>
                <a:latin typeface="+mn-lt"/>
              </a:defRPr>
            </a:lvl1pPr>
          </a:lstStyle>
          <a:p>
            <a:fld id="{E4AC4A3E-49FE-49D4-BB0D-F1CE057A6A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110168" y="2360018"/>
            <a:ext cx="733184" cy="5192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dist">
              <a:lnSpc>
                <a:spcPct val="100000"/>
              </a:lnSpc>
              <a:buNone/>
              <a:defRPr sz="11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INDEX </a:t>
            </a:r>
          </a:p>
          <a:p>
            <a:pPr lvl="0"/>
            <a:r>
              <a:rPr lang="en-US" altLang="ko-KR" dirty="0" smtClean="0"/>
              <a:t>HERE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107504" y="1552162"/>
            <a:ext cx="735848" cy="735848"/>
          </a:xfrm>
          <a:prstGeom prst="rect">
            <a:avLst/>
          </a:prstGeom>
          <a:solidFill>
            <a:srgbClr val="494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4283968" y="1050355"/>
            <a:ext cx="576064" cy="0"/>
          </a:xfrm>
          <a:prstGeom prst="line">
            <a:avLst/>
          </a:prstGeom>
          <a:ln w="31750">
            <a:solidFill>
              <a:srgbClr val="494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 userDrawn="1"/>
        </p:nvCxnSpPr>
        <p:spPr>
          <a:xfrm>
            <a:off x="107156" y="3008090"/>
            <a:ext cx="736196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개체 틀 29"/>
          <p:cNvSpPr>
            <a:spLocks noGrp="1"/>
          </p:cNvSpPr>
          <p:nvPr>
            <p:ph type="body" sz="quarter" idx="14" hasCustomPrompt="1"/>
          </p:nvPr>
        </p:nvSpPr>
        <p:spPr>
          <a:xfrm>
            <a:off x="2063263" y="1175316"/>
            <a:ext cx="5017476" cy="179739"/>
          </a:xfrm>
        </p:spPr>
        <p:txBody>
          <a:bodyPr lIns="216000" rIns="216000" anchor="ctr">
            <a:noAutofit/>
          </a:bodyPr>
          <a:lstStyle>
            <a:lvl1pPr marL="0" indent="0" algn="dist">
              <a:buNone/>
              <a:defRPr sz="1100" b="1">
                <a:solidFill>
                  <a:srgbClr val="4949E7"/>
                </a:solidFill>
              </a:defRPr>
            </a:lvl1pPr>
          </a:lstStyle>
          <a:p>
            <a:pPr lvl="0"/>
            <a:r>
              <a:rPr lang="en-US" altLang="ko-KR" dirty="0" smtClean="0"/>
              <a:t>SUBTITLE HERE</a:t>
            </a:r>
            <a:endParaRPr lang="ko-KR" altLang="en-US" dirty="0"/>
          </a:p>
        </p:txBody>
      </p:sp>
      <p:sp>
        <p:nvSpPr>
          <p:cNvPr id="43" name="텍스트 개체 틀 42"/>
          <p:cNvSpPr>
            <a:spLocks noGrp="1"/>
          </p:cNvSpPr>
          <p:nvPr>
            <p:ph type="body" sz="quarter" idx="15" hasCustomPrompt="1"/>
          </p:nvPr>
        </p:nvSpPr>
        <p:spPr>
          <a:xfrm>
            <a:off x="4471987" y="121409"/>
            <a:ext cx="200026" cy="200026"/>
          </a:xfrm>
          <a:solidFill>
            <a:srgbClr val="4949E7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7258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284016"/>
            <a:ext cx="969108" cy="2126060"/>
          </a:xfrm>
          <a:prstGeom prst="rect">
            <a:avLst/>
          </a:prstGeom>
          <a:solidFill>
            <a:srgbClr val="4949E7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63262" y="432817"/>
            <a:ext cx="5017476" cy="535767"/>
          </a:xfrm>
        </p:spPr>
        <p:txBody>
          <a:bodyPr lIns="0" tIns="0" rIns="0" bIns="0" anchor="ctr">
            <a:noAutofit/>
          </a:bodyPr>
          <a:lstStyle>
            <a:lvl1pPr algn="ctr">
              <a:defRPr lang="en-US" sz="3200" b="1" kern="1200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TITLEHERE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552163"/>
            <a:ext cx="7482676" cy="50906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212" y="4065913"/>
            <a:ext cx="733140" cy="196131"/>
          </a:xfrm>
        </p:spPr>
        <p:txBody>
          <a:bodyPr/>
          <a:lstStyle>
            <a:lvl1pPr algn="ctr">
              <a:defRPr sz="1100" b="1">
                <a:solidFill>
                  <a:schemeClr val="bg1"/>
                </a:solidFill>
                <a:latin typeface="+mj-lt"/>
              </a:defRPr>
            </a:lvl1pPr>
          </a:lstStyle>
          <a:p>
            <a:fld id="{E4AC4A3E-49FE-49D4-BB0D-F1CE057A6A1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110168" y="3288978"/>
            <a:ext cx="733184" cy="5192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dist">
              <a:lnSpc>
                <a:spcPct val="100000"/>
              </a:lnSpc>
              <a:buNone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INDEX </a:t>
            </a:r>
          </a:p>
          <a:p>
            <a:pPr lvl="0"/>
            <a:r>
              <a:rPr lang="en-US" altLang="ko-KR" dirty="0" smtClean="0"/>
              <a:t>HERE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107504" y="2481122"/>
            <a:ext cx="735848" cy="735848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4283968" y="1050355"/>
            <a:ext cx="576064" cy="0"/>
          </a:xfrm>
          <a:prstGeom prst="line">
            <a:avLst/>
          </a:prstGeom>
          <a:ln w="31750">
            <a:solidFill>
              <a:srgbClr val="494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 userDrawn="1"/>
        </p:nvCxnSpPr>
        <p:spPr>
          <a:xfrm>
            <a:off x="107156" y="3937050"/>
            <a:ext cx="736196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개체 틀 29"/>
          <p:cNvSpPr>
            <a:spLocks noGrp="1"/>
          </p:cNvSpPr>
          <p:nvPr>
            <p:ph type="body" sz="quarter" idx="14" hasCustomPrompt="1"/>
          </p:nvPr>
        </p:nvSpPr>
        <p:spPr>
          <a:xfrm>
            <a:off x="2063263" y="1175316"/>
            <a:ext cx="5017476" cy="179739"/>
          </a:xfrm>
        </p:spPr>
        <p:txBody>
          <a:bodyPr lIns="216000" rIns="216000" anchor="ctr">
            <a:noAutofit/>
          </a:bodyPr>
          <a:lstStyle>
            <a:lvl1pPr marL="0" indent="0" algn="dist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SUBTITLE HERE</a:t>
            </a:r>
            <a:endParaRPr lang="ko-KR" altLang="en-US" dirty="0"/>
          </a:p>
        </p:txBody>
      </p:sp>
      <p:sp>
        <p:nvSpPr>
          <p:cNvPr id="43" name="텍스트 개체 틀 42"/>
          <p:cNvSpPr>
            <a:spLocks noGrp="1"/>
          </p:cNvSpPr>
          <p:nvPr>
            <p:ph type="body" sz="quarter" idx="15" hasCustomPrompt="1"/>
          </p:nvPr>
        </p:nvSpPr>
        <p:spPr>
          <a:xfrm>
            <a:off x="4471987" y="121409"/>
            <a:ext cx="200026" cy="200026"/>
          </a:xfrm>
          <a:solidFill>
            <a:srgbClr val="4949E7"/>
          </a:solidFill>
          <a:ln>
            <a:solidFill>
              <a:srgbClr val="4949E7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15" name="Picture 2" descr="남자, 독서, 터치 스크린, 블로그, 디지털, 정제, 작업, 인 오락, 스크린, 감동, 터치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8" r="-56" b="23145"/>
          <a:stretch/>
        </p:blipFill>
        <p:spPr bwMode="auto">
          <a:xfrm>
            <a:off x="1331640" y="1552163"/>
            <a:ext cx="7482676" cy="310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551591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4294967295" orient="horz" pos="2160">
          <p15:clr>
            <a:srgbClr val="FBAE40"/>
          </p15:clr>
        </p15:guide>
        <p15:guide id="4294967295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4AC4A3E-49FE-49D4-BB0D-F1CE057A6A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75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  <p:sldLayoutId id="2147483655" r:id="rId3"/>
    <p:sldLayoutId id="2147483658" r:id="rId4"/>
    <p:sldLayoutId id="2147483653" r:id="rId5"/>
    <p:sldLayoutId id="2147483657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55676" y="2852936"/>
            <a:ext cx="5832648" cy="1188720"/>
          </a:xfrm>
        </p:spPr>
        <p:txBody>
          <a:bodyPr>
            <a:noAutofit/>
          </a:bodyPr>
          <a:lstStyle/>
          <a:p>
            <a:pPr algn="ctr"/>
            <a:r>
              <a:rPr lang="en-US" altLang="ko-KR" dirty="0" smtClean="0">
                <a:latin typeface="+mj-ea"/>
              </a:rPr>
              <a:t>A  z  u  r  e </a:t>
            </a:r>
            <a:br>
              <a:rPr lang="en-US" altLang="ko-KR" dirty="0" smtClean="0">
                <a:latin typeface="+mj-ea"/>
              </a:rPr>
            </a:br>
            <a:r>
              <a:rPr lang="en-US" altLang="ko-KR" dirty="0" smtClean="0">
                <a:latin typeface="+mj-ea"/>
              </a:rPr>
              <a:t>L o a d   B a l a n c e r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555875" y="4508971"/>
            <a:ext cx="4032250" cy="216173"/>
          </a:xfrm>
        </p:spPr>
        <p:txBody>
          <a:bodyPr>
            <a:noAutofit/>
          </a:bodyPr>
          <a:lstStyle/>
          <a:p>
            <a:pPr algn="ctr"/>
            <a:r>
              <a:rPr lang="ko-KR" altLang="en-US" sz="1800" b="1" dirty="0" smtClean="0">
                <a:latin typeface="+mj-ea"/>
                <a:ea typeface="+mj-ea"/>
              </a:rPr>
              <a:t>안 선 근</a:t>
            </a:r>
            <a:endParaRPr lang="ko-KR" altLang="en-US" sz="1800" b="1" dirty="0"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123728" y="4221088"/>
            <a:ext cx="49901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" descr="Azure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046" y="1651525"/>
            <a:ext cx="1197517" cy="938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텍스트 개체 틀 4"/>
          <p:cNvSpPr txBox="1">
            <a:spLocks/>
          </p:cNvSpPr>
          <p:nvPr/>
        </p:nvSpPr>
        <p:spPr>
          <a:xfrm>
            <a:off x="5395210" y="5949280"/>
            <a:ext cx="371329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>
                <a:latin typeface="+mj-ea"/>
                <a:ea typeface="+mj-ea"/>
              </a:rPr>
              <a:t>Tel : </a:t>
            </a:r>
            <a:r>
              <a:rPr lang="en-US" altLang="ko-KR" dirty="0" smtClean="0">
                <a:latin typeface="+mj-ea"/>
                <a:ea typeface="+mj-ea"/>
              </a:rPr>
              <a:t>010-6376-3043</a:t>
            </a:r>
          </a:p>
          <a:p>
            <a:pPr algn="r"/>
            <a:r>
              <a:rPr lang="en-US" altLang="ko-KR" dirty="0" smtClean="0">
                <a:latin typeface="+mj-ea"/>
                <a:ea typeface="+mj-ea"/>
              </a:rPr>
              <a:t>Email : asg0221@naver.com</a:t>
            </a:r>
          </a:p>
          <a:p>
            <a:pPr algn="r"/>
            <a:r>
              <a:rPr lang="en-US" altLang="ko-KR" dirty="0" err="1" smtClean="0">
                <a:latin typeface="+mj-ea"/>
                <a:ea typeface="+mj-ea"/>
              </a:rPr>
              <a:t>Git</a:t>
            </a:r>
            <a:r>
              <a:rPr lang="en-US" altLang="ko-KR" dirty="0" smtClean="0">
                <a:latin typeface="+mj-ea"/>
                <a:ea typeface="+mj-ea"/>
              </a:rPr>
              <a:t> Address : github.com/</a:t>
            </a:r>
            <a:r>
              <a:rPr lang="en-US" altLang="ko-KR" dirty="0" err="1" smtClean="0">
                <a:latin typeface="+mj-ea"/>
                <a:ea typeface="+mj-ea"/>
              </a:rPr>
              <a:t>SungeunAn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9423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50" y="1351470"/>
            <a:ext cx="2407901" cy="6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제목 3"/>
          <p:cNvSpPr>
            <a:spLocks noGrp="1"/>
          </p:cNvSpPr>
          <p:nvPr>
            <p:ph type="ctrTitle"/>
          </p:nvPr>
        </p:nvSpPr>
        <p:spPr>
          <a:xfrm>
            <a:off x="1136988" y="404664"/>
            <a:ext cx="6870024" cy="856064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2. Azure Load Balancer </a:t>
            </a:r>
            <a:r>
              <a:rPr lang="ko-KR" altLang="en-US" dirty="0" smtClean="0">
                <a:latin typeface="+mj-ea"/>
              </a:rPr>
              <a:t>실습</a:t>
            </a:r>
            <a:endParaRPr lang="ko-KR" altLang="en-US" dirty="0">
              <a:latin typeface="+mj-ea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53336"/>
            <a:ext cx="329137" cy="26929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21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11560" y="6479895"/>
            <a:ext cx="2673862" cy="216173"/>
          </a:xfrm>
        </p:spPr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Azure Load Balancer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56" y="6212392"/>
            <a:ext cx="91387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</a:t>
            </a:r>
            <a:r>
              <a:rPr lang="en-US" altLang="ko-KR" sz="1200" dirty="0" smtClean="0">
                <a:latin typeface="+mj-ea"/>
                <a:ea typeface="+mj-ea"/>
              </a:rPr>
              <a:t>9. </a:t>
            </a:r>
            <a:r>
              <a:rPr lang="ko-KR" altLang="en-US" sz="1200" dirty="0" smtClean="0">
                <a:latin typeface="+mj-ea"/>
                <a:ea typeface="+mj-ea"/>
              </a:rPr>
              <a:t>옵션 선택 후 다음 버튼 클릭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71"/>
          <a:stretch/>
        </p:blipFill>
        <p:spPr bwMode="auto">
          <a:xfrm>
            <a:off x="804605" y="2348862"/>
            <a:ext cx="3767395" cy="360046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제목 3"/>
          <p:cNvSpPr txBox="1">
            <a:spLocks/>
          </p:cNvSpPr>
          <p:nvPr/>
        </p:nvSpPr>
        <p:spPr>
          <a:xfrm>
            <a:off x="1444007" y="1610486"/>
            <a:ext cx="6245476" cy="439296"/>
          </a:xfrm>
          <a:prstGeom prst="rect">
            <a:avLst/>
          </a:prstGeom>
        </p:spPr>
        <p:txBody>
          <a:bodyPr vert="horz" lIns="72000" tIns="45720" rIns="72000" bIns="45720" rtlCol="0" anchor="ctr">
            <a:noAutofit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49E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>
                <a:latin typeface="+mj-ea"/>
              </a:rPr>
              <a:t>2-1) </a:t>
            </a:r>
            <a:r>
              <a:rPr lang="en-US" altLang="ko-KR" sz="1800" dirty="0" smtClean="0">
                <a:latin typeface="+mj-ea"/>
              </a:rPr>
              <a:t>VM </a:t>
            </a:r>
            <a:r>
              <a:rPr lang="ko-KR" altLang="en-US" sz="1800" dirty="0" smtClean="0">
                <a:latin typeface="+mj-ea"/>
              </a:rPr>
              <a:t>및 </a:t>
            </a:r>
            <a:r>
              <a:rPr lang="en-US" altLang="ko-KR" sz="1800" dirty="0" smtClean="0">
                <a:latin typeface="+mj-ea"/>
              </a:rPr>
              <a:t>Load Balancer </a:t>
            </a:r>
            <a:r>
              <a:rPr lang="ko-KR" altLang="en-US" sz="1800" dirty="0" smtClean="0">
                <a:latin typeface="+mj-ea"/>
              </a:rPr>
              <a:t>생성</a:t>
            </a:r>
            <a:endParaRPr lang="ko-KR" altLang="en-US" sz="1800" dirty="0">
              <a:latin typeface="+mj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572000" y="2585190"/>
            <a:ext cx="3780483" cy="3435079"/>
            <a:chOff x="4932046" y="2348862"/>
            <a:chExt cx="3780483" cy="3435079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69"/>
            <a:stretch/>
          </p:blipFill>
          <p:spPr bwMode="auto">
            <a:xfrm>
              <a:off x="4932046" y="2348862"/>
              <a:ext cx="3780483" cy="3435079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6736903" y="5443515"/>
              <a:ext cx="676050" cy="17615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45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50" y="1351470"/>
            <a:ext cx="2407901" cy="6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제목 3"/>
          <p:cNvSpPr>
            <a:spLocks noGrp="1"/>
          </p:cNvSpPr>
          <p:nvPr>
            <p:ph type="ctrTitle"/>
          </p:nvPr>
        </p:nvSpPr>
        <p:spPr>
          <a:xfrm>
            <a:off x="1136988" y="404664"/>
            <a:ext cx="6870024" cy="856064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2. Azure Load Balancer </a:t>
            </a:r>
            <a:r>
              <a:rPr lang="ko-KR" altLang="en-US" dirty="0" smtClean="0">
                <a:latin typeface="+mj-ea"/>
              </a:rPr>
              <a:t>실습</a:t>
            </a:r>
            <a:endParaRPr lang="ko-KR" altLang="en-US" dirty="0">
              <a:latin typeface="+mj-ea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53336"/>
            <a:ext cx="329137" cy="26929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21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11560" y="6479895"/>
            <a:ext cx="2673862" cy="216173"/>
          </a:xfrm>
        </p:spPr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Azure Load Balancer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52023" y="6018440"/>
            <a:ext cx="41883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Step </a:t>
            </a:r>
            <a:r>
              <a:rPr lang="en-US" altLang="ko-KR" sz="1200" dirty="0" smtClean="0">
                <a:latin typeface="+mj-ea"/>
                <a:ea typeface="+mj-ea"/>
              </a:rPr>
              <a:t>11. </a:t>
            </a:r>
            <a:r>
              <a:rPr lang="ko-KR" altLang="en-US" sz="1200" dirty="0" smtClean="0">
                <a:latin typeface="+mj-ea"/>
                <a:ea typeface="+mj-ea"/>
              </a:rPr>
              <a:t>유효성 검사 후 </a:t>
            </a:r>
            <a:r>
              <a:rPr lang="ko-KR" altLang="en-US" sz="1200" dirty="0" err="1" smtClean="0">
                <a:latin typeface="+mj-ea"/>
                <a:ea typeface="+mj-ea"/>
              </a:rPr>
              <a:t>만클기</a:t>
            </a:r>
            <a:r>
              <a:rPr lang="ko-KR" altLang="en-US" sz="1200" dirty="0" smtClean="0">
                <a:latin typeface="+mj-ea"/>
                <a:ea typeface="+mj-ea"/>
              </a:rPr>
              <a:t> 클릭</a:t>
            </a:r>
            <a:endParaRPr lang="en-US" altLang="ko-KR" sz="1200" dirty="0" smtClean="0">
              <a:latin typeface="+mj-ea"/>
              <a:ea typeface="+mj-ea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Step 12. </a:t>
            </a:r>
            <a:r>
              <a:rPr lang="ko-KR" altLang="en-US" sz="1200" dirty="0" smtClean="0">
                <a:latin typeface="+mj-ea"/>
                <a:ea typeface="+mj-ea"/>
              </a:rPr>
              <a:t>배포 </a:t>
            </a:r>
            <a:r>
              <a:rPr lang="ko-KR" altLang="en-US" sz="1200" dirty="0" smtClean="0"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atin typeface="+mj-ea"/>
                <a:ea typeface="+mj-ea"/>
              </a:rPr>
              <a:t>완료되면 동일한 과정으로 </a:t>
            </a:r>
            <a:r>
              <a:rPr lang="en-US" altLang="ko-KR" sz="1200" dirty="0" smtClean="0">
                <a:latin typeface="+mj-ea"/>
                <a:ea typeface="+mj-ea"/>
              </a:rPr>
              <a:t>VM 1</a:t>
            </a:r>
            <a:r>
              <a:rPr lang="ko-KR" altLang="en-US" sz="1200" dirty="0" smtClean="0">
                <a:latin typeface="+mj-ea"/>
                <a:ea typeface="+mj-ea"/>
              </a:rPr>
              <a:t>개 더 생성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3" name="제목 3"/>
          <p:cNvSpPr txBox="1">
            <a:spLocks/>
          </p:cNvSpPr>
          <p:nvPr/>
        </p:nvSpPr>
        <p:spPr>
          <a:xfrm>
            <a:off x="1444007" y="1610486"/>
            <a:ext cx="6245476" cy="439296"/>
          </a:xfrm>
          <a:prstGeom prst="rect">
            <a:avLst/>
          </a:prstGeom>
        </p:spPr>
        <p:txBody>
          <a:bodyPr vert="horz" lIns="72000" tIns="45720" rIns="72000" bIns="45720" rtlCol="0" anchor="ctr">
            <a:noAutofit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49E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>
                <a:latin typeface="+mj-ea"/>
              </a:rPr>
              <a:t>2-1) </a:t>
            </a:r>
            <a:r>
              <a:rPr lang="en-US" altLang="ko-KR" sz="1800" dirty="0" smtClean="0">
                <a:latin typeface="+mj-ea"/>
              </a:rPr>
              <a:t>VM </a:t>
            </a:r>
            <a:r>
              <a:rPr lang="ko-KR" altLang="en-US" sz="1800" dirty="0" smtClean="0">
                <a:latin typeface="+mj-ea"/>
              </a:rPr>
              <a:t>및 </a:t>
            </a:r>
            <a:r>
              <a:rPr lang="en-US" altLang="ko-KR" sz="1800" dirty="0" smtClean="0">
                <a:latin typeface="+mj-ea"/>
              </a:rPr>
              <a:t>Load Balancer </a:t>
            </a:r>
            <a:r>
              <a:rPr lang="ko-KR" altLang="en-US" sz="1800" dirty="0" smtClean="0">
                <a:latin typeface="+mj-ea"/>
              </a:rPr>
              <a:t>생성</a:t>
            </a:r>
            <a:endParaRPr lang="ko-KR" altLang="en-US" sz="1800" dirty="0">
              <a:latin typeface="+mj-ea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19"/>
          <a:stretch/>
        </p:blipFill>
        <p:spPr bwMode="auto">
          <a:xfrm>
            <a:off x="431471" y="2348862"/>
            <a:ext cx="3755565" cy="313220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40"/>
          <a:stretch/>
        </p:blipFill>
        <p:spPr bwMode="auto">
          <a:xfrm>
            <a:off x="1691632" y="3609023"/>
            <a:ext cx="3755565" cy="24019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135" y="2309448"/>
            <a:ext cx="3767394" cy="345985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-1" y="6129345"/>
            <a:ext cx="54471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</a:t>
            </a:r>
            <a:r>
              <a:rPr lang="en-US" altLang="ko-KR" sz="1200" dirty="0" smtClean="0">
                <a:latin typeface="+mj-ea"/>
                <a:ea typeface="+mj-ea"/>
              </a:rPr>
              <a:t>10</a:t>
            </a:r>
            <a:r>
              <a:rPr lang="en-US" altLang="ko-KR" sz="1200" dirty="0" smtClean="0">
                <a:latin typeface="+mj-ea"/>
                <a:ea typeface="+mj-ea"/>
              </a:rPr>
              <a:t>. </a:t>
            </a:r>
            <a:r>
              <a:rPr lang="ko-KR" altLang="en-US" sz="1200" dirty="0" smtClean="0">
                <a:latin typeface="+mj-ea"/>
                <a:ea typeface="+mj-ea"/>
              </a:rPr>
              <a:t>옵션 선택 후 </a:t>
            </a:r>
            <a:r>
              <a:rPr lang="ko-KR" altLang="en-US" sz="1200" dirty="0" smtClean="0">
                <a:latin typeface="+mj-ea"/>
                <a:ea typeface="+mj-ea"/>
              </a:rPr>
              <a:t>검토 </a:t>
            </a:r>
            <a:r>
              <a:rPr lang="en-US" altLang="ko-KR" sz="1200" dirty="0" smtClean="0">
                <a:latin typeface="+mj-ea"/>
                <a:ea typeface="+mj-ea"/>
              </a:rPr>
              <a:t>+ </a:t>
            </a:r>
            <a:r>
              <a:rPr lang="ko-KR" altLang="en-US" sz="1200" dirty="0" smtClean="0">
                <a:latin typeface="+mj-ea"/>
                <a:ea typeface="+mj-ea"/>
              </a:rPr>
              <a:t>만들기 </a:t>
            </a:r>
            <a:r>
              <a:rPr lang="ko-KR" altLang="en-US" sz="1200" dirty="0" smtClean="0">
                <a:latin typeface="+mj-ea"/>
                <a:ea typeface="+mj-ea"/>
              </a:rPr>
              <a:t>버튼 클릭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88606" y="5671960"/>
            <a:ext cx="676050" cy="1761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64771" y="5312798"/>
            <a:ext cx="507926" cy="1761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9893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50" y="1351470"/>
            <a:ext cx="2407901" cy="6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제목 3"/>
          <p:cNvSpPr>
            <a:spLocks noGrp="1"/>
          </p:cNvSpPr>
          <p:nvPr>
            <p:ph type="ctrTitle"/>
          </p:nvPr>
        </p:nvSpPr>
        <p:spPr>
          <a:xfrm>
            <a:off x="1136988" y="404664"/>
            <a:ext cx="6870024" cy="856064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2. Azure Load Balancer </a:t>
            </a:r>
            <a:r>
              <a:rPr lang="ko-KR" altLang="en-US" dirty="0" smtClean="0">
                <a:latin typeface="+mj-ea"/>
              </a:rPr>
              <a:t>실습</a:t>
            </a:r>
            <a:endParaRPr lang="ko-KR" altLang="en-US" dirty="0"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4772208"/>
            <a:ext cx="45667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</a:t>
            </a:r>
            <a:r>
              <a:rPr lang="en-US" altLang="ko-KR" sz="1200" dirty="0" smtClean="0">
                <a:latin typeface="+mj-ea"/>
                <a:ea typeface="+mj-ea"/>
              </a:rPr>
              <a:t>13. </a:t>
            </a:r>
            <a:r>
              <a:rPr lang="en-US" altLang="ko-KR" sz="1200" dirty="0" smtClean="0">
                <a:latin typeface="+mj-ea"/>
                <a:ea typeface="+mj-ea"/>
              </a:rPr>
              <a:t>Azure</a:t>
            </a:r>
            <a:r>
              <a:rPr lang="ko-KR" altLang="en-US" sz="1200" dirty="0" smtClean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Portal</a:t>
            </a:r>
            <a:r>
              <a:rPr lang="ko-KR" altLang="en-US" sz="1200" dirty="0" smtClean="0">
                <a:latin typeface="+mj-ea"/>
                <a:ea typeface="+mj-ea"/>
              </a:rPr>
              <a:t>에서 리소스 만들기 클릭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31471" y="2348862"/>
            <a:ext cx="3780483" cy="2119560"/>
            <a:chOff x="791517" y="2307402"/>
            <a:chExt cx="3548566" cy="190332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517" y="2307402"/>
              <a:ext cx="3548566" cy="190332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1002277" y="2835505"/>
              <a:ext cx="509332" cy="5325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5255" y="5440785"/>
            <a:ext cx="45667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</a:t>
            </a:r>
            <a:r>
              <a:rPr lang="en-US" altLang="ko-KR" sz="1200" dirty="0" smtClean="0">
                <a:latin typeface="+mj-ea"/>
                <a:ea typeface="+mj-ea"/>
              </a:rPr>
              <a:t>14. </a:t>
            </a:r>
            <a:r>
              <a:rPr lang="ko-KR" altLang="en-US" sz="1200" dirty="0" smtClean="0">
                <a:latin typeface="+mj-ea"/>
                <a:ea typeface="+mj-ea"/>
              </a:rPr>
              <a:t>네트워킹 </a:t>
            </a:r>
            <a:r>
              <a:rPr lang="en-US" altLang="ko-KR" sz="1200" dirty="0" smtClean="0">
                <a:latin typeface="+mj-ea"/>
                <a:ea typeface="+mj-ea"/>
              </a:rPr>
              <a:t>&gt; </a:t>
            </a:r>
            <a:r>
              <a:rPr lang="ko-KR" altLang="en-US" sz="1200" dirty="0" smtClean="0">
                <a:latin typeface="+mj-ea"/>
                <a:ea typeface="+mj-ea"/>
              </a:rPr>
              <a:t>부하</a:t>
            </a:r>
            <a:r>
              <a:rPr lang="en-US" altLang="ko-KR" sz="1200" dirty="0" smtClean="0"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atin typeface="+mj-ea"/>
                <a:ea typeface="+mj-ea"/>
              </a:rPr>
              <a:t>분산 장치 </a:t>
            </a:r>
            <a:r>
              <a:rPr lang="ko-KR" altLang="en-US" sz="1200" dirty="0" smtClean="0">
                <a:latin typeface="+mj-ea"/>
                <a:ea typeface="+mj-ea"/>
              </a:rPr>
              <a:t>클릭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932046" y="2348862"/>
            <a:ext cx="3780483" cy="4239120"/>
            <a:chOff x="5112069" y="2271571"/>
            <a:chExt cx="3553941" cy="4032460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2069" y="2271571"/>
              <a:ext cx="3553941" cy="4032460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6436312" y="4149092"/>
              <a:ext cx="1016056" cy="4068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255220" y="6118887"/>
              <a:ext cx="1117662" cy="1725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53336"/>
            <a:ext cx="329137" cy="26929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21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11560" y="6479895"/>
            <a:ext cx="2673862" cy="216173"/>
          </a:xfrm>
        </p:spPr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Azure Load Balancer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1444007" y="1610486"/>
            <a:ext cx="6245476" cy="439296"/>
          </a:xfrm>
          <a:prstGeom prst="rect">
            <a:avLst/>
          </a:prstGeom>
        </p:spPr>
        <p:txBody>
          <a:bodyPr vert="horz" lIns="72000" tIns="45720" rIns="72000" bIns="45720" rtlCol="0" anchor="ctr">
            <a:noAutofit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49E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>
                <a:latin typeface="+mj-ea"/>
              </a:rPr>
              <a:t>2-1) VM </a:t>
            </a:r>
            <a:r>
              <a:rPr lang="ko-KR" altLang="en-US" sz="1800" dirty="0" smtClean="0">
                <a:latin typeface="+mj-ea"/>
              </a:rPr>
              <a:t>및 </a:t>
            </a:r>
            <a:r>
              <a:rPr lang="en-US" altLang="ko-KR" sz="1800" dirty="0" smtClean="0">
                <a:latin typeface="+mj-ea"/>
              </a:rPr>
              <a:t>Load Balancer </a:t>
            </a:r>
            <a:r>
              <a:rPr lang="ko-KR" altLang="en-US" sz="1800" dirty="0" smtClean="0">
                <a:latin typeface="+mj-ea"/>
              </a:rPr>
              <a:t>생성</a:t>
            </a:r>
            <a:endParaRPr lang="ko-KR" altLang="en-US" sz="1800" dirty="0">
              <a:latin typeface="+mj-ea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848201" y="5589276"/>
            <a:ext cx="9038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91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50" y="1351470"/>
            <a:ext cx="2407901" cy="6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제목 3"/>
          <p:cNvSpPr>
            <a:spLocks noGrp="1"/>
          </p:cNvSpPr>
          <p:nvPr>
            <p:ph type="ctrTitle"/>
          </p:nvPr>
        </p:nvSpPr>
        <p:spPr>
          <a:xfrm>
            <a:off x="1136988" y="404664"/>
            <a:ext cx="6870024" cy="856064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2. Azure Load Balancer </a:t>
            </a:r>
            <a:r>
              <a:rPr lang="ko-KR" altLang="en-US" dirty="0" smtClean="0">
                <a:latin typeface="+mj-ea"/>
              </a:rPr>
              <a:t>실습</a:t>
            </a:r>
            <a:endParaRPr lang="ko-KR" altLang="en-US" dirty="0"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6212392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</a:t>
            </a:r>
            <a:r>
              <a:rPr lang="en-US" altLang="ko-KR" sz="1200" dirty="0" smtClean="0">
                <a:latin typeface="+mj-ea"/>
                <a:ea typeface="+mj-ea"/>
              </a:rPr>
              <a:t>15. </a:t>
            </a:r>
            <a:r>
              <a:rPr lang="ko-KR" altLang="en-US" sz="1200" dirty="0" smtClean="0">
                <a:latin typeface="+mj-ea"/>
                <a:ea typeface="+mj-ea"/>
              </a:rPr>
              <a:t>리소스 및 옵션 설정 후 검토</a:t>
            </a:r>
            <a:r>
              <a:rPr lang="en-US" altLang="ko-KR" sz="1200" dirty="0" smtClean="0">
                <a:latin typeface="+mj-ea"/>
                <a:ea typeface="+mj-ea"/>
              </a:rPr>
              <a:t>+</a:t>
            </a:r>
            <a:r>
              <a:rPr lang="ko-KR" altLang="en-US" sz="1200" dirty="0" smtClean="0">
                <a:latin typeface="+mj-ea"/>
                <a:ea typeface="+mj-ea"/>
              </a:rPr>
              <a:t>만들기 클릭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53336"/>
            <a:ext cx="329137" cy="26929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20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11560" y="6479895"/>
            <a:ext cx="2673862" cy="216173"/>
          </a:xfrm>
        </p:spPr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Azure Load Balancer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9"/>
          <a:stretch/>
        </p:blipFill>
        <p:spPr bwMode="auto">
          <a:xfrm>
            <a:off x="816435" y="2168839"/>
            <a:ext cx="3755565" cy="385819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46"/>
          <a:stretch/>
        </p:blipFill>
        <p:spPr bwMode="auto">
          <a:xfrm>
            <a:off x="4573269" y="2538052"/>
            <a:ext cx="3755565" cy="359129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제목 3"/>
          <p:cNvSpPr txBox="1">
            <a:spLocks/>
          </p:cNvSpPr>
          <p:nvPr/>
        </p:nvSpPr>
        <p:spPr>
          <a:xfrm>
            <a:off x="1444007" y="1610486"/>
            <a:ext cx="6245476" cy="439296"/>
          </a:xfrm>
          <a:prstGeom prst="rect">
            <a:avLst/>
          </a:prstGeom>
        </p:spPr>
        <p:txBody>
          <a:bodyPr vert="horz" lIns="72000" tIns="45720" rIns="72000" bIns="45720" rtlCol="0" anchor="ctr">
            <a:noAutofit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49E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>
                <a:latin typeface="+mj-ea"/>
              </a:rPr>
              <a:t>2-1) </a:t>
            </a:r>
            <a:r>
              <a:rPr lang="en-US" altLang="ko-KR" sz="1800" dirty="0" smtClean="0">
                <a:latin typeface="+mj-ea"/>
              </a:rPr>
              <a:t>VM </a:t>
            </a:r>
            <a:r>
              <a:rPr lang="ko-KR" altLang="en-US" sz="1800" dirty="0" smtClean="0">
                <a:latin typeface="+mj-ea"/>
              </a:rPr>
              <a:t>및 </a:t>
            </a:r>
            <a:r>
              <a:rPr lang="en-US" altLang="ko-KR" sz="1800" dirty="0" smtClean="0">
                <a:latin typeface="+mj-ea"/>
              </a:rPr>
              <a:t>Load Balancer </a:t>
            </a:r>
            <a:r>
              <a:rPr lang="ko-KR" altLang="en-US" sz="1800" dirty="0" smtClean="0">
                <a:latin typeface="+mj-ea"/>
              </a:rPr>
              <a:t>생성</a:t>
            </a:r>
            <a:endParaRPr lang="ko-KR" altLang="en-US" sz="1800" dirty="0">
              <a:latin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04694" y="5822439"/>
            <a:ext cx="738217" cy="181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8963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50" y="1351470"/>
            <a:ext cx="2407901" cy="6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제목 3"/>
          <p:cNvSpPr>
            <a:spLocks noGrp="1"/>
          </p:cNvSpPr>
          <p:nvPr>
            <p:ph type="ctrTitle"/>
          </p:nvPr>
        </p:nvSpPr>
        <p:spPr>
          <a:xfrm>
            <a:off x="1136988" y="404664"/>
            <a:ext cx="6870024" cy="856064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2. Azure Load Balancer </a:t>
            </a:r>
            <a:r>
              <a:rPr lang="ko-KR" altLang="en-US" dirty="0" smtClean="0">
                <a:latin typeface="+mj-ea"/>
              </a:rPr>
              <a:t>실습</a:t>
            </a:r>
            <a:endParaRPr lang="ko-KR" altLang="en-US" dirty="0"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6027032"/>
            <a:ext cx="45667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</a:t>
            </a:r>
            <a:r>
              <a:rPr lang="en-US" altLang="ko-KR" sz="1200" dirty="0" smtClean="0">
                <a:latin typeface="+mj-ea"/>
                <a:ea typeface="+mj-ea"/>
              </a:rPr>
              <a:t>16. </a:t>
            </a:r>
            <a:r>
              <a:rPr lang="ko-KR" altLang="en-US" sz="1200" dirty="0" smtClean="0">
                <a:latin typeface="+mj-ea"/>
                <a:ea typeface="+mj-ea"/>
              </a:rPr>
              <a:t>유효성 검사 통과하면 만들기 클릭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53336"/>
            <a:ext cx="329137" cy="26929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13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11560" y="6479895"/>
            <a:ext cx="2673862" cy="216173"/>
          </a:xfrm>
        </p:spPr>
        <p:txBody>
          <a:bodyPr/>
          <a:lstStyle/>
          <a:p>
            <a:r>
              <a:rPr lang="en-US" altLang="ko-KR" dirty="0" smtClean="0"/>
              <a:t>Azure Load Balancer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71" y="2348862"/>
            <a:ext cx="3767394" cy="352490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6" y="2348862"/>
            <a:ext cx="3761479" cy="259045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577255" y="6032369"/>
            <a:ext cx="45667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Load </a:t>
            </a:r>
            <a:r>
              <a:rPr lang="en-US" altLang="ko-KR" sz="1200" dirty="0" smtClean="0">
                <a:latin typeface="+mj-ea"/>
                <a:ea typeface="+mj-ea"/>
              </a:rPr>
              <a:t>Balancer </a:t>
            </a:r>
            <a:r>
              <a:rPr lang="ko-KR" altLang="en-US" sz="1200" dirty="0" smtClean="0">
                <a:latin typeface="+mj-ea"/>
                <a:ea typeface="+mj-ea"/>
              </a:rPr>
              <a:t>완성</a:t>
            </a:r>
            <a:r>
              <a:rPr lang="en-US" altLang="ko-KR" sz="1200" dirty="0" smtClean="0">
                <a:latin typeface="+mj-ea"/>
                <a:ea typeface="+mj-ea"/>
              </a:rPr>
              <a:t>!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1444007" y="1610486"/>
            <a:ext cx="6245476" cy="439296"/>
          </a:xfrm>
          <a:prstGeom prst="rect">
            <a:avLst/>
          </a:prstGeom>
        </p:spPr>
        <p:txBody>
          <a:bodyPr vert="horz" lIns="72000" tIns="45720" rIns="72000" bIns="45720" rtlCol="0" anchor="ctr">
            <a:noAutofit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49E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>
                <a:latin typeface="+mj-ea"/>
              </a:rPr>
              <a:t>2-1) </a:t>
            </a:r>
            <a:r>
              <a:rPr lang="en-US" altLang="ko-KR" sz="1800" dirty="0" smtClean="0">
                <a:latin typeface="+mj-ea"/>
              </a:rPr>
              <a:t>VM </a:t>
            </a:r>
            <a:r>
              <a:rPr lang="ko-KR" altLang="en-US" sz="1800" dirty="0" smtClean="0">
                <a:latin typeface="+mj-ea"/>
              </a:rPr>
              <a:t>및 </a:t>
            </a:r>
            <a:r>
              <a:rPr lang="en-US" altLang="ko-KR" sz="1800" dirty="0" smtClean="0">
                <a:latin typeface="+mj-ea"/>
              </a:rPr>
              <a:t>Load Balancer </a:t>
            </a:r>
            <a:r>
              <a:rPr lang="ko-KR" altLang="en-US" sz="1800" dirty="0" smtClean="0">
                <a:latin typeface="+mj-ea"/>
              </a:rPr>
              <a:t>생성</a:t>
            </a:r>
            <a:endParaRPr lang="ko-KR" altLang="en-US" sz="1800" dirty="0">
              <a:latin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0962" y="5534120"/>
            <a:ext cx="610096" cy="2194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583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50" y="1351470"/>
            <a:ext cx="2407901" cy="6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제목 3"/>
          <p:cNvSpPr>
            <a:spLocks noGrp="1"/>
          </p:cNvSpPr>
          <p:nvPr>
            <p:ph type="ctrTitle"/>
          </p:nvPr>
        </p:nvSpPr>
        <p:spPr>
          <a:xfrm>
            <a:off x="1136988" y="404664"/>
            <a:ext cx="6870024" cy="856064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2. Azure Load Balancer </a:t>
            </a:r>
            <a:r>
              <a:rPr lang="ko-KR" altLang="en-US" dirty="0" smtClean="0">
                <a:latin typeface="+mj-ea"/>
              </a:rPr>
              <a:t>실습</a:t>
            </a:r>
            <a:endParaRPr lang="ko-KR" altLang="en-US" dirty="0"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6129345"/>
            <a:ext cx="45667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</a:t>
            </a:r>
            <a:r>
              <a:rPr lang="en-US" altLang="ko-KR" sz="1200" dirty="0">
                <a:latin typeface="+mj-ea"/>
                <a:ea typeface="+mj-ea"/>
              </a:rPr>
              <a:t>1</a:t>
            </a:r>
            <a:r>
              <a:rPr lang="en-US" altLang="ko-KR" sz="1200" dirty="0" smtClean="0">
                <a:latin typeface="+mj-ea"/>
                <a:ea typeface="+mj-ea"/>
              </a:rPr>
              <a:t>. </a:t>
            </a:r>
            <a:r>
              <a:rPr lang="ko-KR" altLang="en-US" sz="1200" dirty="0" smtClean="0">
                <a:latin typeface="+mj-ea"/>
                <a:ea typeface="+mj-ea"/>
              </a:rPr>
              <a:t>생성된 </a:t>
            </a:r>
            <a:r>
              <a:rPr lang="en-US" altLang="ko-KR" sz="1200" dirty="0" smtClean="0">
                <a:latin typeface="+mj-ea"/>
                <a:ea typeface="+mj-ea"/>
              </a:rPr>
              <a:t>Load Balancer </a:t>
            </a:r>
            <a:r>
              <a:rPr lang="ko-KR" altLang="en-US" sz="1200" dirty="0" smtClean="0">
                <a:latin typeface="+mj-ea"/>
                <a:ea typeface="+mj-ea"/>
              </a:rPr>
              <a:t>탭에서 </a:t>
            </a:r>
            <a:r>
              <a:rPr lang="ko-KR" altLang="en-US" sz="1200" dirty="0" err="1" smtClean="0">
                <a:latin typeface="+mj-ea"/>
                <a:ea typeface="+mj-ea"/>
              </a:rPr>
              <a:t>벡</a:t>
            </a:r>
            <a:r>
              <a:rPr lang="ko-KR" altLang="en-US" sz="1200" dirty="0" smtClean="0">
                <a:latin typeface="+mj-ea"/>
                <a:ea typeface="+mj-ea"/>
              </a:rPr>
              <a:t> </a:t>
            </a:r>
            <a:r>
              <a:rPr lang="ko-KR" altLang="en-US" sz="1200" dirty="0" err="1" smtClean="0">
                <a:latin typeface="+mj-ea"/>
                <a:ea typeface="+mj-ea"/>
              </a:rPr>
              <a:t>엔드</a:t>
            </a:r>
            <a:r>
              <a:rPr lang="ko-KR" altLang="en-US" sz="1200" dirty="0" smtClean="0">
                <a:latin typeface="+mj-ea"/>
                <a:ea typeface="+mj-ea"/>
              </a:rPr>
              <a:t> 풀 </a:t>
            </a:r>
            <a:r>
              <a:rPr lang="en-US" altLang="ko-KR" sz="1200" dirty="0" smtClean="0">
                <a:latin typeface="+mj-ea"/>
                <a:ea typeface="+mj-ea"/>
              </a:rPr>
              <a:t>&gt; </a:t>
            </a:r>
            <a:r>
              <a:rPr lang="ko-KR" altLang="en-US" sz="1200" dirty="0" smtClean="0">
                <a:latin typeface="+mj-ea"/>
                <a:ea typeface="+mj-ea"/>
              </a:rPr>
              <a:t>추가 클릭 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1" name="제목 3"/>
          <p:cNvSpPr txBox="1">
            <a:spLocks/>
          </p:cNvSpPr>
          <p:nvPr/>
        </p:nvSpPr>
        <p:spPr>
          <a:xfrm>
            <a:off x="2220586" y="1610486"/>
            <a:ext cx="4692318" cy="439296"/>
          </a:xfrm>
          <a:prstGeom prst="rect">
            <a:avLst/>
          </a:prstGeom>
        </p:spPr>
        <p:txBody>
          <a:bodyPr vert="horz" lIns="72000" tIns="45720" rIns="72000" bIns="45720" rtlCol="0" anchor="ctr">
            <a:noAutofit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49E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>
                <a:latin typeface="+mj-ea"/>
              </a:rPr>
              <a:t>2-2) </a:t>
            </a:r>
            <a:r>
              <a:rPr lang="en-US" altLang="ko-KR" sz="1800" dirty="0" smtClean="0">
                <a:latin typeface="+mj-ea"/>
              </a:rPr>
              <a:t>Load Balancer </a:t>
            </a:r>
            <a:r>
              <a:rPr lang="ko-KR" altLang="en-US" sz="1800" dirty="0">
                <a:latin typeface="+mj-ea"/>
              </a:rPr>
              <a:t>적용 확인</a:t>
            </a:r>
            <a:endParaRPr lang="ko-KR" altLang="en-US" sz="1800" dirty="0">
              <a:latin typeface="+mj-ea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53336"/>
            <a:ext cx="329137" cy="26929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13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11560" y="6479895"/>
            <a:ext cx="2673862" cy="216173"/>
          </a:xfrm>
        </p:spPr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Azure Load Balancer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2000" y="6040932"/>
            <a:ext cx="45667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. </a:t>
            </a:r>
            <a:r>
              <a:rPr lang="ko-KR" altLang="en-US" sz="1200" dirty="0" smtClean="0">
                <a:latin typeface="+mj-ea"/>
                <a:ea typeface="+mj-ea"/>
              </a:rPr>
              <a:t>옵션 </a:t>
            </a:r>
            <a:r>
              <a:rPr lang="ko-KR" altLang="en-US" sz="1200" dirty="0" smtClean="0">
                <a:latin typeface="+mj-ea"/>
                <a:ea typeface="+mj-ea"/>
              </a:rPr>
              <a:t>선택 </a:t>
            </a:r>
            <a:r>
              <a:rPr lang="ko-KR" altLang="en-US" sz="1200" dirty="0" smtClean="0">
                <a:latin typeface="+mj-ea"/>
                <a:ea typeface="+mj-ea"/>
              </a:rPr>
              <a:t>후 추가 클릭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71" y="2356337"/>
            <a:ext cx="3885679" cy="368459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263" y="2356745"/>
            <a:ext cx="3873850" cy="195171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365" y="2348862"/>
            <a:ext cx="3777164" cy="398208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572000" y="6489391"/>
            <a:ext cx="45667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</a:t>
            </a:r>
            <a:r>
              <a:rPr lang="en-US" altLang="ko-KR" sz="1200" dirty="0">
                <a:latin typeface="+mj-ea"/>
                <a:ea typeface="+mj-ea"/>
              </a:rPr>
              <a:t>2</a:t>
            </a:r>
            <a:r>
              <a:rPr lang="en-US" altLang="ko-KR" sz="1200" dirty="0" smtClean="0">
                <a:latin typeface="+mj-ea"/>
                <a:ea typeface="+mj-ea"/>
              </a:rPr>
              <a:t>. </a:t>
            </a:r>
            <a:r>
              <a:rPr lang="ko-KR" altLang="en-US" sz="1200" dirty="0" smtClean="0">
                <a:latin typeface="+mj-ea"/>
                <a:ea typeface="+mj-ea"/>
              </a:rPr>
              <a:t>앞서</a:t>
            </a:r>
            <a:r>
              <a:rPr lang="ko-KR" altLang="en-US" sz="1200" dirty="0" smtClean="0">
                <a:latin typeface="+mj-ea"/>
                <a:ea typeface="+mj-ea"/>
              </a:rPr>
              <a:t> 생성한 </a:t>
            </a:r>
            <a:r>
              <a:rPr lang="en-US" altLang="ko-KR" sz="1200" dirty="0" smtClean="0">
                <a:latin typeface="+mj-ea"/>
                <a:ea typeface="+mj-ea"/>
              </a:rPr>
              <a:t>2</a:t>
            </a:r>
            <a:r>
              <a:rPr lang="ko-KR" altLang="en-US" sz="1200" dirty="0" smtClean="0">
                <a:latin typeface="+mj-ea"/>
                <a:ea typeface="+mj-ea"/>
              </a:rPr>
              <a:t>개 </a:t>
            </a:r>
            <a:r>
              <a:rPr lang="en-US" altLang="ko-KR" sz="1200" dirty="0" smtClean="0">
                <a:latin typeface="+mj-ea"/>
                <a:ea typeface="+mj-ea"/>
              </a:rPr>
              <a:t>VM </a:t>
            </a:r>
            <a:r>
              <a:rPr lang="ko-KR" altLang="en-US" sz="1200" dirty="0" smtClean="0">
                <a:latin typeface="+mj-ea"/>
                <a:ea typeface="+mj-ea"/>
              </a:rPr>
              <a:t>및 </a:t>
            </a:r>
            <a:r>
              <a:rPr lang="en-US" altLang="ko-KR" sz="1200" dirty="0" smtClean="0">
                <a:latin typeface="+mj-ea"/>
                <a:ea typeface="+mj-ea"/>
              </a:rPr>
              <a:t>IP</a:t>
            </a:r>
            <a:r>
              <a:rPr lang="ko-KR" altLang="en-US" sz="1200" dirty="0" smtClean="0">
                <a:latin typeface="+mj-ea"/>
                <a:ea typeface="+mj-ea"/>
              </a:rPr>
              <a:t>주소 선택 후 저장 </a:t>
            </a:r>
            <a:r>
              <a:rPr lang="ko-KR" altLang="en-US" sz="1200" dirty="0" smtClean="0"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atin typeface="+mj-ea"/>
                <a:ea typeface="+mj-ea"/>
              </a:rPr>
              <a:t>클릭 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0457" y="4657629"/>
            <a:ext cx="671106" cy="2194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86374" y="3029510"/>
            <a:ext cx="554633" cy="2194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38049" y="6052285"/>
            <a:ext cx="554633" cy="2194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478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50" y="1351470"/>
            <a:ext cx="2407901" cy="6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제목 3"/>
          <p:cNvSpPr>
            <a:spLocks noGrp="1"/>
          </p:cNvSpPr>
          <p:nvPr>
            <p:ph type="ctrTitle"/>
          </p:nvPr>
        </p:nvSpPr>
        <p:spPr>
          <a:xfrm>
            <a:off x="1136988" y="404664"/>
            <a:ext cx="6870024" cy="856064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2. Azure Load Balancer </a:t>
            </a:r>
            <a:r>
              <a:rPr lang="ko-KR" altLang="en-US" dirty="0" smtClean="0">
                <a:latin typeface="+mj-ea"/>
              </a:rPr>
              <a:t>실습</a:t>
            </a:r>
            <a:endParaRPr lang="ko-KR" altLang="en-US" dirty="0"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6129345"/>
            <a:ext cx="45667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</a:t>
            </a:r>
            <a:r>
              <a:rPr lang="en-US" altLang="ko-KR" sz="1200" dirty="0">
                <a:latin typeface="+mj-ea"/>
                <a:ea typeface="+mj-ea"/>
              </a:rPr>
              <a:t>3</a:t>
            </a:r>
            <a:r>
              <a:rPr lang="en-US" altLang="ko-KR" sz="1200" dirty="0" smtClean="0">
                <a:latin typeface="+mj-ea"/>
                <a:ea typeface="+mj-ea"/>
              </a:rPr>
              <a:t>. </a:t>
            </a:r>
            <a:r>
              <a:rPr lang="ko-KR" altLang="en-US" sz="1200" dirty="0" smtClean="0">
                <a:latin typeface="+mj-ea"/>
                <a:ea typeface="+mj-ea"/>
              </a:rPr>
              <a:t>상태 </a:t>
            </a:r>
            <a:r>
              <a:rPr lang="ko-KR" altLang="en-US" sz="1200" dirty="0" err="1" smtClean="0">
                <a:latin typeface="+mj-ea"/>
                <a:ea typeface="+mj-ea"/>
              </a:rPr>
              <a:t>프로브</a:t>
            </a:r>
            <a:r>
              <a:rPr lang="ko-KR" altLang="en-US" sz="1200" dirty="0" smtClean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&gt; </a:t>
            </a:r>
            <a:r>
              <a:rPr lang="ko-KR" altLang="en-US" sz="1200" dirty="0" smtClean="0">
                <a:latin typeface="+mj-ea"/>
                <a:ea typeface="+mj-ea"/>
              </a:rPr>
              <a:t>추가 클릭 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53336"/>
            <a:ext cx="329137" cy="26929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13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11560" y="6479895"/>
            <a:ext cx="2673862" cy="216173"/>
          </a:xfrm>
        </p:spPr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Azure Load Balancer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72000" y="6129345"/>
            <a:ext cx="45667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</a:t>
            </a:r>
            <a:r>
              <a:rPr lang="en-US" altLang="ko-KR" sz="1200" dirty="0">
                <a:latin typeface="+mj-ea"/>
                <a:ea typeface="+mj-ea"/>
              </a:rPr>
              <a:t>4</a:t>
            </a:r>
            <a:r>
              <a:rPr lang="en-US" altLang="ko-KR" sz="1200" dirty="0" smtClean="0">
                <a:latin typeface="+mj-ea"/>
                <a:ea typeface="+mj-ea"/>
              </a:rPr>
              <a:t>. </a:t>
            </a:r>
            <a:r>
              <a:rPr lang="ko-KR" altLang="en-US" sz="1200" dirty="0" smtClean="0">
                <a:latin typeface="+mj-ea"/>
                <a:ea typeface="+mj-ea"/>
              </a:rPr>
              <a:t>옵션 </a:t>
            </a:r>
            <a:r>
              <a:rPr lang="ko-KR" altLang="en-US" sz="1200" dirty="0" smtClean="0">
                <a:latin typeface="+mj-ea"/>
                <a:ea typeface="+mj-ea"/>
              </a:rPr>
              <a:t>설정 후 확인 클릭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04" y="2348862"/>
            <a:ext cx="3873850" cy="370825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6" y="2348862"/>
            <a:ext cx="3873850" cy="33001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제목 3"/>
          <p:cNvSpPr txBox="1">
            <a:spLocks/>
          </p:cNvSpPr>
          <p:nvPr/>
        </p:nvSpPr>
        <p:spPr>
          <a:xfrm>
            <a:off x="2220586" y="1610486"/>
            <a:ext cx="4692318" cy="439296"/>
          </a:xfrm>
          <a:prstGeom prst="rect">
            <a:avLst/>
          </a:prstGeom>
        </p:spPr>
        <p:txBody>
          <a:bodyPr vert="horz" lIns="72000" tIns="45720" rIns="72000" bIns="45720" rtlCol="0" anchor="ctr">
            <a:noAutofit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49E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>
                <a:latin typeface="+mj-ea"/>
              </a:rPr>
              <a:t>2-2) </a:t>
            </a:r>
            <a:r>
              <a:rPr lang="en-US" altLang="ko-KR" sz="1800" dirty="0" smtClean="0">
                <a:latin typeface="+mj-ea"/>
              </a:rPr>
              <a:t>Load Balancer </a:t>
            </a:r>
            <a:r>
              <a:rPr lang="ko-KR" altLang="en-US" sz="1800" dirty="0">
                <a:latin typeface="+mj-ea"/>
              </a:rPr>
              <a:t>적용 확인</a:t>
            </a:r>
            <a:endParaRPr lang="ko-KR" altLang="en-US" sz="1800" dirty="0">
              <a:latin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7246" y="4858998"/>
            <a:ext cx="671106" cy="2194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38916" y="5274877"/>
            <a:ext cx="554633" cy="2194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299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50" y="1351470"/>
            <a:ext cx="2407901" cy="6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제목 3"/>
          <p:cNvSpPr>
            <a:spLocks noGrp="1"/>
          </p:cNvSpPr>
          <p:nvPr>
            <p:ph type="ctrTitle"/>
          </p:nvPr>
        </p:nvSpPr>
        <p:spPr>
          <a:xfrm>
            <a:off x="1136988" y="404664"/>
            <a:ext cx="6870024" cy="856064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2. Azure Load Balancer </a:t>
            </a:r>
            <a:r>
              <a:rPr lang="ko-KR" altLang="en-US" dirty="0" smtClean="0">
                <a:latin typeface="+mj-ea"/>
              </a:rPr>
              <a:t>실습</a:t>
            </a:r>
            <a:endParaRPr lang="ko-KR" altLang="en-US" dirty="0">
              <a:latin typeface="+mj-ea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53336"/>
            <a:ext cx="329137" cy="26929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13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11560" y="6479895"/>
            <a:ext cx="2673862" cy="216173"/>
          </a:xfrm>
        </p:spPr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Azure Load Balancer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" y="5949322"/>
            <a:ext cx="34918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</a:t>
            </a:r>
            <a:r>
              <a:rPr lang="en-US" altLang="ko-KR" sz="1200" dirty="0">
                <a:latin typeface="+mj-ea"/>
                <a:ea typeface="+mj-ea"/>
              </a:rPr>
              <a:t>5</a:t>
            </a:r>
            <a:r>
              <a:rPr lang="en-US" altLang="ko-KR" sz="1200" dirty="0" smtClean="0">
                <a:latin typeface="+mj-ea"/>
                <a:ea typeface="+mj-ea"/>
              </a:rPr>
              <a:t>. </a:t>
            </a:r>
            <a:r>
              <a:rPr lang="ko-KR" altLang="en-US" sz="1200" dirty="0" smtClean="0">
                <a:latin typeface="+mj-ea"/>
                <a:ea typeface="+mj-ea"/>
              </a:rPr>
              <a:t>부하 분산 규칙 </a:t>
            </a:r>
            <a:r>
              <a:rPr lang="en-US" altLang="ko-KR" sz="1200" dirty="0" smtClean="0">
                <a:latin typeface="+mj-ea"/>
                <a:ea typeface="+mj-ea"/>
              </a:rPr>
              <a:t>&gt; </a:t>
            </a:r>
            <a:r>
              <a:rPr lang="ko-KR" altLang="en-US" sz="1200" dirty="0" smtClean="0">
                <a:latin typeface="+mj-ea"/>
                <a:ea typeface="+mj-ea"/>
              </a:rPr>
              <a:t>추가 클릭 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31816" y="5949322"/>
            <a:ext cx="60069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</a:t>
            </a:r>
            <a:r>
              <a:rPr lang="en-US" altLang="ko-KR" sz="1200" dirty="0">
                <a:latin typeface="+mj-ea"/>
                <a:ea typeface="+mj-ea"/>
              </a:rPr>
              <a:t>6</a:t>
            </a:r>
            <a:r>
              <a:rPr lang="en-US" altLang="ko-KR" sz="1200" dirty="0" smtClean="0">
                <a:latin typeface="+mj-ea"/>
                <a:ea typeface="+mj-ea"/>
              </a:rPr>
              <a:t>. </a:t>
            </a:r>
            <a:r>
              <a:rPr lang="ko-KR" altLang="en-US" sz="1200" dirty="0" smtClean="0">
                <a:latin typeface="+mj-ea"/>
                <a:ea typeface="+mj-ea"/>
              </a:rPr>
              <a:t>옵션 설정 후 확인 클릭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04" y="2348862"/>
            <a:ext cx="3873850" cy="330608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005"/>
          <a:stretch/>
        </p:blipFill>
        <p:spPr bwMode="auto">
          <a:xfrm>
            <a:off x="2951793" y="2348862"/>
            <a:ext cx="3867936" cy="281348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제목 3"/>
          <p:cNvSpPr txBox="1">
            <a:spLocks/>
          </p:cNvSpPr>
          <p:nvPr/>
        </p:nvSpPr>
        <p:spPr>
          <a:xfrm>
            <a:off x="2220586" y="1610486"/>
            <a:ext cx="4692318" cy="439296"/>
          </a:xfrm>
          <a:prstGeom prst="rect">
            <a:avLst/>
          </a:prstGeom>
        </p:spPr>
        <p:txBody>
          <a:bodyPr vert="horz" lIns="72000" tIns="45720" rIns="72000" bIns="45720" rtlCol="0" anchor="ctr">
            <a:noAutofit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49E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>
                <a:latin typeface="+mj-ea"/>
              </a:rPr>
              <a:t>2-2) </a:t>
            </a:r>
            <a:r>
              <a:rPr lang="en-US" altLang="ko-KR" sz="1800" dirty="0" smtClean="0">
                <a:latin typeface="+mj-ea"/>
              </a:rPr>
              <a:t>Load Balancer </a:t>
            </a:r>
            <a:r>
              <a:rPr lang="ko-KR" altLang="en-US" sz="1800" dirty="0">
                <a:latin typeface="+mj-ea"/>
              </a:rPr>
              <a:t>적용 확인</a:t>
            </a:r>
            <a:endParaRPr lang="ko-KR" altLang="en-US" sz="1800" dirty="0">
              <a:latin typeface="+mj-ea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21"/>
          <a:stretch/>
        </p:blipFill>
        <p:spPr bwMode="auto">
          <a:xfrm>
            <a:off x="5131107" y="3019561"/>
            <a:ext cx="3867936" cy="232662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5237084" y="4958644"/>
            <a:ext cx="554633" cy="2194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6044" y="5049207"/>
            <a:ext cx="893243" cy="2194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11070" y="3019561"/>
            <a:ext cx="540069" cy="2194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767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50" y="1351470"/>
            <a:ext cx="2407901" cy="6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제목 3"/>
          <p:cNvSpPr>
            <a:spLocks noGrp="1"/>
          </p:cNvSpPr>
          <p:nvPr>
            <p:ph type="ctrTitle"/>
          </p:nvPr>
        </p:nvSpPr>
        <p:spPr>
          <a:xfrm>
            <a:off x="1136988" y="404664"/>
            <a:ext cx="6870024" cy="856064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2. Azure Load Balancer </a:t>
            </a:r>
            <a:r>
              <a:rPr lang="ko-KR" altLang="en-US" dirty="0" smtClean="0">
                <a:latin typeface="+mj-ea"/>
              </a:rPr>
              <a:t>실습</a:t>
            </a:r>
            <a:endParaRPr lang="ko-KR" altLang="en-US" dirty="0">
              <a:latin typeface="+mj-ea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53336"/>
            <a:ext cx="329137" cy="26929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13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11560" y="6479895"/>
            <a:ext cx="2673862" cy="216173"/>
          </a:xfrm>
        </p:spPr>
        <p:txBody>
          <a:bodyPr/>
          <a:lstStyle/>
          <a:p>
            <a:r>
              <a:rPr lang="en-US" altLang="ko-KR" dirty="0" smtClean="0"/>
              <a:t>Azure Load Balancer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6212392"/>
            <a:ext cx="45667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</a:t>
            </a:r>
            <a:r>
              <a:rPr lang="en-US" altLang="ko-KR" sz="1200" dirty="0">
                <a:latin typeface="+mj-ea"/>
                <a:ea typeface="+mj-ea"/>
              </a:rPr>
              <a:t>7</a:t>
            </a:r>
            <a:r>
              <a:rPr lang="en-US" altLang="ko-KR" sz="1200" dirty="0" smtClean="0">
                <a:latin typeface="+mj-ea"/>
                <a:ea typeface="+mj-ea"/>
              </a:rPr>
              <a:t>. </a:t>
            </a:r>
            <a:r>
              <a:rPr lang="ko-KR" altLang="en-US" sz="1200" dirty="0" smtClean="0">
                <a:latin typeface="+mj-ea"/>
                <a:ea typeface="+mj-ea"/>
              </a:rPr>
              <a:t>생성한</a:t>
            </a:r>
            <a:r>
              <a:rPr lang="en-US" altLang="ko-KR" sz="1200" dirty="0" smtClean="0">
                <a:latin typeface="+mj-ea"/>
                <a:ea typeface="+mj-ea"/>
              </a:rPr>
              <a:t> Load Balancer </a:t>
            </a:r>
            <a:r>
              <a:rPr lang="ko-KR" altLang="en-US" sz="1200" dirty="0" smtClean="0">
                <a:latin typeface="+mj-ea"/>
                <a:ea typeface="+mj-ea"/>
              </a:rPr>
              <a:t>공용 </a:t>
            </a:r>
            <a:r>
              <a:rPr lang="en-US" altLang="ko-KR" sz="1200" dirty="0" smtClean="0">
                <a:latin typeface="+mj-ea"/>
                <a:ea typeface="+mj-ea"/>
              </a:rPr>
              <a:t>IP</a:t>
            </a:r>
            <a:r>
              <a:rPr lang="ko-KR" altLang="en-US" sz="1200" dirty="0" smtClean="0">
                <a:latin typeface="+mj-ea"/>
                <a:ea typeface="+mj-ea"/>
              </a:rPr>
              <a:t>주소 원격 연결 실행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90902" y="6165531"/>
            <a:ext cx="45667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</a:t>
            </a:r>
            <a:r>
              <a:rPr lang="en-US" altLang="ko-KR" sz="1200" dirty="0">
                <a:latin typeface="+mj-ea"/>
                <a:ea typeface="+mj-ea"/>
              </a:rPr>
              <a:t>8</a:t>
            </a:r>
            <a:r>
              <a:rPr lang="en-US" altLang="ko-KR" sz="1200" dirty="0" smtClean="0">
                <a:latin typeface="+mj-ea"/>
                <a:ea typeface="+mj-ea"/>
              </a:rPr>
              <a:t>. </a:t>
            </a:r>
            <a:r>
              <a:rPr lang="ko-KR" altLang="en-US" sz="1200" dirty="0" smtClean="0">
                <a:latin typeface="+mj-ea"/>
                <a:ea typeface="+mj-ea"/>
              </a:rPr>
              <a:t>인증 정보 입력 후 확인 클릭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6" y="2348862"/>
            <a:ext cx="3824264" cy="30066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7" name="제목 3"/>
          <p:cNvSpPr txBox="1">
            <a:spLocks/>
          </p:cNvSpPr>
          <p:nvPr/>
        </p:nvSpPr>
        <p:spPr>
          <a:xfrm>
            <a:off x="2220586" y="1610486"/>
            <a:ext cx="4692318" cy="439296"/>
          </a:xfrm>
          <a:prstGeom prst="rect">
            <a:avLst/>
          </a:prstGeom>
        </p:spPr>
        <p:txBody>
          <a:bodyPr vert="horz" lIns="72000" tIns="45720" rIns="72000" bIns="45720" rtlCol="0" anchor="ctr">
            <a:noAutofit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49E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>
                <a:latin typeface="+mj-ea"/>
              </a:rPr>
              <a:t>2-2) </a:t>
            </a:r>
            <a:r>
              <a:rPr lang="en-US" altLang="ko-KR" sz="1800" dirty="0" smtClean="0">
                <a:latin typeface="+mj-ea"/>
              </a:rPr>
              <a:t>Load Balancer </a:t>
            </a:r>
            <a:r>
              <a:rPr lang="ko-KR" altLang="en-US" sz="1800" dirty="0" smtClean="0">
                <a:latin typeface="+mj-ea"/>
              </a:rPr>
              <a:t>적용 확인</a:t>
            </a:r>
            <a:endParaRPr lang="ko-KR" altLang="en-US" sz="1800" dirty="0">
              <a:latin typeface="+mj-ea"/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20" y="4672972"/>
            <a:ext cx="3761423" cy="145637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20" y="2284150"/>
            <a:ext cx="3771434" cy="233364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2591747" y="4055277"/>
            <a:ext cx="900115" cy="2414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193360" y="4956284"/>
            <a:ext cx="743896" cy="2414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6568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50" y="1351470"/>
            <a:ext cx="2407901" cy="6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제목 3"/>
          <p:cNvSpPr>
            <a:spLocks noGrp="1"/>
          </p:cNvSpPr>
          <p:nvPr>
            <p:ph type="ctrTitle"/>
          </p:nvPr>
        </p:nvSpPr>
        <p:spPr>
          <a:xfrm>
            <a:off x="1136988" y="404664"/>
            <a:ext cx="6870024" cy="856064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2. Azure Load Balancer </a:t>
            </a:r>
            <a:r>
              <a:rPr lang="ko-KR" altLang="en-US" dirty="0" smtClean="0">
                <a:latin typeface="+mj-ea"/>
              </a:rPr>
              <a:t>실습</a:t>
            </a:r>
            <a:endParaRPr lang="ko-KR" altLang="en-US" dirty="0">
              <a:latin typeface="+mj-ea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53336"/>
            <a:ext cx="329137" cy="26929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13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11560" y="6479895"/>
            <a:ext cx="2673862" cy="216173"/>
          </a:xfrm>
        </p:spPr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Azure Load Balancer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6137394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</a:t>
            </a:r>
            <a:r>
              <a:rPr lang="en-US" altLang="ko-KR" sz="1200" dirty="0" smtClean="0">
                <a:latin typeface="+mj-ea"/>
                <a:ea typeface="+mj-ea"/>
              </a:rPr>
              <a:t>9. </a:t>
            </a:r>
            <a:r>
              <a:rPr lang="ko-KR" altLang="en-US" sz="1200" dirty="0" smtClean="0">
                <a:latin typeface="+mj-ea"/>
                <a:ea typeface="+mj-ea"/>
              </a:rPr>
              <a:t>연결된 </a:t>
            </a:r>
            <a:r>
              <a:rPr lang="en-US" altLang="ko-KR" sz="1200" dirty="0" smtClean="0">
                <a:latin typeface="+mj-ea"/>
                <a:ea typeface="+mj-ea"/>
              </a:rPr>
              <a:t>VM </a:t>
            </a:r>
            <a:r>
              <a:rPr lang="ko-KR" altLang="en-US" sz="1200" dirty="0" smtClean="0">
                <a:latin typeface="+mj-ea"/>
                <a:ea typeface="+mj-ea"/>
              </a:rPr>
              <a:t>확인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7" name="제목 3"/>
          <p:cNvSpPr txBox="1">
            <a:spLocks/>
          </p:cNvSpPr>
          <p:nvPr/>
        </p:nvSpPr>
        <p:spPr>
          <a:xfrm>
            <a:off x="2220586" y="1610486"/>
            <a:ext cx="4692318" cy="439296"/>
          </a:xfrm>
          <a:prstGeom prst="rect">
            <a:avLst/>
          </a:prstGeom>
        </p:spPr>
        <p:txBody>
          <a:bodyPr vert="horz" lIns="72000" tIns="45720" rIns="72000" bIns="45720" rtlCol="0" anchor="ctr">
            <a:noAutofit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49E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>
                <a:latin typeface="+mj-ea"/>
              </a:rPr>
              <a:t>2-2) </a:t>
            </a:r>
            <a:r>
              <a:rPr lang="en-US" altLang="ko-KR" sz="1800" dirty="0" smtClean="0">
                <a:latin typeface="+mj-ea"/>
              </a:rPr>
              <a:t>Load Balancer </a:t>
            </a:r>
            <a:r>
              <a:rPr lang="ko-KR" altLang="en-US" sz="1800" dirty="0">
                <a:latin typeface="+mj-ea"/>
              </a:rPr>
              <a:t>적용 </a:t>
            </a:r>
            <a:r>
              <a:rPr lang="ko-KR" altLang="en-US" sz="1800" dirty="0" smtClean="0">
                <a:latin typeface="+mj-ea"/>
              </a:rPr>
              <a:t>확인</a:t>
            </a:r>
            <a:endParaRPr lang="ko-KR" altLang="en-US" sz="1800" dirty="0">
              <a:latin typeface="+mj-ea"/>
            </a:endParaRP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167" y="2343791"/>
            <a:ext cx="6409832" cy="360553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654924" y="2802314"/>
            <a:ext cx="381736" cy="102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28184" y="2497353"/>
            <a:ext cx="2277122" cy="72009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j-ea"/>
                <a:ea typeface="+mj-ea"/>
              </a:rPr>
              <a:t>VM-1214</a:t>
            </a:r>
            <a:r>
              <a:rPr lang="ko-KR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에 연결됨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" name="직선 화살표 연결선 3"/>
          <p:cNvCxnSpPr>
            <a:stCxn id="21" idx="3"/>
            <a:endCxn id="2" idx="1"/>
          </p:cNvCxnSpPr>
          <p:nvPr/>
        </p:nvCxnSpPr>
        <p:spPr>
          <a:xfrm>
            <a:off x="3036660" y="2853506"/>
            <a:ext cx="391524" cy="3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31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002656" y="2636912"/>
            <a:ext cx="2673994" cy="1188720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Overview</a:t>
            </a:r>
            <a:endParaRPr lang="ko-KR" altLang="en-US" dirty="0">
              <a:latin typeface="+mj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1002722" y="3933056"/>
            <a:ext cx="2673862" cy="216173"/>
          </a:xfrm>
        </p:spPr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Azure </a:t>
            </a:r>
            <a:r>
              <a:rPr lang="en-US" altLang="ko-KR" dirty="0">
                <a:latin typeface="+mj-ea"/>
                <a:ea typeface="+mj-ea"/>
              </a:rPr>
              <a:t>L</a:t>
            </a:r>
            <a:r>
              <a:rPr lang="en-US" altLang="ko-KR" dirty="0" smtClean="0">
                <a:latin typeface="+mj-ea"/>
                <a:ea typeface="+mj-ea"/>
              </a:rPr>
              <a:t>oad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Balancer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5199075" y="2275438"/>
            <a:ext cx="3479088" cy="2307124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800" b="1" dirty="0" smtClean="0">
                <a:solidFill>
                  <a:srgbClr val="4949E7"/>
                </a:solidFill>
                <a:latin typeface="+mj-ea"/>
                <a:ea typeface="+mj-ea"/>
              </a:rPr>
              <a:t>1. </a:t>
            </a:r>
            <a:r>
              <a:rPr lang="en-US" altLang="ko-KR" sz="1800" b="1" dirty="0" smtClean="0">
                <a:latin typeface="+mj-ea"/>
                <a:ea typeface="+mj-ea"/>
              </a:rPr>
              <a:t>Azure Load Balancer</a:t>
            </a:r>
            <a:r>
              <a:rPr lang="ko-KR" altLang="en-US" sz="1800" b="1" dirty="0" smtClean="0">
                <a:latin typeface="+mj-ea"/>
                <a:ea typeface="+mj-ea"/>
              </a:rPr>
              <a:t> 개요</a:t>
            </a:r>
            <a:endParaRPr lang="en-US" altLang="ko-KR" sz="1600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800" b="1" dirty="0">
                <a:solidFill>
                  <a:srgbClr val="4949E7"/>
                </a:solidFill>
                <a:latin typeface="+mj-ea"/>
                <a:ea typeface="+mj-ea"/>
              </a:rPr>
              <a:t>2</a:t>
            </a:r>
            <a:r>
              <a:rPr lang="en-US" altLang="ko-KR" sz="1800" b="1" dirty="0" smtClean="0">
                <a:solidFill>
                  <a:srgbClr val="4949E7"/>
                </a:solidFill>
                <a:latin typeface="+mj-ea"/>
                <a:ea typeface="+mj-ea"/>
              </a:rPr>
              <a:t>. </a:t>
            </a:r>
            <a:r>
              <a:rPr lang="en-US" altLang="ko-KR" sz="1800" b="1" dirty="0">
                <a:latin typeface="+mj-ea"/>
                <a:ea typeface="+mj-ea"/>
              </a:rPr>
              <a:t>Azure Load Balancer</a:t>
            </a:r>
            <a:r>
              <a:rPr lang="ko-KR" altLang="en-US" sz="1800" b="1" dirty="0">
                <a:latin typeface="+mj-ea"/>
                <a:ea typeface="+mj-ea"/>
              </a:rPr>
              <a:t> </a:t>
            </a:r>
            <a:r>
              <a:rPr lang="ko-KR" altLang="en-US" sz="1800" b="1" dirty="0" smtClean="0">
                <a:latin typeface="+mj-ea"/>
                <a:ea typeface="+mj-ea"/>
              </a:rPr>
              <a:t>실습</a:t>
            </a:r>
            <a:endParaRPr lang="en-US" altLang="ko-KR" sz="1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</a:t>
            </a:r>
            <a:r>
              <a:rPr lang="en-US" altLang="ko-KR" sz="1600" dirty="0" smtClean="0">
                <a:solidFill>
                  <a:srgbClr val="4949E7"/>
                </a:solidFill>
                <a:latin typeface="+mj-ea"/>
                <a:ea typeface="+mj-ea"/>
              </a:rPr>
              <a:t>2-1.</a:t>
            </a:r>
            <a:r>
              <a:rPr lang="en-US" altLang="ko-KR" sz="1600" dirty="0" smtClean="0">
                <a:latin typeface="+mj-ea"/>
                <a:ea typeface="+mj-ea"/>
              </a:rPr>
              <a:t> VM </a:t>
            </a:r>
            <a:r>
              <a:rPr lang="ko-KR" altLang="en-US" sz="1600" dirty="0" smtClean="0">
                <a:latin typeface="+mj-ea"/>
                <a:ea typeface="+mj-ea"/>
              </a:rPr>
              <a:t>및 </a:t>
            </a:r>
            <a:r>
              <a:rPr lang="en-US" altLang="ko-KR" sz="1600" dirty="0" smtClean="0">
                <a:latin typeface="+mj-ea"/>
                <a:ea typeface="+mj-ea"/>
              </a:rPr>
              <a:t>Load </a:t>
            </a:r>
            <a:r>
              <a:rPr lang="en-US" altLang="ko-KR" sz="1600" dirty="0" smtClean="0">
                <a:latin typeface="+mj-ea"/>
                <a:ea typeface="+mj-ea"/>
              </a:rPr>
              <a:t>Balancer </a:t>
            </a:r>
            <a:r>
              <a:rPr lang="ko-KR" altLang="en-US" sz="1600" dirty="0" smtClean="0">
                <a:latin typeface="+mj-ea"/>
                <a:ea typeface="+mj-ea"/>
              </a:rPr>
              <a:t>생성</a:t>
            </a:r>
            <a:endParaRPr lang="en-US" altLang="ko-KR" sz="1600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</a:t>
            </a:r>
            <a:r>
              <a:rPr lang="en-US" altLang="ko-KR" sz="1600" dirty="0" smtClean="0">
                <a:solidFill>
                  <a:srgbClr val="4949E7"/>
                </a:solidFill>
                <a:latin typeface="+mj-ea"/>
                <a:ea typeface="+mj-ea"/>
              </a:rPr>
              <a:t>2-2.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Load Balancer </a:t>
            </a:r>
            <a:r>
              <a:rPr lang="ko-KR" altLang="en-US" sz="1600" dirty="0" smtClean="0">
                <a:latin typeface="+mj-ea"/>
                <a:ea typeface="+mj-ea"/>
              </a:rPr>
              <a:t>적용 확인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694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50" y="1351470"/>
            <a:ext cx="2407901" cy="6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제목 3"/>
          <p:cNvSpPr>
            <a:spLocks noGrp="1"/>
          </p:cNvSpPr>
          <p:nvPr>
            <p:ph type="ctrTitle"/>
          </p:nvPr>
        </p:nvSpPr>
        <p:spPr>
          <a:xfrm>
            <a:off x="1136988" y="404664"/>
            <a:ext cx="6870024" cy="856064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2. Azure Load Balancer </a:t>
            </a:r>
            <a:r>
              <a:rPr lang="ko-KR" altLang="en-US" dirty="0" smtClean="0">
                <a:latin typeface="+mj-ea"/>
              </a:rPr>
              <a:t>실습</a:t>
            </a:r>
            <a:endParaRPr lang="ko-KR" altLang="en-US" dirty="0">
              <a:latin typeface="+mj-ea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53336"/>
            <a:ext cx="329137" cy="26929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13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11560" y="6479895"/>
            <a:ext cx="2673862" cy="216173"/>
          </a:xfrm>
        </p:spPr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Azure Load Balancer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6212392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</a:t>
            </a:r>
            <a:r>
              <a:rPr lang="en-US" altLang="ko-KR" sz="1200" dirty="0" smtClean="0">
                <a:latin typeface="+mj-ea"/>
                <a:ea typeface="+mj-ea"/>
              </a:rPr>
              <a:t>10. </a:t>
            </a:r>
            <a:r>
              <a:rPr lang="ko-KR" altLang="en-US" sz="1200" dirty="0" smtClean="0">
                <a:latin typeface="+mj-ea"/>
                <a:ea typeface="+mj-ea"/>
              </a:rPr>
              <a:t>연결된 </a:t>
            </a:r>
            <a:r>
              <a:rPr lang="en-US" altLang="ko-KR" sz="1200" dirty="0" smtClean="0">
                <a:latin typeface="+mj-ea"/>
                <a:ea typeface="+mj-ea"/>
              </a:rPr>
              <a:t>VM </a:t>
            </a:r>
            <a:r>
              <a:rPr lang="ko-KR" altLang="en-US" sz="1200" dirty="0" smtClean="0">
                <a:latin typeface="+mj-ea"/>
                <a:ea typeface="+mj-ea"/>
              </a:rPr>
              <a:t>종료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477" y="2343791"/>
            <a:ext cx="6409832" cy="360553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7" name="제목 3"/>
          <p:cNvSpPr txBox="1">
            <a:spLocks/>
          </p:cNvSpPr>
          <p:nvPr/>
        </p:nvSpPr>
        <p:spPr>
          <a:xfrm>
            <a:off x="2220586" y="1610486"/>
            <a:ext cx="4692318" cy="439296"/>
          </a:xfrm>
          <a:prstGeom prst="rect">
            <a:avLst/>
          </a:prstGeom>
        </p:spPr>
        <p:txBody>
          <a:bodyPr vert="horz" lIns="72000" tIns="45720" rIns="72000" bIns="45720" rtlCol="0" anchor="ctr">
            <a:noAutofit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49E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>
                <a:latin typeface="+mj-ea"/>
              </a:rPr>
              <a:t>2-2) </a:t>
            </a:r>
            <a:r>
              <a:rPr lang="en-US" altLang="ko-KR" sz="1800" dirty="0" smtClean="0">
                <a:latin typeface="+mj-ea"/>
              </a:rPr>
              <a:t>Load Balancer </a:t>
            </a:r>
            <a:r>
              <a:rPr lang="ko-KR" altLang="en-US" sz="1800" dirty="0">
                <a:latin typeface="+mj-ea"/>
              </a:rPr>
              <a:t>적용 </a:t>
            </a:r>
            <a:r>
              <a:rPr lang="ko-KR" altLang="en-US" sz="1800" dirty="0" smtClean="0">
                <a:latin typeface="+mj-ea"/>
              </a:rPr>
              <a:t>확인</a:t>
            </a:r>
            <a:endParaRPr lang="ko-KR" altLang="en-US" sz="1800" dirty="0"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68439" y="5385604"/>
            <a:ext cx="260732" cy="102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502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50" y="1351470"/>
            <a:ext cx="2407901" cy="6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제목 3"/>
          <p:cNvSpPr>
            <a:spLocks noGrp="1"/>
          </p:cNvSpPr>
          <p:nvPr>
            <p:ph type="ctrTitle"/>
          </p:nvPr>
        </p:nvSpPr>
        <p:spPr>
          <a:xfrm>
            <a:off x="1136988" y="404664"/>
            <a:ext cx="6870024" cy="856064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2. Azure Load Balancer </a:t>
            </a:r>
            <a:r>
              <a:rPr lang="ko-KR" altLang="en-US" dirty="0" smtClean="0">
                <a:latin typeface="+mj-ea"/>
              </a:rPr>
              <a:t>실습</a:t>
            </a:r>
            <a:endParaRPr lang="ko-KR" altLang="en-US" dirty="0">
              <a:latin typeface="+mj-ea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53336"/>
            <a:ext cx="329137" cy="26929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13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11560" y="6479895"/>
            <a:ext cx="2673862" cy="216173"/>
          </a:xfrm>
        </p:spPr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Azure Load Balancer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7" name="제목 3"/>
          <p:cNvSpPr txBox="1">
            <a:spLocks/>
          </p:cNvSpPr>
          <p:nvPr/>
        </p:nvSpPr>
        <p:spPr>
          <a:xfrm>
            <a:off x="2220586" y="1610486"/>
            <a:ext cx="4692318" cy="439296"/>
          </a:xfrm>
          <a:prstGeom prst="rect">
            <a:avLst/>
          </a:prstGeom>
        </p:spPr>
        <p:txBody>
          <a:bodyPr vert="horz" lIns="72000" tIns="45720" rIns="72000" bIns="45720" rtlCol="0" anchor="ctr">
            <a:noAutofit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49E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>
                <a:latin typeface="+mj-ea"/>
              </a:rPr>
              <a:t>2-2) </a:t>
            </a:r>
            <a:r>
              <a:rPr lang="en-US" altLang="ko-KR" sz="1800" dirty="0" smtClean="0">
                <a:latin typeface="+mj-ea"/>
              </a:rPr>
              <a:t>Load Balancer </a:t>
            </a:r>
            <a:r>
              <a:rPr lang="ko-KR" altLang="en-US" sz="1800" dirty="0">
                <a:latin typeface="+mj-ea"/>
              </a:rPr>
              <a:t>적용 </a:t>
            </a:r>
            <a:r>
              <a:rPr lang="ko-KR" altLang="en-US" sz="1800" dirty="0" smtClean="0">
                <a:latin typeface="+mj-ea"/>
              </a:rPr>
              <a:t>확인</a:t>
            </a:r>
            <a:endParaRPr lang="ko-KR" altLang="en-US" sz="1800" dirty="0">
              <a:latin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1470" y="3318095"/>
            <a:ext cx="17891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Step </a:t>
            </a:r>
            <a:r>
              <a:rPr lang="en-US" altLang="ko-KR" sz="1200" dirty="0" smtClean="0">
                <a:latin typeface="+mj-ea"/>
                <a:ea typeface="+mj-ea"/>
              </a:rPr>
              <a:t>11. </a:t>
            </a:r>
            <a:r>
              <a:rPr lang="en-US" altLang="ko-KR" sz="1200" dirty="0" smtClean="0">
                <a:latin typeface="+mj-ea"/>
                <a:ea typeface="+mj-ea"/>
              </a:rPr>
              <a:t>Load Balancer IP</a:t>
            </a:r>
            <a:r>
              <a:rPr lang="ko-KR" altLang="en-US" sz="1200" dirty="0" smtClean="0">
                <a:latin typeface="+mj-ea"/>
                <a:ea typeface="+mj-ea"/>
              </a:rPr>
              <a:t>로 </a:t>
            </a:r>
            <a:r>
              <a:rPr lang="ko-KR" altLang="en-US" sz="1200" dirty="0" err="1" smtClean="0">
                <a:latin typeface="+mj-ea"/>
                <a:ea typeface="+mj-ea"/>
              </a:rPr>
              <a:t>재연결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71" y="2348862"/>
            <a:ext cx="2569103" cy="99472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697" y="2348862"/>
            <a:ext cx="6409832" cy="360553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2302696" y="6129345"/>
            <a:ext cx="68413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</a:t>
            </a:r>
            <a:r>
              <a:rPr lang="en-US" altLang="ko-KR" sz="1200" dirty="0" smtClean="0">
                <a:latin typeface="+mj-ea"/>
                <a:ea typeface="+mj-ea"/>
              </a:rPr>
              <a:t>12. </a:t>
            </a:r>
            <a:r>
              <a:rPr lang="ko-KR" altLang="en-US" sz="1200" dirty="0" smtClean="0">
                <a:latin typeface="+mj-ea"/>
                <a:ea typeface="+mj-ea"/>
              </a:rPr>
              <a:t>다른 </a:t>
            </a:r>
            <a:r>
              <a:rPr lang="en-US" altLang="ko-KR" sz="1200" dirty="0" smtClean="0">
                <a:latin typeface="+mj-ea"/>
                <a:ea typeface="+mj-ea"/>
              </a:rPr>
              <a:t>VM</a:t>
            </a:r>
            <a:r>
              <a:rPr lang="ko-KR" altLang="en-US" sz="1200" dirty="0" smtClean="0">
                <a:latin typeface="+mj-ea"/>
                <a:ea typeface="+mj-ea"/>
              </a:rPr>
              <a:t>으로 접속된 것 확인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618830" y="2818080"/>
            <a:ext cx="381736" cy="102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392090" y="2513119"/>
            <a:ext cx="2520814" cy="72009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j-ea"/>
                <a:ea typeface="+mj-ea"/>
              </a:rPr>
              <a:t>VM-1214A</a:t>
            </a:r>
            <a:r>
              <a:rPr lang="ko-KR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에 연결됨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1" name="직선 화살표 연결선 20"/>
          <p:cNvCxnSpPr>
            <a:stCxn id="19" idx="3"/>
            <a:endCxn id="20" idx="1"/>
          </p:cNvCxnSpPr>
          <p:nvPr/>
        </p:nvCxnSpPr>
        <p:spPr>
          <a:xfrm>
            <a:off x="4000566" y="2869272"/>
            <a:ext cx="391524" cy="3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05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002656" y="2636912"/>
            <a:ext cx="2673994" cy="1188720"/>
          </a:xfrm>
        </p:spPr>
        <p:txBody>
          <a:bodyPr/>
          <a:lstStyle/>
          <a:p>
            <a:r>
              <a:rPr lang="en-US" altLang="ko-KR" dirty="0" smtClean="0"/>
              <a:t>References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1002722" y="3933056"/>
            <a:ext cx="2673862" cy="216173"/>
          </a:xfrm>
        </p:spPr>
        <p:txBody>
          <a:bodyPr/>
          <a:lstStyle/>
          <a:p>
            <a:r>
              <a:rPr lang="en-US" altLang="ko-KR" dirty="0" smtClean="0"/>
              <a:t>Azure Virtual Machine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4932046" y="1628770"/>
            <a:ext cx="4140529" cy="3567285"/>
          </a:xfrm>
        </p:spPr>
        <p:txBody>
          <a:bodyPr>
            <a:noAutofit/>
          </a:bodyPr>
          <a:lstStyle/>
          <a:p>
            <a:r>
              <a:rPr lang="en-US" altLang="ko-KR" sz="1400" b="1" dirty="0" smtClean="0">
                <a:solidFill>
                  <a:srgbClr val="4949E7"/>
                </a:solidFill>
                <a:latin typeface="+mj-ea"/>
                <a:ea typeface="+mj-ea"/>
              </a:rPr>
              <a:t>1. </a:t>
            </a:r>
            <a:r>
              <a:rPr lang="en-US" altLang="ko-KR" sz="1400" dirty="0" smtClean="0">
                <a:latin typeface="+mj-ea"/>
                <a:ea typeface="+mj-ea"/>
              </a:rPr>
              <a:t>10979 - Microsoft Azure Fundamentals </a:t>
            </a:r>
            <a:br>
              <a:rPr lang="en-US" altLang="ko-KR" sz="1400" dirty="0" smtClean="0">
                <a:latin typeface="+mj-ea"/>
                <a:ea typeface="+mj-ea"/>
              </a:rPr>
            </a:br>
            <a:r>
              <a:rPr lang="en-US" altLang="ko-KR" sz="1400" dirty="0" smtClean="0">
                <a:latin typeface="+mj-ea"/>
                <a:ea typeface="+mj-ea"/>
              </a:rPr>
              <a:t>    Module 5</a:t>
            </a:r>
            <a:br>
              <a:rPr lang="en-US" altLang="ko-KR" sz="1400" dirty="0" smtClean="0">
                <a:latin typeface="+mj-ea"/>
                <a:ea typeface="+mj-ea"/>
              </a:rPr>
            </a:b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b="1" dirty="0">
                <a:solidFill>
                  <a:srgbClr val="4949E7"/>
                </a:solidFill>
                <a:latin typeface="+mj-ea"/>
              </a:rPr>
              <a:t>2</a:t>
            </a:r>
            <a:r>
              <a:rPr lang="en-US" altLang="ko-KR" sz="1400" b="1" dirty="0" smtClean="0">
                <a:solidFill>
                  <a:srgbClr val="4949E7"/>
                </a:solidFill>
                <a:latin typeface="+mj-ea"/>
              </a:rPr>
              <a:t>. </a:t>
            </a:r>
            <a:r>
              <a:rPr lang="en-US" altLang="ko-KR" sz="1400" dirty="0" smtClean="0">
                <a:latin typeface="+mj-ea"/>
                <a:ea typeface="+mj-ea"/>
              </a:rPr>
              <a:t>20533 – Implementing Microsoft Azure </a:t>
            </a:r>
            <a:br>
              <a:rPr lang="en-US" altLang="ko-KR" sz="1400" dirty="0" smtClean="0">
                <a:latin typeface="+mj-ea"/>
                <a:ea typeface="+mj-ea"/>
              </a:rPr>
            </a:br>
            <a:r>
              <a:rPr lang="en-US" altLang="ko-KR" sz="1400" dirty="0" smtClean="0">
                <a:latin typeface="+mj-ea"/>
                <a:ea typeface="+mj-ea"/>
              </a:rPr>
              <a:t>    Infrastructure Solutions Module </a:t>
            </a:r>
          </a:p>
          <a:p>
            <a:endParaRPr lang="en-US" altLang="ko-KR" sz="1400" dirty="0" smtClean="0">
              <a:latin typeface="+mj-ea"/>
              <a:ea typeface="+mj-ea"/>
            </a:endParaRPr>
          </a:p>
          <a:p>
            <a:r>
              <a:rPr lang="en-US" altLang="ko-KR" sz="1400" b="1" dirty="0">
                <a:solidFill>
                  <a:srgbClr val="4949E7"/>
                </a:solidFill>
                <a:latin typeface="+mj-ea"/>
              </a:rPr>
              <a:t>3</a:t>
            </a:r>
            <a:r>
              <a:rPr lang="en-US" altLang="ko-KR" sz="1400" b="1" dirty="0" smtClean="0">
                <a:solidFill>
                  <a:srgbClr val="4949E7"/>
                </a:solidFill>
                <a:latin typeface="+mj-ea"/>
              </a:rPr>
              <a:t>. </a:t>
            </a:r>
            <a:r>
              <a:rPr lang="en-US" altLang="ko-KR" sz="1400" dirty="0">
                <a:latin typeface="+mj-ea"/>
                <a:ea typeface="+mj-ea"/>
              </a:rPr>
              <a:t>https://</a:t>
            </a:r>
            <a:r>
              <a:rPr lang="en-US" altLang="ko-KR" sz="1400" dirty="0" smtClean="0">
                <a:latin typeface="+mj-ea"/>
                <a:ea typeface="+mj-ea"/>
              </a:rPr>
              <a:t>docs.microsoft.com/ko-kr/azure/load-</a:t>
            </a:r>
            <a:br>
              <a:rPr lang="en-US" altLang="ko-KR" sz="1400" dirty="0" smtClean="0">
                <a:latin typeface="+mj-ea"/>
                <a:ea typeface="+mj-ea"/>
              </a:rPr>
            </a:br>
            <a:r>
              <a:rPr lang="en-US" altLang="ko-KR" sz="1400" dirty="0" smtClean="0">
                <a:latin typeface="+mj-ea"/>
                <a:ea typeface="+mj-ea"/>
              </a:rPr>
              <a:t>   balancer/load-balancer-overview</a:t>
            </a:r>
          </a:p>
        </p:txBody>
      </p:sp>
    </p:spTree>
    <p:extLst>
      <p:ext uri="{BB962C8B-B14F-4D97-AF65-F5344CB8AC3E}">
        <p14:creationId xmlns:p14="http://schemas.microsoft.com/office/powerpoint/2010/main" val="203986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55676" y="3157736"/>
            <a:ext cx="5832648" cy="1188720"/>
          </a:xfrm>
        </p:spPr>
        <p:txBody>
          <a:bodyPr>
            <a:noAutofit/>
          </a:bodyPr>
          <a:lstStyle/>
          <a:p>
            <a:pPr algn="ctr"/>
            <a:r>
              <a:rPr lang="en-US" altLang="ko-KR" dirty="0" smtClean="0"/>
              <a:t>Thank You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Q &amp; A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123728" y="3725788"/>
            <a:ext cx="49901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" descr="Azure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946" y="1451500"/>
            <a:ext cx="1197517" cy="938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텍스트 개체 틀 4"/>
          <p:cNvSpPr txBox="1">
            <a:spLocks/>
          </p:cNvSpPr>
          <p:nvPr/>
        </p:nvSpPr>
        <p:spPr>
          <a:xfrm>
            <a:off x="5395210" y="5949280"/>
            <a:ext cx="371329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/>
              <a:t>Tel : </a:t>
            </a:r>
            <a:r>
              <a:rPr lang="en-US" altLang="ko-KR" dirty="0" smtClean="0"/>
              <a:t>010-6376-3043</a:t>
            </a:r>
          </a:p>
          <a:p>
            <a:pPr algn="r"/>
            <a:r>
              <a:rPr lang="en-US" altLang="ko-KR" dirty="0" smtClean="0"/>
              <a:t>Email : asg0221@naver.com</a:t>
            </a:r>
          </a:p>
          <a:p>
            <a:pPr algn="r"/>
            <a:r>
              <a:rPr lang="en-US" altLang="ko-KR" dirty="0" err="1" smtClean="0"/>
              <a:t>Git</a:t>
            </a:r>
            <a:r>
              <a:rPr lang="en-US" altLang="ko-KR" dirty="0" smtClean="0"/>
              <a:t> Address : github.com/</a:t>
            </a:r>
            <a:r>
              <a:rPr lang="en-US" altLang="ko-KR" dirty="0" err="1" smtClean="0"/>
              <a:t>SungeunAn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00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50" y="1351470"/>
            <a:ext cx="2407901" cy="6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제목 3"/>
          <p:cNvSpPr>
            <a:spLocks noGrp="1"/>
          </p:cNvSpPr>
          <p:nvPr>
            <p:ph type="ctrTitle"/>
          </p:nvPr>
        </p:nvSpPr>
        <p:spPr>
          <a:xfrm>
            <a:off x="1449262" y="404664"/>
            <a:ext cx="6245476" cy="856064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1. Azure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Load Balancer </a:t>
            </a:r>
            <a:r>
              <a:rPr lang="ko-KR" altLang="en-US" dirty="0" smtClean="0">
                <a:latin typeface="+mj-ea"/>
              </a:rPr>
              <a:t>개요</a:t>
            </a:r>
            <a:endParaRPr lang="ko-KR" altLang="en-US" dirty="0">
              <a:latin typeface="+mj-ea"/>
            </a:endParaRPr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1115616" y="1700808"/>
            <a:ext cx="7056784" cy="2307124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4949E7"/>
                </a:solidFill>
                <a:latin typeface="+mj-ea"/>
                <a:ea typeface="+mj-ea"/>
              </a:rPr>
              <a:t>1.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Azure Load Balancer</a:t>
            </a:r>
            <a:r>
              <a:rPr lang="ko-KR" altLang="en-US" sz="1600" dirty="0" smtClean="0">
                <a:latin typeface="+mj-ea"/>
                <a:ea typeface="+mj-ea"/>
              </a:rPr>
              <a:t>의 역할</a:t>
            </a:r>
            <a:endParaRPr lang="en-US" altLang="ko-KR" sz="1600" dirty="0" smtClean="0">
              <a:latin typeface="+mj-ea"/>
              <a:ea typeface="+mj-ea"/>
            </a:endParaRPr>
          </a:p>
          <a:p>
            <a:pPr lvl="1">
              <a:lnSpc>
                <a:spcPct val="200000"/>
              </a:lnSpc>
            </a:pPr>
            <a:r>
              <a:rPr lang="ko-KR" altLang="en-US" sz="1200" dirty="0" smtClean="0">
                <a:latin typeface="+mj-ea"/>
                <a:ea typeface="+mj-ea"/>
              </a:rPr>
              <a:t>부하 분산 처리 </a:t>
            </a:r>
            <a:r>
              <a:rPr lang="en-US" altLang="ko-KR" sz="1200" dirty="0" smtClean="0">
                <a:latin typeface="+mj-ea"/>
                <a:ea typeface="+mj-ea"/>
              </a:rPr>
              <a:t>: </a:t>
            </a:r>
            <a:r>
              <a:rPr lang="ko-KR" altLang="en-US" sz="1200" dirty="0" smtClean="0">
                <a:latin typeface="+mj-ea"/>
                <a:ea typeface="+mj-ea"/>
              </a:rPr>
              <a:t>부하를 여러 </a:t>
            </a:r>
            <a:r>
              <a:rPr lang="en-US" altLang="ko-KR" sz="1200" dirty="0" smtClean="0">
                <a:latin typeface="+mj-ea"/>
                <a:ea typeface="+mj-ea"/>
              </a:rPr>
              <a:t>VM</a:t>
            </a:r>
            <a:r>
              <a:rPr lang="ko-KR" altLang="en-US" sz="1200" dirty="0" smtClean="0">
                <a:latin typeface="+mj-ea"/>
                <a:ea typeface="+mj-ea"/>
              </a:rPr>
              <a:t>에 분산시킴</a:t>
            </a:r>
            <a:endParaRPr lang="en-US" altLang="ko-KR" sz="1200" dirty="0" smtClean="0">
              <a:latin typeface="+mj-ea"/>
              <a:ea typeface="+mj-ea"/>
            </a:endParaRPr>
          </a:p>
          <a:p>
            <a:pPr lvl="1">
              <a:lnSpc>
                <a:spcPct val="200000"/>
              </a:lnSpc>
            </a:pPr>
            <a:r>
              <a:rPr lang="ko-KR" altLang="en-US" sz="1200" dirty="0" smtClean="0">
                <a:latin typeface="+mj-ea"/>
                <a:ea typeface="+mj-ea"/>
              </a:rPr>
              <a:t>비정상 연결 방지 </a:t>
            </a:r>
            <a:r>
              <a:rPr lang="en-US" altLang="ko-KR" sz="1200" dirty="0" smtClean="0">
                <a:latin typeface="+mj-ea"/>
                <a:ea typeface="+mj-ea"/>
              </a:rPr>
              <a:t>: Probe</a:t>
            </a:r>
            <a:r>
              <a:rPr lang="ko-KR" altLang="en-US" sz="1200" dirty="0">
                <a:latin typeface="+mj-ea"/>
                <a:ea typeface="+mj-ea"/>
              </a:rPr>
              <a:t>를 통해 </a:t>
            </a:r>
            <a:r>
              <a:rPr lang="en-US" altLang="ko-KR" sz="1200" dirty="0" smtClean="0">
                <a:latin typeface="+mj-ea"/>
                <a:ea typeface="+mj-ea"/>
              </a:rPr>
              <a:t>VM</a:t>
            </a:r>
            <a:r>
              <a:rPr lang="ko-KR" altLang="en-US" sz="1200" dirty="0">
                <a:latin typeface="+mj-ea"/>
                <a:ea typeface="+mj-ea"/>
              </a:rPr>
              <a:t>에 </a:t>
            </a:r>
            <a:r>
              <a:rPr lang="ko-KR" altLang="en-US" sz="1200" dirty="0" smtClean="0">
                <a:latin typeface="+mj-ea"/>
                <a:ea typeface="+mj-ea"/>
              </a:rPr>
              <a:t>문제가 있을 경우</a:t>
            </a:r>
            <a:r>
              <a:rPr lang="en-US" altLang="ko-KR" sz="1200" dirty="0" smtClean="0">
                <a:latin typeface="+mj-ea"/>
                <a:ea typeface="+mj-ea"/>
              </a:rPr>
              <a:t/>
            </a:r>
            <a:br>
              <a:rPr lang="en-US" altLang="ko-KR" sz="1200" dirty="0" smtClean="0">
                <a:latin typeface="+mj-ea"/>
                <a:ea typeface="+mj-ea"/>
              </a:rPr>
            </a:br>
            <a:r>
              <a:rPr lang="ko-KR" altLang="en-US" sz="1200" dirty="0" smtClean="0">
                <a:latin typeface="+mj-ea"/>
                <a:ea typeface="+mj-ea"/>
              </a:rPr>
              <a:t>다른 </a:t>
            </a:r>
            <a:r>
              <a:rPr lang="en-US" altLang="ko-KR" sz="1200" dirty="0">
                <a:latin typeface="+mj-ea"/>
                <a:ea typeface="+mj-ea"/>
              </a:rPr>
              <a:t>VM</a:t>
            </a:r>
            <a:r>
              <a:rPr lang="ko-KR" altLang="en-US" sz="1200" dirty="0">
                <a:latin typeface="+mj-ea"/>
                <a:ea typeface="+mj-ea"/>
              </a:rPr>
              <a:t>으로 </a:t>
            </a:r>
            <a:r>
              <a:rPr lang="ko-KR" altLang="en-US" sz="1200" dirty="0" smtClean="0">
                <a:latin typeface="+mj-ea"/>
                <a:ea typeface="+mj-ea"/>
              </a:rPr>
              <a:t>연결</a:t>
            </a:r>
            <a:endParaRPr lang="en-US" altLang="ko-KR" sz="1200" dirty="0" smtClean="0">
              <a:latin typeface="+mj-ea"/>
              <a:ea typeface="+mj-ea"/>
            </a:endParaRPr>
          </a:p>
          <a:p>
            <a:pPr lvl="1">
              <a:lnSpc>
                <a:spcPct val="200000"/>
              </a:lnSpc>
            </a:pPr>
            <a:r>
              <a:rPr lang="ko-KR" altLang="en-US" sz="1200" dirty="0" smtClean="0">
                <a:latin typeface="+mj-ea"/>
                <a:ea typeface="+mj-ea"/>
              </a:rPr>
              <a:t>포트 전달 </a:t>
            </a:r>
            <a:r>
              <a:rPr lang="en-US" altLang="ko-KR" sz="1200" dirty="0" smtClean="0">
                <a:latin typeface="+mj-ea"/>
                <a:ea typeface="+mj-ea"/>
              </a:rPr>
              <a:t>: </a:t>
            </a:r>
            <a:r>
              <a:rPr lang="ko-KR" altLang="en-US" sz="1200" dirty="0" err="1" smtClean="0">
                <a:latin typeface="+mj-ea"/>
                <a:ea typeface="+mj-ea"/>
              </a:rPr>
              <a:t>인바운드</a:t>
            </a:r>
            <a:r>
              <a:rPr lang="ko-KR" altLang="en-US" sz="1200" dirty="0" smtClean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NAT </a:t>
            </a:r>
            <a:r>
              <a:rPr lang="ko-KR" altLang="en-US" sz="1200" dirty="0" smtClean="0">
                <a:latin typeface="+mj-ea"/>
                <a:ea typeface="+mj-ea"/>
              </a:rPr>
              <a:t>규칙을 통해 </a:t>
            </a:r>
            <a:r>
              <a:rPr lang="en-US" altLang="ko-KR" sz="1200" dirty="0" smtClean="0">
                <a:latin typeface="+mj-ea"/>
                <a:ea typeface="+mj-ea"/>
              </a:rPr>
              <a:t>Front-end</a:t>
            </a:r>
            <a:r>
              <a:rPr lang="ko-KR" altLang="en-US" sz="1200" dirty="0" smtClean="0">
                <a:latin typeface="+mj-ea"/>
                <a:ea typeface="+mj-ea"/>
              </a:rPr>
              <a:t>의 특정 </a:t>
            </a:r>
            <a:r>
              <a:rPr lang="en-US" altLang="ko-KR" sz="1200" dirty="0" smtClean="0">
                <a:latin typeface="+mj-ea"/>
                <a:ea typeface="+mj-ea"/>
              </a:rPr>
              <a:t>IP,</a:t>
            </a:r>
            <a:br>
              <a:rPr lang="en-US" altLang="ko-KR" sz="1200" dirty="0" smtClean="0">
                <a:latin typeface="+mj-ea"/>
                <a:ea typeface="+mj-ea"/>
              </a:rPr>
            </a:br>
            <a:r>
              <a:rPr lang="ko-KR" altLang="en-US" sz="1200" dirty="0" smtClean="0">
                <a:latin typeface="+mj-ea"/>
                <a:ea typeface="+mj-ea"/>
              </a:rPr>
              <a:t>특정 포트에서의 접근을 특정 </a:t>
            </a:r>
            <a:r>
              <a:rPr lang="en-US" altLang="ko-KR" sz="1200" dirty="0" smtClean="0">
                <a:latin typeface="+mj-ea"/>
                <a:ea typeface="+mj-ea"/>
              </a:rPr>
              <a:t>Back-end</a:t>
            </a:r>
            <a:r>
              <a:rPr lang="ko-KR" altLang="en-US" sz="1200" dirty="0" smtClean="0">
                <a:latin typeface="+mj-ea"/>
                <a:ea typeface="+mj-ea"/>
              </a:rPr>
              <a:t>의 특정 포트로 연결</a:t>
            </a:r>
            <a:endParaRPr lang="en-US" altLang="ko-KR" sz="1200" dirty="0" smtClean="0">
              <a:latin typeface="+mj-ea"/>
              <a:ea typeface="+mj-ea"/>
            </a:endParaRPr>
          </a:p>
          <a:p>
            <a:pPr lvl="1">
              <a:lnSpc>
                <a:spcPct val="200000"/>
              </a:lnSpc>
            </a:pP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 smtClean="0">
                <a:solidFill>
                  <a:srgbClr val="4949E7"/>
                </a:solidFill>
                <a:latin typeface="+mj-ea"/>
                <a:ea typeface="+mj-ea"/>
              </a:rPr>
              <a:t>2</a:t>
            </a:r>
            <a:r>
              <a:rPr lang="en-US" altLang="ko-KR" sz="1600" b="1" dirty="0">
                <a:solidFill>
                  <a:srgbClr val="4949E7"/>
                </a:solidFill>
                <a:latin typeface="+mj-ea"/>
                <a:ea typeface="+mj-ea"/>
              </a:rPr>
              <a:t>. </a:t>
            </a:r>
            <a:r>
              <a:rPr lang="en-US" altLang="ko-KR" sz="1600" dirty="0" smtClean="0">
                <a:latin typeface="+mj-ea"/>
                <a:ea typeface="+mj-ea"/>
              </a:rPr>
              <a:t>Azure </a:t>
            </a:r>
            <a:r>
              <a:rPr lang="ko-KR" altLang="en-US" sz="1600" dirty="0" smtClean="0">
                <a:latin typeface="+mj-ea"/>
                <a:ea typeface="+mj-ea"/>
              </a:rPr>
              <a:t>부하 분산 처리 기능의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종</a:t>
            </a:r>
            <a:r>
              <a:rPr lang="ko-KR" altLang="en-US" sz="1600" dirty="0">
                <a:latin typeface="+mj-ea"/>
                <a:ea typeface="+mj-ea"/>
              </a:rPr>
              <a:t>류</a:t>
            </a:r>
            <a:endParaRPr lang="en-US" altLang="ko-KR" sz="1600" dirty="0" smtClean="0">
              <a:latin typeface="+mj-ea"/>
              <a:ea typeface="+mj-ea"/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Azure</a:t>
            </a:r>
            <a:r>
              <a:rPr lang="ko-KR" altLang="en-US" sz="1200" dirty="0" smtClean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Load Balancer (L4) : </a:t>
            </a:r>
            <a:r>
              <a:rPr lang="ko-KR" altLang="en-US" sz="1200" dirty="0" smtClean="0">
                <a:latin typeface="+mj-ea"/>
                <a:ea typeface="+mj-ea"/>
              </a:rPr>
              <a:t>하나의 데이터 센터 내에서만 부하의 분산 처리 가능</a:t>
            </a:r>
            <a:endParaRPr lang="en-US" altLang="ko-KR" sz="1200" dirty="0" smtClean="0">
              <a:latin typeface="+mj-ea"/>
              <a:ea typeface="+mj-ea"/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Application Gateway (L7) : </a:t>
            </a:r>
            <a:r>
              <a:rPr lang="ko-KR" altLang="en-US" sz="1200" dirty="0" smtClean="0">
                <a:latin typeface="+mj-ea"/>
                <a:ea typeface="+mj-ea"/>
              </a:rPr>
              <a:t>데이터 센터 간 부하의 분산 처리 가능</a:t>
            </a:r>
            <a:endParaRPr lang="en-US" altLang="ko-KR" sz="1200" dirty="0">
              <a:latin typeface="+mj-ea"/>
              <a:ea typeface="+mj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53336"/>
            <a:ext cx="329137" cy="26929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14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11560" y="6479895"/>
            <a:ext cx="2673862" cy="216173"/>
          </a:xfrm>
        </p:spPr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Azure Load Balancer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55" y="1409427"/>
            <a:ext cx="2328074" cy="3279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923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50" y="1351470"/>
            <a:ext cx="2407901" cy="6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제목 3"/>
          <p:cNvSpPr>
            <a:spLocks noGrp="1"/>
          </p:cNvSpPr>
          <p:nvPr>
            <p:ph type="ctrTitle"/>
          </p:nvPr>
        </p:nvSpPr>
        <p:spPr>
          <a:xfrm>
            <a:off x="1449262" y="404664"/>
            <a:ext cx="6245476" cy="856064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1. Azure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Load Balancer </a:t>
            </a:r>
            <a:r>
              <a:rPr lang="ko-KR" altLang="en-US" dirty="0" smtClean="0">
                <a:latin typeface="+mj-ea"/>
              </a:rPr>
              <a:t>개요</a:t>
            </a:r>
            <a:endParaRPr lang="ko-KR" altLang="en-US" dirty="0">
              <a:latin typeface="+mj-ea"/>
            </a:endParaRPr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1115616" y="1700808"/>
            <a:ext cx="7056784" cy="2307124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4949E7"/>
                </a:solidFill>
                <a:latin typeface="+mj-ea"/>
                <a:ea typeface="+mj-ea"/>
              </a:rPr>
              <a:t>3</a:t>
            </a:r>
            <a:r>
              <a:rPr lang="en-US" altLang="ko-KR" sz="1600" b="1" dirty="0" smtClean="0">
                <a:solidFill>
                  <a:srgbClr val="4949E7"/>
                </a:solidFill>
                <a:latin typeface="+mj-ea"/>
                <a:ea typeface="+mj-ea"/>
              </a:rPr>
              <a:t>.</a:t>
            </a:r>
            <a:r>
              <a:rPr lang="en-US" altLang="ko-KR" sz="1600" dirty="0" smtClean="0">
                <a:latin typeface="+mj-ea"/>
                <a:ea typeface="+mj-ea"/>
              </a:rPr>
              <a:t> Azure Load Balancer</a:t>
            </a:r>
            <a:r>
              <a:rPr lang="ko-KR" altLang="en-US" sz="1600" dirty="0" smtClean="0">
                <a:latin typeface="+mj-ea"/>
                <a:ea typeface="+mj-ea"/>
              </a:rPr>
              <a:t>의 종</a:t>
            </a:r>
            <a:r>
              <a:rPr lang="ko-KR" altLang="en-US" sz="1600" dirty="0">
                <a:latin typeface="+mj-ea"/>
                <a:ea typeface="+mj-ea"/>
              </a:rPr>
              <a:t>류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arenR"/>
            </a:pPr>
            <a:r>
              <a:rPr lang="ko-KR" altLang="en-US" sz="1400" dirty="0" smtClean="0">
                <a:latin typeface="+mj-ea"/>
                <a:ea typeface="+mj-ea"/>
              </a:rPr>
              <a:t>공용 </a:t>
            </a:r>
            <a:r>
              <a:rPr lang="en-US" altLang="ko-KR" sz="1400" dirty="0" smtClean="0">
                <a:latin typeface="+mj-ea"/>
                <a:ea typeface="+mj-ea"/>
              </a:rPr>
              <a:t>Load Balancer</a:t>
            </a:r>
          </a:p>
          <a:p>
            <a:pPr lvl="2">
              <a:lnSpc>
                <a:spcPct val="200000"/>
              </a:lnSpc>
            </a:pPr>
            <a:r>
              <a:rPr lang="ko-KR" altLang="en-US" sz="1200" dirty="0" err="1" smtClean="0">
                <a:latin typeface="+mj-ea"/>
                <a:ea typeface="+mj-ea"/>
              </a:rPr>
              <a:t>트래픽의</a:t>
            </a:r>
            <a:r>
              <a:rPr lang="ko-KR" altLang="en-US" sz="1200" dirty="0" smtClean="0">
                <a:latin typeface="+mj-ea"/>
                <a:ea typeface="+mj-ea"/>
              </a:rPr>
              <a:t> 공용 </a:t>
            </a:r>
            <a:r>
              <a:rPr lang="en-US" altLang="ko-KR" sz="1200" dirty="0" smtClean="0">
                <a:latin typeface="+mj-ea"/>
                <a:ea typeface="+mj-ea"/>
              </a:rPr>
              <a:t>IP </a:t>
            </a:r>
            <a:r>
              <a:rPr lang="ko-KR" altLang="en-US" sz="1200" dirty="0" smtClean="0">
                <a:latin typeface="+mj-ea"/>
                <a:ea typeface="+mj-ea"/>
              </a:rPr>
              <a:t>주소와 포트를 </a:t>
            </a:r>
            <a:r>
              <a:rPr lang="en-US" altLang="ko-KR" sz="1200" dirty="0" smtClean="0">
                <a:latin typeface="+mj-ea"/>
                <a:ea typeface="+mj-ea"/>
              </a:rPr>
              <a:t>VM</a:t>
            </a:r>
            <a:r>
              <a:rPr lang="ko-KR" altLang="en-US" sz="1200" dirty="0" smtClean="0">
                <a:latin typeface="+mj-ea"/>
                <a:ea typeface="+mj-ea"/>
              </a:rPr>
              <a:t>의</a:t>
            </a:r>
            <a:r>
              <a:rPr lang="en-US" altLang="ko-KR" sz="1200" dirty="0">
                <a:latin typeface="+mj-ea"/>
                <a:ea typeface="+mj-ea"/>
              </a:rPr>
              <a:t/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ko-KR" altLang="en-US" sz="1200" dirty="0" smtClean="0">
                <a:latin typeface="+mj-ea"/>
                <a:ea typeface="+mj-ea"/>
              </a:rPr>
              <a:t>사설 </a:t>
            </a:r>
            <a:r>
              <a:rPr lang="en-US" altLang="ko-KR" sz="1200" dirty="0" smtClean="0">
                <a:latin typeface="+mj-ea"/>
                <a:ea typeface="+mj-ea"/>
              </a:rPr>
              <a:t>IP </a:t>
            </a:r>
            <a:r>
              <a:rPr lang="ko-KR" altLang="en-US" sz="1200" dirty="0" smtClean="0">
                <a:latin typeface="+mj-ea"/>
                <a:ea typeface="+mj-ea"/>
              </a:rPr>
              <a:t>주소와 포트로 연결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내부 </a:t>
            </a:r>
            <a:r>
              <a:rPr lang="en-US" altLang="ko-KR" sz="1400" dirty="0" smtClean="0">
                <a:latin typeface="+mj-ea"/>
                <a:ea typeface="+mj-ea"/>
              </a:rPr>
              <a:t>Load Balancer</a:t>
            </a:r>
          </a:p>
          <a:p>
            <a:pPr lvl="2">
              <a:lnSpc>
                <a:spcPct val="200000"/>
              </a:lnSpc>
            </a:pPr>
            <a:r>
              <a:rPr lang="ko-KR" altLang="en-US" sz="1200" dirty="0" smtClean="0">
                <a:latin typeface="+mj-ea"/>
                <a:ea typeface="+mj-ea"/>
              </a:rPr>
              <a:t>가상 네트워크 내부 리소스 또는 </a:t>
            </a:r>
            <a:r>
              <a:rPr lang="en-US" altLang="ko-KR" sz="1200" dirty="0" smtClean="0">
                <a:latin typeface="+mj-ea"/>
                <a:ea typeface="+mj-ea"/>
              </a:rPr>
              <a:t>VPN</a:t>
            </a:r>
            <a:r>
              <a:rPr lang="ko-KR" altLang="en-US" sz="1200" dirty="0" smtClean="0">
                <a:latin typeface="+mj-ea"/>
                <a:ea typeface="+mj-ea"/>
              </a:rPr>
              <a:t>을</a:t>
            </a:r>
            <a:r>
              <a:rPr lang="en-US" altLang="ko-KR" sz="1200" dirty="0" smtClean="0">
                <a:latin typeface="+mj-ea"/>
                <a:ea typeface="+mj-ea"/>
              </a:rPr>
              <a:t/>
            </a:r>
            <a:br>
              <a:rPr lang="en-US" altLang="ko-KR" sz="1200" dirty="0" smtClean="0">
                <a:latin typeface="+mj-ea"/>
                <a:ea typeface="+mj-ea"/>
              </a:rPr>
            </a:br>
            <a:r>
              <a:rPr lang="ko-KR" altLang="en-US" sz="1200" dirty="0" smtClean="0">
                <a:latin typeface="+mj-ea"/>
                <a:ea typeface="+mj-ea"/>
              </a:rPr>
              <a:t>사용해 접근하는 리소스로만 </a:t>
            </a:r>
            <a:r>
              <a:rPr lang="ko-KR" altLang="en-US" sz="1200" dirty="0" err="1" smtClean="0">
                <a:latin typeface="+mj-ea"/>
                <a:ea typeface="+mj-ea"/>
              </a:rPr>
              <a:t>트래픽</a:t>
            </a:r>
            <a:r>
              <a:rPr lang="ko-KR" altLang="en-US" sz="1200" dirty="0" smtClean="0">
                <a:latin typeface="+mj-ea"/>
                <a:ea typeface="+mj-ea"/>
              </a:rPr>
              <a:t> 연결</a:t>
            </a:r>
            <a:endParaRPr lang="en-US" altLang="ko-KR" sz="1200" dirty="0" smtClean="0">
              <a:latin typeface="+mj-ea"/>
              <a:ea typeface="+mj-ea"/>
            </a:endParaRPr>
          </a:p>
          <a:p>
            <a:pPr lvl="2">
              <a:lnSpc>
                <a:spcPct val="20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VM</a:t>
            </a:r>
            <a:r>
              <a:rPr lang="ko-KR" altLang="en-US" sz="1200" dirty="0" smtClean="0">
                <a:latin typeface="+mj-ea"/>
                <a:ea typeface="+mj-ea"/>
              </a:rPr>
              <a:t>에서 </a:t>
            </a:r>
            <a:r>
              <a:rPr lang="en-US" altLang="ko-KR" sz="1200" dirty="0" smtClean="0">
                <a:latin typeface="+mj-ea"/>
                <a:ea typeface="+mj-ea"/>
              </a:rPr>
              <a:t>VM</a:t>
            </a:r>
            <a:r>
              <a:rPr lang="ko-KR" altLang="en-US" sz="1200" dirty="0" smtClean="0">
                <a:latin typeface="+mj-ea"/>
                <a:ea typeface="+mj-ea"/>
              </a:rPr>
              <a:t>으로의 부하 분산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다중 계층</a:t>
            </a:r>
            <a:r>
              <a:rPr lang="en-US" altLang="ko-KR" sz="1200" dirty="0" smtClean="0">
                <a:latin typeface="+mj-ea"/>
                <a:ea typeface="+mj-ea"/>
              </a:rPr>
              <a:t/>
            </a:r>
            <a:br>
              <a:rPr lang="en-US" altLang="ko-KR" sz="1200" dirty="0" smtClean="0">
                <a:latin typeface="+mj-ea"/>
                <a:ea typeface="+mj-ea"/>
              </a:rPr>
            </a:br>
            <a:r>
              <a:rPr lang="ko-KR" altLang="en-US" sz="1200" dirty="0" smtClean="0">
                <a:latin typeface="+mj-ea"/>
                <a:ea typeface="+mj-ea"/>
              </a:rPr>
              <a:t>애플리케이션의 부하 분산 등에 활용</a:t>
            </a:r>
            <a:endParaRPr lang="en-US" altLang="ko-KR" sz="1200" dirty="0">
              <a:latin typeface="+mj-ea"/>
              <a:ea typeface="+mj-ea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220" y="1808793"/>
            <a:ext cx="3359309" cy="3879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53336"/>
            <a:ext cx="329137" cy="26929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12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11560" y="6479895"/>
            <a:ext cx="2673862" cy="216173"/>
          </a:xfrm>
        </p:spPr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Azure Load Balancer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103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50" y="1351470"/>
            <a:ext cx="2407901" cy="6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제목 3"/>
          <p:cNvSpPr>
            <a:spLocks noGrp="1"/>
          </p:cNvSpPr>
          <p:nvPr>
            <p:ph type="ctrTitle"/>
          </p:nvPr>
        </p:nvSpPr>
        <p:spPr>
          <a:xfrm>
            <a:off x="1136988" y="404664"/>
            <a:ext cx="6870024" cy="856064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2. Azure Load Balancer </a:t>
            </a:r>
            <a:r>
              <a:rPr lang="ko-KR" altLang="en-US" dirty="0" smtClean="0">
                <a:latin typeface="+mj-ea"/>
              </a:rPr>
              <a:t>실습</a:t>
            </a:r>
            <a:endParaRPr lang="ko-KR" altLang="en-US" dirty="0"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55" y="4592185"/>
            <a:ext cx="45667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1. Azure</a:t>
            </a:r>
            <a:r>
              <a:rPr lang="ko-KR" altLang="en-US" sz="1200" dirty="0" smtClean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Portal</a:t>
            </a:r>
            <a:r>
              <a:rPr lang="ko-KR" altLang="en-US" sz="1200" dirty="0" smtClean="0">
                <a:latin typeface="+mj-ea"/>
                <a:ea typeface="+mj-ea"/>
              </a:rPr>
              <a:t>에서 리소스 만들기 클릭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1" name="제목 3"/>
          <p:cNvSpPr txBox="1">
            <a:spLocks/>
          </p:cNvSpPr>
          <p:nvPr/>
        </p:nvSpPr>
        <p:spPr>
          <a:xfrm>
            <a:off x="1444007" y="1610486"/>
            <a:ext cx="6245476" cy="439296"/>
          </a:xfrm>
          <a:prstGeom prst="rect">
            <a:avLst/>
          </a:prstGeom>
        </p:spPr>
        <p:txBody>
          <a:bodyPr vert="horz" lIns="72000" tIns="45720" rIns="72000" bIns="45720" rtlCol="0" anchor="ctr">
            <a:noAutofit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49E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>
                <a:latin typeface="+mj-ea"/>
              </a:rPr>
              <a:t>2-1) </a:t>
            </a:r>
            <a:r>
              <a:rPr lang="en-US" altLang="ko-KR" sz="1800" dirty="0" smtClean="0">
                <a:latin typeface="+mj-ea"/>
              </a:rPr>
              <a:t>VM </a:t>
            </a:r>
            <a:r>
              <a:rPr lang="ko-KR" altLang="en-US" sz="1800" dirty="0" smtClean="0">
                <a:latin typeface="+mj-ea"/>
              </a:rPr>
              <a:t>및 </a:t>
            </a:r>
            <a:r>
              <a:rPr lang="en-US" altLang="ko-KR" sz="1800" dirty="0" smtClean="0">
                <a:latin typeface="+mj-ea"/>
              </a:rPr>
              <a:t>Load Balancer </a:t>
            </a:r>
            <a:r>
              <a:rPr lang="ko-KR" altLang="en-US" sz="1800" dirty="0" smtClean="0">
                <a:latin typeface="+mj-ea"/>
              </a:rPr>
              <a:t>생성</a:t>
            </a:r>
            <a:endParaRPr lang="ko-KR" altLang="en-US" sz="1800" dirty="0">
              <a:latin typeface="+mj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11494" y="2348716"/>
            <a:ext cx="3600460" cy="1980399"/>
            <a:chOff x="791517" y="2307402"/>
            <a:chExt cx="3548566" cy="190332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517" y="2307402"/>
              <a:ext cx="3548566" cy="190332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1002277" y="2812776"/>
              <a:ext cx="509332" cy="5325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729053" y="5312277"/>
            <a:ext cx="31191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2. </a:t>
            </a:r>
            <a:r>
              <a:rPr lang="ko-KR" altLang="en-US" sz="1200" dirty="0" smtClean="0">
                <a:latin typeface="+mj-ea"/>
                <a:ea typeface="+mj-ea"/>
              </a:rPr>
              <a:t>네트워킹 </a:t>
            </a:r>
            <a:r>
              <a:rPr lang="en-US" altLang="ko-KR" sz="1200" dirty="0" smtClean="0">
                <a:latin typeface="+mj-ea"/>
                <a:ea typeface="+mj-ea"/>
              </a:rPr>
              <a:t>&gt; </a:t>
            </a:r>
            <a:r>
              <a:rPr lang="ko-KR" altLang="en-US" sz="1200" dirty="0" smtClean="0">
                <a:latin typeface="+mj-ea"/>
                <a:ea typeface="+mj-ea"/>
              </a:rPr>
              <a:t>가상</a:t>
            </a:r>
            <a:r>
              <a:rPr lang="en-US" altLang="ko-KR" sz="1200" dirty="0" smtClean="0"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atin typeface="+mj-ea"/>
                <a:ea typeface="+mj-ea"/>
              </a:rPr>
              <a:t>네트워크 클릭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932046" y="2348862"/>
            <a:ext cx="3553941" cy="4032460"/>
            <a:chOff x="5112069" y="2271571"/>
            <a:chExt cx="3553941" cy="4032460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2069" y="2271571"/>
              <a:ext cx="3553941" cy="4032460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6436312" y="3382216"/>
              <a:ext cx="1016056" cy="4068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255220" y="6118887"/>
              <a:ext cx="1117662" cy="1725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53336"/>
            <a:ext cx="329137" cy="26929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21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11560" y="6479895"/>
            <a:ext cx="2673862" cy="216173"/>
          </a:xfrm>
        </p:spPr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Azure Load Balancer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화살표 연결선 4"/>
          <p:cNvCxnSpPr>
            <a:stCxn id="18" idx="3"/>
          </p:cNvCxnSpPr>
          <p:nvPr/>
        </p:nvCxnSpPr>
        <p:spPr>
          <a:xfrm>
            <a:off x="3848201" y="5450777"/>
            <a:ext cx="9038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2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50" y="1351470"/>
            <a:ext cx="2407901" cy="6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제목 3"/>
          <p:cNvSpPr>
            <a:spLocks noGrp="1"/>
          </p:cNvSpPr>
          <p:nvPr>
            <p:ph type="ctrTitle"/>
          </p:nvPr>
        </p:nvSpPr>
        <p:spPr>
          <a:xfrm>
            <a:off x="1136988" y="404664"/>
            <a:ext cx="6870024" cy="856064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2. Azure Load Balancer </a:t>
            </a:r>
            <a:r>
              <a:rPr lang="ko-KR" altLang="en-US" dirty="0" smtClean="0">
                <a:latin typeface="+mj-ea"/>
              </a:rPr>
              <a:t>실습</a:t>
            </a:r>
            <a:endParaRPr lang="ko-KR" altLang="en-US" dirty="0">
              <a:latin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66745" y="6176337"/>
            <a:ext cx="45667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4. </a:t>
            </a:r>
            <a:r>
              <a:rPr lang="ko-KR" altLang="en-US" sz="1200" dirty="0" smtClean="0">
                <a:latin typeface="+mj-ea"/>
                <a:ea typeface="+mj-ea"/>
              </a:rPr>
              <a:t>배포가 완료되면 홈 </a:t>
            </a:r>
            <a:r>
              <a:rPr lang="en-US" altLang="ko-KR" sz="1200" dirty="0" smtClean="0">
                <a:latin typeface="+mj-ea"/>
                <a:ea typeface="+mj-ea"/>
              </a:rPr>
              <a:t>&gt; </a:t>
            </a:r>
            <a:r>
              <a:rPr lang="ko-KR" altLang="en-US" sz="1200" dirty="0" smtClean="0">
                <a:latin typeface="+mj-ea"/>
                <a:ea typeface="+mj-ea"/>
              </a:rPr>
              <a:t>리소스 </a:t>
            </a:r>
            <a:r>
              <a:rPr lang="ko-KR" altLang="en-US" sz="1200" dirty="0" smtClean="0">
                <a:latin typeface="+mj-ea"/>
                <a:ea typeface="+mj-ea"/>
              </a:rPr>
              <a:t>만들기</a:t>
            </a:r>
            <a:r>
              <a:rPr lang="en-US" altLang="ko-KR" sz="1200" dirty="0" smtClean="0">
                <a:latin typeface="+mj-ea"/>
                <a:ea typeface="+mj-ea"/>
              </a:rPr>
              <a:t/>
            </a:r>
            <a:br>
              <a:rPr lang="en-US" altLang="ko-KR" sz="1200" dirty="0" smtClean="0">
                <a:latin typeface="+mj-ea"/>
                <a:ea typeface="+mj-ea"/>
              </a:rPr>
            </a:br>
            <a:r>
              <a:rPr lang="en-US" altLang="ko-KR" sz="1200" dirty="0" smtClean="0">
                <a:latin typeface="+mj-ea"/>
                <a:ea typeface="+mj-ea"/>
              </a:rPr>
              <a:t>&gt; </a:t>
            </a:r>
            <a:r>
              <a:rPr lang="en-US" altLang="ko-KR" sz="1200" dirty="0" smtClean="0">
                <a:latin typeface="+mj-ea"/>
                <a:ea typeface="+mj-ea"/>
              </a:rPr>
              <a:t>windows server </a:t>
            </a:r>
            <a:r>
              <a:rPr lang="ko-KR" altLang="en-US" sz="1200" dirty="0" smtClean="0">
                <a:latin typeface="+mj-ea"/>
                <a:ea typeface="+mj-ea"/>
              </a:rPr>
              <a:t>검색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53336"/>
            <a:ext cx="329137" cy="26929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21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11560" y="6479895"/>
            <a:ext cx="2673862" cy="216173"/>
          </a:xfrm>
        </p:spPr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Azure Load Balancer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554641" y="2348862"/>
            <a:ext cx="1857083" cy="264959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5255" y="6032369"/>
            <a:ext cx="45667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3. </a:t>
            </a:r>
            <a:r>
              <a:rPr lang="ko-KR" altLang="en-US" sz="1200" dirty="0" smtClean="0">
                <a:latin typeface="+mj-ea"/>
                <a:ea typeface="+mj-ea"/>
              </a:rPr>
              <a:t>리소스 및 옵션 설정 후 만들기 클릭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4932046" y="2168839"/>
            <a:ext cx="3780483" cy="1980253"/>
            <a:chOff x="791517" y="2307402"/>
            <a:chExt cx="3548566" cy="1903322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517" y="2307402"/>
              <a:ext cx="3548566" cy="190332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1002277" y="2835505"/>
              <a:ext cx="509332" cy="5325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2354871" y="3021656"/>
            <a:ext cx="1857083" cy="26495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70"/>
          <a:stretch/>
        </p:blipFill>
        <p:spPr bwMode="auto">
          <a:xfrm>
            <a:off x="4932046" y="4149092"/>
            <a:ext cx="3761479" cy="190156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480925" y="5410197"/>
            <a:ext cx="493290" cy="1765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75226" y="4906426"/>
            <a:ext cx="873894" cy="160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7" name="제목 3"/>
          <p:cNvSpPr txBox="1">
            <a:spLocks/>
          </p:cNvSpPr>
          <p:nvPr/>
        </p:nvSpPr>
        <p:spPr>
          <a:xfrm>
            <a:off x="1444007" y="1610486"/>
            <a:ext cx="6245476" cy="439296"/>
          </a:xfrm>
          <a:prstGeom prst="rect">
            <a:avLst/>
          </a:prstGeom>
        </p:spPr>
        <p:txBody>
          <a:bodyPr vert="horz" lIns="72000" tIns="45720" rIns="72000" bIns="45720" rtlCol="0" anchor="ctr">
            <a:noAutofit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49E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>
                <a:latin typeface="+mj-ea"/>
              </a:rPr>
              <a:t>2-1) </a:t>
            </a:r>
            <a:r>
              <a:rPr lang="en-US" altLang="ko-KR" sz="1800" dirty="0" smtClean="0">
                <a:latin typeface="+mj-ea"/>
              </a:rPr>
              <a:t>VM </a:t>
            </a:r>
            <a:r>
              <a:rPr lang="ko-KR" altLang="en-US" sz="1800" dirty="0" smtClean="0">
                <a:latin typeface="+mj-ea"/>
              </a:rPr>
              <a:t>및 </a:t>
            </a:r>
            <a:r>
              <a:rPr lang="en-US" altLang="ko-KR" sz="1800" dirty="0" smtClean="0">
                <a:latin typeface="+mj-ea"/>
              </a:rPr>
              <a:t>Load Balancer </a:t>
            </a:r>
            <a:r>
              <a:rPr lang="ko-KR" altLang="en-US" sz="1800" dirty="0" smtClean="0">
                <a:latin typeface="+mj-ea"/>
              </a:rPr>
              <a:t>생성</a:t>
            </a:r>
            <a:endParaRPr lang="ko-KR" altLang="en-US" sz="1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5838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50" y="1351470"/>
            <a:ext cx="2407901" cy="6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제목 3"/>
          <p:cNvSpPr>
            <a:spLocks noGrp="1"/>
          </p:cNvSpPr>
          <p:nvPr>
            <p:ph type="ctrTitle"/>
          </p:nvPr>
        </p:nvSpPr>
        <p:spPr>
          <a:xfrm>
            <a:off x="1136988" y="404664"/>
            <a:ext cx="6870024" cy="856064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2. Azure Load Balancer </a:t>
            </a:r>
            <a:r>
              <a:rPr lang="ko-KR" altLang="en-US" dirty="0" smtClean="0">
                <a:latin typeface="+mj-ea"/>
              </a:rPr>
              <a:t>실습</a:t>
            </a:r>
            <a:endParaRPr lang="ko-KR" altLang="en-US" dirty="0">
              <a:latin typeface="+mj-ea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53336"/>
            <a:ext cx="329137" cy="26929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21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11560" y="6479895"/>
            <a:ext cx="2673862" cy="216173"/>
          </a:xfrm>
        </p:spPr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Azure Load Balancer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55" y="6032369"/>
            <a:ext cx="91387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</a:t>
            </a:r>
            <a:r>
              <a:rPr lang="en-US" altLang="ko-KR" sz="1200" dirty="0" smtClean="0">
                <a:latin typeface="+mj-ea"/>
                <a:ea typeface="+mj-ea"/>
              </a:rPr>
              <a:t>5. </a:t>
            </a:r>
            <a:r>
              <a:rPr lang="en-US" altLang="ko-KR" sz="1200" dirty="0" smtClean="0">
                <a:latin typeface="+mj-ea"/>
                <a:ea typeface="+mj-ea"/>
              </a:rPr>
              <a:t>Windows Server &gt; </a:t>
            </a:r>
            <a:r>
              <a:rPr lang="ko-KR" altLang="en-US" sz="1200" dirty="0" smtClean="0">
                <a:latin typeface="+mj-ea"/>
                <a:ea typeface="+mj-ea"/>
              </a:rPr>
              <a:t>만들기 클릭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50475" y="2348862"/>
            <a:ext cx="3761479" cy="3341566"/>
            <a:chOff x="270452" y="2348862"/>
            <a:chExt cx="3761479" cy="3341566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452" y="2348862"/>
              <a:ext cx="3761479" cy="334156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1558907" y="4299358"/>
              <a:ext cx="1151077" cy="13214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956964" y="2347030"/>
            <a:ext cx="3755565" cy="2022682"/>
            <a:chOff x="2976711" y="2347030"/>
            <a:chExt cx="3755565" cy="2022682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711" y="2347030"/>
              <a:ext cx="3755565" cy="202268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3788844" y="3909375"/>
              <a:ext cx="590685" cy="2160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17" name="제목 3"/>
          <p:cNvSpPr txBox="1">
            <a:spLocks/>
          </p:cNvSpPr>
          <p:nvPr/>
        </p:nvSpPr>
        <p:spPr>
          <a:xfrm>
            <a:off x="1444007" y="1610486"/>
            <a:ext cx="6245476" cy="439296"/>
          </a:xfrm>
          <a:prstGeom prst="rect">
            <a:avLst/>
          </a:prstGeom>
        </p:spPr>
        <p:txBody>
          <a:bodyPr vert="horz" lIns="72000" tIns="45720" rIns="72000" bIns="45720" rtlCol="0" anchor="ctr">
            <a:noAutofit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49E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>
                <a:latin typeface="+mj-ea"/>
              </a:rPr>
              <a:t>2-1) </a:t>
            </a:r>
            <a:r>
              <a:rPr lang="en-US" altLang="ko-KR" sz="1800" dirty="0" smtClean="0">
                <a:latin typeface="+mj-ea"/>
              </a:rPr>
              <a:t>VM </a:t>
            </a:r>
            <a:r>
              <a:rPr lang="ko-KR" altLang="en-US" sz="1800" dirty="0" smtClean="0">
                <a:latin typeface="+mj-ea"/>
              </a:rPr>
              <a:t>및 </a:t>
            </a:r>
            <a:r>
              <a:rPr lang="en-US" altLang="ko-KR" sz="1800" dirty="0" smtClean="0">
                <a:latin typeface="+mj-ea"/>
              </a:rPr>
              <a:t>Load Balancer </a:t>
            </a:r>
            <a:r>
              <a:rPr lang="ko-KR" altLang="en-US" sz="1800" dirty="0" smtClean="0">
                <a:latin typeface="+mj-ea"/>
              </a:rPr>
              <a:t>생성</a:t>
            </a:r>
            <a:endParaRPr lang="ko-KR" altLang="en-US" sz="1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0061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50" y="1351470"/>
            <a:ext cx="2407901" cy="6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제목 3"/>
          <p:cNvSpPr>
            <a:spLocks noGrp="1"/>
          </p:cNvSpPr>
          <p:nvPr>
            <p:ph type="ctrTitle"/>
          </p:nvPr>
        </p:nvSpPr>
        <p:spPr>
          <a:xfrm>
            <a:off x="1136988" y="404664"/>
            <a:ext cx="6870024" cy="856064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2. Azure Load Balancer </a:t>
            </a:r>
            <a:r>
              <a:rPr lang="ko-KR" altLang="en-US" dirty="0" smtClean="0">
                <a:latin typeface="+mj-ea"/>
              </a:rPr>
              <a:t>실습</a:t>
            </a:r>
            <a:endParaRPr lang="ko-KR" altLang="en-US" dirty="0">
              <a:latin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" y="6032369"/>
            <a:ext cx="91334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</a:t>
            </a:r>
            <a:r>
              <a:rPr lang="en-US" altLang="ko-KR" sz="1200" dirty="0" smtClean="0">
                <a:latin typeface="+mj-ea"/>
                <a:ea typeface="+mj-ea"/>
              </a:rPr>
              <a:t>6. </a:t>
            </a:r>
            <a:r>
              <a:rPr lang="ko-KR" altLang="en-US" sz="1200" dirty="0" smtClean="0">
                <a:latin typeface="+mj-ea"/>
                <a:ea typeface="+mj-ea"/>
              </a:rPr>
              <a:t>리소스 그룹 및 옵션 선택 후 가용성 그룹 생성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53336"/>
            <a:ext cx="329137" cy="26929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21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11560" y="6479895"/>
            <a:ext cx="2673862" cy="216173"/>
          </a:xfrm>
        </p:spPr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Azure Load Balancer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71" y="2348862"/>
            <a:ext cx="3761479" cy="355448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6" y="2348862"/>
            <a:ext cx="3773308" cy="274422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7" name="제목 3"/>
          <p:cNvSpPr txBox="1">
            <a:spLocks/>
          </p:cNvSpPr>
          <p:nvPr/>
        </p:nvSpPr>
        <p:spPr>
          <a:xfrm>
            <a:off x="1444007" y="1610486"/>
            <a:ext cx="6245476" cy="439296"/>
          </a:xfrm>
          <a:prstGeom prst="rect">
            <a:avLst/>
          </a:prstGeom>
        </p:spPr>
        <p:txBody>
          <a:bodyPr vert="horz" lIns="72000" tIns="45720" rIns="72000" bIns="45720" rtlCol="0" anchor="ctr">
            <a:noAutofit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49E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>
                <a:latin typeface="+mj-ea"/>
              </a:rPr>
              <a:t>2-1) </a:t>
            </a:r>
            <a:r>
              <a:rPr lang="en-US" altLang="ko-KR" sz="1800" dirty="0" smtClean="0">
                <a:latin typeface="+mj-ea"/>
              </a:rPr>
              <a:t>VM </a:t>
            </a:r>
            <a:r>
              <a:rPr lang="ko-KR" altLang="en-US" sz="1800" dirty="0" smtClean="0">
                <a:latin typeface="+mj-ea"/>
              </a:rPr>
              <a:t>및 </a:t>
            </a:r>
            <a:r>
              <a:rPr lang="en-US" altLang="ko-KR" sz="1800" dirty="0" smtClean="0">
                <a:latin typeface="+mj-ea"/>
              </a:rPr>
              <a:t>Load Balancer </a:t>
            </a:r>
            <a:r>
              <a:rPr lang="ko-KR" altLang="en-US" sz="1800" dirty="0" smtClean="0">
                <a:latin typeface="+mj-ea"/>
              </a:rPr>
              <a:t>생성</a:t>
            </a:r>
            <a:endParaRPr lang="ko-KR" altLang="en-US" sz="1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44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50" y="1351470"/>
            <a:ext cx="2407901" cy="6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제목 3"/>
          <p:cNvSpPr>
            <a:spLocks noGrp="1"/>
          </p:cNvSpPr>
          <p:nvPr>
            <p:ph type="ctrTitle"/>
          </p:nvPr>
        </p:nvSpPr>
        <p:spPr>
          <a:xfrm>
            <a:off x="1136988" y="404664"/>
            <a:ext cx="6870024" cy="856064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2. Azure Load Balancer </a:t>
            </a:r>
            <a:r>
              <a:rPr lang="ko-KR" altLang="en-US" dirty="0" smtClean="0">
                <a:latin typeface="+mj-ea"/>
              </a:rPr>
              <a:t>실습</a:t>
            </a:r>
            <a:endParaRPr lang="ko-KR" altLang="en-US" dirty="0">
              <a:latin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66745" y="6032369"/>
            <a:ext cx="45667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</a:t>
            </a:r>
            <a:r>
              <a:rPr lang="en-US" altLang="ko-KR" sz="1200" dirty="0" smtClean="0">
                <a:latin typeface="+mj-ea"/>
                <a:ea typeface="+mj-ea"/>
              </a:rPr>
              <a:t>8. </a:t>
            </a:r>
            <a:r>
              <a:rPr lang="ko-KR" altLang="en-US" sz="1200" dirty="0" smtClean="0">
                <a:latin typeface="+mj-ea"/>
                <a:ea typeface="+mj-ea"/>
              </a:rPr>
              <a:t>옵션 선택 후 다음 버튼 클릭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53336"/>
            <a:ext cx="329137" cy="26929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21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11560" y="6479895"/>
            <a:ext cx="2673862" cy="216173"/>
          </a:xfrm>
        </p:spPr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Azure Load Balancer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55" y="6032369"/>
            <a:ext cx="45667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</a:t>
            </a:r>
            <a:r>
              <a:rPr lang="en-US" altLang="ko-KR" sz="1200" dirty="0" smtClean="0">
                <a:latin typeface="+mj-ea"/>
                <a:ea typeface="+mj-ea"/>
              </a:rPr>
              <a:t>7. </a:t>
            </a:r>
            <a:r>
              <a:rPr lang="ko-KR" altLang="en-US" sz="1200" dirty="0" smtClean="0">
                <a:latin typeface="+mj-ea"/>
                <a:ea typeface="+mj-ea"/>
              </a:rPr>
              <a:t>인증 정보 입력 후 다음 버튼 클릭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2" name="제목 3"/>
          <p:cNvSpPr txBox="1">
            <a:spLocks/>
          </p:cNvSpPr>
          <p:nvPr/>
        </p:nvSpPr>
        <p:spPr>
          <a:xfrm>
            <a:off x="1444007" y="1610486"/>
            <a:ext cx="6245476" cy="439296"/>
          </a:xfrm>
          <a:prstGeom prst="rect">
            <a:avLst/>
          </a:prstGeom>
        </p:spPr>
        <p:txBody>
          <a:bodyPr vert="horz" lIns="72000" tIns="45720" rIns="72000" bIns="45720" rtlCol="0" anchor="ctr">
            <a:noAutofit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49E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>
                <a:latin typeface="+mj-ea"/>
              </a:rPr>
              <a:t>2-1) </a:t>
            </a:r>
            <a:r>
              <a:rPr lang="en-US" altLang="ko-KR" sz="1800" dirty="0" smtClean="0">
                <a:latin typeface="+mj-ea"/>
              </a:rPr>
              <a:t>VM </a:t>
            </a:r>
            <a:r>
              <a:rPr lang="ko-KR" altLang="en-US" sz="1800" dirty="0" smtClean="0">
                <a:latin typeface="+mj-ea"/>
              </a:rPr>
              <a:t>및 </a:t>
            </a:r>
            <a:r>
              <a:rPr lang="en-US" altLang="ko-KR" sz="1800" dirty="0" smtClean="0">
                <a:latin typeface="+mj-ea"/>
              </a:rPr>
              <a:t>Load Balancer </a:t>
            </a:r>
            <a:r>
              <a:rPr lang="ko-KR" altLang="en-US" sz="1800" dirty="0" smtClean="0">
                <a:latin typeface="+mj-ea"/>
              </a:rPr>
              <a:t>생성</a:t>
            </a:r>
            <a:endParaRPr lang="ko-KR" altLang="en-US" sz="1800" dirty="0">
              <a:latin typeface="+mj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31471" y="2348862"/>
            <a:ext cx="3755565" cy="3311389"/>
            <a:chOff x="431471" y="2233708"/>
            <a:chExt cx="3755565" cy="3311389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299"/>
            <a:stretch/>
          </p:blipFill>
          <p:spPr bwMode="auto">
            <a:xfrm>
              <a:off x="431471" y="2233708"/>
              <a:ext cx="3755565" cy="2914334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258"/>
            <a:stretch/>
          </p:blipFill>
          <p:spPr bwMode="auto">
            <a:xfrm>
              <a:off x="431471" y="5068615"/>
              <a:ext cx="3755565" cy="47648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15" name="직사각형 14"/>
          <p:cNvSpPr/>
          <p:nvPr/>
        </p:nvSpPr>
        <p:spPr>
          <a:xfrm>
            <a:off x="2188954" y="5266501"/>
            <a:ext cx="818020" cy="257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951050" y="2348862"/>
            <a:ext cx="3761479" cy="3317908"/>
            <a:chOff x="4736929" y="1830134"/>
            <a:chExt cx="3761479" cy="3317908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6929" y="1830134"/>
              <a:ext cx="3761479" cy="3317908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6" name="직사각형 15"/>
            <p:cNvSpPr/>
            <p:nvPr/>
          </p:nvSpPr>
          <p:spPr>
            <a:xfrm>
              <a:off x="6496051" y="4752225"/>
              <a:ext cx="899822" cy="2579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60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7">
      <a:majorFont>
        <a:latin typeface="Opificio"/>
        <a:ea typeface="KoPub돋움체 Bold"/>
        <a:cs typeface=""/>
      </a:majorFont>
      <a:minorFont>
        <a:latin typeface="Opificio"/>
        <a:ea typeface="KoPub돋움체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1009</TotalTime>
  <Words>681</Words>
  <Application>Microsoft Office PowerPoint</Application>
  <PresentationFormat>화면 슬라이드 쇼(4:3)</PresentationFormat>
  <Paragraphs>122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A  z  u  r  e  L o a d   B a l a n c e r</vt:lpstr>
      <vt:lpstr>Overview</vt:lpstr>
      <vt:lpstr>1. Azure Load Balancer 개요</vt:lpstr>
      <vt:lpstr>1. Azure Load Balancer 개요</vt:lpstr>
      <vt:lpstr>2. Azure Load Balancer 실습</vt:lpstr>
      <vt:lpstr>2. Azure Load Balancer 실습</vt:lpstr>
      <vt:lpstr>2. Azure Load Balancer 실습</vt:lpstr>
      <vt:lpstr>2. Azure Load Balancer 실습</vt:lpstr>
      <vt:lpstr>2. Azure Load Balancer 실습</vt:lpstr>
      <vt:lpstr>2. Azure Load Balancer 실습</vt:lpstr>
      <vt:lpstr>2. Azure Load Balancer 실습</vt:lpstr>
      <vt:lpstr>2. Azure Load Balancer 실습</vt:lpstr>
      <vt:lpstr>2. Azure Load Balancer 실습</vt:lpstr>
      <vt:lpstr>2. Azure Load Balancer 실습</vt:lpstr>
      <vt:lpstr>2. Azure Load Balancer 실습</vt:lpstr>
      <vt:lpstr>2. Azure Load Balancer 실습</vt:lpstr>
      <vt:lpstr>2. Azure Load Balancer 실습</vt:lpstr>
      <vt:lpstr>2. Azure Load Balancer 실습</vt:lpstr>
      <vt:lpstr>2. Azure Load Balancer 실습</vt:lpstr>
      <vt:lpstr>2. Azure Load Balancer 실습</vt:lpstr>
      <vt:lpstr>2. Azure Load Balancer 실습</vt:lpstr>
      <vt:lpstr>References</vt:lpstr>
      <vt:lpstr>Thank You  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STYLE</dc:title>
  <dc:creator>Adstore.Tistory.com</dc:creator>
  <cp:lastModifiedBy>RisingSun1</cp:lastModifiedBy>
  <cp:revision>119</cp:revision>
  <dcterms:created xsi:type="dcterms:W3CDTF">2015-07-10T06:14:58Z</dcterms:created>
  <dcterms:modified xsi:type="dcterms:W3CDTF">2019-12-14T17:33:36Z</dcterms:modified>
</cp:coreProperties>
</file>