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92" r:id="rId4"/>
    <p:sldId id="293" r:id="rId5"/>
    <p:sldId id="258" r:id="rId6"/>
    <p:sldId id="259" r:id="rId7"/>
    <p:sldId id="264" r:id="rId8"/>
    <p:sldId id="265" r:id="rId9"/>
    <p:sldId id="266" r:id="rId10"/>
    <p:sldId id="279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80" r:id="rId19"/>
    <p:sldId id="276" r:id="rId20"/>
    <p:sldId id="275" r:id="rId21"/>
    <p:sldId id="277" r:id="rId22"/>
    <p:sldId id="278" r:id="rId23"/>
    <p:sldId id="281" r:id="rId24"/>
    <p:sldId id="282" r:id="rId25"/>
    <p:sldId id="261" r:id="rId26"/>
    <p:sldId id="26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6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1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03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36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17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00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561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27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98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49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9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38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6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2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84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30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5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399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hkim6258@icloud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D2942-D047-4E0B-965D-AF562F52E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Azure VPN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C31D45-AD9A-494A-9650-7B4425FB6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김태현</a:t>
            </a:r>
            <a:endParaRPr lang="en-US" altLang="ko-KR" dirty="0"/>
          </a:p>
          <a:p>
            <a:r>
              <a:rPr lang="en-US" altLang="ko-KR" dirty="0"/>
              <a:t>010-6548-6258</a:t>
            </a:r>
          </a:p>
          <a:p>
            <a:r>
              <a:rPr lang="en-US" altLang="ko-KR" dirty="0">
                <a:hlinkClick r:id="rId2"/>
              </a:rPr>
              <a:t>thkim6258@icloud.com</a:t>
            </a:r>
            <a:endParaRPr lang="en-US" altLang="ko-KR" dirty="0"/>
          </a:p>
          <a:p>
            <a:r>
              <a:rPr lang="en-US" altLang="ko-KR" dirty="0"/>
              <a:t>github.com/thkim6258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811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9E2E6-4323-4265-A7B5-AF83FC7D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a Virtual Network Gateway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701EE3-9442-4944-98E9-55A74E379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044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3CF12-98DC-43BF-9D5A-9441833E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Create a Virtual Network Gateway</a:t>
            </a:r>
            <a:endParaRPr lang="ko-KR" altLang="en-US" sz="2300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EEF8E51-1993-4600-9538-3B8AC83AB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7489"/>
            <a:ext cx="9153591" cy="270803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B80D1A0-B59E-40DB-958C-92E5CB9F07F2}"/>
              </a:ext>
            </a:extLst>
          </p:cNvPr>
          <p:cNvSpPr/>
          <p:nvPr/>
        </p:nvSpPr>
        <p:spPr>
          <a:xfrm>
            <a:off x="275771" y="3265714"/>
            <a:ext cx="928915" cy="10589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28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3CF12-98DC-43BF-9D5A-9441833E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Create a Virtual Network Gateway</a:t>
            </a:r>
            <a:endParaRPr lang="ko-KR" altLang="en-US" sz="2300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50DDBD6-C9D1-4C37-BBC9-86A5BB72E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28" y="2190929"/>
            <a:ext cx="8476343" cy="42897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8025E27-E345-4D10-A96F-AC357F1A39BC}"/>
              </a:ext>
            </a:extLst>
          </p:cNvPr>
          <p:cNvSpPr/>
          <p:nvPr/>
        </p:nvSpPr>
        <p:spPr>
          <a:xfrm>
            <a:off x="478971" y="2914028"/>
            <a:ext cx="2264229" cy="4242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053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3CF12-98DC-43BF-9D5A-9441833E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Create a Virtual Network Gateway</a:t>
            </a:r>
            <a:endParaRPr lang="ko-KR" altLang="en-US" sz="2300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FF7013D8-1FD1-41C2-8774-BAB61A555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23" y="1785257"/>
            <a:ext cx="8853154" cy="4767943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3F18E3C3-A769-47F5-B268-9BBD5725DE0D}"/>
              </a:ext>
            </a:extLst>
          </p:cNvPr>
          <p:cNvGrpSpPr/>
          <p:nvPr/>
        </p:nvGrpSpPr>
        <p:grpSpPr>
          <a:xfrm>
            <a:off x="1992338" y="2940785"/>
            <a:ext cx="264494" cy="313904"/>
            <a:chOff x="788658" y="5584206"/>
            <a:chExt cx="264494" cy="313904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11ECBC1-08C6-4A0D-8CC9-5D5C83D1D3C1}"/>
                </a:ext>
              </a:extLst>
            </p:cNvPr>
            <p:cNvCxnSpPr/>
            <p:nvPr/>
          </p:nvCxnSpPr>
          <p:spPr>
            <a:xfrm>
              <a:off x="788658" y="5745710"/>
              <a:ext cx="80927" cy="15240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9E95CB8-FA1F-466C-879A-A3AA59EDC71D}"/>
                </a:ext>
              </a:extLst>
            </p:cNvPr>
            <p:cNvCxnSpPr/>
            <p:nvPr/>
          </p:nvCxnSpPr>
          <p:spPr>
            <a:xfrm>
              <a:off x="886466" y="5584206"/>
              <a:ext cx="166686" cy="313899"/>
            </a:xfrm>
            <a:prstGeom prst="line">
              <a:avLst/>
            </a:prstGeom>
            <a:ln w="69850">
              <a:solidFill>
                <a:srgbClr val="FF0000"/>
              </a:solidFill>
            </a:ln>
            <a:scene3d>
              <a:camera prst="orthographicFront">
                <a:rot lat="0" lon="0" rev="189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4199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3CF12-98DC-43BF-9D5A-9441833E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Create a Virtual Network Gateway</a:t>
            </a:r>
            <a:endParaRPr lang="ko-KR" altLang="en-US" sz="2300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ED5B1C4-D4B0-4918-96AC-44AAF984D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672"/>
          <a:stretch/>
        </p:blipFill>
        <p:spPr>
          <a:xfrm>
            <a:off x="212617" y="2630715"/>
            <a:ext cx="871876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3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3CF12-98DC-43BF-9D5A-9441833E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Create a Virtual Network Gateway</a:t>
            </a:r>
            <a:endParaRPr lang="ko-KR" altLang="en-US" sz="2300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ED5B1C4-D4B0-4918-96AC-44AAF984D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80"/>
          <a:stretch/>
        </p:blipFill>
        <p:spPr>
          <a:xfrm>
            <a:off x="176917" y="2775056"/>
            <a:ext cx="8790165" cy="3429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E83426A-468A-469E-969C-AE4376F24650}"/>
              </a:ext>
            </a:extLst>
          </p:cNvPr>
          <p:cNvSpPr/>
          <p:nvPr/>
        </p:nvSpPr>
        <p:spPr>
          <a:xfrm>
            <a:off x="3062514" y="3135086"/>
            <a:ext cx="957944" cy="2939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A65FE5-2E42-4627-9DAE-E9DE0429F409}"/>
              </a:ext>
            </a:extLst>
          </p:cNvPr>
          <p:cNvSpPr/>
          <p:nvPr/>
        </p:nvSpPr>
        <p:spPr>
          <a:xfrm>
            <a:off x="3062514" y="5130801"/>
            <a:ext cx="957944" cy="2939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583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3CF12-98DC-43BF-9D5A-9441833E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Create a Virtual Network Gateway</a:t>
            </a:r>
            <a:endParaRPr lang="ko-KR" altLang="en-US" sz="2300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2A5892C2-3DD5-4A65-B4CA-1A53C9452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796417"/>
            <a:ext cx="8026400" cy="48874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9DC5606-9FA5-46CB-82FA-73A27A30CC7B}"/>
              </a:ext>
            </a:extLst>
          </p:cNvPr>
          <p:cNvSpPr/>
          <p:nvPr/>
        </p:nvSpPr>
        <p:spPr>
          <a:xfrm>
            <a:off x="3280229" y="2771441"/>
            <a:ext cx="957944" cy="2939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77EB097-BA50-4EA5-8569-EDC0FB13AFB4}"/>
              </a:ext>
            </a:extLst>
          </p:cNvPr>
          <p:cNvGrpSpPr/>
          <p:nvPr/>
        </p:nvGrpSpPr>
        <p:grpSpPr>
          <a:xfrm>
            <a:off x="3280229" y="2026065"/>
            <a:ext cx="264494" cy="313904"/>
            <a:chOff x="788658" y="5584206"/>
            <a:chExt cx="264494" cy="313904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48B1B50-A616-4BC4-9EA5-DA6FDF4F4295}"/>
                </a:ext>
              </a:extLst>
            </p:cNvPr>
            <p:cNvCxnSpPr/>
            <p:nvPr/>
          </p:nvCxnSpPr>
          <p:spPr>
            <a:xfrm>
              <a:off x="788658" y="5745710"/>
              <a:ext cx="80927" cy="15240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A17DA52-D478-4403-A678-9152260A080C}"/>
                </a:ext>
              </a:extLst>
            </p:cNvPr>
            <p:cNvCxnSpPr/>
            <p:nvPr/>
          </p:nvCxnSpPr>
          <p:spPr>
            <a:xfrm>
              <a:off x="886466" y="5584206"/>
              <a:ext cx="166686" cy="313899"/>
            </a:xfrm>
            <a:prstGeom prst="line">
              <a:avLst/>
            </a:prstGeom>
            <a:ln w="69850">
              <a:solidFill>
                <a:srgbClr val="FF0000"/>
              </a:solidFill>
            </a:ln>
            <a:scene3d>
              <a:camera prst="orthographicFront">
                <a:rot lat="0" lon="0" rev="189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7606788-6042-4362-9C9B-5D0A7EA476CF}"/>
              </a:ext>
            </a:extLst>
          </p:cNvPr>
          <p:cNvGrpSpPr/>
          <p:nvPr/>
        </p:nvGrpSpPr>
        <p:grpSpPr>
          <a:xfrm>
            <a:off x="1295653" y="5948078"/>
            <a:ext cx="264494" cy="313904"/>
            <a:chOff x="788658" y="5584206"/>
            <a:chExt cx="264494" cy="31390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EC21191-3784-47AE-A1EA-79D7725D3055}"/>
                </a:ext>
              </a:extLst>
            </p:cNvPr>
            <p:cNvCxnSpPr/>
            <p:nvPr/>
          </p:nvCxnSpPr>
          <p:spPr>
            <a:xfrm>
              <a:off x="788658" y="5745710"/>
              <a:ext cx="80927" cy="15240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63A6F1E-149D-4236-8303-8F474A4BC3AA}"/>
                </a:ext>
              </a:extLst>
            </p:cNvPr>
            <p:cNvCxnSpPr/>
            <p:nvPr/>
          </p:nvCxnSpPr>
          <p:spPr>
            <a:xfrm>
              <a:off x="886466" y="5584206"/>
              <a:ext cx="166686" cy="313899"/>
            </a:xfrm>
            <a:prstGeom prst="line">
              <a:avLst/>
            </a:prstGeom>
            <a:ln w="69850">
              <a:solidFill>
                <a:srgbClr val="FF0000"/>
              </a:solidFill>
            </a:ln>
            <a:scene3d>
              <a:camera prst="orthographicFront">
                <a:rot lat="0" lon="0" rev="189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438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3CF12-98DC-43BF-9D5A-9441833E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Create a Virtual Network Gateway</a:t>
            </a:r>
            <a:endParaRPr lang="ko-KR" altLang="en-US" sz="2300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9810F4E-DEDF-436F-AAAE-C20F3F2CA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66" y="3041006"/>
            <a:ext cx="6357268" cy="190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90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CC540-004B-49ED-B33C-C39CA33B9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a Local Network Gateway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FBC742-22A4-4BE7-8CD4-30C4A07AE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912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3CF12-98DC-43BF-9D5A-9441833E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Create a Local Network Gateway</a:t>
            </a:r>
            <a:endParaRPr lang="ko-KR" altLang="en-US" sz="2300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EEF8E51-1993-4600-9538-3B8AC83AB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7489"/>
            <a:ext cx="9153591" cy="270803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B80D1A0-B59E-40DB-958C-92E5CB9F07F2}"/>
              </a:ext>
            </a:extLst>
          </p:cNvPr>
          <p:cNvSpPr/>
          <p:nvPr/>
        </p:nvSpPr>
        <p:spPr>
          <a:xfrm>
            <a:off x="275771" y="3265714"/>
            <a:ext cx="928915" cy="10589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79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13AB9-2305-4659-9511-76B0E7E4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49752-85A5-4F32-869D-53E8A285F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400" dirty="0"/>
              <a:t>VPN Gateway</a:t>
            </a:r>
          </a:p>
          <a:p>
            <a:endParaRPr lang="en-US" altLang="ko-KR" sz="2400" dirty="0"/>
          </a:p>
          <a:p>
            <a:r>
              <a:rPr lang="en-US" altLang="ko-KR" sz="2400" dirty="0"/>
              <a:t>Create a Virtual Network</a:t>
            </a:r>
          </a:p>
          <a:p>
            <a:endParaRPr lang="en-US" altLang="ko-KR" sz="2400" dirty="0"/>
          </a:p>
          <a:p>
            <a:r>
              <a:rPr lang="en-US" altLang="ko-KR" sz="2400" dirty="0"/>
              <a:t>Create a Virtual Network Gateway</a:t>
            </a:r>
          </a:p>
          <a:p>
            <a:endParaRPr lang="en-US" altLang="ko-KR" sz="2400" dirty="0"/>
          </a:p>
          <a:p>
            <a:r>
              <a:rPr lang="en-US" altLang="ko-KR" sz="2400" dirty="0"/>
              <a:t>Create a Local Network Gateway</a:t>
            </a:r>
          </a:p>
          <a:p>
            <a:endParaRPr lang="en-US" altLang="ko-KR" sz="2400" dirty="0"/>
          </a:p>
          <a:p>
            <a:r>
              <a:rPr lang="en-US" altLang="ko-KR" sz="2400" dirty="0"/>
              <a:t>Create a Site-to-Site Connection using Portal</a:t>
            </a:r>
          </a:p>
        </p:txBody>
      </p:sp>
    </p:spTree>
    <p:extLst>
      <p:ext uri="{BB962C8B-B14F-4D97-AF65-F5344CB8AC3E}">
        <p14:creationId xmlns:p14="http://schemas.microsoft.com/office/powerpoint/2010/main" val="1545431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3CF12-98DC-43BF-9D5A-9441833E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Create a Local Network Gateway</a:t>
            </a:r>
            <a:endParaRPr lang="ko-KR" altLang="en-US" sz="2300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1E7F1B71-B641-4411-8E8B-555EC8FB9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6" y="2177143"/>
            <a:ext cx="8899507" cy="42309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898EC57-6430-4336-9CF1-C246CEBC530B}"/>
              </a:ext>
            </a:extLst>
          </p:cNvPr>
          <p:cNvSpPr/>
          <p:nvPr/>
        </p:nvSpPr>
        <p:spPr>
          <a:xfrm>
            <a:off x="290286" y="2464085"/>
            <a:ext cx="2264229" cy="4242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161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3CF12-98DC-43BF-9D5A-9441833E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Create a Local Network Gateway</a:t>
            </a:r>
            <a:endParaRPr lang="ko-KR" altLang="en-US" sz="2300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480DF25B-7CC2-4EC0-B53B-8049CF832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3" y="1908498"/>
            <a:ext cx="6923314" cy="4849895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5B6AAF89-256D-4321-87B1-6A7AE8C47D38}"/>
              </a:ext>
            </a:extLst>
          </p:cNvPr>
          <p:cNvGrpSpPr/>
          <p:nvPr/>
        </p:nvGrpSpPr>
        <p:grpSpPr>
          <a:xfrm>
            <a:off x="3095423" y="3115096"/>
            <a:ext cx="264494" cy="313904"/>
            <a:chOff x="788658" y="5584206"/>
            <a:chExt cx="264494" cy="313904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32570D3-1239-4EEE-897F-DC83ED867C64}"/>
                </a:ext>
              </a:extLst>
            </p:cNvPr>
            <p:cNvCxnSpPr/>
            <p:nvPr/>
          </p:nvCxnSpPr>
          <p:spPr>
            <a:xfrm>
              <a:off x="788658" y="5745710"/>
              <a:ext cx="80927" cy="15240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2B97F08-07C7-40BE-B9FE-F4BC732278ED}"/>
                </a:ext>
              </a:extLst>
            </p:cNvPr>
            <p:cNvCxnSpPr/>
            <p:nvPr/>
          </p:nvCxnSpPr>
          <p:spPr>
            <a:xfrm>
              <a:off x="886466" y="5584206"/>
              <a:ext cx="166686" cy="313899"/>
            </a:xfrm>
            <a:prstGeom prst="line">
              <a:avLst/>
            </a:prstGeom>
            <a:ln w="69850">
              <a:solidFill>
                <a:srgbClr val="FF0000"/>
              </a:solidFill>
            </a:ln>
            <a:scene3d>
              <a:camera prst="orthographicFront">
                <a:rot lat="0" lon="0" rev="189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571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3CF12-98DC-43BF-9D5A-9441833E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Create a Local Network Gateway</a:t>
            </a:r>
            <a:endParaRPr lang="ko-KR" altLang="en-US" sz="2300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3210284-885F-45D8-A679-440AF77AF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14" y="2297891"/>
            <a:ext cx="4136571" cy="456010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6F4B0EC-CD6F-4292-BDD1-E293C0C3A803}"/>
              </a:ext>
            </a:extLst>
          </p:cNvPr>
          <p:cNvSpPr/>
          <p:nvPr/>
        </p:nvSpPr>
        <p:spPr>
          <a:xfrm>
            <a:off x="2656115" y="3320428"/>
            <a:ext cx="1465939" cy="4242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BFC6B3-7142-4C72-8B17-EA55131B29A1}"/>
              </a:ext>
            </a:extLst>
          </p:cNvPr>
          <p:cNvSpPr/>
          <p:nvPr/>
        </p:nvSpPr>
        <p:spPr>
          <a:xfrm>
            <a:off x="2656116" y="4168202"/>
            <a:ext cx="1465940" cy="4242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735D3D-5DB7-4F65-8485-744D9B2BDD00}"/>
              </a:ext>
            </a:extLst>
          </p:cNvPr>
          <p:cNvSpPr/>
          <p:nvPr/>
        </p:nvSpPr>
        <p:spPr>
          <a:xfrm>
            <a:off x="2656115" y="5117872"/>
            <a:ext cx="1465941" cy="4242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934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3CF12-98DC-43BF-9D5A-9441833E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Create a Local Network Gateway</a:t>
            </a:r>
            <a:endParaRPr lang="ko-KR" altLang="en-US" sz="2300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7403906-3264-4C52-9A97-72CAE9436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628" y="2562437"/>
            <a:ext cx="4310743" cy="42955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550F818-606C-4EE5-97A8-76E4E659F67F}"/>
              </a:ext>
            </a:extLst>
          </p:cNvPr>
          <p:cNvSpPr/>
          <p:nvPr/>
        </p:nvSpPr>
        <p:spPr>
          <a:xfrm>
            <a:off x="2583544" y="4087358"/>
            <a:ext cx="1465941" cy="4242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8E71BEB-BB0E-4EA9-8F54-8734125F97AF}"/>
              </a:ext>
            </a:extLst>
          </p:cNvPr>
          <p:cNvGrpSpPr/>
          <p:nvPr/>
        </p:nvGrpSpPr>
        <p:grpSpPr>
          <a:xfrm>
            <a:off x="3052020" y="6105030"/>
            <a:ext cx="264494" cy="313904"/>
            <a:chOff x="788658" y="5584206"/>
            <a:chExt cx="264494" cy="313904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C5F26BB-6F69-4F18-B362-7A9FE9AB846A}"/>
                </a:ext>
              </a:extLst>
            </p:cNvPr>
            <p:cNvCxnSpPr/>
            <p:nvPr/>
          </p:nvCxnSpPr>
          <p:spPr>
            <a:xfrm>
              <a:off x="788658" y="5745710"/>
              <a:ext cx="80927" cy="15240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5F6ABFE-924F-4E28-9A71-6883161CBFA1}"/>
                </a:ext>
              </a:extLst>
            </p:cNvPr>
            <p:cNvCxnSpPr/>
            <p:nvPr/>
          </p:nvCxnSpPr>
          <p:spPr>
            <a:xfrm>
              <a:off x="886466" y="5584206"/>
              <a:ext cx="166686" cy="313899"/>
            </a:xfrm>
            <a:prstGeom prst="line">
              <a:avLst/>
            </a:prstGeom>
            <a:ln w="69850">
              <a:solidFill>
                <a:srgbClr val="FF0000"/>
              </a:solidFill>
            </a:ln>
            <a:scene3d>
              <a:camera prst="orthographicFront">
                <a:rot lat="0" lon="0" rev="189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172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3CF12-98DC-43BF-9D5A-9441833E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Create a Local Network Gateway</a:t>
            </a:r>
            <a:endParaRPr lang="ko-KR" altLang="en-US" sz="2300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DEB4611C-9AD9-4BBA-B6B9-7AFE70209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93" y="2645229"/>
            <a:ext cx="8299214" cy="250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83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A418E-B90C-4506-90DB-A376DDF8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a Site-to-Site Connection</a:t>
            </a:r>
            <a:br>
              <a:rPr lang="en-US" altLang="ko-KR" dirty="0"/>
            </a:br>
            <a:r>
              <a:rPr lang="en-US" altLang="ko-KR" dirty="0"/>
              <a:t>using Portal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096994-1174-4D1B-9627-1ECDF8E07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649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3CF12-98DC-43BF-9D5A-9441833E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300" dirty="0"/>
              <a:t>Create a Site-to-Site Connection using Portal</a:t>
            </a:r>
            <a:endParaRPr lang="ko-KR" altLang="en-US" sz="2300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F6C639E-7CA7-407D-9C45-947BE8A1D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15" y="2756652"/>
            <a:ext cx="9149815" cy="27069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6B5B44A-658F-40A1-9BDD-29E6E65FE50A}"/>
              </a:ext>
            </a:extLst>
          </p:cNvPr>
          <p:cNvSpPr/>
          <p:nvPr/>
        </p:nvSpPr>
        <p:spPr>
          <a:xfrm>
            <a:off x="275771" y="3178630"/>
            <a:ext cx="928915" cy="10589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584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3CF12-98DC-43BF-9D5A-9441833E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300" dirty="0"/>
              <a:t>Create a Site-to-Site Connection using Portal</a:t>
            </a:r>
            <a:endParaRPr lang="ko-KR" altLang="en-US" sz="2300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857228BA-8681-472B-82AE-6866AE88B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4" y="2042447"/>
            <a:ext cx="8505371" cy="44381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8E9B493-5898-4ABE-BE19-6C92BA9305ED}"/>
              </a:ext>
            </a:extLst>
          </p:cNvPr>
          <p:cNvSpPr/>
          <p:nvPr/>
        </p:nvSpPr>
        <p:spPr>
          <a:xfrm>
            <a:off x="696685" y="6085092"/>
            <a:ext cx="1349829" cy="3955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213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3CF12-98DC-43BF-9D5A-9441833E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300" dirty="0"/>
              <a:t>Create a Site-to-Site Connection using Portal</a:t>
            </a:r>
            <a:endParaRPr lang="ko-KR" altLang="en-US" sz="2300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9B5344F-93C4-41FC-8B63-79E6D5AF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00" y="1705298"/>
            <a:ext cx="7360799" cy="494950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05AD19B-7C23-41B4-91B2-209F906C0B98}"/>
              </a:ext>
            </a:extLst>
          </p:cNvPr>
          <p:cNvSpPr/>
          <p:nvPr/>
        </p:nvSpPr>
        <p:spPr>
          <a:xfrm>
            <a:off x="891600" y="5852865"/>
            <a:ext cx="2577314" cy="3955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141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3CF12-98DC-43BF-9D5A-9441833E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300" dirty="0"/>
              <a:t>Create a Site-to-Site Connection using Portal</a:t>
            </a:r>
            <a:endParaRPr lang="ko-KR" altLang="en-US" sz="2300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8D66226-CF80-40F8-8538-B645B0043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57" y="1889449"/>
            <a:ext cx="6183086" cy="496855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88F321D-D74B-4641-91CC-C9A9FA85CB51}"/>
              </a:ext>
            </a:extLst>
          </p:cNvPr>
          <p:cNvSpPr/>
          <p:nvPr/>
        </p:nvSpPr>
        <p:spPr>
          <a:xfrm>
            <a:off x="4708857" y="2514579"/>
            <a:ext cx="908172" cy="3955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57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E4AD6-E350-4D62-8A7C-CE23A408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VPN Gateway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F64671-74C5-4ABC-9902-162D0AD019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343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3CF12-98DC-43BF-9D5A-9441833E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300" dirty="0"/>
              <a:t>Create a Site-to-Site Connection using Portal</a:t>
            </a:r>
            <a:endParaRPr lang="ko-KR" altLang="en-US" sz="2300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1478E969-B824-409E-BF57-CCAEDBAC2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14" y="1819470"/>
            <a:ext cx="4136571" cy="503853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0B23B2D-A728-4568-A6B2-D5B649E53B79}"/>
              </a:ext>
            </a:extLst>
          </p:cNvPr>
          <p:cNvSpPr/>
          <p:nvPr/>
        </p:nvSpPr>
        <p:spPr>
          <a:xfrm>
            <a:off x="2676857" y="3131950"/>
            <a:ext cx="1329086" cy="3955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4179C6-257D-4B12-BE4B-522C95D94434}"/>
              </a:ext>
            </a:extLst>
          </p:cNvPr>
          <p:cNvSpPr/>
          <p:nvPr/>
        </p:nvSpPr>
        <p:spPr>
          <a:xfrm>
            <a:off x="2676856" y="4111938"/>
            <a:ext cx="1793543" cy="3955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2AFDED-640C-470D-8BB3-5963782B207D}"/>
              </a:ext>
            </a:extLst>
          </p:cNvPr>
          <p:cNvSpPr/>
          <p:nvPr/>
        </p:nvSpPr>
        <p:spPr>
          <a:xfrm>
            <a:off x="2633313" y="4721911"/>
            <a:ext cx="2591830" cy="9799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175480-ED8F-4D11-B233-82BF58394817}"/>
              </a:ext>
            </a:extLst>
          </p:cNvPr>
          <p:cNvSpPr/>
          <p:nvPr/>
        </p:nvSpPr>
        <p:spPr>
          <a:xfrm>
            <a:off x="2633313" y="5706783"/>
            <a:ext cx="2591830" cy="8681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839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3CF12-98DC-43BF-9D5A-9441833E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300" dirty="0"/>
              <a:t>Create a Site-to-Site Connection using Portal</a:t>
            </a:r>
            <a:endParaRPr lang="ko-KR" altLang="en-US" sz="2300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0B4A1D9-FD4F-4E90-BC3B-73819038A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428" y="1732475"/>
            <a:ext cx="3193143" cy="51255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4F2A49-C9AA-4418-A944-D234F1D606F9}"/>
              </a:ext>
            </a:extLst>
          </p:cNvPr>
          <p:cNvSpPr/>
          <p:nvPr/>
        </p:nvSpPr>
        <p:spPr>
          <a:xfrm>
            <a:off x="3126800" y="2028865"/>
            <a:ext cx="1329086" cy="30793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C6B8B4-2EE3-431B-9AEF-CC4D436734C1}"/>
              </a:ext>
            </a:extLst>
          </p:cNvPr>
          <p:cNvSpPr/>
          <p:nvPr/>
        </p:nvSpPr>
        <p:spPr>
          <a:xfrm>
            <a:off x="3126800" y="4075312"/>
            <a:ext cx="1445200" cy="69988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A2C505-65A8-450D-A5F6-A4288D578230}"/>
              </a:ext>
            </a:extLst>
          </p:cNvPr>
          <p:cNvGrpSpPr/>
          <p:nvPr/>
        </p:nvGrpSpPr>
        <p:grpSpPr>
          <a:xfrm>
            <a:off x="3460506" y="6105030"/>
            <a:ext cx="264494" cy="313904"/>
            <a:chOff x="788658" y="5584206"/>
            <a:chExt cx="264494" cy="313904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89D2793-5704-4012-9C2A-F4427E5749F3}"/>
                </a:ext>
              </a:extLst>
            </p:cNvPr>
            <p:cNvCxnSpPr/>
            <p:nvPr/>
          </p:nvCxnSpPr>
          <p:spPr>
            <a:xfrm>
              <a:off x="788658" y="5745710"/>
              <a:ext cx="80927" cy="15240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EA8015A-9424-4186-8B9C-D0B914389088}"/>
                </a:ext>
              </a:extLst>
            </p:cNvPr>
            <p:cNvCxnSpPr/>
            <p:nvPr/>
          </p:nvCxnSpPr>
          <p:spPr>
            <a:xfrm>
              <a:off x="886466" y="5584206"/>
              <a:ext cx="166686" cy="313899"/>
            </a:xfrm>
            <a:prstGeom prst="line">
              <a:avLst/>
            </a:prstGeom>
            <a:ln w="69850">
              <a:solidFill>
                <a:srgbClr val="FF0000"/>
              </a:solidFill>
            </a:ln>
            <a:scene3d>
              <a:camera prst="orthographicFront">
                <a:rot lat="0" lon="0" rev="189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7807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3CF12-98DC-43BF-9D5A-9441833E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300" dirty="0"/>
              <a:t>Create a Site-to-Site Connection using Portal</a:t>
            </a:r>
            <a:endParaRPr lang="ko-KR" altLang="en-US" sz="2300" dirty="0"/>
          </a:p>
        </p:txBody>
      </p:sp>
      <p:pic>
        <p:nvPicPr>
          <p:cNvPr id="5" name="그림 4" descr="조류, 꽃이(가) 표시된 사진&#10;&#10;자동 생성된 설명">
            <a:extLst>
              <a:ext uri="{FF2B5EF4-FFF2-40B4-BE49-F238E27FC236}">
                <a16:creationId xmlns:a16="http://schemas.microsoft.com/office/drawing/2014/main" id="{3CC62E22-2A19-4684-98AE-C89C3C192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717" y="3487189"/>
            <a:ext cx="6960565" cy="1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40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3CF12-98DC-43BF-9D5A-9441833E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300" dirty="0"/>
              <a:t>Create a Site-to-Site Connection using Portal</a:t>
            </a:r>
            <a:endParaRPr lang="ko-KR" altLang="en-US" sz="2300" dirty="0"/>
          </a:p>
        </p:txBody>
      </p:sp>
      <p:pic>
        <p:nvPicPr>
          <p:cNvPr id="5" name="그림 4" descr="조류, 꽃이(가) 표시된 사진&#10;&#10;자동 생성된 설명">
            <a:extLst>
              <a:ext uri="{FF2B5EF4-FFF2-40B4-BE49-F238E27FC236}">
                <a16:creationId xmlns:a16="http://schemas.microsoft.com/office/drawing/2014/main" id="{3CC62E22-2A19-4684-98AE-C89C3C192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717" y="3487189"/>
            <a:ext cx="6960565" cy="1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90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3CF12-98DC-43BF-9D5A-9441833E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300" dirty="0"/>
              <a:t>Create a Site-to-Site Connection using Portal</a:t>
            </a:r>
            <a:endParaRPr lang="ko-KR" altLang="en-US" sz="23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D782D4A-C81B-42E9-9D18-D6B5B504A810}"/>
              </a:ext>
            </a:extLst>
          </p:cNvPr>
          <p:cNvGrpSpPr/>
          <p:nvPr/>
        </p:nvGrpSpPr>
        <p:grpSpPr>
          <a:xfrm>
            <a:off x="166914" y="2815773"/>
            <a:ext cx="8810171" cy="3011714"/>
            <a:chOff x="343243" y="2975428"/>
            <a:chExt cx="8457514" cy="2832469"/>
          </a:xfrm>
        </p:grpSpPr>
        <p:pic>
          <p:nvPicPr>
            <p:cNvPr id="4" name="그림 3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61677594-A2D7-4139-B525-740EE0056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243" y="2975428"/>
              <a:ext cx="8457514" cy="2832469"/>
            </a:xfrm>
            <a:prstGeom prst="rect">
              <a:avLst/>
            </a:prstGeom>
          </p:spPr>
        </p:pic>
        <p:pic>
          <p:nvPicPr>
            <p:cNvPr id="7" name="그림 6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4133B3A2-AB5A-4EC7-959E-36BE3CE61E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7267" r="79492" b="56433"/>
            <a:stretch/>
          </p:blipFill>
          <p:spPr>
            <a:xfrm>
              <a:off x="343243" y="3429000"/>
              <a:ext cx="1275877" cy="691611"/>
            </a:xfrm>
            <a:prstGeom prst="rect">
              <a:avLst/>
            </a:prstGeom>
          </p:spPr>
        </p:pic>
        <p:pic>
          <p:nvPicPr>
            <p:cNvPr id="8" name="그림 7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68EB8ACF-5A47-4A5D-B876-C1FF7A01A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6261" t="134" b="78893"/>
            <a:stretch/>
          </p:blipFill>
          <p:spPr>
            <a:xfrm>
              <a:off x="5936340" y="2975428"/>
              <a:ext cx="2099024" cy="551543"/>
            </a:xfrm>
            <a:prstGeom prst="rect">
              <a:avLst/>
            </a:prstGeom>
          </p:spPr>
        </p:pic>
        <p:pic>
          <p:nvPicPr>
            <p:cNvPr id="9" name="그림 8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90E68116-6BA8-4062-AAA9-7A28F1C072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302" t="17268" b="57807"/>
            <a:stretch/>
          </p:blipFill>
          <p:spPr>
            <a:xfrm>
              <a:off x="5878284" y="3447077"/>
              <a:ext cx="2158663" cy="655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196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3CF12-98DC-43BF-9D5A-9441833E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DDEF31-879A-48D7-970E-3392A9232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https://docs.microsoft.com/ko-kr/azure/vpn-gateway/vpn-gateway-about-vpngateways</a:t>
            </a:r>
          </a:p>
          <a:p>
            <a:endParaRPr lang="en-US" altLang="ko-KR" sz="2400" dirty="0"/>
          </a:p>
          <a:p>
            <a:r>
              <a:rPr lang="en-US" altLang="ko-KR" sz="2400" dirty="0"/>
              <a:t>https://docs.microsoft.com/ko-kr/azure/vpn-gateway/vpn-gateway-howto-site-to-site-resource-manager-portal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6744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음식이(가) 표시된 사진&#10;&#10;자동 생성된 설명">
            <a:extLst>
              <a:ext uri="{FF2B5EF4-FFF2-40B4-BE49-F238E27FC236}">
                <a16:creationId xmlns:a16="http://schemas.microsoft.com/office/drawing/2014/main" id="{15EB3560-2A52-4475-9B09-1F7BF52F1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56" y="1056668"/>
            <a:ext cx="7808687" cy="520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4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7FEFB-B49A-4346-9379-1C2E90FA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VPN Gateway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36BBC-D26B-410A-B2F8-FCF25553F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000" dirty="0"/>
              <a:t>공용 인터넷을 통해 </a:t>
            </a:r>
            <a:r>
              <a:rPr lang="ko-KR" altLang="ko-KR" sz="2000" dirty="0" err="1"/>
              <a:t>Azure</a:t>
            </a:r>
            <a:r>
              <a:rPr lang="ko-KR" altLang="ko-KR" sz="2000" dirty="0"/>
              <a:t> 가상 네트워크와 온-</a:t>
            </a:r>
            <a:r>
              <a:rPr lang="ko-KR" altLang="ko-KR" sz="2000" dirty="0" err="1"/>
              <a:t>프레미스</a:t>
            </a:r>
            <a:r>
              <a:rPr lang="ko-KR" altLang="ko-KR" sz="2000" dirty="0"/>
              <a:t> 위치 간에 암호화된 트래픽을 전송하는 데 사용되는 특정 유형의 가상 네트워크 게이트웨이</a:t>
            </a:r>
            <a:endParaRPr lang="en-US" altLang="ko-KR" sz="2000" dirty="0"/>
          </a:p>
          <a:p>
            <a:r>
              <a:rPr lang="ko-KR" altLang="ko-KR" sz="2000" dirty="0"/>
              <a:t>Microsoft 네트워크를 통해 </a:t>
            </a:r>
            <a:r>
              <a:rPr lang="ko-KR" altLang="ko-KR" sz="2000" dirty="0" err="1"/>
              <a:t>Azure</a:t>
            </a:r>
            <a:r>
              <a:rPr lang="ko-KR" altLang="ko-KR" sz="2000" dirty="0"/>
              <a:t> 가상 네트워크 간에 암호화된 트래픽을 보낼 수도 있습니다</a:t>
            </a:r>
            <a:r>
              <a:rPr lang="en-US" altLang="ko-KR" sz="2000" dirty="0"/>
              <a:t>.</a:t>
            </a:r>
          </a:p>
          <a:p>
            <a:r>
              <a:rPr lang="ko-KR" altLang="ko-KR" sz="2000" dirty="0"/>
              <a:t>동일한 VPN </a:t>
            </a:r>
            <a:r>
              <a:rPr lang="ko-KR" altLang="ko-KR" sz="2000" dirty="0" err="1"/>
              <a:t>Gateway에</a:t>
            </a:r>
            <a:r>
              <a:rPr lang="ko-KR" altLang="ko-KR" sz="2000" dirty="0"/>
              <a:t> 대해 여러 연결을 만들면 모든 VPN 터널이 사용 가능한 게이트웨이 대역폭을 공유합니다.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8987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A418E-B90C-4506-90DB-A376DDF8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a Virtual Network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096994-1174-4D1B-9627-1ECDF8E07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09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3CF12-98DC-43BF-9D5A-9441833E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Create a Virtual Network</a:t>
            </a:r>
            <a:endParaRPr lang="ko-KR" altLang="en-US" sz="2300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EEF8E51-1993-4600-9538-3B8AC83AB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7489"/>
            <a:ext cx="9153591" cy="270803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B80D1A0-B59E-40DB-958C-92E5CB9F07F2}"/>
              </a:ext>
            </a:extLst>
          </p:cNvPr>
          <p:cNvSpPr/>
          <p:nvPr/>
        </p:nvSpPr>
        <p:spPr>
          <a:xfrm>
            <a:off x="275771" y="3265714"/>
            <a:ext cx="928915" cy="10589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21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3CF12-98DC-43BF-9D5A-9441833E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Create a Virtual Network</a:t>
            </a:r>
            <a:endParaRPr lang="ko-KR" altLang="en-US" sz="2300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F59D505-FFF6-458A-B977-2B85318DD9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64"/>
          <a:stretch/>
        </p:blipFill>
        <p:spPr>
          <a:xfrm>
            <a:off x="1952259" y="1694996"/>
            <a:ext cx="5239481" cy="516300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E72F82F-B611-4BBE-BAF1-3EEFDEA1611F}"/>
              </a:ext>
            </a:extLst>
          </p:cNvPr>
          <p:cNvSpPr/>
          <p:nvPr/>
        </p:nvSpPr>
        <p:spPr>
          <a:xfrm>
            <a:off x="2061028" y="6487885"/>
            <a:ext cx="1930401" cy="2745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038768-55C5-477F-A7F8-CBAF064CF501}"/>
              </a:ext>
            </a:extLst>
          </p:cNvPr>
          <p:cNvSpPr/>
          <p:nvPr/>
        </p:nvSpPr>
        <p:spPr>
          <a:xfrm>
            <a:off x="4216400" y="1742193"/>
            <a:ext cx="1981200" cy="4784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59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3CF12-98DC-43BF-9D5A-9441833E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Create a Virtual Network</a:t>
            </a:r>
            <a:endParaRPr lang="ko-KR" altLang="en-US" sz="2300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79436D9-6A55-47BD-8308-F1A6C3964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371" y="2015975"/>
            <a:ext cx="3817257" cy="48420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F6C7FED-F2CD-4CE8-8757-E69B16D88B5D}"/>
              </a:ext>
            </a:extLst>
          </p:cNvPr>
          <p:cNvSpPr/>
          <p:nvPr/>
        </p:nvSpPr>
        <p:spPr>
          <a:xfrm>
            <a:off x="2779486" y="2965022"/>
            <a:ext cx="1981200" cy="3732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3750EE-2BC5-4711-BD5A-CB93E6A3E83F}"/>
              </a:ext>
            </a:extLst>
          </p:cNvPr>
          <p:cNvSpPr/>
          <p:nvPr/>
        </p:nvSpPr>
        <p:spPr>
          <a:xfrm>
            <a:off x="2779486" y="3756051"/>
            <a:ext cx="1981200" cy="3732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8BEB77-A56C-4319-9207-5978510370F5}"/>
              </a:ext>
            </a:extLst>
          </p:cNvPr>
          <p:cNvSpPr/>
          <p:nvPr/>
        </p:nvSpPr>
        <p:spPr>
          <a:xfrm>
            <a:off x="2779486" y="6118892"/>
            <a:ext cx="1981200" cy="3732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95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3CF12-98DC-43BF-9D5A-9441833E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Create a Virtual Network</a:t>
            </a:r>
            <a:endParaRPr lang="ko-KR" altLang="en-US" sz="23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9FEA487-CEA6-4482-A350-3E7C826966E5}"/>
              </a:ext>
            </a:extLst>
          </p:cNvPr>
          <p:cNvGrpSpPr/>
          <p:nvPr/>
        </p:nvGrpSpPr>
        <p:grpSpPr>
          <a:xfrm>
            <a:off x="2888343" y="1755518"/>
            <a:ext cx="3367314" cy="5102482"/>
            <a:chOff x="3142343" y="1531060"/>
            <a:chExt cx="2859314" cy="4332711"/>
          </a:xfrm>
        </p:grpSpPr>
        <p:pic>
          <p:nvPicPr>
            <p:cNvPr id="4" name="그림 3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1CC39B61-097B-4987-BE41-A67A77D0F2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8745"/>
            <a:stretch/>
          </p:blipFill>
          <p:spPr>
            <a:xfrm>
              <a:off x="3142343" y="1531060"/>
              <a:ext cx="2859314" cy="3795684"/>
            </a:xfrm>
            <a:prstGeom prst="rect">
              <a:avLst/>
            </a:prstGeom>
          </p:spPr>
        </p:pic>
        <p:pic>
          <p:nvPicPr>
            <p:cNvPr id="6" name="그림 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86CF89C1-CE5F-404A-8E12-6274FB71D8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9374" b="545"/>
            <a:stretch/>
          </p:blipFill>
          <p:spPr>
            <a:xfrm>
              <a:off x="3142343" y="5326744"/>
              <a:ext cx="2859314" cy="537027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308723-E70A-494C-907A-224BC79C9ED4}"/>
              </a:ext>
            </a:extLst>
          </p:cNvPr>
          <p:cNvSpPr/>
          <p:nvPr/>
        </p:nvSpPr>
        <p:spPr>
          <a:xfrm>
            <a:off x="2888343" y="2997680"/>
            <a:ext cx="1981200" cy="3732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5EF2F5-BF74-49E4-9198-43E6D4B70B25}"/>
              </a:ext>
            </a:extLst>
          </p:cNvPr>
          <p:cNvSpPr/>
          <p:nvPr/>
        </p:nvSpPr>
        <p:spPr>
          <a:xfrm>
            <a:off x="2888343" y="3708280"/>
            <a:ext cx="1981200" cy="3732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C1F6E48-AB78-4C6B-B6BF-8B0BFE54A2E3}"/>
              </a:ext>
            </a:extLst>
          </p:cNvPr>
          <p:cNvGrpSpPr/>
          <p:nvPr/>
        </p:nvGrpSpPr>
        <p:grpSpPr>
          <a:xfrm>
            <a:off x="3298624" y="6237278"/>
            <a:ext cx="264494" cy="313904"/>
            <a:chOff x="788658" y="5584206"/>
            <a:chExt cx="264494" cy="313904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493C98F-FB26-48D0-BBDF-38D7F9EC7DA6}"/>
                </a:ext>
              </a:extLst>
            </p:cNvPr>
            <p:cNvCxnSpPr/>
            <p:nvPr/>
          </p:nvCxnSpPr>
          <p:spPr>
            <a:xfrm>
              <a:off x="788658" y="5745710"/>
              <a:ext cx="80927" cy="15240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5DA76A9-AC9E-413F-B78B-E3522E995825}"/>
                </a:ext>
              </a:extLst>
            </p:cNvPr>
            <p:cNvCxnSpPr/>
            <p:nvPr/>
          </p:nvCxnSpPr>
          <p:spPr>
            <a:xfrm>
              <a:off x="886466" y="5584206"/>
              <a:ext cx="166686" cy="313899"/>
            </a:xfrm>
            <a:prstGeom prst="line">
              <a:avLst/>
            </a:prstGeom>
            <a:ln w="69850">
              <a:solidFill>
                <a:srgbClr val="FF0000"/>
              </a:solidFill>
            </a:ln>
            <a:scene3d>
              <a:camera prst="orthographicFront">
                <a:rot lat="0" lon="0" rev="189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4217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124</TotalTime>
  <Words>279</Words>
  <Application>Microsoft Office PowerPoint</Application>
  <PresentationFormat>화면 슬라이드 쇼(4:3)</PresentationFormat>
  <Paragraphs>54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Arial</vt:lpstr>
      <vt:lpstr>Century Gothic</vt:lpstr>
      <vt:lpstr>그물</vt:lpstr>
      <vt:lpstr>Azure VPN</vt:lpstr>
      <vt:lpstr>Overview</vt:lpstr>
      <vt:lpstr>VPN Gateway</vt:lpstr>
      <vt:lpstr>VPN Gateway</vt:lpstr>
      <vt:lpstr>Create a Virtual Network</vt:lpstr>
      <vt:lpstr>Create a Virtual Network</vt:lpstr>
      <vt:lpstr>Create a Virtual Network</vt:lpstr>
      <vt:lpstr>Create a Virtual Network</vt:lpstr>
      <vt:lpstr>Create a Virtual Network</vt:lpstr>
      <vt:lpstr>Create a Virtual Network Gateway</vt:lpstr>
      <vt:lpstr>Create a Virtual Network Gateway</vt:lpstr>
      <vt:lpstr>Create a Virtual Network Gateway</vt:lpstr>
      <vt:lpstr>Create a Virtual Network Gateway</vt:lpstr>
      <vt:lpstr>Create a Virtual Network Gateway</vt:lpstr>
      <vt:lpstr>Create a Virtual Network Gateway</vt:lpstr>
      <vt:lpstr>Create a Virtual Network Gateway</vt:lpstr>
      <vt:lpstr>Create a Virtual Network Gateway</vt:lpstr>
      <vt:lpstr>Create a Local Network Gateway</vt:lpstr>
      <vt:lpstr>Create a Local Network Gateway</vt:lpstr>
      <vt:lpstr>Create a Local Network Gateway</vt:lpstr>
      <vt:lpstr>Create a Local Network Gateway</vt:lpstr>
      <vt:lpstr>Create a Local Network Gateway</vt:lpstr>
      <vt:lpstr>Create a Local Network Gateway</vt:lpstr>
      <vt:lpstr>Create a Local Network Gateway</vt:lpstr>
      <vt:lpstr>Create a Site-to-Site Connection using Portal</vt:lpstr>
      <vt:lpstr>Create a Site-to-Site Connection using Portal</vt:lpstr>
      <vt:lpstr>Create a Site-to-Site Connection using Portal</vt:lpstr>
      <vt:lpstr>Create a Site-to-Site Connection using Portal</vt:lpstr>
      <vt:lpstr>Create a Site-to-Site Connection using Portal</vt:lpstr>
      <vt:lpstr>Create a Site-to-Site Connection using Portal</vt:lpstr>
      <vt:lpstr>Create a Site-to-Site Connection using Portal</vt:lpstr>
      <vt:lpstr>Create a Site-to-Site Connection using Portal</vt:lpstr>
      <vt:lpstr>Create a Site-to-Site Connection using Portal</vt:lpstr>
      <vt:lpstr>Create a Site-to-Site Connection using Portal</vt:lpstr>
      <vt:lpstr>References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김태윤</dc:creator>
  <cp:lastModifiedBy>김태윤</cp:lastModifiedBy>
  <cp:revision>9</cp:revision>
  <dcterms:created xsi:type="dcterms:W3CDTF">2019-12-15T05:15:59Z</dcterms:created>
  <dcterms:modified xsi:type="dcterms:W3CDTF">2019-12-15T09:15:10Z</dcterms:modified>
</cp:coreProperties>
</file>