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"/>
  </p:notesMasterIdLst>
  <p:sldIdLst>
    <p:sldId id="256" r:id="rId2"/>
    <p:sldId id="260" r:id="rId3"/>
    <p:sldId id="258" r:id="rId4"/>
    <p:sldId id="282" r:id="rId5"/>
    <p:sldId id="283" r:id="rId6"/>
    <p:sldId id="261" r:id="rId7"/>
    <p:sldId id="284" r:id="rId8"/>
    <p:sldId id="285" r:id="rId9"/>
    <p:sldId id="286" r:id="rId10"/>
    <p:sldId id="287" r:id="rId11"/>
    <p:sldId id="281" r:id="rId12"/>
    <p:sldId id="27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E7"/>
    <a:srgbClr val="3333FF"/>
    <a:srgbClr val="FF99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66" d="100"/>
          <a:sy n="66" d="100"/>
        </p:scale>
        <p:origin x="-2934" y="-13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F384B-524E-4B04-9EBD-5A3E0EA7931D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67DDE-CA0F-4277-86BB-1ACF1F4DD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348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55776" y="2834640"/>
            <a:ext cx="4032448" cy="1188720"/>
          </a:xfrm>
        </p:spPr>
        <p:txBody>
          <a:bodyPr lIns="72000" rIns="72000" anchor="ctr">
            <a:noAutofit/>
          </a:bodyPr>
          <a:lstStyle>
            <a:lvl1pPr algn="dist">
              <a:lnSpc>
                <a:spcPct val="150000"/>
              </a:lnSpc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5" y="4293096"/>
            <a:ext cx="4032250" cy="216173"/>
          </a:xfrm>
        </p:spPr>
        <p:txBody>
          <a:bodyPr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20606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494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55776" y="2834640"/>
            <a:ext cx="4032448" cy="1188720"/>
          </a:xfrm>
        </p:spPr>
        <p:txBody>
          <a:bodyPr lIns="72000" rIns="72000" anchor="ctr">
            <a:noAutofit/>
          </a:bodyPr>
          <a:lstStyle>
            <a:lvl1pPr algn="dist">
              <a:lnSpc>
                <a:spcPct val="150000"/>
              </a:lnSpc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5" y="4293096"/>
            <a:ext cx="4032250" cy="216173"/>
          </a:xfrm>
        </p:spPr>
        <p:txBody>
          <a:bodyPr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3199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55776" y="2834640"/>
            <a:ext cx="4032448" cy="1188720"/>
          </a:xfrm>
        </p:spPr>
        <p:txBody>
          <a:bodyPr lIns="72000" rIns="72000" anchor="ctr">
            <a:noAutofit/>
          </a:bodyPr>
          <a:lstStyle>
            <a:lvl1pPr algn="dist">
              <a:lnSpc>
                <a:spcPct val="150000"/>
              </a:lnSpc>
              <a:defRPr sz="3200" b="1">
                <a:solidFill>
                  <a:srgbClr val="4949E7"/>
                </a:solidFill>
              </a:defRPr>
            </a:lvl1pPr>
          </a:lstStyle>
          <a:p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5" y="4293096"/>
            <a:ext cx="4032250" cy="216173"/>
          </a:xfrm>
        </p:spPr>
        <p:txBody>
          <a:bodyPr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000">
                <a:solidFill>
                  <a:srgbClr val="4949E7"/>
                </a:solidFill>
              </a:defRPr>
            </a:lvl1pPr>
          </a:lstStyle>
          <a:p>
            <a:pPr lvl="0"/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85033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494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02656" y="2800732"/>
            <a:ext cx="2673994" cy="1188720"/>
          </a:xfrm>
        </p:spPr>
        <p:txBody>
          <a:bodyPr lIns="72000" rIns="72000" anchor="ctr">
            <a:noAutofit/>
          </a:bodyPr>
          <a:lstStyle>
            <a:lvl1pPr algn="dist">
              <a:lnSpc>
                <a:spcPct val="150000"/>
              </a:lnSpc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002722" y="4259188"/>
            <a:ext cx="2673862" cy="216173"/>
          </a:xfrm>
        </p:spPr>
        <p:txBody>
          <a:bodyPr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5858499" y="2275438"/>
            <a:ext cx="2160240" cy="2307124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1500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INTRODUCTION</a:t>
            </a:r>
          </a:p>
          <a:p>
            <a:pPr lvl="0"/>
            <a:r>
              <a:rPr lang="en-US" altLang="ko-KR" dirty="0" smtClean="0"/>
              <a:t>2. STYLE?</a:t>
            </a:r>
          </a:p>
          <a:p>
            <a:pPr lvl="0"/>
            <a:r>
              <a:rPr lang="en-US" altLang="ko-KR" dirty="0" smtClean="0"/>
              <a:t>3. SUGGESTION</a:t>
            </a:r>
          </a:p>
          <a:p>
            <a:pPr lvl="0"/>
            <a:r>
              <a:rPr lang="en-US" altLang="ko-KR" dirty="0" smtClean="0"/>
              <a:t>4. DESIGN MOCKUPS</a:t>
            </a:r>
          </a:p>
          <a:p>
            <a:pPr lvl="0"/>
            <a:r>
              <a:rPr lang="en-US" altLang="ko-KR" dirty="0" smtClean="0"/>
              <a:t>5. 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99120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63262" y="432817"/>
            <a:ext cx="5017476" cy="535767"/>
          </a:xfrm>
        </p:spPr>
        <p:txBody>
          <a:bodyPr lIns="0" tIns="0" rIns="0" bIns="0" anchor="ctr">
            <a:noAutofit/>
          </a:bodyPr>
          <a:lstStyle>
            <a:lvl1pPr algn="ctr"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TITLEHERE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108" y="1552163"/>
            <a:ext cx="7992268" cy="509065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12" y="3136953"/>
            <a:ext cx="733140" cy="196131"/>
          </a:xfrm>
        </p:spPr>
        <p:txBody>
          <a:bodyPr/>
          <a:lstStyle>
            <a:lvl1pPr algn="ctr">
              <a:defRPr sz="1100" b="1">
                <a:solidFill>
                  <a:srgbClr val="4949E7"/>
                </a:solidFill>
                <a:latin typeface="+mn-lt"/>
              </a:defRPr>
            </a:lvl1pPr>
          </a:lstStyle>
          <a:p>
            <a:fld id="{E4AC4A3E-49FE-49D4-BB0D-F1CE057A6A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10168" y="2360018"/>
            <a:ext cx="733184" cy="5192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1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INDEX </a:t>
            </a:r>
          </a:p>
          <a:p>
            <a:pPr lvl="0"/>
            <a:r>
              <a:rPr lang="en-US" altLang="ko-KR" dirty="0" smtClean="0"/>
              <a:t>HERE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107504" y="1552162"/>
            <a:ext cx="735848" cy="735848"/>
          </a:xfrm>
          <a:prstGeom prst="rect">
            <a:avLst/>
          </a:prstGeom>
          <a:solidFill>
            <a:srgbClr val="494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283968" y="1050355"/>
            <a:ext cx="576064" cy="0"/>
          </a:xfrm>
          <a:prstGeom prst="line">
            <a:avLst/>
          </a:prstGeom>
          <a:ln w="31750">
            <a:solidFill>
              <a:srgbClr val="494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107156" y="3008090"/>
            <a:ext cx="736196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2063263" y="1175316"/>
            <a:ext cx="5017476" cy="179739"/>
          </a:xfrm>
        </p:spPr>
        <p:txBody>
          <a:bodyPr lIns="216000" rIns="216000" anchor="ctr">
            <a:noAutofit/>
          </a:bodyPr>
          <a:lstStyle>
            <a:lvl1pPr marL="0" indent="0" algn="dist">
              <a:buNone/>
              <a:defRPr sz="1100" b="1">
                <a:solidFill>
                  <a:srgbClr val="4949E7"/>
                </a:solidFill>
              </a:defRPr>
            </a:lvl1pPr>
          </a:lstStyle>
          <a:p>
            <a:pPr lvl="0"/>
            <a:r>
              <a:rPr lang="en-US" altLang="ko-KR" dirty="0" smtClean="0"/>
              <a:t>SUBTITLE HERE</a:t>
            </a:r>
            <a:endParaRPr lang="ko-KR" altLang="en-US" dirty="0"/>
          </a:p>
        </p:txBody>
      </p:sp>
      <p:sp>
        <p:nvSpPr>
          <p:cNvPr id="43" name="텍스트 개체 틀 42"/>
          <p:cNvSpPr>
            <a:spLocks noGrp="1"/>
          </p:cNvSpPr>
          <p:nvPr>
            <p:ph type="body" sz="quarter" idx="15" hasCustomPrompt="1"/>
          </p:nvPr>
        </p:nvSpPr>
        <p:spPr>
          <a:xfrm>
            <a:off x="4471987" y="121409"/>
            <a:ext cx="200026" cy="200026"/>
          </a:xfrm>
          <a:solidFill>
            <a:srgbClr val="4949E7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7258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284016"/>
            <a:ext cx="969108" cy="2126060"/>
          </a:xfrm>
          <a:prstGeom prst="rect">
            <a:avLst/>
          </a:prstGeom>
          <a:solidFill>
            <a:srgbClr val="4949E7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63262" y="432817"/>
            <a:ext cx="5017476" cy="535767"/>
          </a:xfrm>
        </p:spPr>
        <p:txBody>
          <a:bodyPr lIns="0" tIns="0" rIns="0" bIns="0" anchor="ctr">
            <a:noAutofit/>
          </a:bodyPr>
          <a:lstStyle>
            <a:lvl1pPr algn="ctr"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TITLEHERE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552163"/>
            <a:ext cx="7482676" cy="50906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12" y="4065913"/>
            <a:ext cx="733140" cy="196131"/>
          </a:xfrm>
        </p:spPr>
        <p:txBody>
          <a:bodyPr/>
          <a:lstStyle>
            <a:lvl1pPr algn="ctr">
              <a:defRPr sz="1100" b="1">
                <a:solidFill>
                  <a:schemeClr val="bg1"/>
                </a:solidFill>
                <a:latin typeface="+mj-lt"/>
              </a:defRPr>
            </a:lvl1pPr>
          </a:lstStyle>
          <a:p>
            <a:fld id="{E4AC4A3E-49FE-49D4-BB0D-F1CE057A6A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10168" y="3288978"/>
            <a:ext cx="733184" cy="5192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INDEX </a:t>
            </a:r>
          </a:p>
          <a:p>
            <a:pPr lvl="0"/>
            <a:r>
              <a:rPr lang="en-US" altLang="ko-KR" dirty="0" smtClean="0"/>
              <a:t>HERE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107504" y="2481122"/>
            <a:ext cx="735848" cy="735848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283968" y="1050355"/>
            <a:ext cx="576064" cy="0"/>
          </a:xfrm>
          <a:prstGeom prst="line">
            <a:avLst/>
          </a:prstGeom>
          <a:ln w="31750">
            <a:solidFill>
              <a:srgbClr val="494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107156" y="3937050"/>
            <a:ext cx="736196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2063263" y="1175316"/>
            <a:ext cx="5017476" cy="179739"/>
          </a:xfrm>
        </p:spPr>
        <p:txBody>
          <a:bodyPr lIns="216000" rIns="216000" anchor="ctr">
            <a:noAutofit/>
          </a:bodyPr>
          <a:lstStyle>
            <a:lvl1pPr marL="0" indent="0" algn="dist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SUBTITLE HERE</a:t>
            </a:r>
            <a:endParaRPr lang="ko-KR" altLang="en-US" dirty="0"/>
          </a:p>
        </p:txBody>
      </p:sp>
      <p:sp>
        <p:nvSpPr>
          <p:cNvPr id="43" name="텍스트 개체 틀 42"/>
          <p:cNvSpPr>
            <a:spLocks noGrp="1"/>
          </p:cNvSpPr>
          <p:nvPr>
            <p:ph type="body" sz="quarter" idx="15" hasCustomPrompt="1"/>
          </p:nvPr>
        </p:nvSpPr>
        <p:spPr>
          <a:xfrm>
            <a:off x="4471987" y="121409"/>
            <a:ext cx="200026" cy="200026"/>
          </a:xfrm>
          <a:solidFill>
            <a:srgbClr val="4949E7"/>
          </a:solidFill>
          <a:ln>
            <a:solidFill>
              <a:srgbClr val="4949E7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5" name="Picture 2" descr="남자, 독서, 터치 스크린, 블로그, 디지털, 정제, 작업, 인 오락, 스크린, 감동, 터치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8" r="-56" b="23145"/>
          <a:stretch/>
        </p:blipFill>
        <p:spPr bwMode="auto">
          <a:xfrm>
            <a:off x="1331640" y="1552163"/>
            <a:ext cx="7482676" cy="310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55159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4AC4A3E-49FE-49D4-BB0D-F1CE057A6A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5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5" r:id="rId3"/>
    <p:sldLayoutId id="2147483658" r:id="rId4"/>
    <p:sldLayoutId id="2147483653" r:id="rId5"/>
    <p:sldLayoutId id="2147483657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64044" y="2852936"/>
            <a:ext cx="6415913" cy="1188720"/>
          </a:xfrm>
        </p:spPr>
        <p:txBody>
          <a:bodyPr>
            <a:noAutofit/>
          </a:bodyPr>
          <a:lstStyle/>
          <a:p>
            <a:pPr algn="ctr"/>
            <a:r>
              <a:rPr lang="en-US" altLang="ko-KR" dirty="0" smtClean="0">
                <a:latin typeface="+mj-ea"/>
              </a:rPr>
              <a:t>A  z  u  r  e </a:t>
            </a:r>
            <a:br>
              <a:rPr lang="en-US" altLang="ko-KR" dirty="0" smtClean="0">
                <a:latin typeface="+mj-ea"/>
              </a:rPr>
            </a:br>
            <a:r>
              <a:rPr lang="en-US" altLang="ko-KR" dirty="0" smtClean="0">
                <a:latin typeface="+mj-ea"/>
              </a:rPr>
              <a:t>Cloud Shell / PowerShell / CLI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555875" y="4508971"/>
            <a:ext cx="4032250" cy="216173"/>
          </a:xfrm>
        </p:spPr>
        <p:txBody>
          <a:bodyPr>
            <a:noAutofit/>
          </a:bodyPr>
          <a:lstStyle/>
          <a:p>
            <a:pPr algn="ctr"/>
            <a:r>
              <a:rPr lang="ko-KR" altLang="en-US" sz="1800" b="1" dirty="0" smtClean="0">
                <a:latin typeface="+mj-ea"/>
                <a:ea typeface="+mj-ea"/>
              </a:rPr>
              <a:t>안 선 근</a:t>
            </a:r>
            <a:endParaRPr lang="ko-KR" altLang="en-US" sz="1800" b="1" dirty="0"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123728" y="4221088"/>
            <a:ext cx="49901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" descr="Azure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046" y="1651525"/>
            <a:ext cx="1197517" cy="93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5395210" y="5949280"/>
            <a:ext cx="371329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>
                <a:latin typeface="+mj-ea"/>
                <a:ea typeface="+mj-ea"/>
              </a:rPr>
              <a:t>Tel : </a:t>
            </a:r>
            <a:r>
              <a:rPr lang="en-US" altLang="ko-KR" dirty="0" smtClean="0">
                <a:latin typeface="+mj-ea"/>
                <a:ea typeface="+mj-ea"/>
              </a:rPr>
              <a:t>010-6376-3043</a:t>
            </a:r>
          </a:p>
          <a:p>
            <a:pPr algn="r"/>
            <a:r>
              <a:rPr lang="en-US" altLang="ko-KR" dirty="0" smtClean="0">
                <a:latin typeface="+mj-ea"/>
                <a:ea typeface="+mj-ea"/>
              </a:rPr>
              <a:t>Email : asg0221@naver.com</a:t>
            </a:r>
          </a:p>
          <a:p>
            <a:pPr algn="r"/>
            <a:r>
              <a:rPr lang="en-US" altLang="ko-KR" dirty="0" err="1" smtClean="0">
                <a:latin typeface="+mj-ea"/>
                <a:ea typeface="+mj-ea"/>
              </a:rPr>
              <a:t>Git</a:t>
            </a:r>
            <a:r>
              <a:rPr lang="en-US" altLang="ko-KR" dirty="0" smtClean="0">
                <a:latin typeface="+mj-ea"/>
                <a:ea typeface="+mj-ea"/>
              </a:rPr>
              <a:t> Address : github.com/</a:t>
            </a:r>
            <a:r>
              <a:rPr lang="en-US" altLang="ko-KR" dirty="0" err="1" smtClean="0">
                <a:latin typeface="+mj-ea"/>
                <a:ea typeface="+mj-ea"/>
              </a:rPr>
              <a:t>SungeunAn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42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415636" y="404664"/>
            <a:ext cx="8312729" cy="856064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2. Azure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Management Tools </a:t>
            </a:r>
            <a:r>
              <a:rPr lang="ko-KR" altLang="en-US" dirty="0" smtClean="0">
                <a:latin typeface="+mj-ea"/>
              </a:rPr>
              <a:t>활용 실습</a:t>
            </a:r>
            <a:endParaRPr lang="ko-KR" altLang="en-US" dirty="0">
              <a:latin typeface="+mj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1" name="제목 3"/>
          <p:cNvSpPr txBox="1">
            <a:spLocks/>
          </p:cNvSpPr>
          <p:nvPr/>
        </p:nvSpPr>
        <p:spPr>
          <a:xfrm>
            <a:off x="1131733" y="1610486"/>
            <a:ext cx="6870024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+mj-ea"/>
              </a:rPr>
              <a:t>2</a:t>
            </a:r>
            <a:r>
              <a:rPr lang="en-US" altLang="ko-KR" sz="1800" dirty="0" smtClean="0">
                <a:latin typeface="+mj-ea"/>
              </a:rPr>
              <a:t>-2) Azure CLI</a:t>
            </a:r>
            <a:r>
              <a:rPr lang="ko-KR" altLang="en-US" sz="1800" dirty="0" smtClean="0">
                <a:latin typeface="+mj-ea"/>
              </a:rPr>
              <a:t>로 </a:t>
            </a:r>
            <a:r>
              <a:rPr lang="en-US" altLang="ko-KR" sz="1800" dirty="0" smtClean="0">
                <a:latin typeface="+mj-ea"/>
              </a:rPr>
              <a:t>VM </a:t>
            </a:r>
            <a:r>
              <a:rPr lang="ko-KR" altLang="en-US" sz="1800" dirty="0" smtClean="0">
                <a:latin typeface="+mj-ea"/>
              </a:rPr>
              <a:t>만들기</a:t>
            </a:r>
            <a:endParaRPr lang="ko-KR" altLang="en-US" sz="1800" dirty="0"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5769299"/>
            <a:ext cx="45667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Step 2. </a:t>
            </a:r>
            <a:r>
              <a:rPr lang="ko-KR" altLang="en-US" sz="1200" dirty="0" smtClean="0">
                <a:latin typeface="+mj-ea"/>
                <a:ea typeface="+mj-ea"/>
              </a:rPr>
              <a:t>리소스 그룹 선택 및 </a:t>
            </a:r>
            <a:r>
              <a:rPr lang="ko-KR" altLang="en-US" sz="1200" dirty="0" err="1" smtClean="0">
                <a:latin typeface="+mj-ea"/>
                <a:ea typeface="+mj-ea"/>
              </a:rPr>
              <a:t>가상머신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기본 옵션 설정</a:t>
            </a:r>
            <a:r>
              <a:rPr lang="en-US" altLang="ko-KR" sz="1200" dirty="0" smtClean="0">
                <a:latin typeface="+mj-ea"/>
                <a:ea typeface="+mj-ea"/>
              </a:rPr>
              <a:t>,</a:t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ko-KR" altLang="en-US" sz="1200" dirty="0" smtClean="0">
                <a:latin typeface="+mj-ea"/>
                <a:ea typeface="+mj-ea"/>
              </a:rPr>
              <a:t>로그인 자격 증명으로 사용할 인증 정보 입력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31470" y="2348860"/>
            <a:ext cx="3780483" cy="1267779"/>
            <a:chOff x="508649" y="2371726"/>
            <a:chExt cx="3578610" cy="1154093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252"/>
            <a:stretch/>
          </p:blipFill>
          <p:spPr bwMode="auto">
            <a:xfrm>
              <a:off x="508649" y="2371726"/>
              <a:ext cx="3578610" cy="990600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028"/>
            <a:stretch/>
          </p:blipFill>
          <p:spPr bwMode="auto">
            <a:xfrm>
              <a:off x="508649" y="3357947"/>
              <a:ext cx="3578610" cy="16787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24" name="그룹 23"/>
          <p:cNvGrpSpPr/>
          <p:nvPr/>
        </p:nvGrpSpPr>
        <p:grpSpPr>
          <a:xfrm>
            <a:off x="434359" y="3789046"/>
            <a:ext cx="3780483" cy="1934534"/>
            <a:chOff x="4905506" y="1010603"/>
            <a:chExt cx="3586032" cy="1796357"/>
          </a:xfrm>
        </p:grpSpPr>
        <p:pic>
          <p:nvPicPr>
            <p:cNvPr id="25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430"/>
            <a:stretch/>
          </p:blipFill>
          <p:spPr bwMode="auto">
            <a:xfrm>
              <a:off x="4905507" y="1010603"/>
              <a:ext cx="3586031" cy="45107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6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4905506" y="1445838"/>
              <a:ext cx="3586031" cy="136112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228" y="2345053"/>
            <a:ext cx="3962624" cy="26456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4572000" y="6027032"/>
            <a:ext cx="4571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3. </a:t>
            </a:r>
            <a:r>
              <a:rPr lang="ko-KR" altLang="en-US" sz="1200" dirty="0" err="1" smtClean="0">
                <a:latin typeface="+mj-ea"/>
                <a:ea typeface="+mj-ea"/>
              </a:rPr>
              <a:t>가상머신</a:t>
            </a:r>
            <a:r>
              <a:rPr lang="ko-KR" altLang="en-US" sz="1200" dirty="0" smtClean="0">
                <a:latin typeface="+mj-ea"/>
                <a:ea typeface="+mj-ea"/>
              </a:rPr>
              <a:t> 완성</a:t>
            </a:r>
            <a:r>
              <a:rPr lang="en-US" altLang="ko-KR" sz="1200" dirty="0" smtClean="0">
                <a:latin typeface="+mj-ea"/>
                <a:ea typeface="+mj-ea"/>
              </a:rPr>
              <a:t>!!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56229" y="4257761"/>
            <a:ext cx="3936324" cy="176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30" name="Picture 1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5" r="1017" b="3208"/>
          <a:stretch/>
        </p:blipFill>
        <p:spPr bwMode="auto">
          <a:xfrm rot="20444148">
            <a:off x="5517964" y="3117609"/>
            <a:ext cx="2968692" cy="61400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텍스트 개체 틀 4"/>
          <p:cNvSpPr txBox="1">
            <a:spLocks/>
          </p:cNvSpPr>
          <p:nvPr/>
        </p:nvSpPr>
        <p:spPr>
          <a:xfrm>
            <a:off x="653044" y="6479895"/>
            <a:ext cx="3558910" cy="216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+mj-ea"/>
                <a:ea typeface="+mj-ea"/>
              </a:rPr>
              <a:t>Azure Cloud Shell / PowerShell / CLI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143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002656" y="2636912"/>
            <a:ext cx="2673994" cy="1188720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References</a:t>
            </a:r>
            <a:endParaRPr lang="ko-KR" altLang="en-US" dirty="0">
              <a:latin typeface="+mj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4932046" y="1628770"/>
            <a:ext cx="4140529" cy="3567285"/>
          </a:xfrm>
        </p:spPr>
        <p:txBody>
          <a:bodyPr>
            <a:noAutofit/>
          </a:bodyPr>
          <a:lstStyle/>
          <a:p>
            <a:r>
              <a:rPr lang="en-US" altLang="ko-KR" sz="1400" b="1" dirty="0" smtClean="0">
                <a:solidFill>
                  <a:srgbClr val="4949E7"/>
                </a:solidFill>
                <a:latin typeface="+mj-ea"/>
                <a:ea typeface="+mj-ea"/>
              </a:rPr>
              <a:t>1. </a:t>
            </a:r>
            <a:r>
              <a:rPr lang="en-US" altLang="ko-KR" sz="1400" dirty="0">
                <a:latin typeface="+mj-ea"/>
                <a:ea typeface="+mj-ea"/>
              </a:rPr>
              <a:t>https://docs.microsoft.com/ko-kr/azure/cloud-shell/overview</a:t>
            </a:r>
            <a:endParaRPr lang="en-US" altLang="ko-KR" sz="1400" b="1" dirty="0" smtClean="0">
              <a:solidFill>
                <a:srgbClr val="4949E7"/>
              </a:solidFill>
              <a:latin typeface="+mj-ea"/>
              <a:ea typeface="+mj-ea"/>
            </a:endParaRPr>
          </a:p>
          <a:p>
            <a:endParaRPr lang="en-US" altLang="ko-KR" sz="1400" b="1" dirty="0" smtClean="0">
              <a:solidFill>
                <a:srgbClr val="4949E7"/>
              </a:solidFill>
              <a:latin typeface="+mj-ea"/>
              <a:ea typeface="+mj-ea"/>
            </a:endParaRPr>
          </a:p>
          <a:p>
            <a:r>
              <a:rPr lang="en-US" altLang="ko-KR" sz="1400" b="1" dirty="0" smtClean="0">
                <a:solidFill>
                  <a:srgbClr val="4949E7"/>
                </a:solidFill>
                <a:latin typeface="+mj-ea"/>
                <a:ea typeface="+mj-ea"/>
              </a:rPr>
              <a:t>2</a:t>
            </a:r>
            <a:r>
              <a:rPr lang="en-US" altLang="ko-KR" sz="1400" b="1" dirty="0">
                <a:solidFill>
                  <a:srgbClr val="4949E7"/>
                </a:solidFill>
                <a:latin typeface="+mj-ea"/>
                <a:ea typeface="+mj-ea"/>
              </a:rPr>
              <a:t>. </a:t>
            </a:r>
            <a:r>
              <a:rPr lang="en-US" altLang="ko-KR" sz="1400" dirty="0" smtClean="0">
                <a:latin typeface="+mj-ea"/>
                <a:ea typeface="+mj-ea"/>
              </a:rPr>
              <a:t>https</a:t>
            </a:r>
            <a:r>
              <a:rPr lang="en-US" altLang="ko-KR" sz="1400" dirty="0">
                <a:latin typeface="+mj-ea"/>
                <a:ea typeface="+mj-ea"/>
              </a:rPr>
              <a:t>://docs.microsoft.com/ko-kr/cli/azure/?view=azure-cli-latest</a:t>
            </a:r>
            <a:r>
              <a:rPr lang="en-US" altLang="ko-KR" sz="1400" dirty="0" smtClean="0">
                <a:latin typeface="+mj-ea"/>
                <a:ea typeface="+mj-ea"/>
              </a:rPr>
              <a:t/>
            </a:r>
            <a:br>
              <a:rPr lang="en-US" altLang="ko-KR" sz="1400" dirty="0" smtClean="0">
                <a:latin typeface="+mj-ea"/>
                <a:ea typeface="+mj-ea"/>
              </a:rPr>
            </a:b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>
                <a:solidFill>
                  <a:srgbClr val="4949E7"/>
                </a:solidFill>
                <a:latin typeface="+mj-ea"/>
                <a:ea typeface="+mj-ea"/>
              </a:rPr>
              <a:t>3. </a:t>
            </a:r>
            <a:r>
              <a:rPr lang="en-US" altLang="ko-KR" sz="1400" dirty="0" smtClean="0">
                <a:latin typeface="+mj-ea"/>
                <a:ea typeface="+mj-ea"/>
              </a:rPr>
              <a:t>https</a:t>
            </a:r>
            <a:r>
              <a:rPr lang="en-US" altLang="ko-KR" sz="1400" dirty="0">
                <a:latin typeface="+mj-ea"/>
                <a:ea typeface="+mj-ea"/>
              </a:rPr>
              <a:t>://docs.microsoft.com/ko-kr/powershell/azure/?</a:t>
            </a:r>
            <a:r>
              <a:rPr lang="en-US" altLang="ko-KR" sz="1400" dirty="0" smtClean="0">
                <a:latin typeface="+mj-ea"/>
                <a:ea typeface="+mj-ea"/>
              </a:rPr>
              <a:t>view=azps-2.8.0</a:t>
            </a: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998023" y="3933056"/>
            <a:ext cx="2673862" cy="216173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Azure </a:t>
            </a:r>
            <a:r>
              <a:rPr lang="en-US" altLang="ko-KR" dirty="0" smtClean="0">
                <a:latin typeface="+mj-ea"/>
                <a:ea typeface="+mj-ea"/>
              </a:rPr>
              <a:t>Cloud Shell / PowerShell / CLI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986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55676" y="3500441"/>
            <a:ext cx="5832648" cy="1188720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dirty="0" smtClean="0">
                <a:latin typeface="+mj-ea"/>
              </a:rPr>
              <a:t>Thank You</a:t>
            </a:r>
            <a:r>
              <a:rPr lang="en-US" altLang="ko-KR" sz="5400" dirty="0">
                <a:latin typeface="+mj-ea"/>
              </a:rPr>
              <a:t/>
            </a:r>
            <a:br>
              <a:rPr lang="en-US" altLang="ko-KR" sz="5400" dirty="0">
                <a:latin typeface="+mj-ea"/>
              </a:rPr>
            </a:br>
            <a:endParaRPr lang="ko-KR" altLang="en-US" sz="5400" dirty="0">
              <a:latin typeface="+mj-ea"/>
            </a:endParaRPr>
          </a:p>
        </p:txBody>
      </p:sp>
      <p:sp>
        <p:nvSpPr>
          <p:cNvPr id="8" name="AutoShape 2" descr="Azure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946" y="1451500"/>
            <a:ext cx="1197517" cy="93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5395210" y="5949280"/>
            <a:ext cx="371329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>
                <a:latin typeface="+mj-ea"/>
                <a:ea typeface="+mj-ea"/>
              </a:rPr>
              <a:t>Tel : </a:t>
            </a:r>
            <a:r>
              <a:rPr lang="en-US" altLang="ko-KR" dirty="0" smtClean="0">
                <a:latin typeface="+mj-ea"/>
                <a:ea typeface="+mj-ea"/>
              </a:rPr>
              <a:t>010-6376-3043</a:t>
            </a:r>
          </a:p>
          <a:p>
            <a:pPr algn="r"/>
            <a:r>
              <a:rPr lang="en-US" altLang="ko-KR" dirty="0" smtClean="0">
                <a:latin typeface="+mj-ea"/>
                <a:ea typeface="+mj-ea"/>
              </a:rPr>
              <a:t>Email : asg0221@naver.com</a:t>
            </a:r>
          </a:p>
          <a:p>
            <a:pPr algn="r"/>
            <a:r>
              <a:rPr lang="en-US" altLang="ko-KR" dirty="0" err="1" smtClean="0">
                <a:latin typeface="+mj-ea"/>
                <a:ea typeface="+mj-ea"/>
              </a:rPr>
              <a:t>Git</a:t>
            </a:r>
            <a:r>
              <a:rPr lang="en-US" altLang="ko-KR" dirty="0" smtClean="0">
                <a:latin typeface="+mj-ea"/>
                <a:ea typeface="+mj-ea"/>
              </a:rPr>
              <a:t> Address : github.com/</a:t>
            </a:r>
            <a:r>
              <a:rPr lang="en-US" altLang="ko-KR" dirty="0" err="1" smtClean="0">
                <a:latin typeface="+mj-ea"/>
                <a:ea typeface="+mj-ea"/>
              </a:rPr>
              <a:t>SungeunAn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100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57822" y="2636912"/>
            <a:ext cx="2673994" cy="1188720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Overview</a:t>
            </a:r>
            <a:endParaRPr lang="ko-KR" altLang="en-US" dirty="0">
              <a:latin typeface="+mj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57888" y="3933056"/>
            <a:ext cx="2673862" cy="216173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Azure </a:t>
            </a:r>
            <a:r>
              <a:rPr lang="en-US" altLang="ko-KR" dirty="0" smtClean="0">
                <a:latin typeface="+mj-ea"/>
                <a:ea typeface="+mj-ea"/>
              </a:rPr>
              <a:t>Cloud Shell / PowerShell / CLI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71885" y="0"/>
            <a:ext cx="90011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4211954" y="2275438"/>
            <a:ext cx="4500576" cy="2307124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b="1" dirty="0" smtClean="0">
                <a:solidFill>
                  <a:srgbClr val="4949E7"/>
                </a:solidFill>
                <a:latin typeface="+mj-ea"/>
                <a:ea typeface="+mj-ea"/>
              </a:rPr>
              <a:t>1.</a:t>
            </a:r>
            <a:r>
              <a:rPr lang="en-US" altLang="ko-KR" sz="1800" b="1" dirty="0" smtClean="0">
                <a:latin typeface="+mj-ea"/>
                <a:ea typeface="+mj-ea"/>
              </a:rPr>
              <a:t> Azure Cloud Shell</a:t>
            </a:r>
            <a:r>
              <a:rPr lang="ko-KR" altLang="en-US" sz="1800" b="1" dirty="0" smtClean="0">
                <a:latin typeface="+mj-ea"/>
                <a:ea typeface="+mj-ea"/>
              </a:rPr>
              <a:t>을 통한 </a:t>
            </a:r>
            <a:r>
              <a:rPr lang="en-US" altLang="ko-KR" sz="1800" b="1" dirty="0" smtClean="0">
                <a:latin typeface="+mj-ea"/>
                <a:ea typeface="+mj-ea"/>
              </a:rPr>
              <a:t> </a:t>
            </a:r>
            <a:r>
              <a:rPr lang="ko-KR" altLang="en-US" sz="1800" b="1" dirty="0" smtClean="0">
                <a:latin typeface="+mj-ea"/>
                <a:ea typeface="+mj-ea"/>
              </a:rPr>
              <a:t>관리 환</a:t>
            </a:r>
            <a:r>
              <a:rPr lang="ko-KR" altLang="en-US" sz="1800" b="1" dirty="0">
                <a:latin typeface="+mj-ea"/>
                <a:ea typeface="+mj-ea"/>
              </a:rPr>
              <a:t>경</a:t>
            </a:r>
            <a:r>
              <a:rPr lang="en-US" altLang="ko-KR" sz="1600" dirty="0" smtClean="0">
                <a:latin typeface="+mj-ea"/>
                <a:ea typeface="+mj-ea"/>
              </a:rPr>
              <a:t/>
            </a:r>
            <a:br>
              <a:rPr lang="en-US" altLang="ko-KR" sz="1600" dirty="0" smtClean="0">
                <a:latin typeface="+mj-ea"/>
                <a:ea typeface="+mj-ea"/>
              </a:rPr>
            </a:br>
            <a:r>
              <a:rPr lang="en-US" altLang="ko-KR" sz="1600" dirty="0" smtClean="0">
                <a:latin typeface="+mj-ea"/>
                <a:ea typeface="+mj-ea"/>
              </a:rPr>
              <a:t>   </a:t>
            </a:r>
            <a:r>
              <a:rPr lang="en-US" altLang="ko-KR" sz="1600" dirty="0" smtClean="0">
                <a:solidFill>
                  <a:srgbClr val="4949E7"/>
                </a:solidFill>
                <a:latin typeface="+mj-ea"/>
                <a:ea typeface="+mj-ea"/>
              </a:rPr>
              <a:t>1-1.</a:t>
            </a:r>
            <a:r>
              <a:rPr lang="en-US" altLang="ko-KR" sz="1600" dirty="0" smtClean="0">
                <a:latin typeface="+mj-ea"/>
                <a:ea typeface="+mj-ea"/>
              </a:rPr>
              <a:t> Azure PowerShell</a:t>
            </a:r>
            <a:br>
              <a:rPr lang="en-US" altLang="ko-KR" sz="1600" dirty="0" smtClean="0">
                <a:latin typeface="+mj-ea"/>
                <a:ea typeface="+mj-ea"/>
              </a:rPr>
            </a:br>
            <a:r>
              <a:rPr lang="en-US" altLang="ko-KR" sz="1600" dirty="0" smtClean="0">
                <a:latin typeface="+mj-ea"/>
                <a:ea typeface="+mj-ea"/>
              </a:rPr>
              <a:t>   </a:t>
            </a:r>
            <a:r>
              <a:rPr lang="en-US" altLang="ko-KR" sz="1600" dirty="0" smtClean="0">
                <a:solidFill>
                  <a:srgbClr val="4949E7"/>
                </a:solidFill>
                <a:latin typeface="+mj-ea"/>
                <a:ea typeface="+mj-ea"/>
              </a:rPr>
              <a:t>1-2.</a:t>
            </a:r>
            <a:r>
              <a:rPr lang="en-US" altLang="ko-KR" sz="1600" dirty="0" smtClean="0">
                <a:latin typeface="+mj-ea"/>
                <a:ea typeface="+mj-ea"/>
              </a:rPr>
              <a:t> Azure CLI</a:t>
            </a:r>
          </a:p>
          <a:p>
            <a:pPr>
              <a:lnSpc>
                <a:spcPct val="200000"/>
              </a:lnSpc>
            </a:pPr>
            <a:r>
              <a:rPr lang="en-US" altLang="ko-KR" sz="1800" b="1" dirty="0" smtClean="0">
                <a:solidFill>
                  <a:srgbClr val="4949E7"/>
                </a:solidFill>
                <a:latin typeface="+mj-ea"/>
                <a:ea typeface="+mj-ea"/>
              </a:rPr>
              <a:t>2. </a:t>
            </a:r>
            <a:r>
              <a:rPr lang="en-US" altLang="ko-KR" sz="1800" b="1" dirty="0" smtClean="0">
                <a:latin typeface="+mj-ea"/>
                <a:ea typeface="+mj-ea"/>
              </a:rPr>
              <a:t>Azure Management Tools </a:t>
            </a:r>
            <a:r>
              <a:rPr lang="ko-KR" altLang="en-US" sz="1800" b="1" dirty="0" smtClean="0">
                <a:latin typeface="+mj-ea"/>
                <a:ea typeface="+mj-ea"/>
              </a:rPr>
              <a:t>활용 실습</a:t>
            </a:r>
            <a:r>
              <a:rPr lang="en-US" altLang="ko-KR" sz="1800" b="1" dirty="0">
                <a:latin typeface="+mj-ea"/>
                <a:ea typeface="+mj-ea"/>
              </a:rPr>
              <a:t/>
            </a:r>
            <a:br>
              <a:rPr lang="en-US" altLang="ko-KR" sz="1800" b="1" dirty="0">
                <a:latin typeface="+mj-ea"/>
                <a:ea typeface="+mj-ea"/>
              </a:rPr>
            </a:br>
            <a:r>
              <a:rPr lang="en-US" altLang="ko-KR" sz="1600" dirty="0" smtClean="0">
                <a:solidFill>
                  <a:srgbClr val="4949E7"/>
                </a:solidFill>
                <a:latin typeface="+mj-ea"/>
                <a:ea typeface="+mj-ea"/>
              </a:rPr>
              <a:t>    2-1</a:t>
            </a:r>
            <a:r>
              <a:rPr lang="en-US" altLang="ko-KR" sz="1600" dirty="0" smtClean="0">
                <a:latin typeface="+mj-ea"/>
                <a:ea typeface="+mj-ea"/>
              </a:rPr>
              <a:t>. Azure PowerShell</a:t>
            </a:r>
            <a:r>
              <a:rPr lang="ko-KR" altLang="en-US" sz="1600" dirty="0" smtClean="0">
                <a:latin typeface="+mj-ea"/>
                <a:ea typeface="+mj-ea"/>
              </a:rPr>
              <a:t>로 </a:t>
            </a:r>
            <a:r>
              <a:rPr lang="en-US" altLang="ko-KR" sz="1600" dirty="0" smtClean="0">
                <a:latin typeface="+mj-ea"/>
                <a:ea typeface="+mj-ea"/>
              </a:rPr>
              <a:t>VM </a:t>
            </a:r>
            <a:r>
              <a:rPr lang="ko-KR" altLang="en-US" sz="1600" dirty="0" smtClean="0">
                <a:latin typeface="+mj-ea"/>
                <a:ea typeface="+mj-ea"/>
              </a:rPr>
              <a:t>만들기</a:t>
            </a:r>
            <a:r>
              <a:rPr lang="en-US" altLang="ko-KR" sz="1600" dirty="0" smtClean="0">
                <a:latin typeface="+mj-ea"/>
                <a:ea typeface="+mj-ea"/>
              </a:rPr>
              <a:t/>
            </a:r>
            <a:br>
              <a:rPr lang="en-US" altLang="ko-KR" sz="1600" dirty="0" smtClean="0">
                <a:latin typeface="+mj-ea"/>
                <a:ea typeface="+mj-ea"/>
              </a:rPr>
            </a:br>
            <a:r>
              <a:rPr lang="en-US" altLang="ko-KR" sz="1600" dirty="0" smtClean="0">
                <a:solidFill>
                  <a:srgbClr val="4949E7"/>
                </a:solidFill>
                <a:latin typeface="+mj-ea"/>
                <a:ea typeface="+mj-ea"/>
              </a:rPr>
              <a:t>    2-2. </a:t>
            </a:r>
            <a:r>
              <a:rPr lang="en-US" altLang="ko-KR" sz="1600" dirty="0" smtClean="0">
                <a:latin typeface="+mj-ea"/>
                <a:ea typeface="+mj-ea"/>
              </a:rPr>
              <a:t>Azure CLI</a:t>
            </a:r>
            <a:r>
              <a:rPr lang="ko-KR" altLang="en-US" sz="1600" dirty="0" smtClean="0">
                <a:latin typeface="+mj-ea"/>
                <a:ea typeface="+mj-ea"/>
              </a:rPr>
              <a:t>로 </a:t>
            </a:r>
            <a:r>
              <a:rPr lang="en-US" altLang="ko-KR" sz="1600" dirty="0" smtClean="0">
                <a:latin typeface="+mj-ea"/>
                <a:ea typeface="+mj-ea"/>
              </a:rPr>
              <a:t>VM </a:t>
            </a:r>
            <a:r>
              <a:rPr lang="ko-KR" altLang="en-US" sz="1600" dirty="0" smtClean="0">
                <a:latin typeface="+mj-ea"/>
                <a:ea typeface="+mj-ea"/>
              </a:rPr>
              <a:t>만들기</a:t>
            </a:r>
            <a:endParaRPr lang="en-US" altLang="ko-KR" sz="18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694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1115616" y="1700808"/>
            <a:ext cx="7056784" cy="2307124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4949E7"/>
                </a:solidFill>
                <a:latin typeface="+mj-ea"/>
                <a:ea typeface="+mj-ea"/>
              </a:rPr>
              <a:t>1.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Azure Cloud Shell</a:t>
            </a:r>
            <a:r>
              <a:rPr lang="ko-KR" altLang="en-US" sz="1600" dirty="0" smtClean="0">
                <a:latin typeface="+mj-ea"/>
                <a:ea typeface="+mj-ea"/>
              </a:rPr>
              <a:t>이란</a:t>
            </a:r>
            <a:r>
              <a:rPr lang="en-US" altLang="ko-KR" sz="1600" dirty="0" smtClean="0">
                <a:latin typeface="+mj-ea"/>
                <a:ea typeface="+mj-ea"/>
              </a:rPr>
              <a:t>?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Azure</a:t>
            </a:r>
            <a:r>
              <a:rPr lang="ko-KR" altLang="en-US" sz="1200" dirty="0" smtClean="0">
                <a:latin typeface="+mj-ea"/>
                <a:ea typeface="+mj-ea"/>
              </a:rPr>
              <a:t> 리소스를 관리할 수 있는 웹 기반 </a:t>
            </a:r>
            <a:r>
              <a:rPr lang="ko-KR" altLang="en-US" sz="1200" dirty="0" err="1" smtClean="0">
                <a:latin typeface="+mj-ea"/>
                <a:ea typeface="+mj-ea"/>
              </a:rPr>
              <a:t>셸</a:t>
            </a:r>
            <a:r>
              <a:rPr lang="en-US" altLang="ko-KR" sz="1200" dirty="0" smtClean="0">
                <a:latin typeface="+mj-ea"/>
                <a:ea typeface="+mj-ea"/>
              </a:rPr>
              <a:t/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</a:rPr>
              <a:t>(</a:t>
            </a:r>
            <a:r>
              <a:rPr lang="ko-KR" altLang="en-US" sz="1200" dirty="0" err="1" smtClean="0">
                <a:latin typeface="+mj-ea"/>
                <a:ea typeface="+mj-ea"/>
              </a:rPr>
              <a:t>셸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: UNIX </a:t>
            </a:r>
            <a:r>
              <a:rPr lang="ko-KR" altLang="en-US" sz="1200" dirty="0" smtClean="0">
                <a:latin typeface="+mj-ea"/>
                <a:ea typeface="+mj-ea"/>
              </a:rPr>
              <a:t>시스템과 이용자 간의 다리 역할을 하는 커맨드 </a:t>
            </a:r>
            <a:r>
              <a:rPr lang="ko-KR" altLang="en-US" sz="1200" dirty="0" err="1" smtClean="0">
                <a:latin typeface="+mj-ea"/>
                <a:ea typeface="+mj-ea"/>
              </a:rPr>
              <a:t>애널라이저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</a:p>
          <a:p>
            <a:pPr lvl="1">
              <a:lnSpc>
                <a:spcPct val="200000"/>
              </a:lnSpc>
            </a:pP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rgbClr val="4949E7"/>
                </a:solidFill>
                <a:latin typeface="+mj-ea"/>
                <a:ea typeface="+mj-ea"/>
              </a:rPr>
              <a:t>2</a:t>
            </a:r>
            <a:r>
              <a:rPr lang="en-US" altLang="ko-KR" sz="1600" b="1" dirty="0">
                <a:solidFill>
                  <a:srgbClr val="4949E7"/>
                </a:solidFill>
                <a:latin typeface="+mj-ea"/>
                <a:ea typeface="+mj-ea"/>
              </a:rPr>
              <a:t>. </a:t>
            </a:r>
            <a:r>
              <a:rPr lang="en-US" altLang="ko-KR" sz="1600" dirty="0" smtClean="0">
                <a:latin typeface="+mj-ea"/>
                <a:ea typeface="+mj-ea"/>
              </a:rPr>
              <a:t>Azure Cloud Shell </a:t>
            </a:r>
            <a:r>
              <a:rPr lang="ko-KR" altLang="en-US" sz="1600" dirty="0" smtClean="0">
                <a:latin typeface="+mj-ea"/>
                <a:ea typeface="+mj-ea"/>
              </a:rPr>
              <a:t>특징</a:t>
            </a:r>
            <a:endParaRPr lang="en-US" altLang="ko-KR" sz="1600" dirty="0" smtClean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r>
              <a:rPr lang="ko-KR" altLang="en-US" sz="1200" dirty="0" smtClean="0">
                <a:latin typeface="+mj-ea"/>
                <a:ea typeface="+mj-ea"/>
              </a:rPr>
              <a:t>컴퓨터에 </a:t>
            </a:r>
            <a:r>
              <a:rPr lang="ko-KR" altLang="en-US" sz="1200" dirty="0" err="1" smtClean="0">
                <a:latin typeface="+mj-ea"/>
                <a:ea typeface="+mj-ea"/>
              </a:rPr>
              <a:t>셸을</a:t>
            </a:r>
            <a:r>
              <a:rPr lang="ko-KR" altLang="en-US" sz="1200" dirty="0" smtClean="0">
                <a:latin typeface="+mj-ea"/>
                <a:ea typeface="+mj-ea"/>
              </a:rPr>
              <a:t> 직접 설치하거나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업데이트할 필요 없음 </a:t>
            </a:r>
            <a:endParaRPr lang="en-US" altLang="ko-KR" sz="1200" dirty="0" smtClean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latin typeface="+mj-ea"/>
                <a:ea typeface="+mj-ea"/>
              </a:rPr>
              <a:t>Bash/PowerShell </a:t>
            </a:r>
            <a:r>
              <a:rPr lang="ko-KR" altLang="en-US" sz="1200" dirty="0">
                <a:latin typeface="+mj-ea"/>
                <a:ea typeface="+mj-ea"/>
              </a:rPr>
              <a:t>중 원하는 환경을 선택해 구현 가능 </a:t>
            </a:r>
            <a:endParaRPr lang="en-US" altLang="ko-KR" sz="1200" dirty="0" smtClean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Node.js, .NET, Python </a:t>
            </a:r>
            <a:r>
              <a:rPr lang="ko-KR" altLang="en-US" sz="1200" dirty="0" smtClean="0">
                <a:latin typeface="+mj-ea"/>
                <a:ea typeface="+mj-ea"/>
              </a:rPr>
              <a:t>등 여러 프로그래밍 언어 지원</a:t>
            </a:r>
            <a:endParaRPr lang="en-US" altLang="ko-KR" sz="1200" dirty="0" smtClean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r>
              <a:rPr lang="ko-KR" altLang="en-US" sz="1200" dirty="0" smtClean="0">
                <a:latin typeface="+mj-ea"/>
                <a:ea typeface="+mj-ea"/>
              </a:rPr>
              <a:t>한 계정 당 하나의 </a:t>
            </a:r>
            <a:r>
              <a:rPr lang="en-US" altLang="ko-KR" sz="1200" dirty="0" smtClean="0">
                <a:latin typeface="+mj-ea"/>
                <a:ea typeface="+mj-ea"/>
              </a:rPr>
              <a:t>Cloud Shell</a:t>
            </a:r>
            <a:r>
              <a:rPr lang="ko-KR" altLang="en-US" sz="1200" dirty="0" smtClean="0">
                <a:latin typeface="+mj-ea"/>
                <a:ea typeface="+mj-ea"/>
              </a:rPr>
              <a:t>만 구동 가능</a:t>
            </a:r>
            <a:r>
              <a:rPr lang="en-US" altLang="ko-KR" sz="1200" dirty="0" smtClean="0">
                <a:latin typeface="+mj-ea"/>
                <a:ea typeface="+mj-ea"/>
              </a:rPr>
              <a:t/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</a:rPr>
              <a:t>→ </a:t>
            </a:r>
            <a:r>
              <a:rPr lang="ko-KR" altLang="en-US" sz="1200" dirty="0" smtClean="0">
                <a:latin typeface="+mj-ea"/>
                <a:ea typeface="+mj-ea"/>
              </a:rPr>
              <a:t>동시에 여러 작업 실행은 어려움</a:t>
            </a:r>
            <a:endParaRPr lang="en-US" altLang="ko-KR" sz="1200" dirty="0" smtClean="0">
              <a:latin typeface="+mj-ea"/>
              <a:ea typeface="+mj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53044" y="6479895"/>
            <a:ext cx="3558910" cy="216173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Azure Cloud Shell / PowerShell / CLI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제목 3"/>
          <p:cNvSpPr txBox="1">
            <a:spLocks/>
          </p:cNvSpPr>
          <p:nvPr/>
        </p:nvSpPr>
        <p:spPr>
          <a:xfrm>
            <a:off x="415636" y="404664"/>
            <a:ext cx="8312729" cy="856064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j-ea"/>
              </a:rPr>
              <a:t>1</a:t>
            </a:r>
            <a:r>
              <a:rPr lang="en-US" altLang="ko-KR" dirty="0" smtClean="0">
                <a:latin typeface="+mj-ea"/>
              </a:rPr>
              <a:t>. Azure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Cloud Shell</a:t>
            </a:r>
            <a:r>
              <a:rPr lang="ko-KR" altLang="en-US" dirty="0" smtClean="0">
                <a:latin typeface="+mj-ea"/>
              </a:rPr>
              <a:t>을 통한 관리 환경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92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1115616" y="2202014"/>
            <a:ext cx="7056784" cy="2307124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4949E7"/>
                </a:solidFill>
                <a:latin typeface="+mj-ea"/>
                <a:ea typeface="+mj-ea"/>
              </a:rPr>
              <a:t>1.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Azure PowerShell</a:t>
            </a:r>
            <a:r>
              <a:rPr lang="ko-KR" altLang="en-US" sz="1600" dirty="0" smtClean="0">
                <a:latin typeface="+mj-ea"/>
                <a:ea typeface="+mj-ea"/>
              </a:rPr>
              <a:t>이란</a:t>
            </a:r>
            <a:r>
              <a:rPr lang="en-US" altLang="ko-KR" sz="1600" dirty="0" smtClean="0">
                <a:latin typeface="+mj-ea"/>
                <a:ea typeface="+mj-ea"/>
              </a:rPr>
              <a:t>?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Azure</a:t>
            </a:r>
            <a:r>
              <a:rPr lang="ko-KR" altLang="en-US" sz="1200" dirty="0" smtClean="0">
                <a:latin typeface="+mj-ea"/>
                <a:ea typeface="+mj-ea"/>
              </a:rPr>
              <a:t> 리소스를 </a:t>
            </a:r>
            <a:r>
              <a:rPr lang="en-US" altLang="ko-KR" sz="1200" dirty="0" smtClean="0">
                <a:latin typeface="+mj-ea"/>
                <a:ea typeface="+mj-ea"/>
              </a:rPr>
              <a:t>PowerShell </a:t>
            </a:r>
            <a:r>
              <a:rPr lang="ko-KR" altLang="en-US" sz="1200" dirty="0" smtClean="0">
                <a:latin typeface="+mj-ea"/>
                <a:ea typeface="+mj-ea"/>
              </a:rPr>
              <a:t>환경에서 관리할 수 있는 </a:t>
            </a:r>
            <a:r>
              <a:rPr lang="en-US" altLang="ko-KR" sz="1200" dirty="0" smtClean="0">
                <a:latin typeface="+mj-ea"/>
                <a:ea typeface="+mj-ea"/>
              </a:rPr>
              <a:t>PowerShell </a:t>
            </a:r>
            <a:r>
              <a:rPr lang="ko-KR" altLang="en-US" sz="1200" dirty="0" smtClean="0">
                <a:latin typeface="+mj-ea"/>
                <a:ea typeface="+mj-ea"/>
              </a:rPr>
              <a:t>명령어 집합</a:t>
            </a:r>
            <a:r>
              <a:rPr lang="en-US" altLang="ko-KR" sz="1200" dirty="0" smtClean="0">
                <a:latin typeface="+mj-ea"/>
                <a:ea typeface="+mj-ea"/>
              </a:rPr>
              <a:t/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ko-KR" altLang="en-US" sz="1200" dirty="0" smtClean="0">
                <a:latin typeface="+mj-ea"/>
                <a:ea typeface="+mj-ea"/>
              </a:rPr>
              <a:t>기존 </a:t>
            </a:r>
            <a:r>
              <a:rPr lang="en-US" altLang="ko-KR" sz="1200" dirty="0" err="1" smtClean="0">
                <a:latin typeface="+mj-ea"/>
                <a:ea typeface="+mj-ea"/>
              </a:rPr>
              <a:t>AzureRM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모듈에서 </a:t>
            </a:r>
            <a:r>
              <a:rPr lang="en-US" altLang="ko-KR" sz="1200" dirty="0" smtClean="0">
                <a:latin typeface="+mj-ea"/>
                <a:ea typeface="+mj-ea"/>
              </a:rPr>
              <a:t>18’12’’ </a:t>
            </a:r>
            <a:r>
              <a:rPr lang="en-US" altLang="ko-KR" sz="1200" dirty="0" err="1" smtClean="0">
                <a:latin typeface="+mj-ea"/>
                <a:ea typeface="+mj-ea"/>
              </a:rPr>
              <a:t>Az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모듈이 새로 출시됨</a:t>
            </a:r>
            <a:endParaRPr lang="en-US" altLang="ko-KR" sz="1200" dirty="0" smtClean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Azure Cloud Shell</a:t>
            </a:r>
            <a:r>
              <a:rPr lang="ko-KR" altLang="en-US" sz="1200" dirty="0" smtClean="0">
                <a:latin typeface="+mj-ea"/>
                <a:ea typeface="+mj-ea"/>
              </a:rPr>
              <a:t>에서 </a:t>
            </a:r>
            <a:r>
              <a:rPr lang="en-US" altLang="ko-KR" sz="1200" dirty="0" smtClean="0">
                <a:latin typeface="+mj-ea"/>
                <a:ea typeface="+mj-ea"/>
              </a:rPr>
              <a:t>PowerShell </a:t>
            </a:r>
            <a:r>
              <a:rPr lang="ko-KR" altLang="en-US" sz="1200" dirty="0" smtClean="0">
                <a:latin typeface="+mj-ea"/>
                <a:ea typeface="+mj-ea"/>
              </a:rPr>
              <a:t>환경 선택해 접속</a:t>
            </a:r>
            <a:endParaRPr lang="en-US" altLang="ko-KR" sz="1200" dirty="0" smtClean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rgbClr val="4949E7"/>
                </a:solidFill>
                <a:latin typeface="+mj-ea"/>
                <a:ea typeface="+mj-ea"/>
              </a:rPr>
              <a:t>2</a:t>
            </a:r>
            <a:r>
              <a:rPr lang="en-US" altLang="ko-KR" sz="1600" b="1" dirty="0">
                <a:solidFill>
                  <a:srgbClr val="4949E7"/>
                </a:solidFill>
                <a:latin typeface="+mj-ea"/>
                <a:ea typeface="+mj-ea"/>
              </a:rPr>
              <a:t>. </a:t>
            </a:r>
            <a:r>
              <a:rPr lang="en-US" altLang="ko-KR" sz="1600" dirty="0" smtClean="0">
                <a:latin typeface="+mj-ea"/>
                <a:ea typeface="+mj-ea"/>
              </a:rPr>
              <a:t>Azure PowerShell </a:t>
            </a:r>
            <a:r>
              <a:rPr lang="ko-KR" altLang="en-US" sz="1600" dirty="0" smtClean="0">
                <a:latin typeface="+mj-ea"/>
                <a:ea typeface="+mj-ea"/>
              </a:rPr>
              <a:t>특징</a:t>
            </a:r>
            <a:endParaRPr lang="en-US" altLang="ko-KR" sz="1600" dirty="0" smtClean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latin typeface="+mj-ea"/>
                <a:ea typeface="+mj-ea"/>
              </a:rPr>
              <a:t>Window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>
                <a:latin typeface="+mj-ea"/>
                <a:ea typeface="+mj-ea"/>
              </a:rPr>
              <a:t>PowerShell 5.1 </a:t>
            </a:r>
            <a:r>
              <a:rPr lang="ko-KR" altLang="en-US" sz="1200" dirty="0">
                <a:latin typeface="+mj-ea"/>
                <a:ea typeface="+mj-ea"/>
              </a:rPr>
              <a:t>및 모든 플랫폼의 </a:t>
            </a:r>
            <a:r>
              <a:rPr lang="en-US" altLang="ko-KR" sz="1200" dirty="0">
                <a:latin typeface="+mj-ea"/>
                <a:ea typeface="+mj-ea"/>
              </a:rPr>
              <a:t>PowerShell 6.x </a:t>
            </a:r>
            <a:r>
              <a:rPr lang="ko-KR" altLang="en-US" sz="1200" dirty="0">
                <a:latin typeface="+mj-ea"/>
                <a:ea typeface="+mj-ea"/>
              </a:rPr>
              <a:t>이상에서 </a:t>
            </a:r>
            <a:r>
              <a:rPr lang="ko-KR" altLang="en-US" sz="1200" dirty="0" smtClean="0">
                <a:latin typeface="+mj-ea"/>
                <a:ea typeface="+mj-ea"/>
              </a:rPr>
              <a:t>작동</a:t>
            </a:r>
            <a:endParaRPr lang="en-US" altLang="ko-KR" sz="1200" dirty="0" smtClean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PowerShell ISE</a:t>
            </a:r>
            <a:r>
              <a:rPr lang="ko-KR" altLang="en-US" sz="1200" dirty="0" smtClean="0">
                <a:latin typeface="+mj-ea"/>
                <a:ea typeface="+mj-ea"/>
              </a:rPr>
              <a:t>를 통해 명령어 스크립트화 가능</a:t>
            </a:r>
            <a:r>
              <a:rPr lang="en-US" altLang="ko-KR" sz="1200" dirty="0" smtClean="0">
                <a:latin typeface="+mj-ea"/>
                <a:ea typeface="+mj-ea"/>
              </a:rPr>
              <a:t/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</a:rPr>
              <a:t>→ </a:t>
            </a:r>
            <a:r>
              <a:rPr lang="ko-KR" altLang="en-US" sz="1200" dirty="0" smtClean="0">
                <a:latin typeface="+mj-ea"/>
                <a:ea typeface="+mj-ea"/>
              </a:rPr>
              <a:t>반복되는 명령이나 복잡한 명령어 자동 </a:t>
            </a:r>
            <a:r>
              <a:rPr lang="ko-KR" altLang="en-US" sz="1200" dirty="0" smtClean="0">
                <a:latin typeface="+mj-ea"/>
                <a:ea typeface="+mj-ea"/>
              </a:rPr>
              <a:t>실행 시 </a:t>
            </a:r>
            <a:r>
              <a:rPr lang="ko-KR" altLang="en-US" sz="1200" dirty="0" smtClean="0">
                <a:latin typeface="+mj-ea"/>
                <a:ea typeface="+mj-ea"/>
              </a:rPr>
              <a:t>편리</a:t>
            </a:r>
            <a:endParaRPr lang="en-US" altLang="ko-KR" sz="1200" dirty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27893" y="1610486"/>
            <a:ext cx="5677705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latin typeface="+mj-ea"/>
              </a:rPr>
              <a:t>1-1) Azure PowerShell</a:t>
            </a:r>
            <a:endParaRPr lang="ko-KR" altLang="en-US" sz="1800" dirty="0">
              <a:latin typeface="+mj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3" name="텍스트 개체 틀 4"/>
          <p:cNvSpPr txBox="1">
            <a:spLocks/>
          </p:cNvSpPr>
          <p:nvPr/>
        </p:nvSpPr>
        <p:spPr>
          <a:xfrm>
            <a:off x="653044" y="6479895"/>
            <a:ext cx="3558910" cy="216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latin typeface="+mj-ea"/>
                <a:ea typeface="+mj-ea"/>
              </a:rPr>
              <a:t>Azure Cloud Shell / PowerShell / CLI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415636" y="404664"/>
            <a:ext cx="8312729" cy="856064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j-ea"/>
              </a:rPr>
              <a:t>1</a:t>
            </a:r>
            <a:r>
              <a:rPr lang="en-US" altLang="ko-KR" dirty="0" smtClean="0">
                <a:latin typeface="+mj-ea"/>
              </a:rPr>
              <a:t>. Azure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Cloud Shell</a:t>
            </a:r>
            <a:r>
              <a:rPr lang="ko-KR" altLang="en-US" dirty="0" smtClean="0">
                <a:latin typeface="+mj-ea"/>
              </a:rPr>
              <a:t>을 통한 관리 환경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05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1115616" y="2202014"/>
            <a:ext cx="7056784" cy="2307124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4949E7"/>
                </a:solidFill>
                <a:latin typeface="+mj-ea"/>
                <a:ea typeface="+mj-ea"/>
              </a:rPr>
              <a:t>1.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Azure CLI</a:t>
            </a:r>
            <a:r>
              <a:rPr lang="ko-KR" altLang="en-US" sz="1600" dirty="0" smtClean="0">
                <a:latin typeface="+mj-ea"/>
                <a:ea typeface="+mj-ea"/>
              </a:rPr>
              <a:t>란</a:t>
            </a:r>
            <a:r>
              <a:rPr lang="en-US" altLang="ko-KR" sz="1600" dirty="0" smtClean="0">
                <a:latin typeface="+mj-ea"/>
                <a:ea typeface="+mj-ea"/>
              </a:rPr>
              <a:t>?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Azure</a:t>
            </a:r>
            <a:r>
              <a:rPr lang="ko-KR" altLang="en-US" sz="1200" dirty="0" smtClean="0">
                <a:latin typeface="+mj-ea"/>
                <a:ea typeface="+mj-ea"/>
              </a:rPr>
              <a:t> 리소스를 관리할 수 있는 </a:t>
            </a:r>
            <a:r>
              <a:rPr lang="en-US" altLang="ko-KR" sz="1200" dirty="0" smtClean="0">
                <a:latin typeface="+mj-ea"/>
                <a:ea typeface="+mj-ea"/>
              </a:rPr>
              <a:t>MS</a:t>
            </a:r>
            <a:r>
              <a:rPr lang="ko-KR" altLang="en-US" sz="1200" dirty="0" smtClean="0">
                <a:latin typeface="+mj-ea"/>
                <a:ea typeface="+mj-ea"/>
              </a:rPr>
              <a:t>의 커맨드 환경</a:t>
            </a:r>
            <a:endParaRPr lang="en-US" altLang="ko-KR" sz="1200" dirty="0" smtClean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latin typeface="+mj-ea"/>
                <a:ea typeface="+mj-ea"/>
              </a:rPr>
              <a:t>Azure Cloud Shell</a:t>
            </a:r>
            <a:r>
              <a:rPr lang="ko-KR" altLang="en-US" sz="1200" dirty="0">
                <a:latin typeface="+mj-ea"/>
                <a:ea typeface="+mj-ea"/>
              </a:rPr>
              <a:t>에서 </a:t>
            </a:r>
            <a:r>
              <a:rPr lang="en-US" altLang="ko-KR" sz="1200" dirty="0" smtClean="0">
                <a:latin typeface="+mj-ea"/>
                <a:ea typeface="+mj-ea"/>
              </a:rPr>
              <a:t>Bash </a:t>
            </a:r>
            <a:r>
              <a:rPr lang="ko-KR" altLang="en-US" sz="1200" dirty="0">
                <a:latin typeface="+mj-ea"/>
                <a:ea typeface="+mj-ea"/>
              </a:rPr>
              <a:t>환경 선택해 </a:t>
            </a:r>
            <a:r>
              <a:rPr lang="ko-KR" altLang="en-US" sz="1200" dirty="0" smtClean="0">
                <a:latin typeface="+mj-ea"/>
                <a:ea typeface="+mj-ea"/>
              </a:rPr>
              <a:t>접속</a:t>
            </a:r>
            <a:endParaRPr lang="en-US" altLang="ko-KR" sz="1200" dirty="0" smtClean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rgbClr val="4949E7"/>
                </a:solidFill>
                <a:latin typeface="+mj-ea"/>
                <a:ea typeface="+mj-ea"/>
              </a:rPr>
              <a:t>2</a:t>
            </a:r>
            <a:r>
              <a:rPr lang="en-US" altLang="ko-KR" sz="1600" b="1" dirty="0">
                <a:solidFill>
                  <a:srgbClr val="4949E7"/>
                </a:solidFill>
                <a:latin typeface="+mj-ea"/>
                <a:ea typeface="+mj-ea"/>
              </a:rPr>
              <a:t>. </a:t>
            </a:r>
            <a:r>
              <a:rPr lang="en-US" altLang="ko-KR" sz="1600" dirty="0" smtClean="0">
                <a:latin typeface="+mj-ea"/>
                <a:ea typeface="+mj-ea"/>
              </a:rPr>
              <a:t>Azure CLI </a:t>
            </a:r>
            <a:r>
              <a:rPr lang="ko-KR" altLang="en-US" sz="1600" dirty="0" smtClean="0">
                <a:latin typeface="+mj-ea"/>
                <a:ea typeface="+mj-ea"/>
              </a:rPr>
              <a:t>특징</a:t>
            </a:r>
            <a:endParaRPr lang="en-US" altLang="ko-KR" sz="1600" dirty="0" smtClean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Windows, Mac, Linux </a:t>
            </a:r>
            <a:r>
              <a:rPr lang="ko-KR" altLang="en-US" sz="1200" dirty="0" smtClean="0">
                <a:latin typeface="+mj-ea"/>
                <a:ea typeface="+mj-ea"/>
              </a:rPr>
              <a:t>등 다양한 </a:t>
            </a:r>
            <a:r>
              <a:rPr lang="en-US" altLang="ko-KR" sz="1200" dirty="0" smtClean="0">
                <a:latin typeface="+mj-ea"/>
                <a:ea typeface="+mj-ea"/>
              </a:rPr>
              <a:t>OS</a:t>
            </a:r>
            <a:r>
              <a:rPr lang="ko-KR" altLang="en-US" sz="1200" dirty="0" smtClean="0">
                <a:latin typeface="+mj-ea"/>
                <a:ea typeface="+mj-ea"/>
              </a:rPr>
              <a:t>에서 사용 가능</a:t>
            </a:r>
            <a:endParaRPr lang="en-US" altLang="ko-KR" sz="1200" dirty="0" smtClean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</a:pPr>
            <a:r>
              <a:rPr lang="ko-KR" altLang="en-US" sz="1200" dirty="0" smtClean="0">
                <a:latin typeface="+mj-ea"/>
                <a:ea typeface="+mj-ea"/>
              </a:rPr>
              <a:t>명령어가 </a:t>
            </a:r>
            <a:r>
              <a:rPr lang="ko-KR" altLang="en-US" sz="1200" dirty="0" smtClean="0">
                <a:latin typeface="+mj-ea"/>
                <a:ea typeface="+mj-ea"/>
              </a:rPr>
              <a:t>짧고 단순함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2627771" y="1610486"/>
            <a:ext cx="3877949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latin typeface="+mj-ea"/>
              </a:rPr>
              <a:t>1-2) Azure CLI</a:t>
            </a:r>
            <a:endParaRPr lang="ko-KR" altLang="en-US" sz="1800" dirty="0">
              <a:latin typeface="+mj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3" name="텍스트 개체 틀 4"/>
          <p:cNvSpPr txBox="1">
            <a:spLocks/>
          </p:cNvSpPr>
          <p:nvPr/>
        </p:nvSpPr>
        <p:spPr>
          <a:xfrm>
            <a:off x="653044" y="6479895"/>
            <a:ext cx="3558910" cy="216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latin typeface="+mj-ea"/>
                <a:ea typeface="+mj-ea"/>
              </a:rPr>
              <a:t>Azure Cloud Shell / PowerShell / CLI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5" name="제목 3"/>
          <p:cNvSpPr txBox="1">
            <a:spLocks/>
          </p:cNvSpPr>
          <p:nvPr/>
        </p:nvSpPr>
        <p:spPr>
          <a:xfrm>
            <a:off x="415636" y="404664"/>
            <a:ext cx="8312729" cy="856064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j-ea"/>
              </a:rPr>
              <a:t>1</a:t>
            </a:r>
            <a:r>
              <a:rPr lang="en-US" altLang="ko-KR" dirty="0" smtClean="0">
                <a:latin typeface="+mj-ea"/>
              </a:rPr>
              <a:t>. Azure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Cloud Shell</a:t>
            </a:r>
            <a:r>
              <a:rPr lang="ko-KR" altLang="en-US" dirty="0" smtClean="0">
                <a:latin typeface="+mj-ea"/>
              </a:rPr>
              <a:t>을 통한 관리 환경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93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415636" y="404664"/>
            <a:ext cx="8312729" cy="856064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2</a:t>
            </a:r>
            <a:r>
              <a:rPr lang="en-US" altLang="ko-KR" dirty="0" smtClean="0">
                <a:latin typeface="+mj-ea"/>
              </a:rPr>
              <a:t>. Azure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Management Tools </a:t>
            </a:r>
            <a:r>
              <a:rPr lang="ko-KR" altLang="en-US" dirty="0" smtClean="0">
                <a:latin typeface="+mj-ea"/>
              </a:rPr>
              <a:t>활용 실습</a:t>
            </a:r>
            <a:endParaRPr lang="ko-KR" altLang="en-US" dirty="0">
              <a:latin typeface="+mj-ea"/>
            </a:endParaRPr>
          </a:p>
        </p:txBody>
      </p:sp>
      <p:sp>
        <p:nvSpPr>
          <p:cNvPr id="11" name="제목 3"/>
          <p:cNvSpPr txBox="1">
            <a:spLocks/>
          </p:cNvSpPr>
          <p:nvPr/>
        </p:nvSpPr>
        <p:spPr>
          <a:xfrm>
            <a:off x="1131733" y="1610486"/>
            <a:ext cx="6870024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latin typeface="+mj-ea"/>
              </a:rPr>
              <a:t>2-1) Azure PowerShell</a:t>
            </a:r>
            <a:r>
              <a:rPr lang="ko-KR" altLang="en-US" sz="1800" dirty="0" smtClean="0">
                <a:latin typeface="+mj-ea"/>
              </a:rPr>
              <a:t>로 </a:t>
            </a:r>
            <a:r>
              <a:rPr lang="en-US" altLang="ko-KR" sz="1800" dirty="0" smtClean="0">
                <a:latin typeface="+mj-ea"/>
              </a:rPr>
              <a:t>VM </a:t>
            </a:r>
            <a:r>
              <a:rPr lang="ko-KR" altLang="en-US" sz="1800" dirty="0" smtClean="0">
                <a:latin typeface="+mj-ea"/>
              </a:rPr>
              <a:t>만들기</a:t>
            </a:r>
            <a:endParaRPr lang="ko-KR" altLang="en-US" sz="1800" dirty="0">
              <a:latin typeface="+mj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71" y="2182901"/>
            <a:ext cx="3578610" cy="2681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360721" y="2390928"/>
            <a:ext cx="839679" cy="195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792220" y="2182901"/>
            <a:ext cx="3559560" cy="1688757"/>
            <a:chOff x="-1779780" y="2321100"/>
            <a:chExt cx="3559560" cy="1688757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977"/>
            <a:stretch/>
          </p:blipFill>
          <p:spPr bwMode="auto">
            <a:xfrm>
              <a:off x="-1779780" y="2321100"/>
              <a:ext cx="3559560" cy="249794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7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992"/>
            <a:stretch/>
          </p:blipFill>
          <p:spPr bwMode="auto">
            <a:xfrm>
              <a:off x="-1779780" y="2542319"/>
              <a:ext cx="3559560" cy="1467538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93" y="3871658"/>
            <a:ext cx="3564087" cy="16493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5305427" y="4845201"/>
            <a:ext cx="590550" cy="195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6027032"/>
            <a:ext cx="4571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1. Azure Portal</a:t>
            </a:r>
            <a:r>
              <a:rPr lang="ko-KR" altLang="en-US" sz="1200" dirty="0" smtClean="0">
                <a:latin typeface="+mj-ea"/>
                <a:ea typeface="+mj-ea"/>
              </a:rPr>
              <a:t>에서 </a:t>
            </a:r>
            <a:r>
              <a:rPr lang="en-US" altLang="ko-KR" sz="1200" dirty="0" smtClean="0">
                <a:latin typeface="+mj-ea"/>
                <a:ea typeface="+mj-ea"/>
              </a:rPr>
              <a:t>Cloud Shell </a:t>
            </a:r>
            <a:r>
              <a:rPr lang="ko-KR" altLang="en-US" sz="1200" dirty="0" smtClean="0">
                <a:latin typeface="+mj-ea"/>
                <a:ea typeface="+mj-ea"/>
              </a:rPr>
              <a:t>실행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560210" y="6027032"/>
            <a:ext cx="4571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2. </a:t>
            </a:r>
            <a:r>
              <a:rPr lang="ko-KR" altLang="en-US" sz="1200" dirty="0" smtClean="0">
                <a:latin typeface="+mj-ea"/>
                <a:ea typeface="+mj-ea"/>
              </a:rPr>
              <a:t>스토리지 만들어 </a:t>
            </a:r>
            <a:r>
              <a:rPr lang="en-US" altLang="ko-KR" sz="1200" dirty="0" smtClean="0">
                <a:latin typeface="+mj-ea"/>
                <a:ea typeface="+mj-ea"/>
              </a:rPr>
              <a:t>PowerShell </a:t>
            </a:r>
            <a:r>
              <a:rPr lang="ko-KR" altLang="en-US" sz="1200" dirty="0" smtClean="0">
                <a:latin typeface="+mj-ea"/>
                <a:ea typeface="+mj-ea"/>
              </a:rPr>
              <a:t>시작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107" y="2182901"/>
            <a:ext cx="3564087" cy="16541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581526" y="3538583"/>
            <a:ext cx="590550" cy="195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32922" y="3610195"/>
            <a:ext cx="864625" cy="195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107" y="3835047"/>
            <a:ext cx="3564087" cy="170909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27" name="텍스트 개체 틀 4"/>
          <p:cNvSpPr txBox="1">
            <a:spLocks/>
          </p:cNvSpPr>
          <p:nvPr/>
        </p:nvSpPr>
        <p:spPr>
          <a:xfrm>
            <a:off x="653044" y="6479895"/>
            <a:ext cx="3558910" cy="216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latin typeface="+mj-ea"/>
                <a:ea typeface="+mj-ea"/>
              </a:rPr>
              <a:t>Azure Cloud Shell / PowerShell / CLI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993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415636" y="404664"/>
            <a:ext cx="8312729" cy="856064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2</a:t>
            </a:r>
            <a:r>
              <a:rPr lang="en-US" altLang="ko-KR" dirty="0" smtClean="0">
                <a:latin typeface="+mj-ea"/>
              </a:rPr>
              <a:t>. Azure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Management Tools </a:t>
            </a:r>
            <a:r>
              <a:rPr lang="ko-KR" altLang="en-US" dirty="0" smtClean="0">
                <a:latin typeface="+mj-ea"/>
              </a:rPr>
              <a:t>활용 실습</a:t>
            </a:r>
            <a:endParaRPr lang="ko-KR" altLang="en-US" dirty="0">
              <a:latin typeface="+mj-ea"/>
            </a:endParaRPr>
          </a:p>
        </p:txBody>
      </p:sp>
      <p:sp>
        <p:nvSpPr>
          <p:cNvPr id="11" name="제목 3"/>
          <p:cNvSpPr txBox="1">
            <a:spLocks/>
          </p:cNvSpPr>
          <p:nvPr/>
        </p:nvSpPr>
        <p:spPr>
          <a:xfrm>
            <a:off x="1131733" y="1610486"/>
            <a:ext cx="6870024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latin typeface="+mj-ea"/>
              </a:rPr>
              <a:t>2-1) Azure PowerShell</a:t>
            </a:r>
            <a:r>
              <a:rPr lang="ko-KR" altLang="en-US" sz="1800" dirty="0" smtClean="0">
                <a:latin typeface="+mj-ea"/>
              </a:rPr>
              <a:t>로 </a:t>
            </a:r>
            <a:r>
              <a:rPr lang="en-US" altLang="ko-KR" sz="1800" dirty="0" smtClean="0">
                <a:latin typeface="+mj-ea"/>
              </a:rPr>
              <a:t>VM </a:t>
            </a:r>
            <a:r>
              <a:rPr lang="ko-KR" altLang="en-US" sz="1800" dirty="0" smtClean="0">
                <a:latin typeface="+mj-ea"/>
              </a:rPr>
              <a:t>만들기</a:t>
            </a:r>
            <a:endParaRPr lang="ko-KR" altLang="en-US" sz="1800" dirty="0">
              <a:latin typeface="+mj-ea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70" y="2348862"/>
            <a:ext cx="3780483" cy="336412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" y="5824714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Step 3. </a:t>
            </a:r>
            <a:r>
              <a:rPr lang="ko-KR" altLang="en-US" sz="1200" dirty="0" smtClean="0">
                <a:latin typeface="+mj-ea"/>
                <a:ea typeface="+mj-ea"/>
              </a:rPr>
              <a:t>리소스 그룹 선택 및 </a:t>
            </a:r>
            <a:r>
              <a:rPr lang="ko-KR" altLang="en-US" sz="1200" dirty="0" err="1" smtClean="0">
                <a:latin typeface="+mj-ea"/>
                <a:ea typeface="+mj-ea"/>
              </a:rPr>
              <a:t>가상머신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기본 옵션 설정</a:t>
            </a:r>
            <a:r>
              <a:rPr lang="en-US" altLang="ko-KR" sz="1200" dirty="0" smtClean="0">
                <a:latin typeface="+mj-ea"/>
                <a:ea typeface="+mj-ea"/>
              </a:rPr>
              <a:t>,</a:t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ko-KR" altLang="en-US" sz="1200" dirty="0" smtClean="0">
                <a:latin typeface="+mj-ea"/>
                <a:ea typeface="+mj-ea"/>
              </a:rPr>
              <a:t>로그인 자격 증명으로 사용할 인증 정보 입력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932045" y="2348861"/>
            <a:ext cx="3780483" cy="3060391"/>
            <a:chOff x="493350" y="1062039"/>
            <a:chExt cx="3578610" cy="2820750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138"/>
            <a:stretch/>
          </p:blipFill>
          <p:spPr bwMode="auto">
            <a:xfrm>
              <a:off x="493350" y="1062039"/>
              <a:ext cx="3578610" cy="423861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924"/>
            <a:stretch/>
          </p:blipFill>
          <p:spPr bwMode="auto">
            <a:xfrm>
              <a:off x="493350" y="1485900"/>
              <a:ext cx="3578610" cy="2396889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32" name="텍스트 개체 틀 4"/>
          <p:cNvSpPr txBox="1">
            <a:spLocks/>
          </p:cNvSpPr>
          <p:nvPr/>
        </p:nvSpPr>
        <p:spPr>
          <a:xfrm>
            <a:off x="653044" y="6479895"/>
            <a:ext cx="3558910" cy="216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latin typeface="+mj-ea"/>
                <a:ea typeface="+mj-ea"/>
              </a:rPr>
              <a:t>Azure Cloud Shell / PowerShell / CLI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03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415636" y="404664"/>
            <a:ext cx="8312729" cy="856064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2</a:t>
            </a:r>
            <a:r>
              <a:rPr lang="en-US" altLang="ko-KR" dirty="0" smtClean="0">
                <a:latin typeface="+mj-ea"/>
              </a:rPr>
              <a:t>. Azure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Management Tools </a:t>
            </a:r>
            <a:r>
              <a:rPr lang="ko-KR" altLang="en-US" dirty="0" smtClean="0">
                <a:latin typeface="+mj-ea"/>
              </a:rPr>
              <a:t>활용 실습</a:t>
            </a:r>
            <a:endParaRPr lang="ko-KR" altLang="en-US" dirty="0">
              <a:latin typeface="+mj-ea"/>
            </a:endParaRPr>
          </a:p>
        </p:txBody>
      </p:sp>
      <p:sp>
        <p:nvSpPr>
          <p:cNvPr id="11" name="제목 3"/>
          <p:cNvSpPr txBox="1">
            <a:spLocks/>
          </p:cNvSpPr>
          <p:nvPr/>
        </p:nvSpPr>
        <p:spPr>
          <a:xfrm>
            <a:off x="1131733" y="1610486"/>
            <a:ext cx="6870024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latin typeface="+mj-ea"/>
              </a:rPr>
              <a:t>2-1) Azure PowerShell</a:t>
            </a:r>
            <a:r>
              <a:rPr lang="ko-KR" altLang="en-US" sz="1800" dirty="0" smtClean="0">
                <a:latin typeface="+mj-ea"/>
              </a:rPr>
              <a:t>로 </a:t>
            </a:r>
            <a:r>
              <a:rPr lang="en-US" altLang="ko-KR" sz="1800" dirty="0" smtClean="0">
                <a:latin typeface="+mj-ea"/>
              </a:rPr>
              <a:t>VM </a:t>
            </a:r>
            <a:r>
              <a:rPr lang="ko-KR" altLang="en-US" sz="1800" dirty="0" smtClean="0">
                <a:latin typeface="+mj-ea"/>
              </a:rPr>
              <a:t>만들기</a:t>
            </a:r>
            <a:endParaRPr lang="ko-KR" altLang="en-US" sz="1800" dirty="0">
              <a:latin typeface="+mj-ea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042" y="2305981"/>
            <a:ext cx="5384380" cy="356597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0" y="6027032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4. </a:t>
            </a:r>
            <a:r>
              <a:rPr lang="ko-KR" altLang="en-US" sz="1200" dirty="0" err="1" smtClean="0">
                <a:latin typeface="+mj-ea"/>
                <a:ea typeface="+mj-ea"/>
              </a:rPr>
              <a:t>가상머신</a:t>
            </a:r>
            <a:r>
              <a:rPr lang="ko-KR" altLang="en-US" sz="1200" dirty="0" smtClean="0">
                <a:latin typeface="+mj-ea"/>
                <a:ea typeface="+mj-ea"/>
              </a:rPr>
              <a:t> 완성</a:t>
            </a:r>
            <a:r>
              <a:rPr lang="en-US" altLang="ko-KR" sz="1200" dirty="0" smtClean="0">
                <a:latin typeface="+mj-ea"/>
                <a:ea typeface="+mj-ea"/>
              </a:rPr>
              <a:t>!!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40818" y="5334600"/>
            <a:ext cx="5041364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16" name="Picture 1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5" r="1017" b="3208"/>
          <a:stretch/>
        </p:blipFill>
        <p:spPr bwMode="auto">
          <a:xfrm rot="20444148">
            <a:off x="3087654" y="3731596"/>
            <a:ext cx="2968692" cy="61400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18" name="텍스트 개체 틀 4"/>
          <p:cNvSpPr txBox="1">
            <a:spLocks/>
          </p:cNvSpPr>
          <p:nvPr/>
        </p:nvSpPr>
        <p:spPr>
          <a:xfrm>
            <a:off x="653044" y="6479895"/>
            <a:ext cx="3558910" cy="216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latin typeface="+mj-ea"/>
                <a:ea typeface="+mj-ea"/>
              </a:rPr>
              <a:t>Azure Cloud Shell / PowerShell / CLI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136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0" y="1351470"/>
            <a:ext cx="2407901" cy="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제목 3"/>
          <p:cNvSpPr>
            <a:spLocks noGrp="1"/>
          </p:cNvSpPr>
          <p:nvPr>
            <p:ph type="ctrTitle"/>
          </p:nvPr>
        </p:nvSpPr>
        <p:spPr>
          <a:xfrm>
            <a:off x="415636" y="404664"/>
            <a:ext cx="8312729" cy="856064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2. Azure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Management Tools </a:t>
            </a:r>
            <a:r>
              <a:rPr lang="ko-KR" altLang="en-US" dirty="0" smtClean="0">
                <a:latin typeface="+mj-ea"/>
              </a:rPr>
              <a:t>활용 실습</a:t>
            </a:r>
            <a:endParaRPr lang="ko-KR" altLang="en-US" dirty="0">
              <a:latin typeface="+mj-ea"/>
            </a:endParaRPr>
          </a:p>
        </p:txBody>
      </p:sp>
      <p:sp>
        <p:nvSpPr>
          <p:cNvPr id="11" name="제목 3"/>
          <p:cNvSpPr txBox="1">
            <a:spLocks/>
          </p:cNvSpPr>
          <p:nvPr/>
        </p:nvSpPr>
        <p:spPr>
          <a:xfrm>
            <a:off x="1131733" y="1610486"/>
            <a:ext cx="6870024" cy="439296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latin typeface="+mj-ea"/>
              </a:rPr>
              <a:t>2-2) Azure CLI</a:t>
            </a:r>
            <a:r>
              <a:rPr lang="ko-KR" altLang="en-US" sz="1800" dirty="0" smtClean="0">
                <a:latin typeface="+mj-ea"/>
              </a:rPr>
              <a:t>로 </a:t>
            </a:r>
            <a:r>
              <a:rPr lang="en-US" altLang="ko-KR" sz="1800" dirty="0" smtClean="0">
                <a:latin typeface="+mj-ea"/>
              </a:rPr>
              <a:t>VM </a:t>
            </a:r>
            <a:r>
              <a:rPr lang="ko-KR" altLang="en-US" sz="1800" dirty="0" smtClean="0">
                <a:latin typeface="+mj-ea"/>
              </a:rPr>
              <a:t>만들기</a:t>
            </a:r>
            <a:endParaRPr lang="ko-KR" altLang="en-US" sz="1800" dirty="0">
              <a:latin typeface="+mj-ea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50" y="2182901"/>
            <a:ext cx="3718604" cy="278624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472160" y="2390928"/>
            <a:ext cx="839679" cy="195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6" y="2182899"/>
            <a:ext cx="3730964" cy="18355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6" y="4149092"/>
            <a:ext cx="3730964" cy="166366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" y="603236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Step 1. Cloud Shell </a:t>
            </a:r>
            <a:r>
              <a:rPr lang="ko-KR" altLang="en-US" sz="1200" dirty="0" smtClean="0">
                <a:latin typeface="+mj-ea"/>
                <a:ea typeface="+mj-ea"/>
              </a:rPr>
              <a:t>실행해 </a:t>
            </a:r>
            <a:r>
              <a:rPr lang="en-US" altLang="ko-KR" sz="1200" dirty="0" smtClean="0">
                <a:latin typeface="+mj-ea"/>
                <a:ea typeface="+mj-ea"/>
              </a:rPr>
              <a:t>Azure CLI </a:t>
            </a:r>
            <a:r>
              <a:rPr lang="ko-KR" altLang="en-US" sz="1200" dirty="0" smtClean="0">
                <a:latin typeface="+mj-ea"/>
                <a:ea typeface="+mj-ea"/>
              </a:rPr>
              <a:t>환경 접속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12236" y="2590009"/>
            <a:ext cx="645399" cy="2369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53336"/>
            <a:ext cx="329137" cy="26929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24" name="텍스트 개체 틀 4"/>
          <p:cNvSpPr txBox="1">
            <a:spLocks/>
          </p:cNvSpPr>
          <p:nvPr/>
        </p:nvSpPr>
        <p:spPr>
          <a:xfrm>
            <a:off x="653044" y="6479895"/>
            <a:ext cx="3558910" cy="216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49E7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+mj-ea"/>
                <a:ea typeface="+mj-ea"/>
              </a:rPr>
              <a:t>Azure Cloud Shell / PowerShell / CLI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164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7">
      <a:majorFont>
        <a:latin typeface="Opificio"/>
        <a:ea typeface="KoPub돋움체 Bold"/>
        <a:cs typeface=""/>
      </a:majorFont>
      <a:minorFont>
        <a:latin typeface="Opificio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800</TotalTime>
  <Words>363</Words>
  <Application>Microsoft Office PowerPoint</Application>
  <PresentationFormat>화면 슬라이드 쇼(4:3)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A  z  u  r  e  Cloud Shell / PowerShell / CLI</vt:lpstr>
      <vt:lpstr>Overview</vt:lpstr>
      <vt:lpstr>PowerPoint 프레젠테이션</vt:lpstr>
      <vt:lpstr>PowerPoint 프레젠테이션</vt:lpstr>
      <vt:lpstr>PowerPoint 프레젠테이션</vt:lpstr>
      <vt:lpstr>2. Azure Management Tools 활용 실습</vt:lpstr>
      <vt:lpstr>2. Azure Management Tools 활용 실습</vt:lpstr>
      <vt:lpstr>2. Azure Management Tools 활용 실습</vt:lpstr>
      <vt:lpstr>2. Azure Management Tools 활용 실습</vt:lpstr>
      <vt:lpstr>2. Azure Management Tools 활용 실습</vt:lpstr>
      <vt:lpstr>References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STYLE</dc:title>
  <dc:creator>Adstore.Tistory.com</dc:creator>
  <cp:lastModifiedBy>RisingSun1</cp:lastModifiedBy>
  <cp:revision>101</cp:revision>
  <dcterms:created xsi:type="dcterms:W3CDTF">2015-07-10T06:14:58Z</dcterms:created>
  <dcterms:modified xsi:type="dcterms:W3CDTF">2019-12-14T08:33:25Z</dcterms:modified>
</cp:coreProperties>
</file>