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ko-kr/azure/architecture/guide/technology-choices/compute-decision-tre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80d71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80d71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80d718a8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80d718a8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80d718a8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80d718a8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80d718a8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80d718a8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80d718a8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80d718a8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80d71c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80d71c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b80d718a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b80d718a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80d718a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80d718a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Azure Virtual Machines(VM)는 Azure에서 제공하는 여러 유형의 </a:t>
            </a: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확장성 있는 주문형 컴퓨팅 리소스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중 하나입니다. 일반적으로 컴퓨팅 환경에서 다른 선택 옵션에서 제공하는 것보다 더 많이 제어해야 하는 경우에 VM을 선택합니다. 이 프레젠테이션에서는 VM을 만들기 전에 고려해야 하는 요구 사항, 만드는 방법 및 관리하는 방법에 대해 설명하겠습니다.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171717"/>
                </a:solidFill>
                <a:highlight>
                  <a:srgbClr val="FFFFFF"/>
                </a:highlight>
              </a:rPr>
              <a:t>Azure VM은 가상 컴퓨터를 실행하는 실제 하드웨어를 구입 및 유지 관리하지 않고도 가상화의 유연성을 제공합니다. 하지만 가상 컴퓨터에서 실행하는 소프트웨어의 구성, 패치 및 설치와 같은 작업을 수행하여 VM을 계속 유지 관리할 필요가 있습니다.</a:t>
            </a:r>
            <a:endParaRPr b="1"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80d718a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80d718a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80d718a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80d718a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80d718a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80d718a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80d718a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80d718a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80d718a8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80d718a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80d718a8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80d718a8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mailto:hopeone1215@gmail.com" TargetMode="External"/><Relationship Id="rId5" Type="http://schemas.openxmlformats.org/officeDocument/2006/relationships/hyperlink" Target="https://github.com/Kingkong92/TIL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157925"/>
            <a:ext cx="8575775" cy="48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22700" y="3390475"/>
            <a:ext cx="4527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Presenter: Gyeong-Ho PARK(박경호)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E-mail: </a:t>
            </a:r>
            <a:r>
              <a:rPr lang="ko" sz="1500" u="sng"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hopeone1215@gmail.com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Mobile: +82 1045068885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Git Hub address: </a:t>
            </a:r>
            <a:r>
              <a:rPr lang="ko" sz="1500" u="sng">
                <a:hlinkClick r:id="rId5"/>
              </a:rPr>
              <a:t>https://github.com/Kingkong92/TIL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500" y="1084750"/>
            <a:ext cx="5814350" cy="33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3329425" y="4591600"/>
            <a:ext cx="2896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window 2019 Server Manager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854600" y="1915125"/>
            <a:ext cx="984900" cy="23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260363" y="4647650"/>
            <a:ext cx="2919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VM에</a:t>
            </a:r>
            <a:r>
              <a:rPr lang="ko"/>
              <a:t>서 Cmd -&gt; ipconfig /all 결과값</a:t>
            </a:r>
            <a:endParaRPr/>
          </a:p>
        </p:txBody>
      </p:sp>
      <p:grpSp>
        <p:nvGrpSpPr>
          <p:cNvPr id="161" name="Google Shape;161;p23"/>
          <p:cNvGrpSpPr/>
          <p:nvPr/>
        </p:nvGrpSpPr>
        <p:grpSpPr>
          <a:xfrm>
            <a:off x="1556400" y="1078525"/>
            <a:ext cx="6327524" cy="3508324"/>
            <a:chOff x="1556400" y="1078525"/>
            <a:chExt cx="6327524" cy="3508324"/>
          </a:xfrm>
        </p:grpSpPr>
        <p:pic>
          <p:nvPicPr>
            <p:cNvPr id="162" name="Google Shape;16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56400" y="1078525"/>
              <a:ext cx="6327524" cy="3508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3"/>
            <p:cNvSpPr/>
            <p:nvPr/>
          </p:nvSpPr>
          <p:spPr>
            <a:xfrm>
              <a:off x="1556400" y="1519950"/>
              <a:ext cx="2407500" cy="57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75" y="3190107"/>
            <a:ext cx="7835050" cy="146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77" y="980157"/>
            <a:ext cx="7835045" cy="183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>
            <a:stCxn id="172" idx="2"/>
            <a:endCxn id="171" idx="0"/>
          </p:cNvCxnSpPr>
          <p:nvPr/>
        </p:nvCxnSpPr>
        <p:spPr>
          <a:xfrm>
            <a:off x="4572000" y="2810782"/>
            <a:ext cx="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2988050" y="4662450"/>
            <a:ext cx="2766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PowerShell</a:t>
            </a:r>
            <a:r>
              <a:rPr lang="ko"/>
              <a:t>을 이용해</a:t>
            </a:r>
            <a:r>
              <a:rPr lang="ko"/>
              <a:t> IIS 서</a:t>
            </a:r>
            <a:r>
              <a:rPr lang="ko"/>
              <a:t>버 설치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2164500" y="1242425"/>
            <a:ext cx="4089000" cy="13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2122625" y="3467025"/>
            <a:ext cx="4089000" cy="13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937" y="1706650"/>
            <a:ext cx="7276127" cy="21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776" y="1163624"/>
            <a:ext cx="5305750" cy="347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2571750" y="1242425"/>
            <a:ext cx="2877000" cy="13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2988050" y="4662450"/>
            <a:ext cx="2766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IIS 시작페이</a:t>
            </a:r>
            <a:r>
              <a:rPr lang="ko"/>
              <a:t>지 보기(연결 성공)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680900"/>
            <a:ext cx="8520600" cy="17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03925"/>
            <a:ext cx="8520600" cy="20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Azure Virtual Machines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Windows 환경에</a:t>
            </a:r>
            <a:r>
              <a:rPr lang="ko"/>
              <a:t>서 VM 설치</a:t>
            </a:r>
            <a:br>
              <a:rPr lang="ko"/>
            </a:br>
            <a:r>
              <a:rPr lang="ko"/>
              <a:t>- Azure Portal &amp; MAC OS에서 가상화 작동 확인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 &amp; A</a:t>
            </a:r>
            <a:br>
              <a:rPr lang="ko"/>
            </a:b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Machine(VM)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32875"/>
            <a:ext cx="8520600" cy="4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●"/>
            </a:pP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개발 및 테스트 </a:t>
            </a:r>
            <a:b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- Azure VM은 애플리케이션의 코딩과 테스트에 필요한 특정 구성을 갖춘 컴퓨터를 만드는 쉽고 빠른 방법을 제공한다.</a:t>
            </a:r>
            <a:endParaRPr sz="14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Char char="●"/>
            </a:pP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클라우드의 애플리케이션 </a:t>
            </a:r>
            <a:b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- 애플리케이션에 대한 수요가 변동할 수 있으므로 Azure의 VM에서 애플리케이션을 실행하는 것이 경제적이다. 필요할 경우 여분의 VM에 대해 비용을 지불하고, 그렇지 않은 경우에는 해당 VM을 종료한다.</a:t>
            </a:r>
            <a:endParaRPr sz="14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Char char="●"/>
            </a:pP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확장된 데이터 센터 </a:t>
            </a:r>
            <a:b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- Azure 가상 네트워크의 가상 머신은 조직의 네트워크에 쉽게 연결할 수 있다. </a:t>
            </a:r>
            <a:b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- VM의 수는 요구 사항을 충족하는데 필요한 만큼 늘리거나 줄일 수 있다.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What is Azure Virtual Machines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</a:t>
            </a:r>
            <a:r>
              <a:rPr lang="ko"/>
              <a:t>을 만들기 전의 고려 사항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애플리케이션 리소스 이름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리소스가 저장되어 있는 위치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VM 크기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만들 수 있는 VM의 최대 수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VM에서 실행하는 운영 체제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시작 이후의 VM 구성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ko">
                <a:solidFill>
                  <a:srgbClr val="171717"/>
                </a:solidFill>
                <a:highlight>
                  <a:srgbClr val="FFFFFF"/>
                </a:highlight>
              </a:rPr>
              <a:t>VM에 필요한 관련 리소스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What is Azure Virtual Machines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</a:t>
            </a:r>
            <a:r>
              <a:rPr lang="ko"/>
              <a:t>치(Azure Portal)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</a:t>
            </a:r>
            <a:r>
              <a:rPr lang="ko">
                <a:solidFill>
                  <a:schemeClr val="dk2"/>
                </a:solidFill>
              </a:rPr>
              <a:t>Windows 환경에서 VM 설치</a:t>
            </a:r>
            <a:r>
              <a:rPr lang="ko">
                <a:solidFill>
                  <a:schemeClr val="dk2"/>
                </a:solidFill>
              </a:rPr>
              <a:t> </a:t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645625" y="1358313"/>
            <a:ext cx="7852750" cy="1132175"/>
            <a:chOff x="772800" y="2294588"/>
            <a:chExt cx="7852750" cy="1132175"/>
          </a:xfrm>
        </p:grpSpPr>
        <p:pic>
          <p:nvPicPr>
            <p:cNvPr id="88" name="Google Shape;8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2800" y="2294588"/>
              <a:ext cx="7852750" cy="1132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/>
            <p:nvPr/>
          </p:nvSpPr>
          <p:spPr>
            <a:xfrm>
              <a:off x="950682" y="2561663"/>
              <a:ext cx="620400" cy="57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745050" y="2490475"/>
            <a:ext cx="7812323" cy="2281291"/>
            <a:chOff x="745050" y="2490475"/>
            <a:chExt cx="7812323" cy="2281291"/>
          </a:xfrm>
        </p:grpSpPr>
        <p:pic>
          <p:nvPicPr>
            <p:cNvPr id="91" name="Google Shape;9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050" y="2490475"/>
              <a:ext cx="7812323" cy="22812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7"/>
            <p:cNvSpPr/>
            <p:nvPr/>
          </p:nvSpPr>
          <p:spPr>
            <a:xfrm>
              <a:off x="781531" y="2683640"/>
              <a:ext cx="884400" cy="283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63325" y="3050900"/>
              <a:ext cx="392100" cy="175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63395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150" y="1814575"/>
            <a:ext cx="4052849" cy="2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690200" y="2571750"/>
            <a:ext cx="2820900" cy="23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690200" y="3125425"/>
            <a:ext cx="2820900" cy="23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690200" y="3812850"/>
            <a:ext cx="2820900" cy="23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164900" y="1971075"/>
            <a:ext cx="2667300" cy="67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300800" y="1170125"/>
            <a:ext cx="2395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name: kingkong92</a:t>
            </a:r>
            <a:br>
              <a:rPr lang="ko"/>
            </a:br>
            <a:r>
              <a:rPr lang="ko"/>
              <a:t>Password: Pa55w.rd1234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165000" y="3302975"/>
            <a:ext cx="2531400" cy="23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5265100" y="4669275"/>
            <a:ext cx="15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7003900" y="4462575"/>
            <a:ext cx="1453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</a:t>
            </a:r>
            <a:r>
              <a:rPr lang="ko"/>
              <a:t>토 + 만들기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975" y="1017725"/>
            <a:ext cx="402708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2395425" y="4543275"/>
            <a:ext cx="510600" cy="23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152400" y="1389475"/>
            <a:ext cx="8839199" cy="2364548"/>
            <a:chOff x="152400" y="1389475"/>
            <a:chExt cx="8839199" cy="2364548"/>
          </a:xfrm>
        </p:grpSpPr>
        <p:pic>
          <p:nvPicPr>
            <p:cNvPr id="127" name="Google Shape;12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389475"/>
              <a:ext cx="8839199" cy="236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0"/>
            <p:cNvSpPr/>
            <p:nvPr/>
          </p:nvSpPr>
          <p:spPr>
            <a:xfrm>
              <a:off x="5423175" y="2220775"/>
              <a:ext cx="2079300" cy="23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VM 설치(Azure Portal)</a:t>
            </a:r>
            <a:endParaRPr/>
          </a:p>
        </p:txBody>
      </p:sp>
      <p:grpSp>
        <p:nvGrpSpPr>
          <p:cNvPr id="136" name="Google Shape;136;p21"/>
          <p:cNvGrpSpPr/>
          <p:nvPr/>
        </p:nvGrpSpPr>
        <p:grpSpPr>
          <a:xfrm>
            <a:off x="1167324" y="1170125"/>
            <a:ext cx="2909000" cy="3364374"/>
            <a:chOff x="1167324" y="1170125"/>
            <a:chExt cx="2909000" cy="3364374"/>
          </a:xfrm>
        </p:grpSpPr>
        <p:pic>
          <p:nvPicPr>
            <p:cNvPr id="137" name="Google Shape;13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67324" y="1170125"/>
              <a:ext cx="2909000" cy="336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1"/>
            <p:cNvSpPr/>
            <p:nvPr/>
          </p:nvSpPr>
          <p:spPr>
            <a:xfrm>
              <a:off x="1276850" y="2571750"/>
              <a:ext cx="2650800" cy="23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4468725" y="1170125"/>
            <a:ext cx="3747900" cy="3892800"/>
            <a:chOff x="4468725" y="1170125"/>
            <a:chExt cx="3747900" cy="3892800"/>
          </a:xfrm>
        </p:grpSpPr>
        <p:pic>
          <p:nvPicPr>
            <p:cNvPr id="140" name="Google Shape;14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90774" y="1170125"/>
              <a:ext cx="3303800" cy="3503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1"/>
            <p:cNvSpPr txBox="1"/>
            <p:nvPr/>
          </p:nvSpPr>
          <p:spPr>
            <a:xfrm>
              <a:off x="4468725" y="4673825"/>
              <a:ext cx="37479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MAC OS 환경에</a:t>
              </a:r>
              <a:r>
                <a:rPr lang="ko"/>
                <a:t>서 MS Remote Desktop 연결</a:t>
              </a:r>
              <a:endParaRPr/>
            </a:p>
          </p:txBody>
        </p:sp>
      </p:grpSp>
      <p:sp>
        <p:nvSpPr>
          <p:cNvPr id="142" name="Google Shape;142;p21"/>
          <p:cNvSpPr/>
          <p:nvPr/>
        </p:nvSpPr>
        <p:spPr>
          <a:xfrm>
            <a:off x="5381826" y="1815370"/>
            <a:ext cx="2025900" cy="22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0" y="0"/>
            <a:ext cx="3927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Windows 환경에서 VM 설치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