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57" r:id="rId5"/>
    <p:sldId id="260" r:id="rId6"/>
    <p:sldId id="275" r:id="rId7"/>
    <p:sldId id="280" r:id="rId8"/>
    <p:sldId id="279" r:id="rId9"/>
    <p:sldId id="281" r:id="rId10"/>
    <p:sldId id="282" r:id="rId11"/>
    <p:sldId id="285" r:id="rId12"/>
    <p:sldId id="288" r:id="rId13"/>
    <p:sldId id="287" r:id="rId14"/>
    <p:sldId id="290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2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7624" y="16778"/>
            <a:ext cx="795637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yeonga-Ki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504" y="5343599"/>
            <a:ext cx="4607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71800" y="4577566"/>
            <a:ext cx="65162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Azure Module 2(10979E)</a:t>
            </a:r>
          </a:p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9" y="4797152"/>
            <a:ext cx="1301512" cy="3218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B63C71-C3D4-40A8-A582-8F2003701745}"/>
              </a:ext>
            </a:extLst>
          </p:cNvPr>
          <p:cNvSpPr/>
          <p:nvPr/>
        </p:nvSpPr>
        <p:spPr>
          <a:xfrm>
            <a:off x="3890670" y="5141194"/>
            <a:ext cx="5634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                                        Azure Cloud Shell &amp; Azure CLI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21A0C-F399-4E0A-B901-ACE7C7473AAF}"/>
              </a:ext>
            </a:extLst>
          </p:cNvPr>
          <p:cNvSpPr txBox="1"/>
          <p:nvPr/>
        </p:nvSpPr>
        <p:spPr>
          <a:xfrm>
            <a:off x="7926055" y="5525229"/>
            <a:ext cx="10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 경 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1D9FB-76AA-4022-9EE4-06DE39B16B5E}"/>
              </a:ext>
            </a:extLst>
          </p:cNvPr>
          <p:cNvSpPr txBox="1"/>
          <p:nvPr/>
        </p:nvSpPr>
        <p:spPr>
          <a:xfrm>
            <a:off x="6708110" y="5868581"/>
            <a:ext cx="243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Email : kka960602@gmail.com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566F8-8550-4C61-AA9B-E1CC00441C9D}"/>
              </a:ext>
            </a:extLst>
          </p:cNvPr>
          <p:cNvSpPr txBox="1"/>
          <p:nvPr/>
        </p:nvSpPr>
        <p:spPr>
          <a:xfrm>
            <a:off x="6326560" y="6393563"/>
            <a:ext cx="2757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Git: </a:t>
            </a:r>
            <a:r>
              <a:rPr lang="en-US" altLang="ko-KR" sz="1200" dirty="0">
                <a:hlinkClick r:id="rId4"/>
              </a:rPr>
              <a:t>https://github.com/Kyeonga-Kim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55732-AD99-4342-ACCC-4BE65515FCC7}"/>
              </a:ext>
            </a:extLst>
          </p:cNvPr>
          <p:cNvSpPr txBox="1"/>
          <p:nvPr/>
        </p:nvSpPr>
        <p:spPr>
          <a:xfrm>
            <a:off x="7319968" y="6145580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PH : 010-7175-0935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Azure CLI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893D5-E4A2-4DC3-BA6A-7C0535BC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262588"/>
          </a:xfrm>
        </p:spPr>
        <p:txBody>
          <a:bodyPr/>
          <a:lstStyle/>
          <a:p>
            <a:r>
              <a:rPr lang="en-US" altLang="ko-KR" dirty="0"/>
              <a:t>Step3. </a:t>
            </a:r>
            <a:r>
              <a:rPr lang="en-US" altLang="ko-KR" dirty="0" err="1"/>
              <a:t>Cmd</a:t>
            </a:r>
            <a:r>
              <a:rPr lang="en-US" altLang="ko-KR" dirty="0"/>
              <a:t>&gt; </a:t>
            </a:r>
            <a:r>
              <a:rPr lang="en-US" altLang="ko-KR" dirty="0">
                <a:highlight>
                  <a:srgbClr val="FFFF00"/>
                </a:highlight>
              </a:rPr>
              <a:t>Az Find </a:t>
            </a:r>
            <a:r>
              <a:rPr lang="ko-KR" altLang="en-US" dirty="0">
                <a:highlight>
                  <a:srgbClr val="FFFF00"/>
                </a:highlight>
              </a:rPr>
              <a:t>명령어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Az find “secret”</a:t>
            </a:r>
            <a:r>
              <a:rPr lang="ko-KR" altLang="en-US" dirty="0"/>
              <a:t>은 </a:t>
            </a:r>
            <a:r>
              <a:rPr lang="en-US" altLang="ko-KR" dirty="0"/>
              <a:t>secret</a:t>
            </a:r>
            <a:r>
              <a:rPr lang="ko-KR" altLang="en-US" dirty="0"/>
              <a:t>이 포함된</a:t>
            </a:r>
            <a:r>
              <a:rPr lang="en-US" altLang="ko-KR" dirty="0"/>
              <a:t> </a:t>
            </a:r>
            <a:r>
              <a:rPr lang="ko-KR" altLang="en-US" dirty="0"/>
              <a:t>명령을 검색하라는 의미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F8D454-7E80-4B5A-A231-D7040D2F9C2C}"/>
              </a:ext>
            </a:extLst>
          </p:cNvPr>
          <p:cNvSpPr txBox="1">
            <a:spLocks/>
          </p:cNvSpPr>
          <p:nvPr/>
        </p:nvSpPr>
        <p:spPr>
          <a:xfrm>
            <a:off x="433822" y="2348880"/>
            <a:ext cx="7954602" cy="352839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84339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Azure CLI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893D5-E4A2-4DC3-BA6A-7C0535BC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9513"/>
          </a:xfrm>
        </p:spPr>
        <p:txBody>
          <a:bodyPr/>
          <a:lstStyle/>
          <a:p>
            <a:r>
              <a:rPr lang="en-US" altLang="ko-KR" dirty="0"/>
              <a:t>Step4. </a:t>
            </a:r>
            <a:r>
              <a:rPr lang="en-US" altLang="ko-KR" dirty="0" err="1"/>
              <a:t>Cmd</a:t>
            </a:r>
            <a:r>
              <a:rPr lang="en-US" altLang="ko-KR" dirty="0"/>
              <a:t>&gt; </a:t>
            </a:r>
            <a:r>
              <a:rPr lang="en-US" altLang="ko-KR" dirty="0" err="1">
                <a:highlight>
                  <a:srgbClr val="FFFF00"/>
                </a:highlight>
              </a:rPr>
              <a:t>az</a:t>
            </a:r>
            <a:r>
              <a:rPr lang="en-US" altLang="ko-KR" dirty="0">
                <a:highlight>
                  <a:srgbClr val="FFFF00"/>
                </a:highlight>
              </a:rPr>
              <a:t> network </a:t>
            </a:r>
            <a:r>
              <a:rPr lang="en-US" altLang="ko-KR" dirty="0" err="1">
                <a:highlight>
                  <a:srgbClr val="FFFF00"/>
                </a:highlight>
              </a:rPr>
              <a:t>nsg</a:t>
            </a:r>
            <a:r>
              <a:rPr lang="en-US" altLang="ko-KR" dirty="0">
                <a:highlight>
                  <a:srgbClr val="FFFF00"/>
                </a:highlight>
              </a:rPr>
              <a:t> –help </a:t>
            </a:r>
            <a:r>
              <a:rPr lang="ko-KR" altLang="en-US" dirty="0">
                <a:highlight>
                  <a:srgbClr val="FFFF00"/>
                </a:highlight>
              </a:rPr>
              <a:t>명령어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Az find “secret”</a:t>
            </a:r>
            <a:r>
              <a:rPr lang="ko-KR" altLang="en-US" dirty="0"/>
              <a:t>은 </a:t>
            </a:r>
            <a:r>
              <a:rPr lang="en-US" altLang="ko-KR" dirty="0"/>
              <a:t>secret</a:t>
            </a:r>
            <a:r>
              <a:rPr lang="ko-KR" altLang="en-US" dirty="0"/>
              <a:t>이 포함된</a:t>
            </a:r>
            <a:r>
              <a:rPr lang="en-US" altLang="ko-KR" dirty="0"/>
              <a:t> </a:t>
            </a:r>
            <a:r>
              <a:rPr lang="ko-KR" altLang="en-US" dirty="0"/>
              <a:t>명령을 검색하라는 의미이다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AE4049-E390-4432-87D4-9C94713273AA}"/>
              </a:ext>
            </a:extLst>
          </p:cNvPr>
          <p:cNvSpPr txBox="1">
            <a:spLocks/>
          </p:cNvSpPr>
          <p:nvPr/>
        </p:nvSpPr>
        <p:spPr>
          <a:xfrm>
            <a:off x="457200" y="2870438"/>
            <a:ext cx="7571184" cy="351088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6431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Azure CLI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893D5-E4A2-4DC3-BA6A-7C0535BC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3985"/>
            <a:ext cx="9623920" cy="1248497"/>
          </a:xfrm>
        </p:spPr>
        <p:txBody>
          <a:bodyPr/>
          <a:lstStyle/>
          <a:p>
            <a:r>
              <a:rPr lang="en-US" altLang="ko-KR" dirty="0"/>
              <a:t>Step5. </a:t>
            </a:r>
            <a:r>
              <a:rPr lang="en-US" altLang="ko-KR" dirty="0" err="1"/>
              <a:t>ResourceGroup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&gt; </a:t>
            </a:r>
            <a:r>
              <a:rPr lang="en-US" altLang="ko-KR" dirty="0" err="1">
                <a:highlight>
                  <a:srgbClr val="FFFF00"/>
                </a:highlight>
              </a:rPr>
              <a:t>az</a:t>
            </a:r>
            <a:r>
              <a:rPr lang="en-US" altLang="ko-KR" dirty="0">
                <a:highlight>
                  <a:srgbClr val="FFFF00"/>
                </a:highlight>
              </a:rPr>
              <a:t> group create –name </a:t>
            </a:r>
            <a:r>
              <a:rPr lang="en-US" altLang="ko-KR" dirty="0" err="1">
                <a:highlight>
                  <a:srgbClr val="FFFF00"/>
                </a:highlight>
              </a:rPr>
              <a:t>myResourceGroup</a:t>
            </a:r>
            <a:r>
              <a:rPr lang="en-US" altLang="ko-KR" dirty="0">
                <a:highlight>
                  <a:srgbClr val="FFFF00"/>
                </a:highlight>
              </a:rPr>
              <a:t> –location </a:t>
            </a:r>
            <a:r>
              <a:rPr lang="en-US" altLang="ko-KR" dirty="0" err="1">
                <a:highlight>
                  <a:srgbClr val="FFFF00"/>
                </a:highlight>
              </a:rPr>
              <a:t>eastus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*Az resource group</a:t>
            </a:r>
            <a:r>
              <a:rPr lang="ko-KR" altLang="en-US" dirty="0"/>
              <a:t>은 </a:t>
            </a:r>
            <a:r>
              <a:rPr lang="en-US" altLang="ko-KR" dirty="0"/>
              <a:t>Azure </a:t>
            </a:r>
            <a:r>
              <a:rPr lang="ko-KR" altLang="en-US" dirty="0"/>
              <a:t>리소스가 배포 및 관리되는</a:t>
            </a:r>
            <a:r>
              <a:rPr lang="en-US" altLang="ko-KR" dirty="0"/>
              <a:t> </a:t>
            </a:r>
            <a:r>
              <a:rPr lang="ko-KR" altLang="en-US" dirty="0"/>
              <a:t>논리적 </a:t>
            </a:r>
            <a:r>
              <a:rPr lang="en-US" altLang="ko-KR" dirty="0"/>
              <a:t>container</a:t>
            </a:r>
          </a:p>
          <a:p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DCB5-D777-4CA6-8932-14C14243835F}"/>
              </a:ext>
            </a:extLst>
          </p:cNvPr>
          <p:cNvSpPr txBox="1">
            <a:spLocks/>
          </p:cNvSpPr>
          <p:nvPr/>
        </p:nvSpPr>
        <p:spPr>
          <a:xfrm>
            <a:off x="858416" y="2870175"/>
            <a:ext cx="7427168" cy="35649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56211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Azure CLI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893D5-E4A2-4DC3-BA6A-7C0535BC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6392"/>
            <a:ext cx="9623920" cy="1516190"/>
          </a:xfrm>
        </p:spPr>
        <p:txBody>
          <a:bodyPr/>
          <a:lstStyle/>
          <a:p>
            <a:r>
              <a:rPr lang="en-US" altLang="ko-KR" dirty="0"/>
              <a:t>Step6. </a:t>
            </a:r>
            <a:r>
              <a:rPr lang="ko-KR" altLang="en-US" dirty="0"/>
              <a:t>사용되는 이미지 목록 보기</a:t>
            </a:r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en-US" altLang="ko-KR" dirty="0"/>
              <a:t>&gt; </a:t>
            </a:r>
            <a:r>
              <a:rPr lang="en-US" altLang="ko-KR" dirty="0">
                <a:highlight>
                  <a:srgbClr val="FFFF00"/>
                </a:highlight>
              </a:rPr>
              <a:t>Az VM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image list –output table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az</a:t>
            </a:r>
            <a:r>
              <a:rPr lang="en-US" altLang="ko-KR" dirty="0"/>
              <a:t> </a:t>
            </a:r>
            <a:r>
              <a:rPr lang="en-US" altLang="ko-KR" dirty="0" err="1"/>
              <a:t>vm</a:t>
            </a:r>
            <a:r>
              <a:rPr lang="en-US" altLang="ko-KR" dirty="0"/>
              <a:t> image list --offer CentOS --all --output table</a:t>
            </a:r>
          </a:p>
          <a:p>
            <a:r>
              <a:rPr lang="en-US" altLang="ko-KR" dirty="0"/>
              <a:t>CentOS</a:t>
            </a:r>
            <a:r>
              <a:rPr lang="ko-KR" altLang="en-US" dirty="0"/>
              <a:t>와 일치하는 제품이 있는 모든 이미지에 대한 목록을 보는 명령어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DCB5-D777-4CA6-8932-14C14243835F}"/>
              </a:ext>
            </a:extLst>
          </p:cNvPr>
          <p:cNvSpPr txBox="1">
            <a:spLocks/>
          </p:cNvSpPr>
          <p:nvPr/>
        </p:nvSpPr>
        <p:spPr>
          <a:xfrm>
            <a:off x="51977" y="3145169"/>
            <a:ext cx="4537886" cy="37164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9EA6ABA-46C1-4416-9E46-7A188AF2CD8D}"/>
              </a:ext>
            </a:extLst>
          </p:cNvPr>
          <p:cNvSpPr txBox="1">
            <a:spLocks/>
          </p:cNvSpPr>
          <p:nvPr/>
        </p:nvSpPr>
        <p:spPr>
          <a:xfrm>
            <a:off x="4589863" y="3145168"/>
            <a:ext cx="4502160" cy="37128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17929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80019-D6C8-481B-9182-7E2ED0E5819A}"/>
              </a:ext>
            </a:extLst>
          </p:cNvPr>
          <p:cNvSpPr txBox="1"/>
          <p:nvPr/>
        </p:nvSpPr>
        <p:spPr>
          <a:xfrm>
            <a:off x="3203848" y="2998113"/>
            <a:ext cx="299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Abadi" panose="020B0604020104020204" pitchFamily="34" charset="0"/>
              </a:rPr>
              <a:t>Thank you</a:t>
            </a:r>
            <a:endParaRPr lang="ko-KR" altLang="en-US" sz="5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E06D62FB-2DD9-4E31-9B58-0B14FEA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1412776"/>
            <a:ext cx="6563072" cy="460648"/>
          </a:xfrm>
        </p:spPr>
        <p:txBody>
          <a:bodyPr/>
          <a:lstStyle/>
          <a:p>
            <a:r>
              <a:rPr lang="en-US" altLang="ko-KR" sz="3000" dirty="0">
                <a:latin typeface="Berlin Sans FB" panose="020E0602020502020306" pitchFamily="34" charset="0"/>
              </a:rPr>
              <a:t>1. What is Azure Cloud Shell / Azure CLI ?</a:t>
            </a:r>
            <a:endParaRPr lang="ko-KR" altLang="en-US" sz="3000" dirty="0">
              <a:latin typeface="Berlin Sans FB" panose="020E0602020502020306" pitchFamily="34" charset="0"/>
            </a:endParaRPr>
          </a:p>
        </p:txBody>
      </p:sp>
      <p:sp>
        <p:nvSpPr>
          <p:cNvPr id="19" name="내용 개체 틀 15">
            <a:extLst>
              <a:ext uri="{FF2B5EF4-FFF2-40B4-BE49-F238E27FC236}">
                <a16:creationId xmlns:a16="http://schemas.microsoft.com/office/drawing/2014/main" id="{61CF096B-2FF6-497B-B023-BD9CD1DCA5A8}"/>
              </a:ext>
            </a:extLst>
          </p:cNvPr>
          <p:cNvSpPr txBox="1">
            <a:spLocks/>
          </p:cNvSpPr>
          <p:nvPr/>
        </p:nvSpPr>
        <p:spPr>
          <a:xfrm>
            <a:off x="1907704" y="2492896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latin typeface="Berlin Sans FB" panose="020E0602020502020306" pitchFamily="34" charset="0"/>
              </a:rPr>
              <a:t>2. Start Cloud Shell</a:t>
            </a:r>
            <a:endParaRPr lang="ko-KR" altLang="en-US" sz="3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0" name="내용 개체 틀 15">
            <a:extLst>
              <a:ext uri="{FF2B5EF4-FFF2-40B4-BE49-F238E27FC236}">
                <a16:creationId xmlns:a16="http://schemas.microsoft.com/office/drawing/2014/main" id="{1910883B-158D-42C9-B647-6239EC242385}"/>
              </a:ext>
            </a:extLst>
          </p:cNvPr>
          <p:cNvSpPr txBox="1">
            <a:spLocks/>
          </p:cNvSpPr>
          <p:nvPr/>
        </p:nvSpPr>
        <p:spPr>
          <a:xfrm>
            <a:off x="1897360" y="3573016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latin typeface="Berlin Sans FB" panose="020E0602020502020306" pitchFamily="34" charset="0"/>
              </a:rPr>
              <a:t>3. Create Azure CLI</a:t>
            </a:r>
            <a:endParaRPr lang="ko-KR" altLang="en-US" sz="3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96599"/>
            <a:ext cx="7956376" cy="1069514"/>
          </a:xfrm>
        </p:spPr>
        <p:txBody>
          <a:bodyPr/>
          <a:lstStyle/>
          <a:p>
            <a:r>
              <a:rPr lang="en-US" altLang="ko-KR" sz="3500" dirty="0">
                <a:latin typeface="Abadi" panose="020B0604020104020204" pitchFamily="34" charset="0"/>
              </a:rPr>
              <a:t>What is Azure Cloud Shell / Azure CLI</a:t>
            </a:r>
            <a:endParaRPr lang="ko-KR" altLang="en-US" sz="3500" dirty="0">
              <a:latin typeface="Abadi" panose="020B0604020104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92075"/>
            <a:ext cx="8229600" cy="2271682"/>
          </a:xfrm>
        </p:spPr>
        <p:txBody>
          <a:bodyPr/>
          <a:lstStyle/>
          <a:p>
            <a:r>
              <a:rPr lang="en-US" altLang="ko-KR" sz="2200" dirty="0">
                <a:latin typeface="Abadi" panose="020B0604020104020204" pitchFamily="34" charset="0"/>
                <a:ea typeface="HY엽서M" panose="02030600000101010101" pitchFamily="18" charset="-127"/>
              </a:rPr>
              <a:t>Azure Cloud Shell..</a:t>
            </a:r>
          </a:p>
          <a:p>
            <a:endParaRPr lang="en-US" altLang="ko-KR" sz="2200" dirty="0">
              <a:latin typeface="Abadi" panose="020B0604020104020204" pitchFamily="34" charset="0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" pitchFamily="34" charset="0"/>
                <a:cs typeface="Arial" pitchFamily="34" charset="0"/>
              </a:rPr>
              <a:t>Azure resourc</a:t>
            </a:r>
            <a:r>
              <a:rPr lang="en-US" altLang="ko-KR" sz="1700" dirty="0"/>
              <a:t>e</a:t>
            </a:r>
            <a:r>
              <a:rPr lang="ko-KR" altLang="en-US" sz="1700" dirty="0">
                <a:latin typeface="Arial" pitchFamily="34" charset="0"/>
                <a:cs typeface="Arial" pitchFamily="34" charset="0"/>
              </a:rPr>
              <a:t>를 관리하기 위</a:t>
            </a:r>
            <a:r>
              <a:rPr lang="ko-KR" altLang="en-US" sz="1700" dirty="0"/>
              <a:t>해</a:t>
            </a:r>
            <a:r>
              <a:rPr lang="ko-KR" alt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700" dirty="0">
                <a:latin typeface="Arial" pitchFamily="34" charset="0"/>
                <a:cs typeface="Arial" pitchFamily="34" charset="0"/>
              </a:rPr>
              <a:t>interactive, authenticated</a:t>
            </a:r>
            <a:r>
              <a:rPr lang="ko-KR" altLang="en-US" sz="1700" dirty="0">
                <a:latin typeface="Arial" pitchFamily="34" charset="0"/>
                <a:cs typeface="Arial" pitchFamily="34" charset="0"/>
              </a:rPr>
              <a:t>하며</a:t>
            </a:r>
            <a:r>
              <a:rPr lang="en-US" altLang="ko-KR" sz="1700" dirty="0">
                <a:latin typeface="Arial" pitchFamily="34" charset="0"/>
                <a:cs typeface="Arial" pitchFamily="34" charset="0"/>
              </a:rPr>
              <a:t> browser</a:t>
            </a:r>
            <a:r>
              <a:rPr lang="ko-KR" altLang="en-US" sz="1700" dirty="0">
                <a:latin typeface="Arial" pitchFamily="34" charset="0"/>
                <a:cs typeface="Arial" pitchFamily="34" charset="0"/>
              </a:rPr>
              <a:t>에 접속 가능</a:t>
            </a:r>
            <a:endParaRPr lang="en-US" altLang="ko-KR" sz="17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Azure Portal </a:t>
            </a:r>
            <a:r>
              <a:rPr lang="ko-KR" altLang="en-US" sz="1700" dirty="0"/>
              <a:t>에서 사용 </a:t>
            </a:r>
            <a:r>
              <a:rPr lang="en-US" altLang="ko-KR" sz="1700" dirty="0"/>
              <a:t>(Bash, PowerShell)</a:t>
            </a:r>
            <a:endParaRPr lang="en-US" altLang="ko-KR" sz="2200" dirty="0">
              <a:latin typeface="Abadi" panose="020B0604020104020204" pitchFamily="34" charset="0"/>
              <a:ea typeface="HY엽서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2E208A-6FD2-4725-A237-C9951A4469A6}"/>
              </a:ext>
            </a:extLst>
          </p:cNvPr>
          <p:cNvSpPr/>
          <p:nvPr/>
        </p:nvSpPr>
        <p:spPr>
          <a:xfrm>
            <a:off x="8100392" y="96599"/>
            <a:ext cx="7920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ko-KR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253335" y="4489719"/>
            <a:ext cx="8640960" cy="1872208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en-US" altLang="ko-KR" sz="22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 Azure CLI..</a:t>
            </a:r>
          </a:p>
          <a:p>
            <a:pPr>
              <a:lnSpc>
                <a:spcPts val="1500"/>
              </a:lnSpc>
            </a:pPr>
            <a:endParaRPr lang="en-US" altLang="ko-KR" sz="1700" dirty="0">
              <a:latin typeface="Abadi" panose="020B0604020202020204" pitchFamily="34" charset="0"/>
              <a:ea typeface="HY엽서M" panose="02030600000101010101" pitchFamily="18" charset="-127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Window, Mac, Linux</a:t>
            </a:r>
            <a:r>
              <a:rPr lang="ko-KR" altLang="en-US" sz="1800" dirty="0"/>
              <a:t>에서 사용가능한 쉘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명령어가 짧고 단순하다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Azure resource</a:t>
            </a:r>
            <a:r>
              <a:rPr lang="ko-KR" altLang="en-US" sz="1800" dirty="0"/>
              <a:t>를 관리하기 위한 명령 줄 환경이며 사용자 지정 자동화를 빌드</a:t>
            </a:r>
            <a:r>
              <a:rPr lang="en-US" altLang="ko-KR" sz="1800" dirty="0"/>
              <a:t> </a:t>
            </a:r>
            <a:r>
              <a:rPr lang="ko-KR" altLang="en-US" sz="1800" dirty="0"/>
              <a:t>하기에 적합하다</a:t>
            </a:r>
            <a:r>
              <a:rPr lang="en-US" altLang="ko-KR" sz="1800" dirty="0"/>
              <a:t>.</a:t>
            </a:r>
          </a:p>
          <a:p>
            <a:pPr>
              <a:lnSpc>
                <a:spcPts val="1500"/>
              </a:lnSpc>
            </a:pPr>
            <a:endParaRPr lang="ko-KR" altLang="en-US" sz="1700" dirty="0">
              <a:latin typeface="Abadi" panose="020B0604020202020204" pitchFamily="34" charset="0"/>
              <a:ea typeface="HY엽서M" panose="0203060000010101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1DE1073A-8D0E-4FFA-B04F-8F99F8ADE245}"/>
              </a:ext>
            </a:extLst>
          </p:cNvPr>
          <p:cNvSpPr txBox="1">
            <a:spLocks/>
          </p:cNvSpPr>
          <p:nvPr/>
        </p:nvSpPr>
        <p:spPr>
          <a:xfrm>
            <a:off x="4932040" y="3624952"/>
            <a:ext cx="3907051" cy="250519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Cloud Shell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1EA8085-6C59-4008-AB0C-DECF44AC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731932"/>
          </a:xfrm>
        </p:spPr>
        <p:txBody>
          <a:bodyPr/>
          <a:lstStyle/>
          <a:p>
            <a:r>
              <a:rPr lang="en-US" altLang="ko-KR" dirty="0"/>
              <a:t>Step1. Azure Portal </a:t>
            </a:r>
            <a:r>
              <a:rPr lang="ko-KR" altLang="en-US" dirty="0"/>
              <a:t>상단에 </a:t>
            </a:r>
            <a:r>
              <a:rPr lang="en-US" altLang="ko-KR" dirty="0"/>
              <a:t>&gt;_ </a:t>
            </a:r>
            <a:r>
              <a:rPr lang="ko-KR" altLang="en-US" dirty="0"/>
              <a:t>아이콘을 누르면 </a:t>
            </a:r>
            <a:r>
              <a:rPr lang="en-US" altLang="ko-KR" dirty="0" err="1"/>
              <a:t>Clould</a:t>
            </a:r>
            <a:r>
              <a:rPr lang="en-US" altLang="ko-KR" dirty="0"/>
              <a:t> Shell </a:t>
            </a:r>
            <a:r>
              <a:rPr lang="ko-KR" altLang="en-US" dirty="0"/>
              <a:t>을 시작하기 위한 </a:t>
            </a:r>
            <a:r>
              <a:rPr lang="en-US" altLang="ko-KR" dirty="0"/>
              <a:t>Storage </a:t>
            </a:r>
            <a:r>
              <a:rPr lang="ko-KR" altLang="en-US" dirty="0"/>
              <a:t>생성 창이 뜨게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8DD494-F078-4364-8D6D-4E7E86A036AD}"/>
              </a:ext>
            </a:extLst>
          </p:cNvPr>
          <p:cNvGrpSpPr/>
          <p:nvPr/>
        </p:nvGrpSpPr>
        <p:grpSpPr>
          <a:xfrm>
            <a:off x="323528" y="2242197"/>
            <a:ext cx="8496944" cy="989038"/>
            <a:chOff x="323528" y="2268066"/>
            <a:chExt cx="8496944" cy="989038"/>
          </a:xfrm>
        </p:grpSpPr>
        <p:sp>
          <p:nvSpPr>
            <p:cNvPr id="14" name="Content Placeholder 4">
              <a:extLst>
                <a:ext uri="{FF2B5EF4-FFF2-40B4-BE49-F238E27FC236}">
                  <a16:creationId xmlns:a16="http://schemas.microsoft.com/office/drawing/2014/main" id="{58828557-24F0-4965-9B67-7CC3CD88560C}"/>
                </a:ext>
              </a:extLst>
            </p:cNvPr>
            <p:cNvSpPr txBox="1">
              <a:spLocks/>
            </p:cNvSpPr>
            <p:nvPr/>
          </p:nvSpPr>
          <p:spPr>
            <a:xfrm>
              <a:off x="323528" y="2268066"/>
              <a:ext cx="8496944" cy="989038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lIns="396000"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3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3F2077-2EB2-4237-B11E-BD3A137C6102}"/>
                </a:ext>
              </a:extLst>
            </p:cNvPr>
            <p:cNvSpPr/>
            <p:nvPr/>
          </p:nvSpPr>
          <p:spPr>
            <a:xfrm>
              <a:off x="5220072" y="2298759"/>
              <a:ext cx="1296144" cy="3007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kka960602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FC9F6F-63DD-4656-A833-3EB83CDCEFD9}"/>
              </a:ext>
            </a:extLst>
          </p:cNvPr>
          <p:cNvSpPr/>
          <p:nvPr/>
        </p:nvSpPr>
        <p:spPr>
          <a:xfrm>
            <a:off x="611560" y="2272890"/>
            <a:ext cx="8744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8D0F4B3C-317C-4610-83BE-1FAAD01D7C3E}"/>
              </a:ext>
            </a:extLst>
          </p:cNvPr>
          <p:cNvSpPr txBox="1">
            <a:spLocks/>
          </p:cNvSpPr>
          <p:nvPr/>
        </p:nvSpPr>
        <p:spPr>
          <a:xfrm>
            <a:off x="457200" y="3624951"/>
            <a:ext cx="4474840" cy="254035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24818D-BDE3-4AF5-8CE3-CBAAA6E0F73C}"/>
              </a:ext>
            </a:extLst>
          </p:cNvPr>
          <p:cNvSpPr/>
          <p:nvPr/>
        </p:nvSpPr>
        <p:spPr>
          <a:xfrm>
            <a:off x="457199" y="3626766"/>
            <a:ext cx="8381891" cy="2538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F18D3E-68C4-4937-B12B-43D0005DCE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048780" y="2848954"/>
            <a:ext cx="3599365" cy="77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Cloud Shell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3079AE-3A99-43EA-8204-3A95E527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6306"/>
            <a:ext cx="8229600" cy="460648"/>
          </a:xfrm>
        </p:spPr>
        <p:txBody>
          <a:bodyPr/>
          <a:lstStyle/>
          <a:p>
            <a:r>
              <a:rPr lang="en-US" altLang="ko-KR" dirty="0"/>
              <a:t>Step2. </a:t>
            </a:r>
            <a:r>
              <a:rPr lang="en-US" altLang="ko-KR" dirty="0" err="1"/>
              <a:t>az</a:t>
            </a:r>
            <a:r>
              <a:rPr lang="en-US" altLang="ko-KR" dirty="0"/>
              <a:t> account list </a:t>
            </a:r>
            <a:r>
              <a:rPr lang="ko-KR" altLang="en-US" dirty="0"/>
              <a:t>명령어</a:t>
            </a:r>
            <a:r>
              <a:rPr lang="en-US" altLang="ko-KR" dirty="0"/>
              <a:t> : Azure account</a:t>
            </a:r>
            <a:r>
              <a:rPr lang="ko-KR" altLang="en-US" dirty="0"/>
              <a:t>를</a:t>
            </a:r>
            <a:r>
              <a:rPr lang="en-US" altLang="ko-KR" dirty="0"/>
              <a:t> Access(</a:t>
            </a:r>
            <a:r>
              <a:rPr lang="ko-KR" altLang="en-US" dirty="0"/>
              <a:t>접근</a:t>
            </a:r>
            <a:r>
              <a:rPr lang="en-US" altLang="ko-KR" dirty="0"/>
              <a:t>)</a:t>
            </a:r>
            <a:r>
              <a:rPr lang="ko-KR" altLang="en-US" dirty="0"/>
              <a:t>할 수 있는 </a:t>
            </a:r>
            <a:r>
              <a:rPr lang="en-US" altLang="ko-KR" dirty="0"/>
              <a:t>Subscription list</a:t>
            </a:r>
            <a:r>
              <a:rPr lang="ko-KR" altLang="en-US" dirty="0"/>
              <a:t> 조회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6A22029-C9BE-4A49-BE4F-FE9C42A1A771}"/>
              </a:ext>
            </a:extLst>
          </p:cNvPr>
          <p:cNvSpPr txBox="1">
            <a:spLocks/>
          </p:cNvSpPr>
          <p:nvPr/>
        </p:nvSpPr>
        <p:spPr>
          <a:xfrm>
            <a:off x="601216" y="2035886"/>
            <a:ext cx="8003232" cy="197468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2D2534A-93C9-4395-8A9B-CA56E29C2784}"/>
              </a:ext>
            </a:extLst>
          </p:cNvPr>
          <p:cNvSpPr txBox="1">
            <a:spLocks/>
          </p:cNvSpPr>
          <p:nvPr/>
        </p:nvSpPr>
        <p:spPr>
          <a:xfrm>
            <a:off x="601216" y="4010573"/>
            <a:ext cx="8003232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31883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Cloud Shell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3079AE-3A99-43EA-8204-3A95E527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6306"/>
            <a:ext cx="8229600" cy="460648"/>
          </a:xfrm>
        </p:spPr>
        <p:txBody>
          <a:bodyPr/>
          <a:lstStyle/>
          <a:p>
            <a:r>
              <a:rPr lang="en-US" altLang="ko-KR" dirty="0"/>
              <a:t>Step2. </a:t>
            </a:r>
            <a:r>
              <a:rPr lang="en-US" altLang="ko-KR" dirty="0" err="1"/>
              <a:t>az</a:t>
            </a:r>
            <a:r>
              <a:rPr lang="en-US" altLang="ko-KR" dirty="0"/>
              <a:t> account list </a:t>
            </a:r>
            <a:r>
              <a:rPr lang="ko-KR" altLang="en-US" dirty="0"/>
              <a:t>명령어</a:t>
            </a:r>
            <a:r>
              <a:rPr lang="en-US" altLang="ko-KR" dirty="0"/>
              <a:t> : Azure account</a:t>
            </a:r>
            <a:r>
              <a:rPr lang="ko-KR" altLang="en-US" dirty="0"/>
              <a:t>를</a:t>
            </a:r>
            <a:r>
              <a:rPr lang="en-US" altLang="ko-KR" dirty="0"/>
              <a:t> Access(</a:t>
            </a:r>
            <a:r>
              <a:rPr lang="ko-KR" altLang="en-US" dirty="0"/>
              <a:t>접근</a:t>
            </a:r>
            <a:r>
              <a:rPr lang="en-US" altLang="ko-KR" dirty="0"/>
              <a:t>)</a:t>
            </a:r>
            <a:r>
              <a:rPr lang="ko-KR" altLang="en-US" dirty="0"/>
              <a:t>할 수 있는 </a:t>
            </a:r>
            <a:r>
              <a:rPr lang="en-US" altLang="ko-KR" dirty="0"/>
              <a:t>Subscription list</a:t>
            </a:r>
            <a:r>
              <a:rPr lang="ko-KR" altLang="en-US" dirty="0"/>
              <a:t> 조회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6A22029-C9BE-4A49-BE4F-FE9C42A1A771}"/>
              </a:ext>
            </a:extLst>
          </p:cNvPr>
          <p:cNvSpPr txBox="1">
            <a:spLocks/>
          </p:cNvSpPr>
          <p:nvPr/>
        </p:nvSpPr>
        <p:spPr>
          <a:xfrm>
            <a:off x="601216" y="2035886"/>
            <a:ext cx="8003232" cy="197468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2D2534A-93C9-4395-8A9B-CA56E29C2784}"/>
              </a:ext>
            </a:extLst>
          </p:cNvPr>
          <p:cNvSpPr txBox="1">
            <a:spLocks/>
          </p:cNvSpPr>
          <p:nvPr/>
        </p:nvSpPr>
        <p:spPr>
          <a:xfrm>
            <a:off x="601216" y="4010573"/>
            <a:ext cx="8003232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5990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Cloud Shell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3079AE-3A99-43EA-8204-3A95E527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Step3. Ansible</a:t>
            </a:r>
            <a:r>
              <a:rPr lang="ko-KR" altLang="en-US" dirty="0"/>
              <a:t>을 사용하여 </a:t>
            </a:r>
            <a:r>
              <a:rPr lang="en-US" altLang="ko-KR" dirty="0"/>
              <a:t>Azure resource group</a:t>
            </a:r>
            <a:r>
              <a:rPr lang="ko-KR" altLang="en-US" dirty="0"/>
              <a:t>만들기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7851E8F-8FF9-4C12-99E3-7833A05E966B}"/>
              </a:ext>
            </a:extLst>
          </p:cNvPr>
          <p:cNvSpPr txBox="1">
            <a:spLocks/>
          </p:cNvSpPr>
          <p:nvPr/>
        </p:nvSpPr>
        <p:spPr>
          <a:xfrm>
            <a:off x="442528" y="2161454"/>
            <a:ext cx="5713648" cy="35718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40450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Create Azure CLI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3079AE-3A99-43EA-8204-3A95E527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Step1. Azure CLI </a:t>
            </a:r>
            <a:r>
              <a:rPr lang="ko-KR" altLang="en-US" dirty="0"/>
              <a:t>설치하기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43FAD-110A-4C76-8BCF-7566DD1510E2}"/>
              </a:ext>
            </a:extLst>
          </p:cNvPr>
          <p:cNvSpPr txBox="1"/>
          <p:nvPr/>
        </p:nvSpPr>
        <p:spPr>
          <a:xfrm>
            <a:off x="457200" y="1830525"/>
            <a:ext cx="676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https://docs.microsoft.com/en-us/cli/azure/install-azure-cli-windows?view=azure-cli-latestazure-cli-2.0.63.msi</a:t>
            </a:r>
            <a:endParaRPr lang="ko-KR" alt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8B3FBDE-74DE-4F82-891F-346BCB5DBD35}"/>
              </a:ext>
            </a:extLst>
          </p:cNvPr>
          <p:cNvSpPr txBox="1">
            <a:spLocks/>
          </p:cNvSpPr>
          <p:nvPr/>
        </p:nvSpPr>
        <p:spPr>
          <a:xfrm>
            <a:off x="542655" y="2786297"/>
            <a:ext cx="4618856" cy="263569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65409E5-E055-41AA-9A20-3EA53E544401}"/>
              </a:ext>
            </a:extLst>
          </p:cNvPr>
          <p:cNvSpPr txBox="1">
            <a:spLocks/>
          </p:cNvSpPr>
          <p:nvPr/>
        </p:nvSpPr>
        <p:spPr>
          <a:xfrm>
            <a:off x="3841574" y="3939950"/>
            <a:ext cx="5050906" cy="26356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73873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Start Azure CLI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893D5-E4A2-4DC3-BA6A-7C0535BC1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Step2. </a:t>
            </a:r>
            <a:r>
              <a:rPr lang="en-US" altLang="ko-KR" dirty="0" err="1"/>
              <a:t>Cmd</a:t>
            </a:r>
            <a:r>
              <a:rPr lang="ko-KR" altLang="en-US" dirty="0"/>
              <a:t>창에서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Az login </a:t>
            </a:r>
            <a:r>
              <a:rPr lang="ko-KR" altLang="en-US" dirty="0">
                <a:highlight>
                  <a:srgbClr val="FFFF00"/>
                </a:highlight>
              </a:rPr>
              <a:t>명령어 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관리자 </a:t>
            </a:r>
            <a:r>
              <a:rPr lang="en-US" altLang="ko-KR" dirty="0" err="1"/>
              <a:t>cmd</a:t>
            </a:r>
            <a:r>
              <a:rPr lang="ko-KR" altLang="en-US" dirty="0"/>
              <a:t>로 들어가면 접속이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EF31BDE-E43A-4DF6-871E-2983A7A9EA8A}"/>
              </a:ext>
            </a:extLst>
          </p:cNvPr>
          <p:cNvSpPr txBox="1">
            <a:spLocks/>
          </p:cNvSpPr>
          <p:nvPr/>
        </p:nvSpPr>
        <p:spPr>
          <a:xfrm>
            <a:off x="457200" y="2420888"/>
            <a:ext cx="7931224" cy="396044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42024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414</Words>
  <Application>Microsoft Office PowerPoint</Application>
  <PresentationFormat>화면 슬라이드 쇼(4:3)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-apple-system</vt:lpstr>
      <vt:lpstr>HY엽서M</vt:lpstr>
      <vt:lpstr>맑은 고딕</vt:lpstr>
      <vt:lpstr>휴먼모음T</vt:lpstr>
      <vt:lpstr>Abadi</vt:lpstr>
      <vt:lpstr>Arial</vt:lpstr>
      <vt:lpstr>Berlin Sans FB</vt:lpstr>
      <vt:lpstr>Calibri</vt:lpstr>
      <vt:lpstr>Office Theme</vt:lpstr>
      <vt:lpstr>Custom Design</vt:lpstr>
      <vt:lpstr>PowerPoint 프레젠테이션</vt:lpstr>
      <vt:lpstr>Outline</vt:lpstr>
      <vt:lpstr>What is Azure Cloud Shell / Azure CLI</vt:lpstr>
      <vt:lpstr>Start Cloud Shell </vt:lpstr>
      <vt:lpstr>Start Cloud Shell</vt:lpstr>
      <vt:lpstr>Start Cloud Shell</vt:lpstr>
      <vt:lpstr>Start Cloud Shell</vt:lpstr>
      <vt:lpstr>Create Azure CLI</vt:lpstr>
      <vt:lpstr>Start Azure CLI</vt:lpstr>
      <vt:lpstr>Start Azure CLI</vt:lpstr>
      <vt:lpstr>Start Azure CLI</vt:lpstr>
      <vt:lpstr>Start Azure CLI</vt:lpstr>
      <vt:lpstr>Start Azure CLI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경아</cp:lastModifiedBy>
  <cp:revision>40</cp:revision>
  <dcterms:created xsi:type="dcterms:W3CDTF">2014-04-01T16:35:38Z</dcterms:created>
  <dcterms:modified xsi:type="dcterms:W3CDTF">2019-12-14T14:56:50Z</dcterms:modified>
</cp:coreProperties>
</file>