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57" r:id="rId5"/>
    <p:sldId id="260" r:id="rId6"/>
    <p:sldId id="266" r:id="rId7"/>
    <p:sldId id="261" r:id="rId8"/>
    <p:sldId id="262" r:id="rId9"/>
    <p:sldId id="267" r:id="rId10"/>
    <p:sldId id="270" r:id="rId11"/>
    <p:sldId id="263" r:id="rId12"/>
    <p:sldId id="271" r:id="rId13"/>
    <p:sldId id="272" r:id="rId14"/>
    <p:sldId id="27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1611A3-CB6E-4ED1-AA3F-EAC06BC90556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66F0EA87-021A-4C42-99AB-78A7DA3FF117}">
      <dgm:prSet phldrT="[텍스트]" custT="1"/>
      <dgm:spPr/>
      <dgm:t>
        <a:bodyPr/>
        <a:lstStyle/>
        <a:p>
          <a:pPr latinLnBrk="1"/>
          <a:r>
            <a:rPr lang="en-US" altLang="ko-KR" sz="2000" dirty="0">
              <a:latin typeface="Abadi" panose="020B0604020104020204" pitchFamily="34" charset="0"/>
            </a:rPr>
            <a:t>Hot (Page blob)</a:t>
          </a:r>
          <a:endParaRPr lang="ko-KR" altLang="en-US" sz="2000" dirty="0">
            <a:latin typeface="Abadi" panose="020B0604020104020204" pitchFamily="34" charset="0"/>
          </a:endParaRPr>
        </a:p>
      </dgm:t>
    </dgm:pt>
    <dgm:pt modelId="{B1D839DF-663F-44F2-BEBB-0C5B96A336C9}" type="parTrans" cxnId="{55496FC6-9D9C-4B65-9F3B-32BFD66A97EB}">
      <dgm:prSet/>
      <dgm:spPr/>
      <dgm:t>
        <a:bodyPr/>
        <a:lstStyle/>
        <a:p>
          <a:pPr latinLnBrk="1"/>
          <a:endParaRPr lang="ko-KR" altLang="en-US" sz="2000"/>
        </a:p>
      </dgm:t>
    </dgm:pt>
    <dgm:pt modelId="{A0678B29-297F-4D2B-B41C-65EDA95A66A2}" type="sibTrans" cxnId="{55496FC6-9D9C-4B65-9F3B-32BFD66A97EB}">
      <dgm:prSet/>
      <dgm:spPr/>
      <dgm:t>
        <a:bodyPr/>
        <a:lstStyle/>
        <a:p>
          <a:pPr latinLnBrk="1"/>
          <a:endParaRPr lang="ko-KR" altLang="en-US" sz="2000"/>
        </a:p>
      </dgm:t>
    </dgm:pt>
    <dgm:pt modelId="{2501E91C-5926-4A09-AB6B-67056CC4602E}">
      <dgm:prSet phldrT="[텍스트]" custT="1"/>
      <dgm:spPr/>
      <dgm:t>
        <a:bodyPr/>
        <a:lstStyle/>
        <a:p>
          <a:pPr latinLnBrk="1"/>
          <a:r>
            <a:rPr lang="en-US" altLang="ko-KR" sz="2000" dirty="0">
              <a:latin typeface="Abadi" panose="020B0604020104020204" pitchFamily="34" charset="0"/>
            </a:rPr>
            <a:t>Random Access(</a:t>
          </a:r>
          <a:r>
            <a:rPr lang="ko-KR" altLang="en-US" sz="2000" dirty="0">
              <a:latin typeface="Abadi" panose="020B0604020104020204" pitchFamily="34" charset="0"/>
            </a:rPr>
            <a:t>랜덤 접근</a:t>
          </a:r>
          <a:r>
            <a:rPr lang="en-US" altLang="ko-KR" sz="2000" dirty="0">
              <a:latin typeface="Abadi" panose="020B0604020104020204" pitchFamily="34" charset="0"/>
            </a:rPr>
            <a:t>)</a:t>
          </a:r>
          <a:r>
            <a:rPr lang="ko-KR" altLang="en-US" sz="2000" dirty="0">
              <a:latin typeface="Abadi" panose="020B0604020104020204" pitchFamily="34" charset="0"/>
            </a:rPr>
            <a:t>이 최적화 </a:t>
          </a:r>
          <a:r>
            <a:rPr lang="en-US" altLang="ko-KR" sz="2000" dirty="0">
              <a:latin typeface="Abadi" panose="020B0604020104020204" pitchFamily="34" charset="0"/>
            </a:rPr>
            <a:t>(</a:t>
          </a:r>
          <a:r>
            <a:rPr lang="ko-KR" altLang="en-US" sz="2000" dirty="0">
              <a:latin typeface="Abadi" panose="020B0604020104020204" pitchFamily="34" charset="0"/>
            </a:rPr>
            <a:t>실시간 접근</a:t>
          </a:r>
          <a:r>
            <a:rPr lang="en-US" altLang="ko-KR" sz="2000" dirty="0">
              <a:latin typeface="Abadi" panose="020B0604020104020204" pitchFamily="34" charset="0"/>
            </a:rPr>
            <a:t>)</a:t>
          </a:r>
          <a:endParaRPr lang="ko-KR" altLang="en-US" sz="2000" dirty="0">
            <a:latin typeface="Abadi" panose="020B0604020104020204" pitchFamily="34" charset="0"/>
          </a:endParaRPr>
        </a:p>
      </dgm:t>
    </dgm:pt>
    <dgm:pt modelId="{E94A8181-BDDC-4581-8C0B-B22432BF5321}" type="parTrans" cxnId="{E5F6EF57-FCE4-4C56-9B67-A863B5EB75A6}">
      <dgm:prSet/>
      <dgm:spPr/>
      <dgm:t>
        <a:bodyPr/>
        <a:lstStyle/>
        <a:p>
          <a:pPr latinLnBrk="1"/>
          <a:endParaRPr lang="ko-KR" altLang="en-US" sz="2000"/>
        </a:p>
      </dgm:t>
    </dgm:pt>
    <dgm:pt modelId="{A676C89F-5820-4BF1-8B45-3B51C75D0B8A}" type="sibTrans" cxnId="{E5F6EF57-FCE4-4C56-9B67-A863B5EB75A6}">
      <dgm:prSet/>
      <dgm:spPr/>
      <dgm:t>
        <a:bodyPr/>
        <a:lstStyle/>
        <a:p>
          <a:pPr latinLnBrk="1"/>
          <a:endParaRPr lang="ko-KR" altLang="en-US" sz="2000"/>
        </a:p>
      </dgm:t>
    </dgm:pt>
    <dgm:pt modelId="{0BE200E4-67A6-486A-A08C-6FD2779983D2}">
      <dgm:prSet phldrT="[텍스트]" custT="1"/>
      <dgm:spPr/>
      <dgm:t>
        <a:bodyPr/>
        <a:lstStyle/>
        <a:p>
          <a:pPr latinLnBrk="1"/>
          <a:r>
            <a:rPr lang="en-US" altLang="ko-KR" sz="2000" dirty="0"/>
            <a:t>Cool (Block blob)</a:t>
          </a:r>
          <a:endParaRPr lang="ko-KR" altLang="en-US" sz="2000" dirty="0"/>
        </a:p>
      </dgm:t>
    </dgm:pt>
    <dgm:pt modelId="{1E07FF71-715F-483E-9A55-5C1F16EAAEBD}" type="parTrans" cxnId="{90523DF4-B80C-4197-B348-9176E03D81DD}">
      <dgm:prSet/>
      <dgm:spPr/>
      <dgm:t>
        <a:bodyPr/>
        <a:lstStyle/>
        <a:p>
          <a:pPr latinLnBrk="1"/>
          <a:endParaRPr lang="ko-KR" altLang="en-US" sz="2000"/>
        </a:p>
      </dgm:t>
    </dgm:pt>
    <dgm:pt modelId="{8D4B8894-5132-4699-A77E-AE33E30C4FD1}" type="sibTrans" cxnId="{90523DF4-B80C-4197-B348-9176E03D81DD}">
      <dgm:prSet/>
      <dgm:spPr/>
      <dgm:t>
        <a:bodyPr/>
        <a:lstStyle/>
        <a:p>
          <a:pPr latinLnBrk="1"/>
          <a:endParaRPr lang="ko-KR" altLang="en-US" sz="2000"/>
        </a:p>
      </dgm:t>
    </dgm:pt>
    <dgm:pt modelId="{AF9D36EF-AA79-4C40-9395-BD13B8FC2B02}">
      <dgm:prSet phldrT="[텍스트]" custT="1"/>
      <dgm:spPr/>
      <dgm:t>
        <a:bodyPr/>
        <a:lstStyle/>
        <a:p>
          <a:pPr latinLnBrk="1"/>
          <a:r>
            <a:rPr lang="en-US" altLang="ko-KR" sz="2000" dirty="0">
              <a:latin typeface="Abadi" panose="020B0604020104020204" pitchFamily="34" charset="0"/>
            </a:rPr>
            <a:t>Frequently Access(</a:t>
          </a:r>
          <a:r>
            <a:rPr lang="ko-KR" altLang="en-US" sz="2000" dirty="0">
              <a:latin typeface="Abadi" panose="020B0604020104020204" pitchFamily="34" charset="0"/>
            </a:rPr>
            <a:t>가끔 접근</a:t>
          </a:r>
          <a:r>
            <a:rPr lang="en-US" altLang="ko-KR" sz="2000" dirty="0">
              <a:latin typeface="Abadi" panose="020B0604020104020204" pitchFamily="34" charset="0"/>
            </a:rPr>
            <a:t>)</a:t>
          </a:r>
          <a:r>
            <a:rPr lang="ko-KR" altLang="en-US" sz="2000" dirty="0">
              <a:latin typeface="Abadi" panose="020B0604020104020204" pitchFamily="34" charset="0"/>
            </a:rPr>
            <a:t>이 최적화</a:t>
          </a:r>
        </a:p>
      </dgm:t>
    </dgm:pt>
    <dgm:pt modelId="{624B5AB4-5D6F-4C38-A132-1DFC608CC9FE}" type="parTrans" cxnId="{C792451F-BE0E-447A-BFF0-FD41E222C3F6}">
      <dgm:prSet/>
      <dgm:spPr/>
      <dgm:t>
        <a:bodyPr/>
        <a:lstStyle/>
        <a:p>
          <a:pPr latinLnBrk="1"/>
          <a:endParaRPr lang="ko-KR" altLang="en-US" sz="2000"/>
        </a:p>
      </dgm:t>
    </dgm:pt>
    <dgm:pt modelId="{545607EC-64E1-4C1C-86C0-77B94CD3CC9B}" type="sibTrans" cxnId="{C792451F-BE0E-447A-BFF0-FD41E222C3F6}">
      <dgm:prSet/>
      <dgm:spPr/>
      <dgm:t>
        <a:bodyPr/>
        <a:lstStyle/>
        <a:p>
          <a:pPr latinLnBrk="1"/>
          <a:endParaRPr lang="ko-KR" altLang="en-US" sz="2000"/>
        </a:p>
      </dgm:t>
    </dgm:pt>
    <dgm:pt modelId="{F81A9312-55BB-4DAD-8825-C8C7EC14FB4F}">
      <dgm:prSet phldrT="[텍스트]" custT="1"/>
      <dgm:spPr/>
      <dgm:t>
        <a:bodyPr/>
        <a:lstStyle/>
        <a:p>
          <a:pPr latinLnBrk="1"/>
          <a:r>
            <a:rPr lang="en-US" altLang="ko-KR" sz="2000" dirty="0">
              <a:latin typeface="Abadi" panose="020B0604020104020204" pitchFamily="34" charset="0"/>
            </a:rPr>
            <a:t>VM Disk File</a:t>
          </a:r>
          <a:r>
            <a:rPr lang="ko-KR" altLang="en-US" sz="2000" dirty="0">
              <a:latin typeface="Abadi" panose="020B0604020104020204" pitchFamily="34" charset="0"/>
            </a:rPr>
            <a:t>에 최적화</a:t>
          </a:r>
        </a:p>
      </dgm:t>
    </dgm:pt>
    <dgm:pt modelId="{126637F4-9718-48DE-8B1D-A42D4104E3B4}" type="parTrans" cxnId="{1E11E763-E0EC-467A-9041-6090D8722635}">
      <dgm:prSet/>
      <dgm:spPr/>
      <dgm:t>
        <a:bodyPr/>
        <a:lstStyle/>
        <a:p>
          <a:pPr latinLnBrk="1"/>
          <a:endParaRPr lang="ko-KR" altLang="en-US" sz="2000"/>
        </a:p>
      </dgm:t>
    </dgm:pt>
    <dgm:pt modelId="{1E6B5ABA-9816-4B3A-BA83-6F1D1686BFD3}" type="sibTrans" cxnId="{1E11E763-E0EC-467A-9041-6090D8722635}">
      <dgm:prSet/>
      <dgm:spPr/>
      <dgm:t>
        <a:bodyPr/>
        <a:lstStyle/>
        <a:p>
          <a:pPr latinLnBrk="1"/>
          <a:endParaRPr lang="ko-KR" altLang="en-US" sz="2000"/>
        </a:p>
      </dgm:t>
    </dgm:pt>
    <dgm:pt modelId="{5249CB9F-F895-4F74-B8A3-CFBFA9548D7B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Abadi" panose="020B0604020104020204" pitchFamily="34" charset="0"/>
            </a:rPr>
            <a:t>요금이 </a:t>
          </a:r>
          <a:r>
            <a:rPr lang="en-US" altLang="ko-KR" sz="2000" dirty="0">
              <a:latin typeface="Abadi" panose="020B0604020104020204" pitchFamily="34" charset="0"/>
            </a:rPr>
            <a:t>Cool</a:t>
          </a:r>
          <a:r>
            <a:rPr lang="ko-KR" altLang="en-US" sz="2000" dirty="0">
              <a:latin typeface="Abadi" panose="020B0604020104020204" pitchFamily="34" charset="0"/>
            </a:rPr>
            <a:t>보단 비싸다</a:t>
          </a:r>
          <a:r>
            <a:rPr lang="en-US" altLang="ko-KR" sz="2000" dirty="0">
              <a:latin typeface="Abadi" panose="020B0604020104020204" pitchFamily="34" charset="0"/>
            </a:rPr>
            <a:t>. </a:t>
          </a:r>
          <a:r>
            <a:rPr lang="en-US" altLang="ko-KR" sz="1500" dirty="0">
              <a:solidFill>
                <a:schemeClr val="tx1"/>
              </a:solidFill>
              <a:latin typeface="Abadi" panose="020B0604020104020204" pitchFamily="34" charset="0"/>
            </a:rPr>
            <a:t>(But, Cool</a:t>
          </a:r>
          <a:r>
            <a:rPr lang="ko-KR" altLang="en-US" sz="1500" dirty="0">
              <a:solidFill>
                <a:schemeClr val="tx1"/>
              </a:solidFill>
              <a:latin typeface="Abadi" panose="020B0604020104020204" pitchFamily="34" charset="0"/>
            </a:rPr>
            <a:t>로 </a:t>
          </a:r>
          <a:r>
            <a:rPr lang="ko-KR" altLang="en-US" sz="1500" dirty="0" err="1">
              <a:solidFill>
                <a:schemeClr val="tx1"/>
              </a:solidFill>
              <a:latin typeface="Abadi" panose="020B0604020104020204" pitchFamily="34" charset="0"/>
            </a:rPr>
            <a:t>설정후</a:t>
          </a:r>
          <a:r>
            <a:rPr lang="ko-KR" altLang="en-US" sz="1500" dirty="0">
              <a:solidFill>
                <a:schemeClr val="tx1"/>
              </a:solidFill>
              <a:latin typeface="Abadi" panose="020B0604020104020204" pitchFamily="34" charset="0"/>
            </a:rPr>
            <a:t> 접근을 자주할 경우 과금 부가</a:t>
          </a:r>
          <a:r>
            <a:rPr lang="en-US" altLang="ko-KR" sz="1500" dirty="0">
              <a:solidFill>
                <a:schemeClr val="tx1"/>
              </a:solidFill>
              <a:latin typeface="Abadi" panose="020B0604020104020204" pitchFamily="34" charset="0"/>
            </a:rPr>
            <a:t>)</a:t>
          </a:r>
          <a:endParaRPr lang="ko-KR" altLang="en-US" sz="2000" dirty="0">
            <a:solidFill>
              <a:schemeClr val="tx1"/>
            </a:solidFill>
            <a:latin typeface="Abadi" panose="020B0604020104020204" pitchFamily="34" charset="0"/>
          </a:endParaRPr>
        </a:p>
      </dgm:t>
    </dgm:pt>
    <dgm:pt modelId="{E3BF6CD6-0706-4086-AB29-81E448931E2A}" type="parTrans" cxnId="{570A9E61-32AF-4774-9CE8-E939C74F9E35}">
      <dgm:prSet/>
      <dgm:spPr/>
      <dgm:t>
        <a:bodyPr/>
        <a:lstStyle/>
        <a:p>
          <a:pPr latinLnBrk="1"/>
          <a:endParaRPr lang="ko-KR" altLang="en-US" sz="2000"/>
        </a:p>
      </dgm:t>
    </dgm:pt>
    <dgm:pt modelId="{75420F2C-8725-46EE-B0B7-EECB68A70BB9}" type="sibTrans" cxnId="{570A9E61-32AF-4774-9CE8-E939C74F9E35}">
      <dgm:prSet/>
      <dgm:spPr/>
      <dgm:t>
        <a:bodyPr/>
        <a:lstStyle/>
        <a:p>
          <a:pPr latinLnBrk="1"/>
          <a:endParaRPr lang="ko-KR" altLang="en-US" sz="2000"/>
        </a:p>
      </dgm:t>
    </dgm:pt>
    <dgm:pt modelId="{0D4F1E35-FE03-480C-A858-0B702DB39CE4}">
      <dgm:prSet phldrT="[텍스트]" custT="1"/>
      <dgm:spPr/>
      <dgm:t>
        <a:bodyPr/>
        <a:lstStyle/>
        <a:p>
          <a:pPr latinLnBrk="1"/>
          <a:endParaRPr lang="ko-KR" altLang="en-US" sz="2000" dirty="0"/>
        </a:p>
      </dgm:t>
    </dgm:pt>
    <dgm:pt modelId="{560ADC7C-6DFE-4F6C-B978-E509BFA3A479}" type="parTrans" cxnId="{7BE60BFD-F57E-480E-8BFE-33D4CC9B91D4}">
      <dgm:prSet/>
      <dgm:spPr/>
      <dgm:t>
        <a:bodyPr/>
        <a:lstStyle/>
        <a:p>
          <a:pPr latinLnBrk="1"/>
          <a:endParaRPr lang="ko-KR" altLang="en-US" sz="2000"/>
        </a:p>
      </dgm:t>
    </dgm:pt>
    <dgm:pt modelId="{41696301-9D74-483A-9FD8-8004B8302856}" type="sibTrans" cxnId="{7BE60BFD-F57E-480E-8BFE-33D4CC9B91D4}">
      <dgm:prSet/>
      <dgm:spPr/>
      <dgm:t>
        <a:bodyPr/>
        <a:lstStyle/>
        <a:p>
          <a:pPr latinLnBrk="1"/>
          <a:endParaRPr lang="ko-KR" altLang="en-US" sz="2000"/>
        </a:p>
      </dgm:t>
    </dgm:pt>
    <dgm:pt modelId="{33EE6CCA-60D5-4B7C-803A-FFDD98FB63B3}">
      <dgm:prSet phldrT="[텍스트]" custT="1"/>
      <dgm:spPr/>
      <dgm:t>
        <a:bodyPr/>
        <a:lstStyle/>
        <a:p>
          <a:pPr latinLnBrk="1"/>
          <a:r>
            <a:rPr lang="en-US" altLang="ko-KR" sz="2000" dirty="0">
              <a:latin typeface="Abadi" panose="020B0604020104020204" pitchFamily="34" charset="0"/>
            </a:rPr>
            <a:t>ISO, Backup data</a:t>
          </a:r>
          <a:endParaRPr lang="ko-KR" altLang="en-US" sz="2000" dirty="0">
            <a:latin typeface="Abadi" panose="020B0604020104020204" pitchFamily="34" charset="0"/>
          </a:endParaRPr>
        </a:p>
      </dgm:t>
    </dgm:pt>
    <dgm:pt modelId="{7D516992-D24D-440B-8885-02685D04068C}" type="parTrans" cxnId="{2DDCFF3C-F130-462A-9A46-DF4B727FBC1A}">
      <dgm:prSet/>
      <dgm:spPr/>
      <dgm:t>
        <a:bodyPr/>
        <a:lstStyle/>
        <a:p>
          <a:pPr latinLnBrk="1"/>
          <a:endParaRPr lang="ko-KR" altLang="en-US" sz="2000"/>
        </a:p>
      </dgm:t>
    </dgm:pt>
    <dgm:pt modelId="{E8695B0C-E1B1-44E9-9469-B0BFAE80CD1C}" type="sibTrans" cxnId="{2DDCFF3C-F130-462A-9A46-DF4B727FBC1A}">
      <dgm:prSet/>
      <dgm:spPr/>
      <dgm:t>
        <a:bodyPr/>
        <a:lstStyle/>
        <a:p>
          <a:pPr latinLnBrk="1"/>
          <a:endParaRPr lang="ko-KR" altLang="en-US" sz="2000"/>
        </a:p>
      </dgm:t>
    </dgm:pt>
    <dgm:pt modelId="{011889A3-3F4D-4E68-9FF1-904556211CE0}" type="pres">
      <dgm:prSet presAssocID="{BA1611A3-CB6E-4ED1-AA3F-EAC06BC90556}" presName="linear" presStyleCnt="0">
        <dgm:presLayoutVars>
          <dgm:animLvl val="lvl"/>
          <dgm:resizeHandles val="exact"/>
        </dgm:presLayoutVars>
      </dgm:prSet>
      <dgm:spPr/>
    </dgm:pt>
    <dgm:pt modelId="{5487F39E-9F9A-415A-A1AA-7F29FCC808DC}" type="pres">
      <dgm:prSet presAssocID="{66F0EA87-021A-4C42-99AB-78A7DA3FF117}" presName="parentText" presStyleLbl="node1" presStyleIdx="0" presStyleCnt="2" custScaleY="49912">
        <dgm:presLayoutVars>
          <dgm:chMax val="0"/>
          <dgm:bulletEnabled val="1"/>
        </dgm:presLayoutVars>
      </dgm:prSet>
      <dgm:spPr/>
    </dgm:pt>
    <dgm:pt modelId="{CEAFEC94-2595-4244-AFBE-F643D95A222A}" type="pres">
      <dgm:prSet presAssocID="{66F0EA87-021A-4C42-99AB-78A7DA3FF117}" presName="childText" presStyleLbl="revTx" presStyleIdx="0" presStyleCnt="2">
        <dgm:presLayoutVars>
          <dgm:bulletEnabled val="1"/>
        </dgm:presLayoutVars>
      </dgm:prSet>
      <dgm:spPr/>
    </dgm:pt>
    <dgm:pt modelId="{A82A2205-BC24-4D02-94FD-A613592ECA40}" type="pres">
      <dgm:prSet presAssocID="{0BE200E4-67A6-486A-A08C-6FD2779983D2}" presName="parentText" presStyleLbl="node1" presStyleIdx="1" presStyleCnt="2" custScaleY="46253">
        <dgm:presLayoutVars>
          <dgm:chMax val="0"/>
          <dgm:bulletEnabled val="1"/>
        </dgm:presLayoutVars>
      </dgm:prSet>
      <dgm:spPr/>
    </dgm:pt>
    <dgm:pt modelId="{D18E11D3-356D-409E-ABC5-5AB3EEA140A9}" type="pres">
      <dgm:prSet presAssocID="{0BE200E4-67A6-486A-A08C-6FD2779983D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792451F-BE0E-447A-BFF0-FD41E222C3F6}" srcId="{0BE200E4-67A6-486A-A08C-6FD2779983D2}" destId="{AF9D36EF-AA79-4C40-9395-BD13B8FC2B02}" srcOrd="0" destOrd="0" parTransId="{624B5AB4-5D6F-4C38-A132-1DFC608CC9FE}" sibTransId="{545607EC-64E1-4C1C-86C0-77B94CD3CC9B}"/>
    <dgm:cxn modelId="{E75E182D-E96E-4654-B5C5-F0CDA8889702}" type="presOf" srcId="{5249CB9F-F895-4F74-B8A3-CFBFA9548D7B}" destId="{CEAFEC94-2595-4244-AFBE-F643D95A222A}" srcOrd="0" destOrd="2" presId="urn:microsoft.com/office/officeart/2005/8/layout/vList2"/>
    <dgm:cxn modelId="{2DDCFF3C-F130-462A-9A46-DF4B727FBC1A}" srcId="{0BE200E4-67A6-486A-A08C-6FD2779983D2}" destId="{33EE6CCA-60D5-4B7C-803A-FFDD98FB63B3}" srcOrd="1" destOrd="0" parTransId="{7D516992-D24D-440B-8885-02685D04068C}" sibTransId="{E8695B0C-E1B1-44E9-9469-B0BFAE80CD1C}"/>
    <dgm:cxn modelId="{BD4D0261-E6D8-45DD-98C6-C8CDBE2933D6}" type="presOf" srcId="{33EE6CCA-60D5-4B7C-803A-FFDD98FB63B3}" destId="{D18E11D3-356D-409E-ABC5-5AB3EEA140A9}" srcOrd="0" destOrd="1" presId="urn:microsoft.com/office/officeart/2005/8/layout/vList2"/>
    <dgm:cxn modelId="{570A9E61-32AF-4774-9CE8-E939C74F9E35}" srcId="{66F0EA87-021A-4C42-99AB-78A7DA3FF117}" destId="{5249CB9F-F895-4F74-B8A3-CFBFA9548D7B}" srcOrd="2" destOrd="0" parTransId="{E3BF6CD6-0706-4086-AB29-81E448931E2A}" sibTransId="{75420F2C-8725-46EE-B0B7-EECB68A70BB9}"/>
    <dgm:cxn modelId="{1E11E763-E0EC-467A-9041-6090D8722635}" srcId="{66F0EA87-021A-4C42-99AB-78A7DA3FF117}" destId="{F81A9312-55BB-4DAD-8825-C8C7EC14FB4F}" srcOrd="1" destOrd="0" parTransId="{126637F4-9718-48DE-8B1D-A42D4104E3B4}" sibTransId="{1E6B5ABA-9816-4B3A-BA83-6F1D1686BFD3}"/>
    <dgm:cxn modelId="{1B0A2168-2B1A-4C8C-9263-8650CB37F4F6}" type="presOf" srcId="{66F0EA87-021A-4C42-99AB-78A7DA3FF117}" destId="{5487F39E-9F9A-415A-A1AA-7F29FCC808DC}" srcOrd="0" destOrd="0" presId="urn:microsoft.com/office/officeart/2005/8/layout/vList2"/>
    <dgm:cxn modelId="{3829A673-2900-4D36-B651-65BEC380C5C4}" type="presOf" srcId="{0D4F1E35-FE03-480C-A858-0B702DB39CE4}" destId="{D18E11D3-356D-409E-ABC5-5AB3EEA140A9}" srcOrd="0" destOrd="2" presId="urn:microsoft.com/office/officeart/2005/8/layout/vList2"/>
    <dgm:cxn modelId="{1C45DD53-44FD-4853-8B0B-5B1B580CA2D8}" type="presOf" srcId="{F81A9312-55BB-4DAD-8825-C8C7EC14FB4F}" destId="{CEAFEC94-2595-4244-AFBE-F643D95A222A}" srcOrd="0" destOrd="1" presId="urn:microsoft.com/office/officeart/2005/8/layout/vList2"/>
    <dgm:cxn modelId="{E5F6EF57-FCE4-4C56-9B67-A863B5EB75A6}" srcId="{66F0EA87-021A-4C42-99AB-78A7DA3FF117}" destId="{2501E91C-5926-4A09-AB6B-67056CC4602E}" srcOrd="0" destOrd="0" parTransId="{E94A8181-BDDC-4581-8C0B-B22432BF5321}" sibTransId="{A676C89F-5820-4BF1-8B45-3B51C75D0B8A}"/>
    <dgm:cxn modelId="{E67961B1-CA51-4D3C-9985-9607DAF194FC}" type="presOf" srcId="{BA1611A3-CB6E-4ED1-AA3F-EAC06BC90556}" destId="{011889A3-3F4D-4E68-9FF1-904556211CE0}" srcOrd="0" destOrd="0" presId="urn:microsoft.com/office/officeart/2005/8/layout/vList2"/>
    <dgm:cxn modelId="{E3F5FFB6-193D-4DE7-A858-92DC0633C4BA}" type="presOf" srcId="{AF9D36EF-AA79-4C40-9395-BD13B8FC2B02}" destId="{D18E11D3-356D-409E-ABC5-5AB3EEA140A9}" srcOrd="0" destOrd="0" presId="urn:microsoft.com/office/officeart/2005/8/layout/vList2"/>
    <dgm:cxn modelId="{55496FC6-9D9C-4B65-9F3B-32BFD66A97EB}" srcId="{BA1611A3-CB6E-4ED1-AA3F-EAC06BC90556}" destId="{66F0EA87-021A-4C42-99AB-78A7DA3FF117}" srcOrd="0" destOrd="0" parTransId="{B1D839DF-663F-44F2-BEBB-0C5B96A336C9}" sibTransId="{A0678B29-297F-4D2B-B41C-65EDA95A66A2}"/>
    <dgm:cxn modelId="{D6AF4BDB-30DF-4062-850A-1879E3EBBD5E}" type="presOf" srcId="{2501E91C-5926-4A09-AB6B-67056CC4602E}" destId="{CEAFEC94-2595-4244-AFBE-F643D95A222A}" srcOrd="0" destOrd="0" presId="urn:microsoft.com/office/officeart/2005/8/layout/vList2"/>
    <dgm:cxn modelId="{AC367DEA-A5E7-42A7-A6A1-F4B60949CA8E}" type="presOf" srcId="{0BE200E4-67A6-486A-A08C-6FD2779983D2}" destId="{A82A2205-BC24-4D02-94FD-A613592ECA40}" srcOrd="0" destOrd="0" presId="urn:microsoft.com/office/officeart/2005/8/layout/vList2"/>
    <dgm:cxn modelId="{90523DF4-B80C-4197-B348-9176E03D81DD}" srcId="{BA1611A3-CB6E-4ED1-AA3F-EAC06BC90556}" destId="{0BE200E4-67A6-486A-A08C-6FD2779983D2}" srcOrd="1" destOrd="0" parTransId="{1E07FF71-715F-483E-9A55-5C1F16EAAEBD}" sibTransId="{8D4B8894-5132-4699-A77E-AE33E30C4FD1}"/>
    <dgm:cxn modelId="{7BE60BFD-F57E-480E-8BFE-33D4CC9B91D4}" srcId="{0BE200E4-67A6-486A-A08C-6FD2779983D2}" destId="{0D4F1E35-FE03-480C-A858-0B702DB39CE4}" srcOrd="2" destOrd="0" parTransId="{560ADC7C-6DFE-4F6C-B978-E509BFA3A479}" sibTransId="{41696301-9D74-483A-9FD8-8004B8302856}"/>
    <dgm:cxn modelId="{4C77CDA3-F624-40B4-BBB1-AB6C8BD1DF95}" type="presParOf" srcId="{011889A3-3F4D-4E68-9FF1-904556211CE0}" destId="{5487F39E-9F9A-415A-A1AA-7F29FCC808DC}" srcOrd="0" destOrd="0" presId="urn:microsoft.com/office/officeart/2005/8/layout/vList2"/>
    <dgm:cxn modelId="{1704241B-B8D8-4A26-8ECB-26F0DD0ED74B}" type="presParOf" srcId="{011889A3-3F4D-4E68-9FF1-904556211CE0}" destId="{CEAFEC94-2595-4244-AFBE-F643D95A222A}" srcOrd="1" destOrd="0" presId="urn:microsoft.com/office/officeart/2005/8/layout/vList2"/>
    <dgm:cxn modelId="{D2DA8676-4ABA-4710-A1F4-4D512F70A776}" type="presParOf" srcId="{011889A3-3F4D-4E68-9FF1-904556211CE0}" destId="{A82A2205-BC24-4D02-94FD-A613592ECA40}" srcOrd="2" destOrd="0" presId="urn:microsoft.com/office/officeart/2005/8/layout/vList2"/>
    <dgm:cxn modelId="{CF718AE9-79BC-45DE-B912-6DC682EA2FDC}" type="presParOf" srcId="{011889A3-3F4D-4E68-9FF1-904556211CE0}" destId="{D18E11D3-356D-409E-ABC5-5AB3EEA140A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7F39E-9F9A-415A-A1AA-7F29FCC808DC}">
      <dsp:nvSpPr>
        <dsp:cNvPr id="0" name=""/>
        <dsp:cNvSpPr/>
      </dsp:nvSpPr>
      <dsp:spPr>
        <a:xfrm>
          <a:off x="0" y="242813"/>
          <a:ext cx="8229600" cy="597985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Abadi" panose="020B0604020104020204" pitchFamily="34" charset="0"/>
            </a:rPr>
            <a:t>Hot (Page blob)</a:t>
          </a:r>
          <a:endParaRPr lang="ko-KR" altLang="en-US" sz="2000" kern="1200" dirty="0">
            <a:latin typeface="Abadi" panose="020B0604020104020204" pitchFamily="34" charset="0"/>
          </a:endParaRPr>
        </a:p>
      </dsp:txBody>
      <dsp:txXfrm>
        <a:off x="29191" y="272004"/>
        <a:ext cx="8171218" cy="539603"/>
      </dsp:txXfrm>
    </dsp:sp>
    <dsp:sp modelId="{CEAFEC94-2595-4244-AFBE-F643D95A222A}">
      <dsp:nvSpPr>
        <dsp:cNvPr id="0" name=""/>
        <dsp:cNvSpPr/>
      </dsp:nvSpPr>
      <dsp:spPr>
        <a:xfrm>
          <a:off x="0" y="840798"/>
          <a:ext cx="8229600" cy="1424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5400" rIns="142240" bIns="254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2000" kern="1200" dirty="0">
              <a:latin typeface="Abadi" panose="020B0604020104020204" pitchFamily="34" charset="0"/>
            </a:rPr>
            <a:t>Random Access(</a:t>
          </a:r>
          <a:r>
            <a:rPr lang="ko-KR" altLang="en-US" sz="2000" kern="1200" dirty="0">
              <a:latin typeface="Abadi" panose="020B0604020104020204" pitchFamily="34" charset="0"/>
            </a:rPr>
            <a:t>랜덤 접근</a:t>
          </a:r>
          <a:r>
            <a:rPr lang="en-US" altLang="ko-KR" sz="2000" kern="1200" dirty="0">
              <a:latin typeface="Abadi" panose="020B0604020104020204" pitchFamily="34" charset="0"/>
            </a:rPr>
            <a:t>)</a:t>
          </a:r>
          <a:r>
            <a:rPr lang="ko-KR" altLang="en-US" sz="2000" kern="1200" dirty="0">
              <a:latin typeface="Abadi" panose="020B0604020104020204" pitchFamily="34" charset="0"/>
            </a:rPr>
            <a:t>이 최적화 </a:t>
          </a:r>
          <a:r>
            <a:rPr lang="en-US" altLang="ko-KR" sz="2000" kern="1200" dirty="0">
              <a:latin typeface="Abadi" panose="020B0604020104020204" pitchFamily="34" charset="0"/>
            </a:rPr>
            <a:t>(</a:t>
          </a:r>
          <a:r>
            <a:rPr lang="ko-KR" altLang="en-US" sz="2000" kern="1200" dirty="0">
              <a:latin typeface="Abadi" panose="020B0604020104020204" pitchFamily="34" charset="0"/>
            </a:rPr>
            <a:t>실시간 접근</a:t>
          </a:r>
          <a:r>
            <a:rPr lang="en-US" altLang="ko-KR" sz="2000" kern="1200" dirty="0">
              <a:latin typeface="Abadi" panose="020B0604020104020204" pitchFamily="34" charset="0"/>
            </a:rPr>
            <a:t>)</a:t>
          </a:r>
          <a:endParaRPr lang="ko-KR" altLang="en-US" sz="2000" kern="1200" dirty="0">
            <a:latin typeface="Abadi" panose="020B0604020104020204" pitchFamily="34" charset="0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2000" kern="1200" dirty="0">
              <a:latin typeface="Abadi" panose="020B0604020104020204" pitchFamily="34" charset="0"/>
            </a:rPr>
            <a:t>VM Disk File</a:t>
          </a:r>
          <a:r>
            <a:rPr lang="ko-KR" altLang="en-US" sz="2000" kern="1200" dirty="0">
              <a:latin typeface="Abadi" panose="020B0604020104020204" pitchFamily="34" charset="0"/>
            </a:rPr>
            <a:t>에 최적화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2000" kern="1200" dirty="0">
              <a:latin typeface="Abadi" panose="020B0604020104020204" pitchFamily="34" charset="0"/>
            </a:rPr>
            <a:t>요금이 </a:t>
          </a:r>
          <a:r>
            <a:rPr lang="en-US" altLang="ko-KR" sz="2000" kern="1200" dirty="0">
              <a:latin typeface="Abadi" panose="020B0604020104020204" pitchFamily="34" charset="0"/>
            </a:rPr>
            <a:t>Cool</a:t>
          </a:r>
          <a:r>
            <a:rPr lang="ko-KR" altLang="en-US" sz="2000" kern="1200" dirty="0">
              <a:latin typeface="Abadi" panose="020B0604020104020204" pitchFamily="34" charset="0"/>
            </a:rPr>
            <a:t>보단 비싸다</a:t>
          </a:r>
          <a:r>
            <a:rPr lang="en-US" altLang="ko-KR" sz="2000" kern="1200" dirty="0">
              <a:latin typeface="Abadi" panose="020B0604020104020204" pitchFamily="34" charset="0"/>
            </a:rPr>
            <a:t>. </a:t>
          </a:r>
          <a:r>
            <a:rPr lang="en-US" altLang="ko-KR" sz="1500" kern="1200" dirty="0">
              <a:solidFill>
                <a:schemeClr val="tx1"/>
              </a:solidFill>
              <a:latin typeface="Abadi" panose="020B0604020104020204" pitchFamily="34" charset="0"/>
            </a:rPr>
            <a:t>(But, Cool</a:t>
          </a:r>
          <a:r>
            <a:rPr lang="ko-KR" altLang="en-US" sz="1500" kern="1200" dirty="0">
              <a:solidFill>
                <a:schemeClr val="tx1"/>
              </a:solidFill>
              <a:latin typeface="Abadi" panose="020B0604020104020204" pitchFamily="34" charset="0"/>
            </a:rPr>
            <a:t>로 </a:t>
          </a:r>
          <a:r>
            <a:rPr lang="ko-KR" altLang="en-US" sz="1500" kern="1200" dirty="0" err="1">
              <a:solidFill>
                <a:schemeClr val="tx1"/>
              </a:solidFill>
              <a:latin typeface="Abadi" panose="020B0604020104020204" pitchFamily="34" charset="0"/>
            </a:rPr>
            <a:t>설정후</a:t>
          </a:r>
          <a:r>
            <a:rPr lang="ko-KR" altLang="en-US" sz="1500" kern="1200" dirty="0">
              <a:solidFill>
                <a:schemeClr val="tx1"/>
              </a:solidFill>
              <a:latin typeface="Abadi" panose="020B0604020104020204" pitchFamily="34" charset="0"/>
            </a:rPr>
            <a:t> 접근을 자주할 경우 과금 부가</a:t>
          </a:r>
          <a:r>
            <a:rPr lang="en-US" altLang="ko-KR" sz="1500" kern="1200" dirty="0">
              <a:solidFill>
                <a:schemeClr val="tx1"/>
              </a:solidFill>
              <a:latin typeface="Abadi" panose="020B0604020104020204" pitchFamily="34" charset="0"/>
            </a:rPr>
            <a:t>)</a:t>
          </a:r>
          <a:endParaRPr lang="ko-KR" altLang="en-US" sz="2000" kern="1200" dirty="0">
            <a:solidFill>
              <a:schemeClr val="tx1"/>
            </a:solidFill>
            <a:latin typeface="Abadi" panose="020B0604020104020204" pitchFamily="34" charset="0"/>
          </a:endParaRPr>
        </a:p>
      </dsp:txBody>
      <dsp:txXfrm>
        <a:off x="0" y="840798"/>
        <a:ext cx="8229600" cy="1424160"/>
      </dsp:txXfrm>
    </dsp:sp>
    <dsp:sp modelId="{A82A2205-BC24-4D02-94FD-A613592ECA40}">
      <dsp:nvSpPr>
        <dsp:cNvPr id="0" name=""/>
        <dsp:cNvSpPr/>
      </dsp:nvSpPr>
      <dsp:spPr>
        <a:xfrm>
          <a:off x="0" y="2264958"/>
          <a:ext cx="8229600" cy="554147"/>
        </a:xfrm>
        <a:prstGeom prst="round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Cool (Block blob)</a:t>
          </a:r>
          <a:endParaRPr lang="ko-KR" altLang="en-US" sz="2000" kern="1200" dirty="0"/>
        </a:p>
      </dsp:txBody>
      <dsp:txXfrm>
        <a:off x="27051" y="2292009"/>
        <a:ext cx="8175498" cy="500045"/>
      </dsp:txXfrm>
    </dsp:sp>
    <dsp:sp modelId="{D18E11D3-356D-409E-ABC5-5AB3EEA140A9}">
      <dsp:nvSpPr>
        <dsp:cNvPr id="0" name=""/>
        <dsp:cNvSpPr/>
      </dsp:nvSpPr>
      <dsp:spPr>
        <a:xfrm>
          <a:off x="0" y="2819106"/>
          <a:ext cx="8229600" cy="1258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5400" rIns="142240" bIns="254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2000" kern="1200" dirty="0">
              <a:latin typeface="Abadi" panose="020B0604020104020204" pitchFamily="34" charset="0"/>
            </a:rPr>
            <a:t>Frequently Access(</a:t>
          </a:r>
          <a:r>
            <a:rPr lang="ko-KR" altLang="en-US" sz="2000" kern="1200" dirty="0">
              <a:latin typeface="Abadi" panose="020B0604020104020204" pitchFamily="34" charset="0"/>
            </a:rPr>
            <a:t>가끔 접근</a:t>
          </a:r>
          <a:r>
            <a:rPr lang="en-US" altLang="ko-KR" sz="2000" kern="1200" dirty="0">
              <a:latin typeface="Abadi" panose="020B0604020104020204" pitchFamily="34" charset="0"/>
            </a:rPr>
            <a:t>)</a:t>
          </a:r>
          <a:r>
            <a:rPr lang="ko-KR" altLang="en-US" sz="2000" kern="1200" dirty="0">
              <a:latin typeface="Abadi" panose="020B0604020104020204" pitchFamily="34" charset="0"/>
            </a:rPr>
            <a:t>이 최적화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2000" kern="1200" dirty="0">
              <a:latin typeface="Abadi" panose="020B0604020104020204" pitchFamily="34" charset="0"/>
            </a:rPr>
            <a:t>ISO, Backup data</a:t>
          </a:r>
          <a:endParaRPr lang="ko-KR" altLang="en-US" sz="2000" kern="1200" dirty="0">
            <a:latin typeface="Abadi" panose="020B0604020104020204" pitchFamily="34" charset="0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ko-KR" altLang="en-US" sz="2000" kern="1200" dirty="0"/>
        </a:p>
      </dsp:txBody>
      <dsp:txXfrm>
        <a:off x="0" y="2819106"/>
        <a:ext cx="8229600" cy="1258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7624" y="16778"/>
            <a:ext cx="7956376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yeonga-Ki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ko-kr/features/storage-explorer/" TargetMode="External"/><Relationship Id="rId2" Type="http://schemas.openxmlformats.org/officeDocument/2006/relationships/hyperlink" Target="https://www.microsoft.com/ko-kr/evalcente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6504" y="5343599"/>
            <a:ext cx="46074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771800" y="4577566"/>
            <a:ext cx="65162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Microsoft Azure Module 6(10979E)</a:t>
            </a:r>
          </a:p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39" y="4797152"/>
            <a:ext cx="1301512" cy="32184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DB63C71-C3D4-40A8-A582-8F2003701745}"/>
              </a:ext>
            </a:extLst>
          </p:cNvPr>
          <p:cNvSpPr/>
          <p:nvPr/>
        </p:nvSpPr>
        <p:spPr>
          <a:xfrm>
            <a:off x="3890670" y="5141194"/>
            <a:ext cx="5634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24292E"/>
                </a:solidFill>
                <a:latin typeface="-apple-system"/>
              </a:rPr>
              <a:t>                                        Introduction to Azure Storage</a:t>
            </a:r>
            <a:endParaRPr lang="en-US" altLang="ko-KR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E21A0C-F399-4E0A-B901-ACE7C7473AAF}"/>
              </a:ext>
            </a:extLst>
          </p:cNvPr>
          <p:cNvSpPr txBox="1"/>
          <p:nvPr/>
        </p:nvSpPr>
        <p:spPr>
          <a:xfrm>
            <a:off x="7926055" y="5525229"/>
            <a:ext cx="10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김 경 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31D9FB-76AA-4022-9EE4-06DE39B16B5E}"/>
              </a:ext>
            </a:extLst>
          </p:cNvPr>
          <p:cNvSpPr txBox="1"/>
          <p:nvPr/>
        </p:nvSpPr>
        <p:spPr>
          <a:xfrm>
            <a:off x="6708110" y="5868581"/>
            <a:ext cx="2435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Email : kka960602@gmail.com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566F8-8550-4C61-AA9B-E1CC00441C9D}"/>
              </a:ext>
            </a:extLst>
          </p:cNvPr>
          <p:cNvSpPr txBox="1"/>
          <p:nvPr/>
        </p:nvSpPr>
        <p:spPr>
          <a:xfrm>
            <a:off x="6326560" y="6393563"/>
            <a:ext cx="2757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Git: </a:t>
            </a:r>
            <a:r>
              <a:rPr lang="en-US" altLang="ko-KR" sz="1200" dirty="0">
                <a:hlinkClick r:id="rId4"/>
              </a:rPr>
              <a:t>https://github.com/Kyeonga-Kim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55732-AD99-4342-ACCC-4BE65515FCC7}"/>
              </a:ext>
            </a:extLst>
          </p:cNvPr>
          <p:cNvSpPr txBox="1"/>
          <p:nvPr/>
        </p:nvSpPr>
        <p:spPr>
          <a:xfrm>
            <a:off x="7319968" y="6145580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PH : 010-7175-0935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Storage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C2E10-2538-4DE5-B2A7-1F1F08DB4859}"/>
              </a:ext>
            </a:extLst>
          </p:cNvPr>
          <p:cNvSpPr txBox="1"/>
          <p:nvPr/>
        </p:nvSpPr>
        <p:spPr>
          <a:xfrm>
            <a:off x="179512" y="1268760"/>
            <a:ext cx="267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#1. </a:t>
            </a:r>
            <a:r>
              <a:rPr lang="ko-KR" altLang="en-US" dirty="0"/>
              <a:t>새</a:t>
            </a:r>
            <a:r>
              <a:rPr lang="en-US" altLang="ko-KR" dirty="0"/>
              <a:t> File Storage </a:t>
            </a:r>
            <a:r>
              <a:rPr lang="ko-KR" altLang="en-US" dirty="0"/>
              <a:t>생성</a:t>
            </a: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0E60F43F-B5A0-4FE6-928B-DD2D84184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2816"/>
            <a:ext cx="7128792" cy="49452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E764C2-4054-4AA8-9B0A-1B73BB42E7B8}"/>
              </a:ext>
            </a:extLst>
          </p:cNvPr>
          <p:cNvSpPr txBox="1"/>
          <p:nvPr/>
        </p:nvSpPr>
        <p:spPr>
          <a:xfrm>
            <a:off x="7005858" y="3645024"/>
            <a:ext cx="211788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badi" panose="020B0604020104020204" pitchFamily="34" charset="0"/>
                <a:ea typeface="Batang" panose="02030600000101010101" pitchFamily="18" charset="-127"/>
              </a:rPr>
              <a:t>☜ </a:t>
            </a:r>
            <a:r>
              <a:rPr lang="en-US" altLang="ko-KR" sz="1400" dirty="0">
                <a:latin typeface="Abadi" panose="020B0604020104020204" pitchFamily="34" charset="0"/>
                <a:ea typeface="Batang" panose="02030600000101010101" pitchFamily="18" charset="-127"/>
              </a:rPr>
              <a:t>Quota(</a:t>
            </a:r>
            <a:r>
              <a:rPr lang="ko-KR" altLang="en-US" sz="1400" dirty="0">
                <a:latin typeface="Abadi" panose="020B0604020104020204" pitchFamily="34" charset="0"/>
                <a:ea typeface="Batang" panose="02030600000101010101" pitchFamily="18" charset="-127"/>
              </a:rPr>
              <a:t>용량</a:t>
            </a:r>
            <a:r>
              <a:rPr lang="en-US" altLang="ko-KR" sz="1400" dirty="0">
                <a:latin typeface="Abadi" panose="020B0604020104020204" pitchFamily="34" charset="0"/>
                <a:ea typeface="Batang" panose="02030600000101010101" pitchFamily="18" charset="-127"/>
              </a:rPr>
              <a:t>)</a:t>
            </a:r>
          </a:p>
          <a:p>
            <a:endParaRPr lang="en-US" altLang="ko-KR" sz="1200" dirty="0">
              <a:latin typeface="Abadi" panose="020B0604020104020204" pitchFamily="34" charset="0"/>
              <a:ea typeface="Batang" panose="02030600000101010101" pitchFamily="18" charset="-127"/>
            </a:endParaRPr>
          </a:p>
          <a:p>
            <a:r>
              <a:rPr lang="en-US" altLang="ko-KR" sz="1200" dirty="0">
                <a:latin typeface="Abadi" panose="020B0604020104020204" pitchFamily="34" charset="0"/>
              </a:rPr>
              <a:t>*GIB: 2</a:t>
            </a:r>
            <a:r>
              <a:rPr lang="ko-KR" altLang="en-US" sz="1200" dirty="0">
                <a:latin typeface="Abadi" panose="020B0604020104020204" pitchFamily="34" charset="0"/>
              </a:rPr>
              <a:t>진법으로 계산된 용량</a:t>
            </a:r>
            <a:endParaRPr lang="en-US" altLang="ko-KR" sz="1200" dirty="0">
              <a:latin typeface="Abadi" panose="020B0604020104020204" pitchFamily="34" charset="0"/>
            </a:endParaRPr>
          </a:p>
          <a:p>
            <a:r>
              <a:rPr lang="en-US" altLang="ko-KR" sz="1200" dirty="0">
                <a:latin typeface="Abadi" panose="020B0604020104020204" pitchFamily="34" charset="0"/>
              </a:rPr>
              <a:t>        1024^3=2^30</a:t>
            </a:r>
          </a:p>
          <a:p>
            <a:endParaRPr lang="en-US" altLang="ko-KR" sz="1200" dirty="0">
              <a:latin typeface="Abadi" panose="020B0604020104020204" pitchFamily="34" charset="0"/>
            </a:endParaRPr>
          </a:p>
          <a:p>
            <a:r>
              <a:rPr lang="en-US" altLang="ko-KR" sz="1200" dirty="0">
                <a:latin typeface="Abadi" panose="020B0604020104020204" pitchFamily="34" charset="0"/>
              </a:rPr>
              <a:t>*GB: 10</a:t>
            </a:r>
            <a:r>
              <a:rPr lang="ko-KR" altLang="en-US" sz="1200" dirty="0">
                <a:latin typeface="Abadi" panose="020B0604020104020204" pitchFamily="34" charset="0"/>
              </a:rPr>
              <a:t>진법 용량</a:t>
            </a:r>
            <a:endParaRPr lang="en-US" altLang="ko-KR" sz="1200" dirty="0">
              <a:latin typeface="Abadi" panose="020B0604020104020204" pitchFamily="34" charset="0"/>
            </a:endParaRPr>
          </a:p>
          <a:p>
            <a:r>
              <a:rPr lang="en-US" altLang="ko-KR" sz="1200" dirty="0">
                <a:latin typeface="Abadi" panose="020B0604020104020204" pitchFamily="34" charset="0"/>
              </a:rPr>
              <a:t>        1000^3=10^9 </a:t>
            </a:r>
            <a:endParaRPr lang="ko-KR" altLang="en-US" sz="1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113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8857FCF-0E80-4E5A-85AD-CBD65F7D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50" y="17463"/>
            <a:ext cx="7956550" cy="1068387"/>
          </a:xfrm>
        </p:spPr>
        <p:txBody>
          <a:bodyPr/>
          <a:lstStyle/>
          <a:p>
            <a:r>
              <a:rPr lang="en-US" altLang="ko-KR" dirty="0"/>
              <a:t>Create Container Storage</a:t>
            </a:r>
            <a:endParaRPr lang="ko-KR" altLang="en-US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E560DDF-EF80-42BE-AC8A-E4DE26DD53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90" y="1459634"/>
            <a:ext cx="6385915" cy="3938732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CDE7552-B819-47AF-8E5D-00007413E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56035"/>
            <a:ext cx="6960298" cy="3985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863C53-B716-4FE2-8761-C36A52056A3D}"/>
              </a:ext>
            </a:extLst>
          </p:cNvPr>
          <p:cNvSpPr txBox="1"/>
          <p:nvPr/>
        </p:nvSpPr>
        <p:spPr>
          <a:xfrm>
            <a:off x="222183" y="1090302"/>
            <a:ext cx="628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#2. Azure Storage Explorer</a:t>
            </a:r>
            <a:r>
              <a:rPr lang="ko-KR" altLang="en-US" dirty="0"/>
              <a:t>에서 </a:t>
            </a:r>
            <a:r>
              <a:rPr lang="en-US" altLang="ko-KR" dirty="0"/>
              <a:t>Azure Storage</a:t>
            </a:r>
            <a:r>
              <a:rPr lang="ko-KR" altLang="en-US" dirty="0"/>
              <a:t>계정과 연결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71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8857FCF-0E80-4E5A-85AD-CBD65F7D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50" y="17463"/>
            <a:ext cx="7956550" cy="1068387"/>
          </a:xfrm>
        </p:spPr>
        <p:txBody>
          <a:bodyPr/>
          <a:lstStyle/>
          <a:p>
            <a:r>
              <a:rPr lang="en-US" altLang="ko-KR" dirty="0"/>
              <a:t>Create Container Storage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8BECC9-A799-4208-A58E-FA8A5C4403F4}"/>
              </a:ext>
            </a:extLst>
          </p:cNvPr>
          <p:cNvSpPr txBox="1"/>
          <p:nvPr/>
        </p:nvSpPr>
        <p:spPr>
          <a:xfrm>
            <a:off x="395536" y="1196752"/>
            <a:ext cx="431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#3. </a:t>
            </a:r>
            <a:r>
              <a:rPr lang="ko-KR" altLang="en-US" dirty="0"/>
              <a:t>상대방 </a:t>
            </a:r>
            <a:r>
              <a:rPr lang="en-US" altLang="ko-KR" dirty="0"/>
              <a:t>Share(</a:t>
            </a:r>
            <a:r>
              <a:rPr lang="ko-KR" altLang="en-US" dirty="0"/>
              <a:t>공유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File Storage</a:t>
            </a:r>
            <a:r>
              <a:rPr lang="ko-KR" altLang="en-US" dirty="0"/>
              <a:t>접속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CE02E85-B10B-4ACA-A6CD-98340A7BB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66084"/>
            <a:ext cx="6266579" cy="5175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EBE05E-EA00-4511-88E8-E296CB3AA6E2}"/>
              </a:ext>
            </a:extLst>
          </p:cNvPr>
          <p:cNvSpPr txBox="1"/>
          <p:nvPr/>
        </p:nvSpPr>
        <p:spPr>
          <a:xfrm>
            <a:off x="6553084" y="5264040"/>
            <a:ext cx="21226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Abadi" panose="020B0604020104020204" pitchFamily="34" charset="0"/>
              </a:rPr>
              <a:t>*</a:t>
            </a:r>
            <a:r>
              <a:rPr lang="ko-KR" altLang="en-US" dirty="0">
                <a:solidFill>
                  <a:srgbClr val="C00000"/>
                </a:solidFill>
                <a:latin typeface="Abadi" panose="020B0604020104020204" pitchFamily="34" charset="0"/>
              </a:rPr>
              <a:t>공유포트</a:t>
            </a:r>
            <a:r>
              <a:rPr lang="en-US" altLang="ko-KR" dirty="0">
                <a:solidFill>
                  <a:srgbClr val="C00000"/>
                </a:solidFill>
                <a:latin typeface="Abadi" panose="020B0604020104020204" pitchFamily="34" charset="0"/>
              </a:rPr>
              <a:t>(SMB3.0)</a:t>
            </a:r>
          </a:p>
          <a:p>
            <a:endParaRPr lang="en-US" altLang="ko-KR" dirty="0">
              <a:solidFill>
                <a:srgbClr val="C00000"/>
              </a:solidFill>
              <a:latin typeface="Abadi" panose="020B0604020104020204" pitchFamily="34" charset="0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Abadi" panose="020B0604020104020204" pitchFamily="34" charset="0"/>
              </a:rPr>
              <a:t>-TCP 445,139</a:t>
            </a:r>
          </a:p>
          <a:p>
            <a:r>
              <a:rPr lang="en-US" altLang="ko-KR" dirty="0">
                <a:solidFill>
                  <a:srgbClr val="C00000"/>
                </a:solidFill>
                <a:latin typeface="Abadi" panose="020B0604020104020204" pitchFamily="34" charset="0"/>
              </a:rPr>
              <a:t>-UCP 138,137</a:t>
            </a:r>
          </a:p>
          <a:p>
            <a:endParaRPr lang="ko-KR" altLang="en-US" dirty="0">
              <a:solidFill>
                <a:srgbClr val="C0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29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880019-D6C8-481B-9182-7E2ED0E5819A}"/>
              </a:ext>
            </a:extLst>
          </p:cNvPr>
          <p:cNvSpPr txBox="1"/>
          <p:nvPr/>
        </p:nvSpPr>
        <p:spPr>
          <a:xfrm>
            <a:off x="3203848" y="2998113"/>
            <a:ext cx="29947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atin typeface="Abadi" panose="020B0604020104020204" pitchFamily="34" charset="0"/>
              </a:rPr>
              <a:t>Thank you</a:t>
            </a:r>
            <a:endParaRPr lang="ko-KR" altLang="en-US" sz="5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48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E06D62FB-2DD9-4E31-9B58-0B14FEA9F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704" y="1412776"/>
            <a:ext cx="6563072" cy="460648"/>
          </a:xfrm>
        </p:spPr>
        <p:txBody>
          <a:bodyPr/>
          <a:lstStyle/>
          <a:p>
            <a:r>
              <a:rPr lang="en-US" altLang="ko-KR" sz="3000" dirty="0">
                <a:latin typeface="Berlin Sans FB" panose="020E0602020502020306" pitchFamily="34" charset="0"/>
              </a:rPr>
              <a:t>1. What is Azure Storage?</a:t>
            </a:r>
            <a:endParaRPr lang="ko-KR" altLang="en-US" sz="3000" dirty="0">
              <a:latin typeface="Berlin Sans FB" panose="020E0602020502020306" pitchFamily="34" charset="0"/>
            </a:endParaRPr>
          </a:p>
        </p:txBody>
      </p:sp>
      <p:sp>
        <p:nvSpPr>
          <p:cNvPr id="17" name="내용 개체 틀 15">
            <a:extLst>
              <a:ext uri="{FF2B5EF4-FFF2-40B4-BE49-F238E27FC236}">
                <a16:creationId xmlns:a16="http://schemas.microsoft.com/office/drawing/2014/main" id="{13E36A7E-6AC4-450D-8560-1FC4B2F21036}"/>
              </a:ext>
            </a:extLst>
          </p:cNvPr>
          <p:cNvSpPr txBox="1">
            <a:spLocks/>
          </p:cNvSpPr>
          <p:nvPr/>
        </p:nvSpPr>
        <p:spPr>
          <a:xfrm>
            <a:off x="1907704" y="2420888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>
                <a:latin typeface="Berlin Sans FB" panose="020E0602020502020306" pitchFamily="34" charset="0"/>
              </a:rPr>
              <a:t>2. Storage </a:t>
            </a:r>
            <a:r>
              <a:rPr lang="ko-KR" altLang="en-US" sz="3000" dirty="0">
                <a:latin typeface="HY엽서M" panose="02030600000101010101" pitchFamily="18" charset="-127"/>
                <a:ea typeface="HY엽서M" panose="02030600000101010101" pitchFamily="18" charset="-127"/>
              </a:rPr>
              <a:t>환경 구축</a:t>
            </a:r>
          </a:p>
        </p:txBody>
      </p:sp>
      <p:sp>
        <p:nvSpPr>
          <p:cNvPr id="19" name="내용 개체 틀 15">
            <a:extLst>
              <a:ext uri="{FF2B5EF4-FFF2-40B4-BE49-F238E27FC236}">
                <a16:creationId xmlns:a16="http://schemas.microsoft.com/office/drawing/2014/main" id="{61CF096B-2FF6-497B-B023-BD9CD1DCA5A8}"/>
              </a:ext>
            </a:extLst>
          </p:cNvPr>
          <p:cNvSpPr txBox="1">
            <a:spLocks/>
          </p:cNvSpPr>
          <p:nvPr/>
        </p:nvSpPr>
        <p:spPr>
          <a:xfrm>
            <a:off x="1907704" y="340040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>
                <a:latin typeface="Berlin Sans FB" panose="020E0602020502020306" pitchFamily="34" charset="0"/>
              </a:rPr>
              <a:t>3. Create Container Storage  </a:t>
            </a:r>
            <a:endParaRPr lang="ko-KR" altLang="en-US" sz="3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0" name="내용 개체 틀 15">
            <a:extLst>
              <a:ext uri="{FF2B5EF4-FFF2-40B4-BE49-F238E27FC236}">
                <a16:creationId xmlns:a16="http://schemas.microsoft.com/office/drawing/2014/main" id="{1910883B-158D-42C9-B647-6239EC242385}"/>
              </a:ext>
            </a:extLst>
          </p:cNvPr>
          <p:cNvSpPr txBox="1">
            <a:spLocks/>
          </p:cNvSpPr>
          <p:nvPr/>
        </p:nvSpPr>
        <p:spPr>
          <a:xfrm>
            <a:off x="1897360" y="4365104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>
                <a:latin typeface="Berlin Sans FB" panose="020E0602020502020306" pitchFamily="34" charset="0"/>
              </a:rPr>
              <a:t>4. Create File Storage  </a:t>
            </a:r>
            <a:endParaRPr lang="ko-KR" altLang="en-US" sz="3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6F30B96-C763-4FF4-A383-57D940D60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06" y="2860232"/>
            <a:ext cx="4786378" cy="32603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8" y="96599"/>
            <a:ext cx="7956376" cy="1069514"/>
          </a:xfrm>
        </p:spPr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What is Azure Storage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8944" y="1157318"/>
            <a:ext cx="8229600" cy="1684783"/>
          </a:xfrm>
        </p:spPr>
        <p:txBody>
          <a:bodyPr/>
          <a:lstStyle/>
          <a:p>
            <a:r>
              <a:rPr lang="en-US" altLang="ko-KR" sz="2200" dirty="0">
                <a:latin typeface="Abadi" panose="020B0604020104020204" pitchFamily="34" charset="0"/>
                <a:ea typeface="HY엽서M" panose="02030600000101010101" pitchFamily="18" charset="-127"/>
              </a:rPr>
              <a:t>Azure Storage..</a:t>
            </a:r>
          </a:p>
          <a:p>
            <a:endParaRPr lang="en-US" altLang="ko-KR" sz="2200" dirty="0">
              <a:latin typeface="Abadi" panose="020B0604020104020204" pitchFamily="34" charset="0"/>
              <a:ea typeface="HY엽서M" panose="02030600000101010101" pitchFamily="18" charset="-127"/>
            </a:endParaRPr>
          </a:p>
          <a:p>
            <a:r>
              <a:rPr lang="ko-KR" altLang="en-US" sz="2200" dirty="0">
                <a:latin typeface="Abadi" panose="020B0604020104020204" pitchFamily="34" charset="0"/>
                <a:ea typeface="HY엽서M" panose="02030600000101010101" pitchFamily="18" charset="-127"/>
              </a:rPr>
              <a:t>가용성</a:t>
            </a:r>
            <a:r>
              <a:rPr lang="en-US" altLang="ko-KR" sz="2200" dirty="0">
                <a:latin typeface="Abadi" panose="020B0604020104020204" pitchFamily="34" charset="0"/>
                <a:ea typeface="HY엽서M" panose="02030600000101010101" pitchFamily="18" charset="-127"/>
              </a:rPr>
              <a:t>, </a:t>
            </a:r>
            <a:r>
              <a:rPr lang="ko-KR" altLang="en-US" sz="2200" dirty="0">
                <a:latin typeface="Abadi" panose="020B0604020104020204" pitchFamily="34" charset="0"/>
                <a:ea typeface="HY엽서M" panose="02030600000101010101" pitchFamily="18" charset="-127"/>
              </a:rPr>
              <a:t>보안</a:t>
            </a:r>
            <a:r>
              <a:rPr lang="en-US" altLang="ko-KR" sz="2200" dirty="0">
                <a:latin typeface="Abadi" panose="020B0604020104020204" pitchFamily="34" charset="0"/>
                <a:ea typeface="HY엽서M" panose="02030600000101010101" pitchFamily="18" charset="-127"/>
              </a:rPr>
              <a:t>, </a:t>
            </a:r>
            <a:r>
              <a:rPr lang="ko-KR" altLang="en-US" sz="2200" dirty="0">
                <a:latin typeface="Abadi" panose="020B0604020104020204" pitchFamily="34" charset="0"/>
                <a:ea typeface="HY엽서M" panose="02030600000101010101" pitchFamily="18" charset="-127"/>
              </a:rPr>
              <a:t>내구성</a:t>
            </a:r>
            <a:r>
              <a:rPr lang="en-US" altLang="ko-KR" sz="2200" dirty="0">
                <a:latin typeface="Abadi" panose="020B0604020104020204" pitchFamily="34" charset="0"/>
                <a:ea typeface="HY엽서M" panose="02030600000101010101" pitchFamily="18" charset="-127"/>
              </a:rPr>
              <a:t>, </a:t>
            </a:r>
            <a:r>
              <a:rPr lang="ko-KR" altLang="en-US" sz="2200" dirty="0">
                <a:latin typeface="Abadi" panose="020B0604020104020204" pitchFamily="34" charset="0"/>
                <a:ea typeface="HY엽서M" panose="02030600000101010101" pitchFamily="18" charset="-127"/>
              </a:rPr>
              <a:t>확장성 및 중복성이 높은 클라우드 스토리지를 제공하는 </a:t>
            </a:r>
            <a:r>
              <a:rPr lang="en-US" altLang="ko-KR" sz="2200" dirty="0">
                <a:latin typeface="Abadi" panose="020B0604020104020204" pitchFamily="34" charset="0"/>
                <a:ea typeface="HY엽서M" panose="02030600000101010101" pitchFamily="18" charset="-127"/>
              </a:rPr>
              <a:t>Microsoft </a:t>
            </a:r>
            <a:r>
              <a:rPr lang="ko-KR" altLang="en-US" sz="2200" dirty="0">
                <a:latin typeface="Abadi" panose="020B0604020104020204" pitchFamily="34" charset="0"/>
                <a:ea typeface="HY엽서M" panose="02030600000101010101" pitchFamily="18" charset="-127"/>
              </a:rPr>
              <a:t>관리 클라우드 서비스</a:t>
            </a:r>
            <a:endParaRPr lang="en-US" altLang="ko-KR" sz="2200" b="1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ea typeface="HY엽서M" panose="02030600000101010101" pitchFamily="18" charset="-127"/>
              <a:cs typeface="Arial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2E208A-6FD2-4725-A237-C9951A4469A6}"/>
              </a:ext>
            </a:extLst>
          </p:cNvPr>
          <p:cNvSpPr/>
          <p:nvPr/>
        </p:nvSpPr>
        <p:spPr>
          <a:xfrm>
            <a:off x="5796136" y="123524"/>
            <a:ext cx="79208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ko-KR" alt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FDC15-AFD1-4E91-A6D1-00D238A51431}"/>
              </a:ext>
            </a:extLst>
          </p:cNvPr>
          <p:cNvSpPr/>
          <p:nvPr/>
        </p:nvSpPr>
        <p:spPr>
          <a:xfrm>
            <a:off x="5436096" y="4695444"/>
            <a:ext cx="3312368" cy="1395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44016" y="3140968"/>
            <a:ext cx="8892480" cy="3260393"/>
          </a:xfrm>
        </p:spPr>
        <p:txBody>
          <a:bodyPr/>
          <a:lstStyle/>
          <a:p>
            <a:pPr>
              <a:lnSpc>
                <a:spcPts val="1500"/>
              </a:lnSpc>
            </a:pPr>
            <a:endParaRPr lang="en-US" altLang="ko-KR" sz="2000" dirty="0">
              <a:latin typeface="Abadi" panose="020B0604020202020204" pitchFamily="34" charset="0"/>
              <a:ea typeface="HY엽서M" panose="02030600000101010101" pitchFamily="18" charset="-127"/>
              <a:cs typeface="Arial" pitchFamily="34" charset="0"/>
            </a:endParaRPr>
          </a:p>
          <a:p>
            <a:pPr>
              <a:lnSpc>
                <a:spcPts val="1500"/>
              </a:lnSpc>
            </a:pPr>
            <a:r>
              <a:rPr lang="en-US" altLang="ko-KR" sz="2000" dirty="0">
                <a:latin typeface="Abadi" panose="020B0604020202020204" pitchFamily="34" charset="0"/>
                <a:ea typeface="HY엽서M" panose="02030600000101010101" pitchFamily="18" charset="-127"/>
                <a:cs typeface="Arial" pitchFamily="34" charset="0"/>
              </a:rPr>
              <a:t>1) Container(=Blob) Storage</a:t>
            </a:r>
          </a:p>
          <a:p>
            <a:pPr>
              <a:lnSpc>
                <a:spcPts val="1500"/>
              </a:lnSpc>
            </a:pPr>
            <a:r>
              <a:rPr lang="en-US" altLang="ko-KR" sz="2000" dirty="0">
                <a:latin typeface="Abadi" panose="020B0604020202020204" pitchFamily="34" charset="0"/>
                <a:ea typeface="HY엽서M" panose="02030600000101010101" pitchFamily="18" charset="-127"/>
                <a:cs typeface="Arial" pitchFamily="34" charset="0"/>
              </a:rPr>
              <a:t> </a:t>
            </a:r>
            <a:r>
              <a:rPr lang="en-US" altLang="ko-KR" sz="1700" dirty="0">
                <a:latin typeface="Abadi" panose="020B0604020202020204" pitchFamily="34" charset="0"/>
                <a:ea typeface="HY엽서M" panose="02030600000101010101" pitchFamily="18" charset="-127"/>
                <a:cs typeface="Arial" pitchFamily="34" charset="0"/>
              </a:rPr>
              <a:t>blob data</a:t>
            </a:r>
            <a:r>
              <a:rPr lang="ko-KR" altLang="en-US" sz="1700" dirty="0">
                <a:latin typeface="Abadi" panose="020B0604020202020204" pitchFamily="34" charset="0"/>
                <a:ea typeface="HY엽서M" panose="02030600000101010101" pitchFamily="18" charset="-127"/>
                <a:cs typeface="Arial" pitchFamily="34" charset="0"/>
              </a:rPr>
              <a:t>를 저장하는 저장소</a:t>
            </a:r>
            <a:r>
              <a:rPr lang="en-US" altLang="ko-KR" sz="1700" dirty="0">
                <a:latin typeface="Abadi" panose="020B0604020202020204" pitchFamily="34" charset="0"/>
                <a:ea typeface="HY엽서M" panose="02030600000101010101" pitchFamily="18" charset="-127"/>
                <a:cs typeface="Arial" pitchFamily="34" charset="0"/>
              </a:rPr>
              <a:t>.</a:t>
            </a:r>
          </a:p>
          <a:p>
            <a:pPr>
              <a:lnSpc>
                <a:spcPts val="1500"/>
              </a:lnSpc>
            </a:pPr>
            <a:endParaRPr lang="en-US" altLang="ko-KR" sz="2000" dirty="0">
              <a:latin typeface="Abadi" panose="020B0604020202020204" pitchFamily="34" charset="0"/>
              <a:ea typeface="HY엽서M" panose="02030600000101010101" pitchFamily="18" charset="-127"/>
              <a:cs typeface="Arial" pitchFamily="34" charset="0"/>
            </a:endParaRPr>
          </a:p>
          <a:p>
            <a:pPr>
              <a:lnSpc>
                <a:spcPts val="1500"/>
              </a:lnSpc>
            </a:pPr>
            <a:r>
              <a:rPr lang="en-US" altLang="ko-KR" sz="2000" dirty="0">
                <a:latin typeface="Abadi" panose="020B0604020202020204" pitchFamily="34" charset="0"/>
                <a:ea typeface="HY엽서M" panose="02030600000101010101" pitchFamily="18" charset="-127"/>
                <a:cs typeface="Arial" pitchFamily="34" charset="0"/>
              </a:rPr>
              <a:t>2) Table Storage</a:t>
            </a:r>
          </a:p>
          <a:p>
            <a:pPr>
              <a:lnSpc>
                <a:spcPts val="1500"/>
              </a:lnSpc>
            </a:pPr>
            <a:r>
              <a:rPr lang="en-US" altLang="ko-KR" sz="1700" dirty="0">
                <a:latin typeface="Abadi" panose="020B0604020202020204" pitchFamily="34" charset="0"/>
                <a:ea typeface="HY엽서M" panose="02030600000101010101" pitchFamily="18" charset="-127"/>
                <a:cs typeface="Arial" pitchFamily="34" charset="0"/>
              </a:rPr>
              <a:t>Key/Value</a:t>
            </a:r>
            <a:r>
              <a:rPr lang="ko-KR" altLang="en-US" sz="1700" dirty="0">
                <a:latin typeface="Abadi" panose="020B0604020202020204" pitchFamily="34" charset="0"/>
                <a:ea typeface="HY엽서M" panose="02030600000101010101" pitchFamily="18" charset="-127"/>
                <a:cs typeface="Arial" pitchFamily="34" charset="0"/>
              </a:rPr>
              <a:t>로 저장되는 저장소</a:t>
            </a:r>
            <a:r>
              <a:rPr lang="en-US" altLang="ko-KR" sz="1700" dirty="0">
                <a:latin typeface="Abadi" panose="020B0604020202020204" pitchFamily="34" charset="0"/>
                <a:ea typeface="HY엽서M" panose="02030600000101010101" pitchFamily="18" charset="-127"/>
                <a:cs typeface="Arial" pitchFamily="34" charset="0"/>
              </a:rPr>
              <a:t>. </a:t>
            </a:r>
          </a:p>
          <a:p>
            <a:pPr>
              <a:lnSpc>
                <a:spcPts val="1500"/>
              </a:lnSpc>
            </a:pPr>
            <a:r>
              <a:rPr lang="ko-KR" altLang="en-US" sz="1700" dirty="0">
                <a:latin typeface="Abadi" panose="020B0604020202020204" pitchFamily="34" charset="0"/>
                <a:ea typeface="HY엽서M" panose="02030600000101010101" pitchFamily="18" charset="-127"/>
                <a:cs typeface="Arial" pitchFamily="34" charset="0"/>
              </a:rPr>
              <a:t>아스키 형태로 저장되며 주로 </a:t>
            </a:r>
            <a:r>
              <a:rPr lang="en-US" altLang="ko-KR" sz="1700" dirty="0">
                <a:latin typeface="Abadi" panose="020B0604020202020204" pitchFamily="34" charset="0"/>
                <a:ea typeface="HY엽서M" panose="02030600000101010101" pitchFamily="18" charset="-127"/>
                <a:cs typeface="Arial" pitchFamily="34" charset="0"/>
              </a:rPr>
              <a:t>IOT </a:t>
            </a:r>
            <a:r>
              <a:rPr lang="ko-KR" altLang="en-US" sz="1700" dirty="0" err="1">
                <a:latin typeface="Abadi" panose="020B0604020202020204" pitchFamily="34" charset="0"/>
                <a:ea typeface="HY엽서M" panose="02030600000101010101" pitchFamily="18" charset="-127"/>
                <a:cs typeface="Arial" pitchFamily="34" charset="0"/>
              </a:rPr>
              <a:t>구축할때</a:t>
            </a:r>
            <a:r>
              <a:rPr lang="ko-KR" altLang="en-US" sz="1700" dirty="0">
                <a:latin typeface="Abadi" panose="020B0604020202020204" pitchFamily="34" charset="0"/>
                <a:ea typeface="HY엽서M" panose="02030600000101010101" pitchFamily="18" charset="-127"/>
                <a:cs typeface="Arial" pitchFamily="34" charset="0"/>
              </a:rPr>
              <a:t> 주로 사용</a:t>
            </a:r>
            <a:r>
              <a:rPr lang="en-US" altLang="ko-KR" sz="1700" dirty="0">
                <a:latin typeface="Abadi" panose="020B0604020202020204" pitchFamily="34" charset="0"/>
                <a:ea typeface="HY엽서M" panose="02030600000101010101" pitchFamily="18" charset="-127"/>
                <a:cs typeface="Arial" pitchFamily="34" charset="0"/>
              </a:rPr>
              <a:t>.</a:t>
            </a:r>
          </a:p>
          <a:p>
            <a:pPr>
              <a:lnSpc>
                <a:spcPts val="1500"/>
              </a:lnSpc>
            </a:pPr>
            <a:endParaRPr lang="en-US" altLang="ko-KR" sz="2000" dirty="0">
              <a:latin typeface="Abadi" panose="020B0604020202020204" pitchFamily="34" charset="0"/>
              <a:ea typeface="HY엽서M" panose="02030600000101010101" pitchFamily="18" charset="-127"/>
              <a:cs typeface="Arial" pitchFamily="34" charset="0"/>
            </a:endParaRPr>
          </a:p>
          <a:p>
            <a:pPr>
              <a:lnSpc>
                <a:spcPts val="1500"/>
              </a:lnSpc>
            </a:pPr>
            <a:r>
              <a:rPr lang="en-US" altLang="ko-KR" sz="2000" dirty="0">
                <a:latin typeface="Abadi" panose="020B0604020202020204" pitchFamily="34" charset="0"/>
                <a:ea typeface="HY엽서M" panose="02030600000101010101" pitchFamily="18" charset="-127"/>
                <a:cs typeface="Arial" pitchFamily="34" charset="0"/>
              </a:rPr>
              <a:t>3) Queue Storage</a:t>
            </a:r>
          </a:p>
          <a:p>
            <a:pPr>
              <a:lnSpc>
                <a:spcPts val="1500"/>
              </a:lnSpc>
            </a:pPr>
            <a:r>
              <a:rPr lang="ko-KR" altLang="en-US" sz="1700" dirty="0">
                <a:latin typeface="Abadi" panose="020B0604020202020204" pitchFamily="34" charset="0"/>
                <a:ea typeface="HY엽서M" panose="02030600000101010101" pitchFamily="18" charset="-127"/>
                <a:cs typeface="Arial" pitchFamily="34" charset="0"/>
              </a:rPr>
              <a:t>메일</a:t>
            </a:r>
            <a:r>
              <a:rPr lang="en-US" altLang="ko-KR" sz="1700" dirty="0">
                <a:latin typeface="Abadi" panose="020B0604020202020204" pitchFamily="34" charset="0"/>
                <a:ea typeface="HY엽서M" panose="02030600000101010101" pitchFamily="18" charset="-127"/>
                <a:cs typeface="Arial" pitchFamily="34" charset="0"/>
              </a:rPr>
              <a:t>/ </a:t>
            </a:r>
            <a:r>
              <a:rPr lang="ko-KR" altLang="en-US" sz="1700" dirty="0">
                <a:latin typeface="Abadi" panose="020B0604020202020204" pitchFamily="34" charset="0"/>
                <a:ea typeface="HY엽서M" panose="02030600000101010101" pitchFamily="18" charset="-127"/>
                <a:cs typeface="Arial" pitchFamily="34" charset="0"/>
              </a:rPr>
              <a:t>알람 </a:t>
            </a:r>
            <a:r>
              <a:rPr lang="ko-KR" altLang="en-US" sz="1700" dirty="0" err="1">
                <a:latin typeface="Abadi" panose="020B0604020202020204" pitchFamily="34" charset="0"/>
                <a:ea typeface="HY엽서M" panose="02030600000101010101" pitchFamily="18" charset="-127"/>
                <a:cs typeface="Arial" pitchFamily="34" charset="0"/>
              </a:rPr>
              <a:t>셋팅할</a:t>
            </a:r>
            <a:r>
              <a:rPr lang="ko-KR" altLang="en-US" sz="1700" dirty="0">
                <a:latin typeface="Abadi" panose="020B0604020202020204" pitchFamily="34" charset="0"/>
                <a:ea typeface="HY엽서M" panose="02030600000101010101" pitchFamily="18" charset="-127"/>
                <a:cs typeface="Arial" pitchFamily="34" charset="0"/>
              </a:rPr>
              <a:t> 때 사용하는 저장소</a:t>
            </a:r>
            <a:r>
              <a:rPr lang="en-US" altLang="ko-KR" sz="1700" dirty="0">
                <a:latin typeface="Abadi" panose="020B0604020202020204" pitchFamily="34" charset="0"/>
                <a:ea typeface="HY엽서M" panose="02030600000101010101" pitchFamily="18" charset="-127"/>
                <a:cs typeface="Arial" pitchFamily="34" charset="0"/>
              </a:rPr>
              <a:t>.</a:t>
            </a:r>
          </a:p>
          <a:p>
            <a:pPr>
              <a:lnSpc>
                <a:spcPts val="1500"/>
              </a:lnSpc>
            </a:pPr>
            <a:endParaRPr lang="en-US" altLang="ko-KR" sz="2000" dirty="0">
              <a:latin typeface="Abadi" panose="020B0604020202020204" pitchFamily="34" charset="0"/>
              <a:ea typeface="HY엽서M" panose="02030600000101010101" pitchFamily="18" charset="-127"/>
              <a:cs typeface="Arial" pitchFamily="34" charset="0"/>
            </a:endParaRPr>
          </a:p>
          <a:p>
            <a:pPr>
              <a:lnSpc>
                <a:spcPts val="1500"/>
              </a:lnSpc>
            </a:pPr>
            <a:r>
              <a:rPr lang="en-US" altLang="ko-KR" sz="2000" dirty="0">
                <a:latin typeface="Abadi" panose="020B0604020202020204" pitchFamily="34" charset="0"/>
                <a:ea typeface="HY엽서M" panose="02030600000101010101" pitchFamily="18" charset="-127"/>
                <a:cs typeface="Arial" pitchFamily="34" charset="0"/>
              </a:rPr>
              <a:t>4) File Storage</a:t>
            </a:r>
          </a:p>
          <a:p>
            <a:pPr>
              <a:lnSpc>
                <a:spcPts val="1500"/>
              </a:lnSpc>
            </a:pPr>
            <a:r>
              <a:rPr lang="en-US" altLang="ko-KR" sz="1700" dirty="0">
                <a:latin typeface="Abadi" panose="020B0604020202020204" pitchFamily="34" charset="0"/>
                <a:ea typeface="HY엽서M" panose="02030600000101010101" pitchFamily="18" charset="-127"/>
                <a:cs typeface="Arial" pitchFamily="34" charset="0"/>
              </a:rPr>
              <a:t>SMB3.0, SMB2.1</a:t>
            </a:r>
            <a:r>
              <a:rPr lang="ko-KR" altLang="en-US" sz="1700" dirty="0">
                <a:latin typeface="Abadi" panose="020B0604020202020204" pitchFamily="34" charset="0"/>
                <a:ea typeface="HY엽서M" panose="02030600000101010101" pitchFamily="18" charset="-127"/>
                <a:cs typeface="Arial" pitchFamily="34" charset="0"/>
              </a:rPr>
              <a:t>을 통해 </a:t>
            </a:r>
            <a:r>
              <a:rPr lang="en-US" altLang="ko-KR" sz="1700" dirty="0">
                <a:latin typeface="Abadi" panose="020B0604020202020204" pitchFamily="34" charset="0"/>
                <a:ea typeface="HY엽서M" panose="02030600000101010101" pitchFamily="18" charset="-127"/>
                <a:cs typeface="Arial" pitchFamily="34" charset="0"/>
              </a:rPr>
              <a:t>Azure </a:t>
            </a:r>
            <a:r>
              <a:rPr lang="ko-KR" altLang="en-US" sz="1700" dirty="0" err="1">
                <a:latin typeface="Abadi" panose="020B0604020202020204" pitchFamily="34" charset="0"/>
                <a:ea typeface="HY엽서M" panose="02030600000101010101" pitchFamily="18" charset="-127"/>
                <a:cs typeface="Arial" pitchFamily="34" charset="0"/>
              </a:rPr>
              <a:t>공유폴더에</a:t>
            </a:r>
            <a:r>
              <a:rPr lang="ko-KR" altLang="en-US" sz="1700" dirty="0">
                <a:latin typeface="Abadi" panose="020B0604020202020204" pitchFamily="34" charset="0"/>
                <a:ea typeface="HY엽서M" panose="02030600000101010101" pitchFamily="18" charset="-127"/>
                <a:cs typeface="Arial" pitchFamily="34" charset="0"/>
              </a:rPr>
              <a:t> 바로 접근할 수 있게 저장되는</a:t>
            </a:r>
            <a:r>
              <a:rPr lang="en-US" altLang="ko-KR" sz="1700" dirty="0">
                <a:latin typeface="Abadi" panose="020B0604020202020204" pitchFamily="34" charset="0"/>
                <a:ea typeface="HY엽서M" panose="02030600000101010101" pitchFamily="18" charset="-127"/>
                <a:cs typeface="Arial" pitchFamily="34" charset="0"/>
              </a:rPr>
              <a:t> </a:t>
            </a:r>
            <a:r>
              <a:rPr lang="ko-KR" altLang="en-US" sz="1700" dirty="0">
                <a:latin typeface="Abadi" panose="020B0604020202020204" pitchFamily="34" charset="0"/>
                <a:ea typeface="HY엽서M" panose="02030600000101010101" pitchFamily="18" charset="-127"/>
                <a:cs typeface="Arial" pitchFamily="34" charset="0"/>
              </a:rPr>
              <a:t>저장소</a:t>
            </a:r>
            <a:r>
              <a:rPr lang="en-US" altLang="ko-KR" sz="1700" dirty="0">
                <a:latin typeface="Abadi" panose="020B0604020202020204" pitchFamily="34" charset="0"/>
                <a:ea typeface="HY엽서M" panose="02030600000101010101" pitchFamily="18" charset="-127"/>
                <a:cs typeface="Arial" pitchFamily="34" charset="0"/>
              </a:rPr>
              <a:t>.</a:t>
            </a:r>
            <a:endParaRPr lang="ko-KR" altLang="en-US" sz="1700" dirty="0">
              <a:latin typeface="Abadi" panose="020B0604020202020204" pitchFamily="34" charset="0"/>
              <a:ea typeface="HY엽서M" panose="0203060000010101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Storage </a:t>
            </a:r>
            <a:r>
              <a:rPr lang="ko-KR" altLang="en-US" dirty="0">
                <a:latin typeface="Abadi" panose="020B0604020104020204" pitchFamily="34" charset="0"/>
              </a:rPr>
              <a:t>환경구축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1624"/>
            <a:ext cx="8579296" cy="1069513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Abadi" panose="020B0604020104020204" pitchFamily="34" charset="0"/>
                <a:cs typeface="Arial" pitchFamily="34" charset="0"/>
              </a:rPr>
              <a:t>Step1. </a:t>
            </a:r>
            <a:r>
              <a:rPr lang="en-US" altLang="ko-KR" dirty="0">
                <a:solidFill>
                  <a:schemeClr val="tx1"/>
                </a:solidFill>
                <a:latin typeface="Abadi" panose="020B0604020104020204" pitchFamily="34" charset="0"/>
              </a:rPr>
              <a:t>SQL Server </a:t>
            </a:r>
            <a:r>
              <a:rPr lang="ko-KR" altLang="en-US" dirty="0">
                <a:solidFill>
                  <a:schemeClr val="tx1"/>
                </a:solidFill>
                <a:latin typeface="Abadi" panose="020B0604020104020204" pitchFamily="34" charset="0"/>
              </a:rPr>
              <a:t>설치</a:t>
            </a:r>
            <a:endParaRPr lang="en-US" altLang="ko-KR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r>
              <a:rPr lang="en-US" altLang="ko-KR" sz="1800" dirty="0">
                <a:solidFill>
                  <a:schemeClr val="tx1"/>
                </a:solidFill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https://www.microsoft.com/ko-kr/evalcenter/</a:t>
            </a:r>
            <a:r>
              <a:rPr lang="ko-KR" altLang="en-US" sz="1800" dirty="0">
                <a:solidFill>
                  <a:schemeClr val="tx1"/>
                </a:solidFill>
                <a:latin typeface="Abadi" panose="020B0604020104020204" pitchFamily="34" charset="0"/>
              </a:rPr>
              <a:t> </a:t>
            </a:r>
            <a:r>
              <a:rPr lang="en-US" altLang="ko-KR" sz="1800" dirty="0">
                <a:solidFill>
                  <a:schemeClr val="tx1"/>
                </a:solidFill>
                <a:latin typeface="Abadi" panose="020B0604020104020204" pitchFamily="34" charset="0"/>
              </a:rPr>
              <a:t>(server 2014 ISO </a:t>
            </a:r>
            <a:r>
              <a:rPr lang="ko-KR" altLang="en-US" sz="1800" dirty="0" err="1">
                <a:solidFill>
                  <a:schemeClr val="tx1"/>
                </a:solidFill>
                <a:latin typeface="Abadi" panose="020B0604020104020204" pitchFamily="34" charset="0"/>
              </a:rPr>
              <a:t>평가판다운</a:t>
            </a:r>
            <a:r>
              <a:rPr lang="en-US" altLang="ko-KR" sz="1800" dirty="0">
                <a:solidFill>
                  <a:schemeClr val="tx1"/>
                </a:solidFill>
                <a:latin typeface="Abadi" panose="020B0604020104020204" pitchFamily="34" charset="0"/>
              </a:rPr>
              <a:t>)</a:t>
            </a:r>
            <a:endParaRPr lang="en-US" altLang="ko-KR" sz="1800" b="1" dirty="0">
              <a:solidFill>
                <a:schemeClr val="tx1"/>
              </a:solidFill>
              <a:latin typeface="Abadi" panose="020B0604020104020204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E1687-8B4A-49F9-8CFA-5654C22A4E39}"/>
              </a:ext>
            </a:extLst>
          </p:cNvPr>
          <p:cNvSpPr txBox="1"/>
          <p:nvPr/>
        </p:nvSpPr>
        <p:spPr>
          <a:xfrm>
            <a:off x="457200" y="2589143"/>
            <a:ext cx="814724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badi" panose="020B0604020104020204" pitchFamily="34" charset="0"/>
              </a:rPr>
              <a:t>Step2. </a:t>
            </a:r>
            <a:r>
              <a:rPr lang="fr-FR" altLang="ko-KR" sz="2000" dirty="0">
                <a:latin typeface="Abadi" panose="020B0604020104020204" pitchFamily="34" charset="0"/>
              </a:rPr>
              <a:t>Azure Storage Explorer </a:t>
            </a:r>
            <a:r>
              <a:rPr lang="ko-KR" altLang="fr-FR" sz="2000" dirty="0">
                <a:latin typeface="Abadi" panose="020B0604020104020204" pitchFamily="34" charset="0"/>
              </a:rPr>
              <a:t>설치</a:t>
            </a:r>
          </a:p>
          <a:p>
            <a:r>
              <a:rPr lang="fr-FR" altLang="ko-KR" dirty="0">
                <a:latin typeface="Abadi" panose="020B06040201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https://azure.microsoft.com/ko-kr/features/storage-explorer/</a:t>
            </a:r>
            <a:endParaRPr lang="fr-FR" altLang="ko-KR" dirty="0">
              <a:latin typeface="Abadi" panose="020B0604020104020204" pitchFamily="34" charset="0"/>
            </a:endParaRPr>
          </a:p>
          <a:p>
            <a:endParaRPr lang="fr-FR" altLang="ko-KR" dirty="0"/>
          </a:p>
          <a:p>
            <a:r>
              <a:rPr lang="ko-KR" altLang="en-US" sz="1500" dirty="0">
                <a:latin typeface="Abadi" panose="020B0604020104020204" pitchFamily="34" charset="0"/>
              </a:rPr>
              <a:t>추가</a:t>
            </a:r>
            <a:r>
              <a:rPr lang="en-US" altLang="ko-KR" sz="1500" dirty="0">
                <a:latin typeface="Abadi" panose="020B0604020104020204" pitchFamily="34" charset="0"/>
              </a:rPr>
              <a:t>) </a:t>
            </a:r>
            <a:r>
              <a:rPr lang="en-US" altLang="ko-KR" sz="1500" dirty="0" err="1">
                <a:latin typeface="Abadi" panose="020B0604020104020204" pitchFamily="34" charset="0"/>
              </a:rPr>
              <a:t>.Net</a:t>
            </a:r>
            <a:r>
              <a:rPr lang="en-US" altLang="ko-KR" sz="1500" dirty="0">
                <a:latin typeface="Abadi" panose="020B0604020104020204" pitchFamily="34" charset="0"/>
              </a:rPr>
              <a:t> </a:t>
            </a:r>
            <a:r>
              <a:rPr lang="en-US" altLang="ko-KR" sz="1500" dirty="0" err="1">
                <a:latin typeface="Abadi" panose="020B0604020104020204" pitchFamily="34" charset="0"/>
              </a:rPr>
              <a:t>FrameWork</a:t>
            </a:r>
            <a:r>
              <a:rPr lang="en-US" altLang="ko-KR" sz="1500" dirty="0">
                <a:latin typeface="Abadi" panose="020B0604020104020204" pitchFamily="34" charset="0"/>
              </a:rPr>
              <a:t> 4.8 </a:t>
            </a:r>
            <a:r>
              <a:rPr lang="ko-KR" altLang="en-US" sz="1500" dirty="0">
                <a:latin typeface="Abadi" panose="020B0604020104020204" pitchFamily="34" charset="0"/>
              </a:rPr>
              <a:t>설치</a:t>
            </a:r>
            <a:endParaRPr lang="en-US" altLang="ko-KR" sz="1500" dirty="0">
              <a:latin typeface="Abadi" panose="020B0604020104020204" pitchFamily="34" charset="0"/>
            </a:endParaRPr>
          </a:p>
          <a:p>
            <a:r>
              <a:rPr lang="fr-FR" altLang="ko-KR" sz="1500" dirty="0">
                <a:latin typeface="Abadi" panose="020B0604020104020204" pitchFamily="34" charset="0"/>
              </a:rPr>
              <a:t>https://dotnet.microsoft.com/download/dotnet-framework/net48?utm_source=getdotnet&amp;utm_medium=referral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99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Storage </a:t>
            </a:r>
            <a:r>
              <a:rPr lang="ko-KR" altLang="en-US" dirty="0">
                <a:latin typeface="Abadi" panose="020B0604020104020204" pitchFamily="34" charset="0"/>
              </a:rPr>
              <a:t>환경구축</a:t>
            </a: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093A97DF-22A3-4858-A3E4-B2ED4C7E6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86292"/>
            <a:ext cx="5112568" cy="574935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082297-E495-4CBD-BDE0-F7A46B6075FD}"/>
              </a:ext>
            </a:extLst>
          </p:cNvPr>
          <p:cNvSpPr txBox="1"/>
          <p:nvPr/>
        </p:nvSpPr>
        <p:spPr>
          <a:xfrm>
            <a:off x="4355976" y="1268760"/>
            <a:ext cx="489654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  <a:cs typeface="Arial" pitchFamily="34" charset="0"/>
              </a:rPr>
              <a:t>Step3.</a:t>
            </a:r>
            <a:r>
              <a:rPr lang="en-US" altLang="ko-KR" dirty="0">
                <a:latin typeface="Abadi" panose="020B0604020104020204" pitchFamily="34" charset="0"/>
              </a:rPr>
              <a:t> Azure Portal-Storage Account </a:t>
            </a:r>
            <a:r>
              <a:rPr lang="ko-KR" altLang="en-US" dirty="0">
                <a:latin typeface="Abadi" panose="020B0604020104020204" pitchFamily="34" charset="0"/>
              </a:rPr>
              <a:t>생성</a:t>
            </a:r>
            <a:endParaRPr lang="en-US" altLang="ko-KR" dirty="0">
              <a:latin typeface="Abadi" panose="020B0604020104020204" pitchFamily="34" charset="0"/>
            </a:endParaRPr>
          </a:p>
          <a:p>
            <a:endParaRPr lang="en-US" altLang="ko-KR" dirty="0">
              <a:latin typeface="Abadi" panose="020B0604020104020204" pitchFamily="34" charset="0"/>
            </a:endParaRPr>
          </a:p>
          <a:p>
            <a:r>
              <a:rPr lang="en-US" altLang="ko-KR" sz="1500" dirty="0">
                <a:solidFill>
                  <a:srgbClr val="C00000"/>
                </a:solidFill>
                <a:latin typeface="Abadi" panose="020B0604020104020204" pitchFamily="34" charset="0"/>
              </a:rPr>
              <a:t>*Storage</a:t>
            </a:r>
            <a:r>
              <a:rPr lang="ko-KR" altLang="en-US" sz="1500" dirty="0">
                <a:solidFill>
                  <a:srgbClr val="C00000"/>
                </a:solidFill>
                <a:latin typeface="Abadi" panose="020B0604020104020204" pitchFamily="34" charset="0"/>
              </a:rPr>
              <a:t> </a:t>
            </a:r>
            <a:r>
              <a:rPr lang="en-US" altLang="ko-KR" sz="1500" dirty="0">
                <a:solidFill>
                  <a:srgbClr val="C00000"/>
                </a:solidFill>
                <a:latin typeface="Abadi" panose="020B0604020104020204" pitchFamily="34" charset="0"/>
              </a:rPr>
              <a:t>Account </a:t>
            </a:r>
            <a:r>
              <a:rPr lang="ko-KR" altLang="en-US" sz="1500" dirty="0">
                <a:solidFill>
                  <a:srgbClr val="C00000"/>
                </a:solidFill>
                <a:latin typeface="Abadi" panose="020B0604020104020204" pitchFamily="34" charset="0"/>
              </a:rPr>
              <a:t>가 반드시 있어야 각 </a:t>
            </a:r>
            <a:r>
              <a:rPr lang="en-US" altLang="ko-KR" sz="1500" dirty="0">
                <a:solidFill>
                  <a:srgbClr val="C00000"/>
                </a:solidFill>
                <a:latin typeface="Abadi" panose="020B0604020104020204" pitchFamily="34" charset="0"/>
              </a:rPr>
              <a:t>Storage </a:t>
            </a:r>
            <a:r>
              <a:rPr lang="ko-KR" altLang="en-US" sz="1500" dirty="0">
                <a:solidFill>
                  <a:srgbClr val="C00000"/>
                </a:solidFill>
                <a:latin typeface="Abadi" panose="020B0604020104020204" pitchFamily="34" charset="0"/>
              </a:rPr>
              <a:t>접근가능   </a:t>
            </a:r>
            <a:endParaRPr lang="en-US" altLang="ko-KR" sz="1500" dirty="0">
              <a:solidFill>
                <a:srgbClr val="C00000"/>
              </a:solidFill>
              <a:latin typeface="Abadi" panose="020B0604020104020204" pitchFamily="34" charset="0"/>
            </a:endParaRPr>
          </a:p>
          <a:p>
            <a:r>
              <a:rPr lang="en-US" altLang="ko-KR" sz="1500" dirty="0">
                <a:solidFill>
                  <a:srgbClr val="C00000"/>
                </a:solidFill>
                <a:latin typeface="Abadi" panose="020B0604020104020204" pitchFamily="34" charset="0"/>
              </a:rPr>
              <a:t>*Storage</a:t>
            </a:r>
            <a:r>
              <a:rPr lang="ko-KR" altLang="en-US" sz="1500" dirty="0">
                <a:solidFill>
                  <a:srgbClr val="C00000"/>
                </a:solidFill>
                <a:latin typeface="Abadi" panose="020B0604020104020204" pitchFamily="34" charset="0"/>
              </a:rPr>
              <a:t>를 생성하면 복제 </a:t>
            </a:r>
            <a:r>
              <a:rPr lang="en-US" altLang="ko-KR" sz="1500" dirty="0">
                <a:solidFill>
                  <a:srgbClr val="C00000"/>
                </a:solidFill>
                <a:latin typeface="Abadi" panose="020B0604020104020204" pitchFamily="34" charset="0"/>
              </a:rPr>
              <a:t>Storage 3</a:t>
            </a:r>
            <a:r>
              <a:rPr lang="ko-KR" altLang="en-US" sz="1500" dirty="0">
                <a:solidFill>
                  <a:srgbClr val="C00000"/>
                </a:solidFill>
                <a:latin typeface="Abadi" panose="020B0604020104020204" pitchFamily="34" charset="0"/>
              </a:rPr>
              <a:t>개 자동생성</a:t>
            </a:r>
            <a:endParaRPr lang="en-US" altLang="ko-KR" sz="1500" dirty="0">
              <a:solidFill>
                <a:srgbClr val="C00000"/>
              </a:solidFill>
              <a:latin typeface="Abadi" panose="020B0604020104020204" pitchFamily="34" charset="0"/>
            </a:endParaRPr>
          </a:p>
          <a:p>
            <a:endParaRPr lang="en-US" altLang="ko-KR" dirty="0">
              <a:latin typeface="Abadi" panose="020B0604020104020204" pitchFamily="34" charset="0"/>
            </a:endParaRPr>
          </a:p>
          <a:p>
            <a:endParaRPr lang="en-US" altLang="ko-KR" dirty="0">
              <a:latin typeface="Abadi" panose="020B0604020104020204" pitchFamily="34" charset="0"/>
            </a:endParaRPr>
          </a:p>
          <a:p>
            <a:endParaRPr lang="en-US" altLang="ko-KR" dirty="0">
              <a:latin typeface="Abadi" panose="020B0604020104020204" pitchFamily="34" charset="0"/>
            </a:endParaRPr>
          </a:p>
          <a:p>
            <a:endParaRPr lang="en-US" altLang="ko-KR" dirty="0">
              <a:latin typeface="Abadi" panose="020B0604020104020204" pitchFamily="34" charset="0"/>
            </a:endParaRPr>
          </a:p>
          <a:p>
            <a:endParaRPr lang="en-US" altLang="ko-KR" dirty="0">
              <a:latin typeface="Abadi" panose="020B0604020104020204" pitchFamily="34" charset="0"/>
            </a:endParaRPr>
          </a:p>
          <a:p>
            <a:endParaRPr lang="en-US" altLang="ko-KR" dirty="0">
              <a:latin typeface="Abadi" panose="020B0604020104020204" pitchFamily="34" charset="0"/>
            </a:endParaRPr>
          </a:p>
          <a:p>
            <a:endParaRPr lang="en-US" altLang="ko-KR" dirty="0">
              <a:latin typeface="Abadi" panose="020B0604020104020204" pitchFamily="34" charset="0"/>
            </a:endParaRPr>
          </a:p>
          <a:p>
            <a:endParaRPr lang="en-US" altLang="ko-KR" dirty="0">
              <a:latin typeface="Abadi" panose="020B0604020104020204" pitchFamily="34" charset="0"/>
            </a:endParaRPr>
          </a:p>
          <a:p>
            <a:endParaRPr lang="en-US" altLang="ko-KR" dirty="0">
              <a:latin typeface="Abadi" panose="020B0604020104020204" pitchFamily="34" charset="0"/>
            </a:endParaRPr>
          </a:p>
          <a:p>
            <a:r>
              <a:rPr lang="en-US" altLang="ko-KR" dirty="0">
                <a:latin typeface="Abadi" panose="020B0604020104020204" pitchFamily="34" charset="0"/>
              </a:rPr>
              <a:t>        </a:t>
            </a:r>
          </a:p>
          <a:p>
            <a:endParaRPr lang="en-US" altLang="ko-KR" sz="1200" dirty="0">
              <a:latin typeface="Abadi" panose="020B0604020104020204" pitchFamily="34" charset="0"/>
            </a:endParaRPr>
          </a:p>
          <a:p>
            <a:endParaRPr lang="en-US" altLang="ko-KR" sz="1200" dirty="0">
              <a:latin typeface="Abadi" panose="020B0604020104020204" pitchFamily="34" charset="0"/>
            </a:endParaRPr>
          </a:p>
          <a:p>
            <a:endParaRPr lang="en-US" altLang="ko-KR" sz="1200" dirty="0">
              <a:latin typeface="Abadi" panose="020B0604020104020204" pitchFamily="34" charset="0"/>
            </a:endParaRPr>
          </a:p>
          <a:p>
            <a:r>
              <a:rPr lang="en-US" altLang="ko-KR" sz="1200" dirty="0">
                <a:latin typeface="Abadi" panose="020B0604020104020204" pitchFamily="34" charset="0"/>
              </a:rPr>
              <a:t>       </a:t>
            </a:r>
          </a:p>
          <a:p>
            <a:r>
              <a:rPr lang="en-US" altLang="ko-KR" sz="1200" dirty="0">
                <a:latin typeface="Batang" panose="02030600000101010101" pitchFamily="18" charset="-127"/>
                <a:ea typeface="Batang" panose="02030600000101010101" pitchFamily="18" charset="-127"/>
              </a:rPr>
              <a:t>☜</a:t>
            </a:r>
            <a:r>
              <a:rPr lang="en-US" altLang="ko-KR" sz="1300" dirty="0">
                <a:latin typeface="Abadi" panose="020B0604020104020204" pitchFamily="34" charset="0"/>
              </a:rPr>
              <a:t>Account kind </a:t>
            </a:r>
            <a:r>
              <a:rPr lang="ko-KR" altLang="en-US" sz="1300" dirty="0">
                <a:latin typeface="Abadi" panose="020B0604020104020204" pitchFamily="34" charset="0"/>
              </a:rPr>
              <a:t>설정 </a:t>
            </a:r>
            <a:r>
              <a:rPr lang="en-US" altLang="ko-KR" sz="1200" dirty="0">
                <a:latin typeface="Abadi" panose="020B0604020104020204" pitchFamily="34" charset="0"/>
              </a:rPr>
              <a:t>: StorageV2(</a:t>
            </a:r>
            <a:r>
              <a:rPr lang="ko-KR" altLang="en-US" sz="1200" dirty="0">
                <a:latin typeface="Abadi" panose="020B0604020104020204" pitchFamily="34" charset="0"/>
              </a:rPr>
              <a:t>최신버전</a:t>
            </a:r>
            <a:r>
              <a:rPr lang="en-US" altLang="ko-KR" sz="1200" dirty="0">
                <a:latin typeface="Abadi" panose="020B0604020104020204" pitchFamily="34" charset="0"/>
              </a:rPr>
              <a:t>)</a:t>
            </a:r>
          </a:p>
          <a:p>
            <a:r>
              <a:rPr lang="en-US" altLang="ko-KR" sz="1200" dirty="0">
                <a:latin typeface="Abadi" panose="020B0604020104020204" pitchFamily="34" charset="0"/>
              </a:rPr>
              <a:t>          </a:t>
            </a:r>
          </a:p>
          <a:p>
            <a:r>
              <a:rPr lang="en-US" altLang="ko-KR" sz="1200" dirty="0">
                <a:latin typeface="Abadi" panose="020B0604020104020204" pitchFamily="34" charset="0"/>
                <a:ea typeface="Batang" panose="02030600000101010101" pitchFamily="18" charset="-127"/>
              </a:rPr>
              <a:t>☜</a:t>
            </a:r>
            <a:r>
              <a:rPr lang="en-US" altLang="ko-KR" sz="1300" dirty="0">
                <a:latin typeface="Abadi" panose="020B0604020104020204" pitchFamily="34" charset="0"/>
              </a:rPr>
              <a:t>Replication </a:t>
            </a:r>
            <a:r>
              <a:rPr lang="ko-KR" altLang="en-US" sz="1300" dirty="0">
                <a:latin typeface="Abadi" panose="020B0604020104020204" pitchFamily="34" charset="0"/>
              </a:rPr>
              <a:t>설정 </a:t>
            </a:r>
            <a:r>
              <a:rPr lang="en-US" altLang="ko-KR" sz="1300" dirty="0">
                <a:latin typeface="Abadi" panose="020B0604020104020204" pitchFamily="34" charset="0"/>
              </a:rPr>
              <a:t>: </a:t>
            </a:r>
          </a:p>
          <a:p>
            <a:r>
              <a:rPr lang="en-US" altLang="ko-KR" sz="1200" dirty="0">
                <a:latin typeface="Abadi" panose="020B0604020104020204" pitchFamily="34" charset="0"/>
              </a:rPr>
              <a:t>      -LRS(Locally-</a:t>
            </a:r>
            <a:r>
              <a:rPr lang="en-US" altLang="ko-KR" sz="1200" dirty="0" err="1">
                <a:latin typeface="Abadi" panose="020B0604020104020204" pitchFamily="34" charset="0"/>
              </a:rPr>
              <a:t>Redundent</a:t>
            </a:r>
            <a:r>
              <a:rPr lang="en-US" altLang="ko-KR" sz="1200" dirty="0">
                <a:latin typeface="Abadi" panose="020B0604020104020204" pitchFamily="34" charset="0"/>
              </a:rPr>
              <a:t> Storage) </a:t>
            </a:r>
            <a:r>
              <a:rPr lang="ko-KR" altLang="en-US" sz="1200" dirty="0">
                <a:latin typeface="Abadi" panose="020B0604020104020204" pitchFamily="34" charset="0"/>
              </a:rPr>
              <a:t>하나의 데이터센터내 </a:t>
            </a:r>
            <a:r>
              <a:rPr lang="en-US" altLang="ko-KR" sz="1200" dirty="0">
                <a:latin typeface="Abadi" panose="020B0604020104020204" pitchFamily="34" charset="0"/>
              </a:rPr>
              <a:t>3</a:t>
            </a:r>
            <a:r>
              <a:rPr lang="ko-KR" altLang="en-US" sz="1200" dirty="0">
                <a:latin typeface="Abadi" panose="020B0604020104020204" pitchFamily="34" charset="0"/>
              </a:rPr>
              <a:t>개 복제</a:t>
            </a:r>
            <a:r>
              <a:rPr lang="en-US" altLang="ko-KR" sz="1200" dirty="0">
                <a:latin typeface="Abadi" panose="020B0604020104020204" pitchFamily="34" charset="0"/>
              </a:rPr>
              <a:t>  </a:t>
            </a:r>
          </a:p>
          <a:p>
            <a:r>
              <a:rPr lang="en-US" altLang="ko-KR" sz="1200" dirty="0">
                <a:latin typeface="Abadi" panose="020B0604020104020204" pitchFamily="34" charset="0"/>
              </a:rPr>
              <a:t>      -GRS(Geo-</a:t>
            </a:r>
            <a:r>
              <a:rPr lang="en-US" altLang="ko-KR" sz="1200" dirty="0" err="1">
                <a:latin typeface="Abadi" panose="020B0604020104020204" pitchFamily="34" charset="0"/>
              </a:rPr>
              <a:t>Redundent</a:t>
            </a:r>
            <a:r>
              <a:rPr lang="en-US" altLang="ko-KR" sz="1200" dirty="0">
                <a:latin typeface="Abadi" panose="020B0604020104020204" pitchFamily="34" charset="0"/>
              </a:rPr>
              <a:t> Storage )  </a:t>
            </a:r>
            <a:r>
              <a:rPr lang="ko-KR" altLang="en-US" sz="1200" dirty="0">
                <a:latin typeface="Abadi" panose="020B0604020104020204" pitchFamily="34" charset="0"/>
              </a:rPr>
              <a:t>쌍으로 지역단위로 복제</a:t>
            </a:r>
            <a:r>
              <a:rPr lang="en-US" altLang="ko-KR" sz="1200" dirty="0">
                <a:latin typeface="Abadi" panose="020B0604020104020204" pitchFamily="34" charset="0"/>
              </a:rPr>
              <a:t> </a:t>
            </a:r>
          </a:p>
          <a:p>
            <a:endParaRPr lang="en-US" altLang="ko-KR" sz="1200" dirty="0">
              <a:solidFill>
                <a:srgbClr val="006600"/>
              </a:solidFill>
              <a:latin typeface="Abadi" panose="020B0604020104020204" pitchFamily="34" charset="0"/>
            </a:endParaRPr>
          </a:p>
          <a:p>
            <a:r>
              <a:rPr lang="en-US" altLang="ko-KR" sz="1200" dirty="0">
                <a:latin typeface="Abadi" panose="020B0604020104020204" pitchFamily="34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51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Container Storage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* Container(=Blob) Storage </a:t>
            </a:r>
            <a:r>
              <a:rPr lang="ko-KR" altLang="en-US" b="1" dirty="0">
                <a:latin typeface="Arial" pitchFamily="34" charset="0"/>
                <a:cs typeface="Arial" pitchFamily="34" charset="0"/>
              </a:rPr>
              <a:t>종류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b="1" dirty="0">
                <a:latin typeface="Arial" pitchFamily="34" charset="0"/>
                <a:cs typeface="Arial" pitchFamily="34" charset="0"/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A80B71AF-F35A-48E7-B133-B08F3A9267B7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166229408"/>
              </p:ext>
            </p:extLst>
          </p:nvPr>
        </p:nvGraphicFramePr>
        <p:xfrm>
          <a:off x="457200" y="2038045"/>
          <a:ext cx="822960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96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8857FCF-0E80-4E5A-85AD-CBD65F7D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50" y="17463"/>
            <a:ext cx="7956550" cy="1068387"/>
          </a:xfrm>
        </p:spPr>
        <p:txBody>
          <a:bodyPr/>
          <a:lstStyle/>
          <a:p>
            <a:r>
              <a:rPr lang="en-US" altLang="ko-KR" dirty="0"/>
              <a:t>Create Container Storage</a:t>
            </a:r>
            <a:endParaRPr lang="ko-KR" altLang="en-US" dirty="0"/>
          </a:p>
        </p:txBody>
      </p:sp>
      <p:pic>
        <p:nvPicPr>
          <p:cNvPr id="15" name="내용 개체 틀 14" descr="스크린샷이(가) 표시된 사진&#10;&#10;자동 생성된 설명">
            <a:extLst>
              <a:ext uri="{FF2B5EF4-FFF2-40B4-BE49-F238E27FC236}">
                <a16:creationId xmlns:a16="http://schemas.microsoft.com/office/drawing/2014/main" id="{9191637B-DBBB-4CC2-A1B4-9D4A1A5BF0D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1" y="1492676"/>
            <a:ext cx="4275468" cy="3440322"/>
          </a:xfr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A081299F-4178-43E5-8845-199010912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276872"/>
            <a:ext cx="5139564" cy="453136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2EBDDA-2F13-4303-B2EB-EC4007AAF397}"/>
              </a:ext>
            </a:extLst>
          </p:cNvPr>
          <p:cNvSpPr/>
          <p:nvPr/>
        </p:nvSpPr>
        <p:spPr>
          <a:xfrm>
            <a:off x="7559824" y="5949280"/>
            <a:ext cx="158417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836B81-870C-4F30-BD9D-6ECD7E7EA1AE}"/>
              </a:ext>
            </a:extLst>
          </p:cNvPr>
          <p:cNvSpPr/>
          <p:nvPr/>
        </p:nvSpPr>
        <p:spPr>
          <a:xfrm>
            <a:off x="4716016" y="4932998"/>
            <a:ext cx="309634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2A7438-5F50-4FFD-8D83-1CDD802B823C}"/>
              </a:ext>
            </a:extLst>
          </p:cNvPr>
          <p:cNvSpPr txBox="1"/>
          <p:nvPr/>
        </p:nvSpPr>
        <p:spPr>
          <a:xfrm>
            <a:off x="323528" y="1085850"/>
            <a:ext cx="333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#1. </a:t>
            </a:r>
            <a:r>
              <a:rPr lang="ko-KR" altLang="en-US" dirty="0"/>
              <a:t>새 </a:t>
            </a:r>
            <a:r>
              <a:rPr lang="en-US" altLang="ko-KR" dirty="0"/>
              <a:t>Container Storage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30129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8857FCF-0E80-4E5A-85AD-CBD65F7D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50" y="17463"/>
            <a:ext cx="7956550" cy="1068387"/>
          </a:xfrm>
        </p:spPr>
        <p:txBody>
          <a:bodyPr/>
          <a:lstStyle/>
          <a:p>
            <a:r>
              <a:rPr lang="en-US" altLang="ko-KR" dirty="0"/>
              <a:t>Create Container Storage</a:t>
            </a:r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DA1FF24-F96C-4774-8FFA-0280BD8F6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4" y="2078038"/>
            <a:ext cx="8748464" cy="4663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35D645-D364-4114-B54C-C3DD14AF48D7}"/>
              </a:ext>
            </a:extLst>
          </p:cNvPr>
          <p:cNvSpPr txBox="1"/>
          <p:nvPr/>
        </p:nvSpPr>
        <p:spPr>
          <a:xfrm>
            <a:off x="1187624" y="3717032"/>
            <a:ext cx="42578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Abadi" panose="020B0604020104020204" pitchFamily="34" charset="0"/>
              </a:rPr>
              <a:t>☜ </a:t>
            </a:r>
            <a:r>
              <a:rPr lang="en-US" altLang="ko-KR" sz="1500" dirty="0">
                <a:latin typeface="Abadi" panose="020B0604020104020204" pitchFamily="34" charset="0"/>
              </a:rPr>
              <a:t>Permission(</a:t>
            </a:r>
            <a:r>
              <a:rPr lang="ko-KR" altLang="en-US" sz="1500" dirty="0">
                <a:latin typeface="Abadi" panose="020B0604020104020204" pitchFamily="34" charset="0"/>
              </a:rPr>
              <a:t>권한</a:t>
            </a:r>
            <a:r>
              <a:rPr lang="en-US" altLang="ko-KR" sz="1500" dirty="0">
                <a:latin typeface="Abadi" panose="020B0604020104020204" pitchFamily="34" charset="0"/>
              </a:rPr>
              <a:t>): Read/ Create/ Write/ Delete </a:t>
            </a:r>
            <a:endParaRPr lang="ko-KR" altLang="en-US" sz="1500" dirty="0">
              <a:latin typeface="Abadi" panose="020B06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1265A-D6B5-4F67-9757-E477CE5775D9}"/>
              </a:ext>
            </a:extLst>
          </p:cNvPr>
          <p:cNvSpPr txBox="1"/>
          <p:nvPr/>
        </p:nvSpPr>
        <p:spPr>
          <a:xfrm>
            <a:off x="1782023" y="5050051"/>
            <a:ext cx="39421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Abadi" panose="020B0604020104020204" pitchFamily="34" charset="0"/>
              </a:rPr>
              <a:t>☜</a:t>
            </a:r>
            <a:r>
              <a:rPr lang="en-US" altLang="ko-KR" sz="1500" dirty="0">
                <a:latin typeface="Abadi" panose="020B0604020104020204" pitchFamily="34" charset="0"/>
              </a:rPr>
              <a:t>Allowed IP Address : </a:t>
            </a:r>
            <a:r>
              <a:rPr lang="ko-KR" altLang="en-US" sz="1500" dirty="0">
                <a:latin typeface="Abadi" panose="020B0604020104020204" pitchFamily="34" charset="0"/>
              </a:rPr>
              <a:t>접근을 허용할 </a:t>
            </a:r>
            <a:r>
              <a:rPr lang="en-US" altLang="ko-KR" sz="1500" dirty="0" err="1">
                <a:latin typeface="Abadi" panose="020B0604020104020204" pitchFamily="34" charset="0"/>
              </a:rPr>
              <a:t>ip</a:t>
            </a:r>
            <a:r>
              <a:rPr lang="ko-KR" altLang="en-US" sz="1500" dirty="0">
                <a:latin typeface="Abadi" panose="020B0604020104020204" pitchFamily="34" charset="0"/>
              </a:rPr>
              <a:t>주소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32CB9-C93B-4F31-BBFA-570D3FC63CBF}"/>
              </a:ext>
            </a:extLst>
          </p:cNvPr>
          <p:cNvSpPr txBox="1"/>
          <p:nvPr/>
        </p:nvSpPr>
        <p:spPr>
          <a:xfrm>
            <a:off x="202332" y="1158751"/>
            <a:ext cx="874846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#2. Generate </a:t>
            </a:r>
            <a:r>
              <a:rPr lang="en-US" altLang="ko-KR" dirty="0" err="1">
                <a:latin typeface="Abadi" panose="020B0604020104020204" pitchFamily="34" charset="0"/>
              </a:rPr>
              <a:t>Sas</a:t>
            </a:r>
            <a:r>
              <a:rPr lang="en-US" altLang="ko-KR" dirty="0">
                <a:latin typeface="Abadi" panose="020B0604020104020204" pitchFamily="34" charset="0"/>
              </a:rPr>
              <a:t> Token </a:t>
            </a:r>
            <a:r>
              <a:rPr lang="ko-KR" altLang="en-US" dirty="0">
                <a:latin typeface="Abadi" panose="020B0604020104020204" pitchFamily="34" charset="0"/>
              </a:rPr>
              <a:t>생성 </a:t>
            </a:r>
            <a:endParaRPr lang="en-US" altLang="ko-KR" dirty="0">
              <a:latin typeface="Abadi" panose="020B0604020104020204" pitchFamily="34" charset="0"/>
            </a:endParaRPr>
          </a:p>
          <a:p>
            <a:endParaRPr lang="en-US" altLang="ko-KR" dirty="0">
              <a:latin typeface="Abadi" panose="020B0604020104020204" pitchFamily="34" charset="0"/>
            </a:endParaRPr>
          </a:p>
          <a:p>
            <a:r>
              <a:rPr lang="en-US" altLang="ko-KR" sz="1500" dirty="0">
                <a:latin typeface="Abadi" panose="020B0604020104020204" pitchFamily="34" charset="0"/>
              </a:rPr>
              <a:t>-token </a:t>
            </a:r>
            <a:r>
              <a:rPr lang="ko-KR" altLang="en-US" sz="1500" dirty="0">
                <a:latin typeface="Abadi" panose="020B0604020104020204" pitchFamily="34" charset="0"/>
              </a:rPr>
              <a:t>정보를 아는 사용자만 접속 가능하게 하는 기능</a:t>
            </a:r>
          </a:p>
        </p:txBody>
      </p:sp>
    </p:spTree>
    <p:extLst>
      <p:ext uri="{BB962C8B-B14F-4D97-AF65-F5344CB8AC3E}">
        <p14:creationId xmlns:p14="http://schemas.microsoft.com/office/powerpoint/2010/main" val="266707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8857FCF-0E80-4E5A-85AD-CBD65F7D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50" y="17463"/>
            <a:ext cx="7956550" cy="1068387"/>
          </a:xfrm>
        </p:spPr>
        <p:txBody>
          <a:bodyPr/>
          <a:lstStyle/>
          <a:p>
            <a:r>
              <a:rPr lang="en-US" altLang="ko-KR" dirty="0"/>
              <a:t>Create Container Storage</a:t>
            </a:r>
            <a:endParaRPr lang="ko-KR" altLang="en-US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3ADB463-F1DF-41DA-B139-4B8F0CBB1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2160406"/>
            <a:ext cx="8892480" cy="45809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3B47ED-8992-4654-9541-233352580A9E}"/>
              </a:ext>
            </a:extLst>
          </p:cNvPr>
          <p:cNvSpPr txBox="1"/>
          <p:nvPr/>
        </p:nvSpPr>
        <p:spPr>
          <a:xfrm>
            <a:off x="0" y="1099908"/>
            <a:ext cx="6631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#3 . Access Key </a:t>
            </a:r>
            <a:r>
              <a:rPr lang="ko-KR" altLang="en-US" dirty="0">
                <a:latin typeface="Abadi" panose="020B0604020104020204" pitchFamily="34" charset="0"/>
              </a:rPr>
              <a:t>생성</a:t>
            </a:r>
            <a:endParaRPr lang="en-US" altLang="ko-KR" dirty="0">
              <a:latin typeface="Abadi" panose="020B0604020104020204" pitchFamily="34" charset="0"/>
            </a:endParaRPr>
          </a:p>
          <a:p>
            <a:endParaRPr lang="en-US" altLang="ko-KR" dirty="0">
              <a:latin typeface="Abadi" panose="020B0604020104020204" pitchFamily="34" charset="0"/>
            </a:endParaRPr>
          </a:p>
          <a:p>
            <a:r>
              <a:rPr lang="en-US" altLang="ko-KR" sz="1500" dirty="0">
                <a:latin typeface="Abadi" panose="020B0604020104020204" pitchFamily="34" charset="0"/>
              </a:rPr>
              <a:t>      -</a:t>
            </a:r>
            <a:r>
              <a:rPr lang="ko-KR" altLang="en-US" sz="1500" dirty="0">
                <a:latin typeface="Abadi" panose="020B0604020104020204" pitchFamily="34" charset="0"/>
              </a:rPr>
              <a:t>기본적으로 </a:t>
            </a:r>
            <a:r>
              <a:rPr lang="en-US" altLang="ko-KR" sz="1500" dirty="0">
                <a:latin typeface="Abadi" panose="020B0604020104020204" pitchFamily="34" charset="0"/>
              </a:rPr>
              <a:t>Key</a:t>
            </a:r>
            <a:r>
              <a:rPr lang="ko-KR" altLang="en-US" sz="1500" dirty="0">
                <a:latin typeface="Abadi" panose="020B0604020104020204" pitchFamily="34" charset="0"/>
              </a:rPr>
              <a:t>값이 </a:t>
            </a:r>
            <a:r>
              <a:rPr lang="en-US" altLang="ko-KR" sz="1500" dirty="0">
                <a:latin typeface="Abadi" panose="020B0604020104020204" pitchFamily="34" charset="0"/>
              </a:rPr>
              <a:t>2</a:t>
            </a:r>
            <a:r>
              <a:rPr lang="ko-KR" altLang="en-US" sz="1500" dirty="0">
                <a:latin typeface="Abadi" panose="020B0604020104020204" pitchFamily="34" charset="0"/>
              </a:rPr>
              <a:t>개 생성</a:t>
            </a:r>
            <a:endParaRPr lang="en-US" altLang="ko-KR" sz="1500" dirty="0">
              <a:latin typeface="Abadi" panose="020B0604020104020204" pitchFamily="34" charset="0"/>
            </a:endParaRPr>
          </a:p>
          <a:p>
            <a:r>
              <a:rPr lang="en-US" altLang="ko-KR" sz="1500" dirty="0">
                <a:latin typeface="Abadi" panose="020B0604020104020204" pitchFamily="34" charset="0"/>
              </a:rPr>
              <a:t>      -</a:t>
            </a:r>
            <a:r>
              <a:rPr lang="en-US" altLang="ko-KR" sz="1500" dirty="0" err="1">
                <a:latin typeface="Abadi" panose="020B0604020104020204" pitchFamily="34" charset="0"/>
              </a:rPr>
              <a:t>Java,Phython</a:t>
            </a:r>
            <a:r>
              <a:rPr lang="ko-KR" altLang="en-US" sz="1500" dirty="0">
                <a:latin typeface="Abadi" panose="020B0604020104020204" pitchFamily="34" charset="0"/>
              </a:rPr>
              <a:t>등 개발 환경에서 </a:t>
            </a:r>
            <a:r>
              <a:rPr lang="en-US" altLang="ko-KR" sz="1500" dirty="0">
                <a:latin typeface="Abadi" panose="020B0604020104020204" pitchFamily="34" charset="0"/>
              </a:rPr>
              <a:t>Azure Storage</a:t>
            </a:r>
            <a:r>
              <a:rPr lang="ko-KR" altLang="en-US" sz="1500" dirty="0">
                <a:latin typeface="Abadi" panose="020B0604020104020204" pitchFamily="34" charset="0"/>
              </a:rPr>
              <a:t>를</a:t>
            </a:r>
            <a:r>
              <a:rPr lang="en-US" altLang="ko-KR" sz="1500" dirty="0">
                <a:latin typeface="Abadi" panose="020B0604020104020204" pitchFamily="34" charset="0"/>
              </a:rPr>
              <a:t> </a:t>
            </a:r>
            <a:r>
              <a:rPr lang="ko-KR" altLang="en-US" sz="1500" dirty="0">
                <a:latin typeface="Abadi" panose="020B0604020104020204" pitchFamily="34" charset="0"/>
              </a:rPr>
              <a:t>접근할 수 있게 사용</a:t>
            </a:r>
          </a:p>
        </p:txBody>
      </p:sp>
    </p:spTree>
    <p:extLst>
      <p:ext uri="{BB962C8B-B14F-4D97-AF65-F5344CB8AC3E}">
        <p14:creationId xmlns:p14="http://schemas.microsoft.com/office/powerpoint/2010/main" val="36604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548</Words>
  <Application>Microsoft Office PowerPoint</Application>
  <PresentationFormat>화면 슬라이드 쇼(4:3)</PresentationFormat>
  <Paragraphs>104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-apple-system</vt:lpstr>
      <vt:lpstr>HY엽서M</vt:lpstr>
      <vt:lpstr>맑은 고딕</vt:lpstr>
      <vt:lpstr>바탕</vt:lpstr>
      <vt:lpstr>휴먼모음T</vt:lpstr>
      <vt:lpstr>Abadi</vt:lpstr>
      <vt:lpstr>Arial</vt:lpstr>
      <vt:lpstr>Berlin Sans FB</vt:lpstr>
      <vt:lpstr>Calibri</vt:lpstr>
      <vt:lpstr>Office Theme</vt:lpstr>
      <vt:lpstr>Custom Design</vt:lpstr>
      <vt:lpstr>PowerPoint 프레젠테이션</vt:lpstr>
      <vt:lpstr>Outline</vt:lpstr>
      <vt:lpstr>What is Azure Storage </vt:lpstr>
      <vt:lpstr>Storage 환경구축</vt:lpstr>
      <vt:lpstr>Storage 환경구축</vt:lpstr>
      <vt:lpstr>Create Container Storage</vt:lpstr>
      <vt:lpstr>Create Container Storage</vt:lpstr>
      <vt:lpstr>Create Container Storage</vt:lpstr>
      <vt:lpstr>Create Container Storage</vt:lpstr>
      <vt:lpstr>Create File Storage</vt:lpstr>
      <vt:lpstr>Create Container Storage</vt:lpstr>
      <vt:lpstr>Create Container Storage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김 경아</cp:lastModifiedBy>
  <cp:revision>30</cp:revision>
  <dcterms:created xsi:type="dcterms:W3CDTF">2014-04-01T16:35:38Z</dcterms:created>
  <dcterms:modified xsi:type="dcterms:W3CDTF">2019-12-13T10:36:30Z</dcterms:modified>
</cp:coreProperties>
</file>