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59" r:id="rId6"/>
    <p:sldId id="266" r:id="rId7"/>
    <p:sldId id="260" r:id="rId8"/>
    <p:sldId id="262" r:id="rId9"/>
    <p:sldId id="261" r:id="rId10"/>
    <p:sldId id="26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lseokoh.com/azure-virtual-machine-scale-set-1-introduction/" TargetMode="External"/><Relationship Id="rId2" Type="http://schemas.openxmlformats.org/officeDocument/2006/relationships/hyperlink" Target="mailto:zkdlwudhqm@naver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1JXYtdYhrV4" TargetMode="External"/><Relationship Id="rId5" Type="http://schemas.openxmlformats.org/officeDocument/2006/relationships/hyperlink" Target="https://rubygarage.org/blog/iaas-vs-paas-vs-saas" TargetMode="External"/><Relationship Id="rId4" Type="http://schemas.openxmlformats.org/officeDocument/2006/relationships/hyperlink" Target="https://hongku.tistory.com/101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1JXYtdYhrV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239" y="557048"/>
            <a:ext cx="7766936" cy="908242"/>
          </a:xfrm>
        </p:spPr>
        <p:txBody>
          <a:bodyPr/>
          <a:lstStyle/>
          <a:p>
            <a:pPr algn="ctr"/>
            <a:r>
              <a:rPr lang="en-US" altLang="ko-KR" dirty="0" smtClean="0"/>
              <a:t>Cloud</a:t>
            </a:r>
            <a:r>
              <a:rPr lang="ko-KR" altLang="en-US" dirty="0" smtClean="0"/>
              <a:t>의 기초</a:t>
            </a:r>
            <a:endParaRPr lang="ko-KR" altLang="en-US" dirty="0"/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1506538" y="1752600"/>
            <a:ext cx="7767637" cy="466725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ko-KR" altLang="en-US" sz="3200" dirty="0" smtClean="0"/>
              <a:t>이름</a:t>
            </a:r>
            <a:r>
              <a:rPr lang="en-US" altLang="ko-KR" sz="3200" dirty="0" smtClean="0"/>
              <a:t>: </a:t>
            </a:r>
            <a:r>
              <a:rPr lang="ko-KR" altLang="en-US" sz="3200" dirty="0" err="1" smtClean="0"/>
              <a:t>정한음</a:t>
            </a:r>
            <a:endParaRPr lang="en-US" altLang="ko-KR" sz="3200" dirty="0" smtClean="0"/>
          </a:p>
          <a:p>
            <a:pPr algn="l"/>
            <a:r>
              <a:rPr lang="ko-KR" altLang="en-US" sz="3200" dirty="0" smtClean="0"/>
              <a:t>메일주소</a:t>
            </a:r>
            <a:r>
              <a:rPr lang="en-US" altLang="ko-KR" sz="3200" dirty="0" smtClean="0"/>
              <a:t>: </a:t>
            </a:r>
            <a:r>
              <a:rPr lang="en-US" altLang="ko-KR" sz="3200" dirty="0" smtClean="0">
                <a:hlinkClick r:id="rId2"/>
              </a:rPr>
              <a:t>zkdlwudhqm@naver.com</a:t>
            </a:r>
            <a:endParaRPr lang="en-US" altLang="ko-KR" sz="3200" dirty="0" smtClean="0"/>
          </a:p>
          <a:p>
            <a:pPr algn="l"/>
            <a:r>
              <a:rPr lang="ko-KR" altLang="en-US" sz="3200" dirty="0" smtClean="0"/>
              <a:t>번호</a:t>
            </a:r>
            <a:r>
              <a:rPr lang="en-US" altLang="ko-KR" sz="3200" dirty="0" smtClean="0"/>
              <a:t>: 010-3765-7889</a:t>
            </a:r>
          </a:p>
          <a:p>
            <a:pPr algn="l"/>
            <a:r>
              <a:rPr lang="en-US" altLang="ko-KR" sz="3200" dirty="0" err="1" smtClean="0"/>
              <a:t>Github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주소</a:t>
            </a:r>
            <a:r>
              <a:rPr lang="en-US" altLang="ko-KR" sz="3200" dirty="0" smtClean="0"/>
              <a:t>: </a:t>
            </a:r>
            <a:r>
              <a:rPr lang="en-US" altLang="ko-KR" sz="3200" dirty="0" smtClean="0">
                <a:hlinkClick r:id="rId2"/>
              </a:rPr>
              <a:t>zkdlwudhqm@naver.com</a:t>
            </a:r>
            <a:endParaRPr lang="en-US" altLang="ko-KR" sz="3200" dirty="0" smtClean="0"/>
          </a:p>
          <a:p>
            <a:pPr algn="l"/>
            <a:r>
              <a:rPr lang="ko-KR" altLang="en-US" sz="3200" dirty="0" smtClean="0">
                <a:hlinkClick r:id="rId3"/>
              </a:rPr>
              <a:t>참고</a:t>
            </a:r>
            <a:r>
              <a:rPr lang="en-US" altLang="ko-KR" sz="3200" dirty="0" smtClean="0">
                <a:hlinkClick r:id="rId3"/>
              </a:rPr>
              <a:t>:</a:t>
            </a:r>
            <a:r>
              <a:rPr lang="en-US" altLang="ko-KR" sz="3200" dirty="0" smtClean="0"/>
              <a:t> </a:t>
            </a:r>
            <a:r>
              <a:rPr lang="en-US" altLang="ko-KR" sz="3200" dirty="0">
                <a:hlinkClick r:id="rId4"/>
              </a:rPr>
              <a:t>https://</a:t>
            </a:r>
            <a:r>
              <a:rPr lang="en-US" altLang="ko-KR" sz="3200" dirty="0" smtClean="0">
                <a:hlinkClick r:id="rId4"/>
              </a:rPr>
              <a:t>hongku.tistory.com/101</a:t>
            </a:r>
            <a:r>
              <a:rPr lang="en-US" altLang="ko-KR" sz="3200" dirty="0" smtClean="0"/>
              <a:t>,</a:t>
            </a:r>
          </a:p>
          <a:p>
            <a:pPr algn="l"/>
            <a:r>
              <a:rPr lang="en-US" altLang="ko-KR" sz="3200" dirty="0">
                <a:hlinkClick r:id="rId5"/>
              </a:rPr>
              <a:t>https://</a:t>
            </a:r>
            <a:r>
              <a:rPr lang="en-US" altLang="ko-KR" sz="3200" dirty="0" smtClean="0">
                <a:hlinkClick r:id="rId5"/>
              </a:rPr>
              <a:t>rubygarage.org/blog/iaas-vs-paas-vs-saas</a:t>
            </a:r>
            <a:r>
              <a:rPr lang="en-US" altLang="ko-KR" sz="3200" dirty="0" smtClean="0"/>
              <a:t>, </a:t>
            </a:r>
            <a:r>
              <a:rPr lang="en-US" altLang="ko-KR" sz="3200" dirty="0">
                <a:hlinkClick r:id="rId6"/>
              </a:rPr>
              <a:t>https://www.youtube.com/watch?v=1JXYtdYhrV4</a:t>
            </a:r>
            <a:endParaRPr lang="en-US" altLang="ko-KR" sz="3200" dirty="0" smtClean="0"/>
          </a:p>
          <a:p>
            <a:pPr algn="l"/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8782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715852"/>
            <a:ext cx="9073876" cy="56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4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>
                <a:solidFill>
                  <a:schemeClr val="tx1"/>
                </a:solidFill>
              </a:rPr>
              <a:t>동영상 시청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tx1"/>
                </a:solidFill>
                <a:hlinkClick r:id="rId2"/>
              </a:rPr>
              <a:t>https://www.youtube.com/watch?v=1JXYtdYhrV4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20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dirty="0" smtClean="0"/>
              <a:t>발표 목차</a:t>
            </a:r>
            <a:endParaRPr lang="ko-KR" altLang="en-US" sz="54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77334" y="1543051"/>
            <a:ext cx="8596668" cy="4498312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accent1"/>
                </a:solidFill>
              </a:rPr>
              <a:t>Cloud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란</a:t>
            </a:r>
            <a:r>
              <a:rPr lang="en-US" altLang="ko-KR" sz="3200" dirty="0" smtClean="0"/>
              <a:t>? (</a:t>
            </a:r>
            <a:r>
              <a:rPr lang="en-US" altLang="ko-KR" sz="3200" dirty="0" smtClean="0">
                <a:solidFill>
                  <a:schemeClr val="accent1"/>
                </a:solidFill>
              </a:rPr>
              <a:t>Cloud</a:t>
            </a:r>
            <a:r>
              <a:rPr lang="en-US" altLang="ko-KR" sz="3200" dirty="0" smtClean="0"/>
              <a:t> Service, </a:t>
            </a:r>
            <a:r>
              <a:rPr lang="en-US" altLang="ko-KR" sz="3200" dirty="0" smtClean="0">
                <a:solidFill>
                  <a:schemeClr val="accent1"/>
                </a:solidFill>
              </a:rPr>
              <a:t>Cloud</a:t>
            </a:r>
            <a:r>
              <a:rPr lang="en-US" altLang="ko-KR" sz="3200" dirty="0" smtClean="0"/>
              <a:t> Computing)</a:t>
            </a:r>
          </a:p>
          <a:p>
            <a:endParaRPr lang="en-US" altLang="ko-KR" sz="3200" dirty="0" smtClean="0"/>
          </a:p>
          <a:p>
            <a:r>
              <a:rPr lang="en-US" altLang="ko-KR" sz="3200" dirty="0" smtClean="0">
                <a:solidFill>
                  <a:schemeClr val="accent1"/>
                </a:solidFill>
              </a:rPr>
              <a:t>Cloud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서비스 유형</a:t>
            </a:r>
            <a:endParaRPr lang="en-US" altLang="ko-KR" sz="3200" dirty="0" smtClean="0"/>
          </a:p>
          <a:p>
            <a:endParaRPr lang="en-US" altLang="ko-KR" sz="3200" dirty="0" smtClean="0"/>
          </a:p>
          <a:p>
            <a:r>
              <a:rPr lang="en-US" altLang="ko-KR" sz="3200" dirty="0" smtClean="0">
                <a:solidFill>
                  <a:schemeClr val="accent1"/>
                </a:solidFill>
              </a:rPr>
              <a:t>Cloud</a:t>
            </a:r>
            <a:r>
              <a:rPr lang="ko-KR" altLang="en-US" sz="3200" dirty="0"/>
              <a:t> </a:t>
            </a:r>
            <a:r>
              <a:rPr lang="ko-KR" altLang="en-US" sz="3200" dirty="0" smtClean="0"/>
              <a:t>운영</a:t>
            </a: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 smtClean="0"/>
          </a:p>
          <a:p>
            <a:r>
              <a:rPr lang="ko-KR" altLang="en-US" sz="3200" dirty="0" smtClean="0"/>
              <a:t>동영상 시청</a:t>
            </a:r>
            <a:endParaRPr lang="en-US" altLang="ko-KR" sz="3200" dirty="0" smtClean="0"/>
          </a:p>
          <a:p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17028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29845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ko-KR" sz="5400" dirty="0" smtClean="0"/>
              <a:t>Cloud </a:t>
            </a:r>
            <a:r>
              <a:rPr lang="ko-KR" altLang="en-US" sz="5400" dirty="0" smtClean="0">
                <a:solidFill>
                  <a:schemeClr val="tx1"/>
                </a:solidFill>
              </a:rPr>
              <a:t>란</a:t>
            </a:r>
            <a:r>
              <a:rPr lang="en-US" altLang="ko-KR" sz="5400" dirty="0" smtClean="0">
                <a:solidFill>
                  <a:schemeClr val="tx1"/>
                </a:solidFill>
              </a:rPr>
              <a:t>?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314451"/>
            <a:ext cx="10962216" cy="5543549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3200" dirty="0" smtClean="0"/>
              <a:t>구름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인터넷</a:t>
            </a:r>
            <a:endParaRPr lang="en-US" altLang="ko-KR" sz="3200" dirty="0" smtClean="0"/>
          </a:p>
          <a:p>
            <a:endParaRPr lang="en-US" altLang="ko-KR" sz="3200" dirty="0" smtClean="0"/>
          </a:p>
          <a:p>
            <a:r>
              <a:rPr lang="en-US" altLang="ko-KR" sz="3200" dirty="0" smtClean="0">
                <a:solidFill>
                  <a:schemeClr val="accent1"/>
                </a:solidFill>
              </a:rPr>
              <a:t>Cloud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Service: </a:t>
            </a:r>
            <a:r>
              <a:rPr lang="ko-KR" altLang="en-US" sz="3200" dirty="0"/>
              <a:t>인터넷을 이용해 제공되는 서비스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 smtClean="0"/>
              <a:t>   ex</a:t>
            </a:r>
            <a:r>
              <a:rPr lang="en-US" altLang="ko-KR" sz="3200" dirty="0"/>
              <a:t>) </a:t>
            </a:r>
            <a:r>
              <a:rPr lang="ko-KR" altLang="en-US" sz="3200" dirty="0"/>
              <a:t>아마존</a:t>
            </a:r>
            <a:r>
              <a:rPr lang="en-US" altLang="ko-KR" sz="3200" dirty="0"/>
              <a:t> AWS, </a:t>
            </a:r>
            <a:r>
              <a:rPr lang="ko-KR" altLang="en-US" sz="3200" dirty="0"/>
              <a:t>구글</a:t>
            </a:r>
            <a:r>
              <a:rPr lang="en-US" altLang="ko-KR" sz="3200" dirty="0"/>
              <a:t>, KT  </a:t>
            </a:r>
            <a:r>
              <a:rPr lang="en-US" altLang="ko-KR" sz="3200" dirty="0" err="1"/>
              <a:t>Ucloud</a:t>
            </a:r>
            <a:r>
              <a:rPr lang="en-US" altLang="ko-KR" sz="3200" dirty="0"/>
              <a:t>, SK </a:t>
            </a:r>
            <a:r>
              <a:rPr lang="en-US" altLang="ko-KR" sz="3200" dirty="0" err="1"/>
              <a:t>Tcloud</a:t>
            </a:r>
            <a:r>
              <a:rPr lang="en-US" altLang="ko-KR" sz="3200" dirty="0"/>
              <a:t>, SK </a:t>
            </a:r>
            <a:r>
              <a:rPr lang="en-US" altLang="ko-KR" sz="3200" dirty="0" err="1" smtClean="0"/>
              <a:t>cloudZ</a:t>
            </a:r>
            <a:endParaRPr lang="en-US" altLang="ko-KR" sz="3200" dirty="0" smtClean="0"/>
          </a:p>
          <a:p>
            <a:pPr marL="0" indent="0">
              <a:buNone/>
            </a:pPr>
            <a:r>
              <a:rPr lang="en-US" altLang="ko-KR" sz="3200" dirty="0"/>
              <a:t> </a:t>
            </a:r>
            <a:r>
              <a:rPr lang="en-US" altLang="ko-KR" sz="3200" dirty="0" smtClean="0"/>
              <a:t>  -&gt; </a:t>
            </a:r>
            <a:r>
              <a:rPr lang="ko-KR" altLang="en-US" sz="3200" dirty="0" smtClean="0"/>
              <a:t>매우 편리</a:t>
            </a:r>
            <a:endParaRPr lang="en-US" altLang="ko-KR" sz="3200" dirty="0"/>
          </a:p>
          <a:p>
            <a:endParaRPr lang="en-US" altLang="ko-KR" sz="3200" dirty="0" smtClean="0"/>
          </a:p>
          <a:p>
            <a:r>
              <a:rPr lang="en-US" altLang="ko-KR" sz="3200" dirty="0" smtClean="0">
                <a:solidFill>
                  <a:schemeClr val="accent1"/>
                </a:solidFill>
              </a:rPr>
              <a:t>Cloud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Computing: </a:t>
            </a:r>
            <a:r>
              <a:rPr lang="ko-KR" altLang="en-US" sz="3200" dirty="0"/>
              <a:t>컴퓨팅 리소스를 제공하는 회사를 통해 </a:t>
            </a:r>
            <a:r>
              <a:rPr lang="ko-KR" altLang="en-US" sz="3200" dirty="0" smtClean="0"/>
              <a:t>서버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데이터베이스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네트워킹 등을 사용하는 것</a:t>
            </a:r>
            <a:endParaRPr lang="en-US" altLang="ko-KR" sz="3200" dirty="0" smtClean="0"/>
          </a:p>
          <a:p>
            <a:pPr marL="0" indent="0">
              <a:buNone/>
            </a:pPr>
            <a:r>
              <a:rPr lang="en-US" altLang="ko-KR" sz="3200" dirty="0" smtClean="0"/>
              <a:t>   *</a:t>
            </a:r>
            <a:r>
              <a:rPr lang="ko-KR" altLang="en-US" sz="3200" dirty="0" smtClean="0"/>
              <a:t>컴퓨터 리소스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서버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데이터베이스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방화벽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등 컴퓨팅을 위                      </a:t>
            </a:r>
            <a:r>
              <a:rPr lang="en-US" altLang="ko-KR" sz="3200" dirty="0" smtClean="0"/>
              <a:t>	</a:t>
            </a:r>
            <a:r>
              <a:rPr lang="ko-KR" altLang="en-US" sz="3200" dirty="0" smtClean="0"/>
              <a:t>해 사용되는 장비들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 smtClean="0"/>
              <a:t>					</a:t>
            </a:r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 smtClean="0"/>
          </a:p>
          <a:p>
            <a:endParaRPr lang="en-US" altLang="ko-KR" sz="3200" dirty="0"/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9035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66716" cy="1320800"/>
          </a:xfrm>
        </p:spPr>
        <p:txBody>
          <a:bodyPr>
            <a:normAutofit fontScale="90000"/>
          </a:bodyPr>
          <a:lstStyle/>
          <a:p>
            <a:r>
              <a:rPr lang="en-US" altLang="ko-KR" sz="5400" dirty="0" smtClean="0"/>
              <a:t>Cloud Computing</a:t>
            </a:r>
            <a:r>
              <a:rPr lang="ko-KR" altLang="en-US" sz="5400" dirty="0" smtClean="0">
                <a:solidFill>
                  <a:schemeClr val="tx1"/>
                </a:solidFill>
              </a:rPr>
              <a:t>을 왜 쓰는가</a:t>
            </a:r>
            <a:r>
              <a:rPr lang="en-US" altLang="ko-KR" sz="5400" dirty="0" smtClean="0">
                <a:solidFill>
                  <a:schemeClr val="tx1"/>
                </a:solidFill>
              </a:rPr>
              <a:t>?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11514666" cy="388077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비용 절감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기존의 서버 이용 시 초기비용 </a:t>
            </a:r>
            <a:r>
              <a:rPr lang="en-US" altLang="ko-KR" sz="3200" dirty="0" smtClean="0"/>
              <a:t>100</a:t>
            </a:r>
            <a:r>
              <a:rPr lang="ko-KR" altLang="en-US" sz="3200" dirty="0" smtClean="0"/>
              <a:t>만원 이상</a:t>
            </a:r>
            <a:r>
              <a:rPr lang="en-US" altLang="ko-KR" sz="3200" dirty="0" smtClean="0"/>
              <a:t>)</a:t>
            </a:r>
          </a:p>
          <a:p>
            <a:pPr marL="0" indent="0">
              <a:buNone/>
            </a:pPr>
            <a:r>
              <a:rPr lang="en-US" altLang="ko-KR" sz="3200" dirty="0"/>
              <a:t>ex)</a:t>
            </a:r>
            <a:r>
              <a:rPr lang="ko-KR" altLang="en-US" sz="3200" dirty="0"/>
              <a:t>아마존 </a:t>
            </a:r>
            <a:r>
              <a:rPr lang="en-US" altLang="ko-KR" sz="3200" dirty="0"/>
              <a:t>EC2 </a:t>
            </a:r>
            <a:r>
              <a:rPr lang="en-US" altLang="ko-KR" sz="3200" dirty="0" err="1"/>
              <a:t>ms.xLarge</a:t>
            </a:r>
            <a:r>
              <a:rPr lang="ko-KR" altLang="en-US" sz="3200" dirty="0"/>
              <a:t>인스턴스 </a:t>
            </a:r>
            <a:r>
              <a:rPr lang="en-US" altLang="ko-KR" sz="3200" dirty="0"/>
              <a:t>-&gt; $0.192/hour</a:t>
            </a:r>
          </a:p>
          <a:p>
            <a:pPr marL="0" indent="0">
              <a:buNone/>
            </a:pPr>
            <a:endParaRPr lang="en-US" altLang="ko-KR" sz="3200" dirty="0"/>
          </a:p>
          <a:p>
            <a:r>
              <a:rPr lang="ko-KR" altLang="en-US" sz="3200" dirty="0" smtClean="0"/>
              <a:t>서버는 운영자가 필요 </a:t>
            </a:r>
            <a:r>
              <a:rPr lang="en-US" altLang="ko-KR" sz="3200" dirty="0" smtClean="0"/>
              <a:t>-&gt; </a:t>
            </a:r>
            <a:r>
              <a:rPr lang="ko-KR" altLang="en-US" sz="3200" dirty="0" smtClean="0"/>
              <a:t>컴퓨팅 제공자가 서버를 관리 </a:t>
            </a:r>
            <a:endParaRPr lang="en-US" altLang="ko-KR" sz="3200" dirty="0" smtClean="0"/>
          </a:p>
          <a:p>
            <a:pPr marL="0" indent="0">
              <a:buNone/>
            </a:pPr>
            <a:r>
              <a:rPr lang="en-US" altLang="ko-KR" sz="3200" dirty="0" smtClean="0"/>
              <a:t>   -&gt; </a:t>
            </a:r>
            <a:r>
              <a:rPr lang="ko-KR" altLang="en-US" sz="3200" dirty="0" smtClean="0"/>
              <a:t>운영 시간과 비용 절감</a:t>
            </a: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262501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Cloud </a:t>
            </a:r>
            <a:r>
              <a:rPr lang="ko-KR" altLang="en-US" sz="5400" dirty="0" smtClean="0">
                <a:solidFill>
                  <a:schemeClr val="tx1"/>
                </a:solidFill>
              </a:rPr>
              <a:t>서비스 유형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03389"/>
            <a:ext cx="8596668" cy="4659311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accent1"/>
                </a:solidFill>
              </a:rPr>
              <a:t>IaaS: </a:t>
            </a:r>
            <a:r>
              <a:rPr lang="ko-KR" altLang="en-US" sz="3200" dirty="0" smtClean="0">
                <a:solidFill>
                  <a:schemeClr val="tx1"/>
                </a:solidFill>
              </a:rPr>
              <a:t>인프라 자원 서비스로</a:t>
            </a:r>
            <a:r>
              <a:rPr lang="en-US" altLang="ko-KR" sz="3200" dirty="0" smtClean="0">
                <a:solidFill>
                  <a:schemeClr val="tx1"/>
                </a:solidFill>
              </a:rPr>
              <a:t> </a:t>
            </a:r>
            <a:r>
              <a:rPr lang="ko-KR" altLang="en-US" sz="3200" dirty="0" smtClean="0">
                <a:solidFill>
                  <a:schemeClr val="tx1"/>
                </a:solidFill>
              </a:rPr>
              <a:t>컴퓨터 자원을 사용자가 원하는 형태로 제공</a:t>
            </a:r>
            <a:endParaRPr lang="en-US" altLang="ko-KR" sz="3200" dirty="0" smtClean="0">
              <a:solidFill>
                <a:schemeClr val="tx1"/>
              </a:solidFill>
            </a:endParaRPr>
          </a:p>
          <a:p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 smtClean="0">
                <a:solidFill>
                  <a:schemeClr val="accent1"/>
                </a:solidFill>
              </a:rPr>
              <a:t>PaaS: </a:t>
            </a:r>
            <a:r>
              <a:rPr lang="ko-KR" altLang="en-US" sz="3200" dirty="0" smtClean="0">
                <a:solidFill>
                  <a:schemeClr val="tx1"/>
                </a:solidFill>
              </a:rPr>
              <a:t>개발에 필요한 환경 서비스로</a:t>
            </a:r>
            <a:r>
              <a:rPr lang="en-US" altLang="ko-KR" sz="3200" dirty="0" smtClean="0">
                <a:solidFill>
                  <a:schemeClr val="tx1"/>
                </a:solidFill>
              </a:rPr>
              <a:t> </a:t>
            </a:r>
            <a:r>
              <a:rPr lang="ko-KR" altLang="en-US" sz="3200" dirty="0" smtClean="0">
                <a:solidFill>
                  <a:schemeClr val="tx1"/>
                </a:solidFill>
              </a:rPr>
              <a:t>컴퓨터 자원과 플랫폼 제공</a:t>
            </a:r>
            <a:endParaRPr lang="en-US" altLang="ko-KR" sz="3200" dirty="0" smtClean="0">
              <a:solidFill>
                <a:schemeClr val="tx1"/>
              </a:solidFill>
            </a:endParaRPr>
          </a:p>
          <a:p>
            <a:endParaRPr lang="en-US" altLang="ko-KR" sz="3200" dirty="0">
              <a:solidFill>
                <a:schemeClr val="accent1"/>
              </a:solidFill>
            </a:endParaRPr>
          </a:p>
          <a:p>
            <a:r>
              <a:rPr lang="en-US" altLang="ko-KR" sz="3200" dirty="0" smtClean="0">
                <a:solidFill>
                  <a:schemeClr val="accent1"/>
                </a:solidFill>
              </a:rPr>
              <a:t>SaaS: </a:t>
            </a:r>
            <a:r>
              <a:rPr lang="ko-KR" altLang="en-US" sz="3200" dirty="0" smtClean="0">
                <a:solidFill>
                  <a:schemeClr val="tx1"/>
                </a:solidFill>
              </a:rPr>
              <a:t>사용자가 원하는 소프트웨어까지 서비스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 smtClean="0">
                <a:solidFill>
                  <a:schemeClr val="tx1"/>
                </a:solidFill>
              </a:rPr>
              <a:t>제공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67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>
                <a:solidFill>
                  <a:schemeClr val="tx1"/>
                </a:solidFill>
              </a:rPr>
              <a:t>무엇을 의미</a:t>
            </a:r>
            <a:r>
              <a:rPr lang="en-US" altLang="ko-KR" sz="5400" dirty="0" smtClean="0">
                <a:solidFill>
                  <a:schemeClr val="tx1"/>
                </a:solidFill>
              </a:rPr>
              <a:t>?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3" y="2160589"/>
            <a:ext cx="8802997" cy="3880773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sz="3200" dirty="0" smtClean="0">
                <a:solidFill>
                  <a:schemeClr val="accent1"/>
                </a:solidFill>
              </a:rPr>
              <a:t>IaaS: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자동차 임대 </a:t>
            </a:r>
            <a:r>
              <a:rPr lang="en-US" altLang="ko-KR" sz="3200" dirty="0" smtClean="0"/>
              <a:t>-&gt; </a:t>
            </a:r>
            <a:r>
              <a:rPr lang="ko-KR" altLang="en-US" sz="3200" dirty="0" smtClean="0"/>
              <a:t>개인 소유 </a:t>
            </a:r>
            <a:r>
              <a:rPr lang="en-US" altLang="ko-KR" sz="3200" dirty="0" smtClean="0"/>
              <a:t>X, </a:t>
            </a:r>
            <a:r>
              <a:rPr lang="ko-KR" altLang="en-US" sz="3200" dirty="0" smtClean="0"/>
              <a:t>원하는 </a:t>
            </a:r>
            <a:r>
              <a:rPr lang="ko-KR" altLang="en-US" sz="3200" dirty="0" smtClean="0"/>
              <a:t>자동차 선택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어디든 운전 가능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업그레이드를 위해선 다른 차 선택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en-US" altLang="ko-KR" sz="3200" dirty="0" smtClean="0">
                <a:solidFill>
                  <a:schemeClr val="accent1"/>
                </a:solidFill>
              </a:rPr>
              <a:t>PaaS: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택시를 타는 것 </a:t>
            </a:r>
            <a:r>
              <a:rPr lang="en-US" altLang="ko-KR" sz="3200" dirty="0" smtClean="0"/>
              <a:t>-&gt; </a:t>
            </a:r>
            <a:r>
              <a:rPr lang="ko-KR" altLang="en-US" sz="3200" dirty="0" smtClean="0"/>
              <a:t>택시를 직접 운전 </a:t>
            </a:r>
            <a:r>
              <a:rPr lang="en-US" altLang="ko-KR" sz="3200" dirty="0" smtClean="0"/>
              <a:t>X, </a:t>
            </a:r>
            <a:r>
              <a:rPr lang="ko-KR" altLang="en-US" sz="3200" dirty="0" smtClean="0"/>
              <a:t>목적지를 운전자에게 알려줌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en-US" altLang="ko-KR" sz="3200" dirty="0" smtClean="0">
                <a:solidFill>
                  <a:schemeClr val="accent1"/>
                </a:solidFill>
              </a:rPr>
              <a:t>SaaS: </a:t>
            </a:r>
            <a:r>
              <a:rPr lang="ko-KR" altLang="en-US" sz="3200" dirty="0" smtClean="0">
                <a:solidFill>
                  <a:schemeClr val="tx1"/>
                </a:solidFill>
              </a:rPr>
              <a:t>버스를 이용하는 것 </a:t>
            </a:r>
            <a:r>
              <a:rPr lang="en-US" altLang="ko-KR" sz="3200" dirty="0" smtClean="0">
                <a:solidFill>
                  <a:schemeClr val="tx1"/>
                </a:solidFill>
              </a:rPr>
              <a:t>-&gt; </a:t>
            </a:r>
            <a:r>
              <a:rPr lang="ko-KR" altLang="en-US" sz="3200" dirty="0" smtClean="0">
                <a:solidFill>
                  <a:schemeClr val="tx1"/>
                </a:solidFill>
              </a:rPr>
              <a:t>각 </a:t>
            </a:r>
            <a:r>
              <a:rPr lang="ko-KR" altLang="en-US" sz="3200" dirty="0" err="1" smtClean="0">
                <a:solidFill>
                  <a:schemeClr val="tx1"/>
                </a:solidFill>
              </a:rPr>
              <a:t>버스마다</a:t>
            </a:r>
            <a:r>
              <a:rPr lang="ko-KR" altLang="en-US" sz="3200" dirty="0" smtClean="0">
                <a:solidFill>
                  <a:schemeClr val="tx1"/>
                </a:solidFill>
              </a:rPr>
              <a:t> 노선 배정</a:t>
            </a:r>
            <a:r>
              <a:rPr lang="en-US" altLang="ko-KR" sz="3200" dirty="0" smtClean="0">
                <a:solidFill>
                  <a:schemeClr val="tx1"/>
                </a:solidFill>
              </a:rPr>
              <a:t>, </a:t>
            </a:r>
            <a:r>
              <a:rPr lang="ko-KR" altLang="en-US" sz="3200" dirty="0" smtClean="0">
                <a:solidFill>
                  <a:schemeClr val="tx1"/>
                </a:solidFill>
              </a:rPr>
              <a:t>다른 승객과 탑승 공유</a:t>
            </a:r>
            <a:endParaRPr lang="ko-KR" alt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68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1584" y="4718050"/>
            <a:ext cx="11438466" cy="1320800"/>
          </a:xfrm>
        </p:spPr>
        <p:txBody>
          <a:bodyPr>
            <a:noAutofit/>
          </a:bodyPr>
          <a:lstStyle/>
          <a:p>
            <a:r>
              <a:rPr lang="en-US" altLang="ko-KR" sz="3000" dirty="0">
                <a:solidFill>
                  <a:schemeClr val="tx1"/>
                </a:solidFill>
              </a:rPr>
              <a:t>IaaS</a:t>
            </a:r>
            <a:r>
              <a:rPr lang="ko-KR" altLang="en-US" sz="3000" dirty="0" smtClean="0">
                <a:solidFill>
                  <a:schemeClr val="tx1"/>
                </a:solidFill>
              </a:rPr>
              <a:t>는 인프라를 </a:t>
            </a:r>
            <a:r>
              <a:rPr lang="ko-KR" altLang="en-US" sz="3000" dirty="0">
                <a:solidFill>
                  <a:schemeClr val="tx1"/>
                </a:solidFill>
              </a:rPr>
              <a:t>관리하는 데 가장 많은 제어 기능을 </a:t>
            </a:r>
            <a:r>
              <a:rPr lang="ko-KR" altLang="en-US" sz="3000" dirty="0" smtClean="0">
                <a:solidFill>
                  <a:schemeClr val="tx1"/>
                </a:solidFill>
              </a:rPr>
              <a:t>제공</a:t>
            </a:r>
            <a:r>
              <a:rPr lang="en-US" altLang="ko-KR" sz="3000" dirty="0" smtClean="0">
                <a:solidFill>
                  <a:schemeClr val="tx1"/>
                </a:solidFill>
              </a:rPr>
              <a:t/>
            </a:r>
            <a:br>
              <a:rPr lang="en-US" altLang="ko-KR" sz="3000" dirty="0" smtClean="0">
                <a:solidFill>
                  <a:schemeClr val="tx1"/>
                </a:solidFill>
              </a:rPr>
            </a:br>
            <a:r>
              <a:rPr lang="ko-KR" altLang="en-US" sz="3000" dirty="0" smtClean="0">
                <a:solidFill>
                  <a:schemeClr val="tx1"/>
                </a:solidFill>
              </a:rPr>
              <a:t>사용자가 </a:t>
            </a:r>
            <a:r>
              <a:rPr lang="ko-KR" altLang="en-US" sz="3000" dirty="0">
                <a:solidFill>
                  <a:schemeClr val="tx1"/>
                </a:solidFill>
              </a:rPr>
              <a:t>설정해줘야 하는 부분이 </a:t>
            </a:r>
            <a:r>
              <a:rPr lang="ko-KR" altLang="en-US" sz="3000" dirty="0" smtClean="0">
                <a:solidFill>
                  <a:schemeClr val="tx1"/>
                </a:solidFill>
              </a:rPr>
              <a:t>많기에 </a:t>
            </a:r>
            <a:r>
              <a:rPr lang="ko-KR" altLang="en-US" sz="3000" dirty="0">
                <a:solidFill>
                  <a:schemeClr val="tx1"/>
                </a:solidFill>
              </a:rPr>
              <a:t>광범위한 전문 지식 필요</a:t>
            </a:r>
            <a:r>
              <a:rPr lang="en-US" altLang="ko-KR" sz="3000" dirty="0">
                <a:solidFill>
                  <a:schemeClr val="tx1"/>
                </a:solidFill>
              </a:rPr>
              <a:t/>
            </a:r>
            <a:br>
              <a:rPr lang="en-US" altLang="ko-KR" sz="3000" dirty="0">
                <a:solidFill>
                  <a:schemeClr val="tx1"/>
                </a:solidFill>
              </a:rPr>
            </a:br>
            <a:r>
              <a:rPr lang="en-US" altLang="ko-KR" sz="3000" dirty="0" smtClean="0">
                <a:solidFill>
                  <a:schemeClr val="tx1"/>
                </a:solidFill>
              </a:rPr>
              <a:t/>
            </a:r>
            <a:br>
              <a:rPr lang="en-US" altLang="ko-KR" sz="3000" dirty="0" smtClean="0">
                <a:solidFill>
                  <a:schemeClr val="tx1"/>
                </a:solidFill>
              </a:rPr>
            </a:br>
            <a:r>
              <a:rPr lang="en-US" altLang="ko-KR" sz="3000" dirty="0" smtClean="0">
                <a:solidFill>
                  <a:schemeClr val="tx1"/>
                </a:solidFill>
              </a:rPr>
              <a:t>SaaS</a:t>
            </a:r>
            <a:r>
              <a:rPr lang="ko-KR" altLang="en-US" sz="3000" dirty="0">
                <a:solidFill>
                  <a:schemeClr val="tx1"/>
                </a:solidFill>
              </a:rPr>
              <a:t>는 인프라를 관리할 필요없이 많은 서비스를 제공받음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84" y="0"/>
            <a:ext cx="8596668" cy="4718050"/>
          </a:xfrm>
        </p:spPr>
      </p:pic>
    </p:spTree>
    <p:extLst>
      <p:ext uri="{BB962C8B-B14F-4D97-AF65-F5344CB8AC3E}">
        <p14:creationId xmlns:p14="http://schemas.microsoft.com/office/powerpoint/2010/main" val="16074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IaaS </a:t>
            </a:r>
            <a:r>
              <a:rPr lang="en-US" altLang="ko-KR" sz="5400" dirty="0" smtClean="0">
                <a:solidFill>
                  <a:schemeClr val="tx1"/>
                </a:solidFill>
              </a:rPr>
              <a:t>vs</a:t>
            </a:r>
            <a:r>
              <a:rPr lang="en-US" altLang="ko-KR" sz="5400" dirty="0" smtClean="0"/>
              <a:t> PaaS </a:t>
            </a:r>
            <a:r>
              <a:rPr lang="en-US" altLang="ko-KR" sz="5400" dirty="0" smtClean="0">
                <a:solidFill>
                  <a:schemeClr val="tx1"/>
                </a:solidFill>
              </a:rPr>
              <a:t>vs</a:t>
            </a:r>
            <a:r>
              <a:rPr lang="en-US" altLang="ko-KR" sz="5400" dirty="0" smtClean="0"/>
              <a:t> SaaS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어떤 </a:t>
            </a:r>
            <a:r>
              <a:rPr lang="ko-KR" altLang="en-US" sz="3200" dirty="0" err="1" smtClean="0"/>
              <a:t>클라우드</a:t>
            </a:r>
            <a:r>
              <a:rPr lang="ko-KR" altLang="en-US" sz="3200" dirty="0" smtClean="0"/>
              <a:t> 서비스가 적합</a:t>
            </a:r>
            <a:r>
              <a:rPr lang="en-US" altLang="ko-KR" sz="3200" dirty="0" smtClean="0"/>
              <a:t>?</a:t>
            </a:r>
          </a:p>
          <a:p>
            <a:endParaRPr lang="en-US" altLang="ko-KR" sz="3200" dirty="0"/>
          </a:p>
          <a:p>
            <a:r>
              <a:rPr lang="ko-KR" altLang="en-US" sz="3200" dirty="0" smtClean="0"/>
              <a:t>각 서비스의 이점과 용도 파악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smtClean="0"/>
              <a:t>비즈니스 목표에 맞게 필요한 서비스 선택</a:t>
            </a:r>
            <a:endParaRPr lang="en-US" altLang="ko-KR" sz="3200" dirty="0"/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6608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Cloud </a:t>
            </a:r>
            <a:r>
              <a:rPr lang="ko-KR" altLang="en-US" sz="5400" dirty="0" smtClean="0">
                <a:solidFill>
                  <a:schemeClr val="tx1"/>
                </a:solidFill>
              </a:rPr>
              <a:t>운영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619250"/>
            <a:ext cx="11152716" cy="5086349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accent1"/>
                </a:solidFill>
              </a:rPr>
              <a:t>Public Cloud: </a:t>
            </a:r>
            <a:r>
              <a:rPr lang="ko-KR" altLang="en-US" sz="3200" dirty="0" err="1" smtClean="0">
                <a:solidFill>
                  <a:schemeClr val="tx1"/>
                </a:solidFill>
              </a:rPr>
              <a:t>클라우드</a:t>
            </a:r>
            <a:r>
              <a:rPr lang="ko-KR" altLang="en-US" sz="3200" dirty="0" smtClean="0">
                <a:solidFill>
                  <a:schemeClr val="tx1"/>
                </a:solidFill>
              </a:rPr>
              <a:t> 서비스를 필요로 하는 모든 사용자를 대상</a:t>
            </a:r>
            <a:r>
              <a:rPr lang="en-US" altLang="ko-KR" sz="3200" dirty="0" smtClean="0">
                <a:solidFill>
                  <a:schemeClr val="tx1"/>
                </a:solidFill>
              </a:rPr>
              <a:t>(</a:t>
            </a:r>
            <a:r>
              <a:rPr lang="ko-KR" altLang="en-US" sz="3200" dirty="0" smtClean="0">
                <a:solidFill>
                  <a:schemeClr val="tx1"/>
                </a:solidFill>
              </a:rPr>
              <a:t>비용 지불하면 누구나 사용 가능</a:t>
            </a:r>
            <a:r>
              <a:rPr lang="en-US" altLang="ko-KR" sz="3200" dirty="0" smtClean="0">
                <a:solidFill>
                  <a:schemeClr val="tx1"/>
                </a:solidFill>
              </a:rPr>
              <a:t>)</a:t>
            </a:r>
            <a:endParaRPr lang="en-US" altLang="ko-KR" sz="3200" dirty="0" smtClean="0">
              <a:solidFill>
                <a:schemeClr val="accent1"/>
              </a:solidFill>
            </a:endParaRPr>
          </a:p>
          <a:p>
            <a:endParaRPr lang="en-US" altLang="ko-KR" sz="3200" dirty="0">
              <a:solidFill>
                <a:schemeClr val="accent1"/>
              </a:solidFill>
            </a:endParaRPr>
          </a:p>
          <a:p>
            <a:r>
              <a:rPr lang="en-US" altLang="ko-KR" sz="3200" dirty="0" smtClean="0">
                <a:solidFill>
                  <a:schemeClr val="accent1"/>
                </a:solidFill>
              </a:rPr>
              <a:t>Private Cloud: </a:t>
            </a:r>
            <a:r>
              <a:rPr lang="ko-KR" altLang="en-US" sz="3200" dirty="0" smtClean="0">
                <a:solidFill>
                  <a:schemeClr val="tx1"/>
                </a:solidFill>
              </a:rPr>
              <a:t>기업 및 기관 내부에 </a:t>
            </a:r>
            <a:r>
              <a:rPr lang="ko-KR" altLang="en-US" sz="3200" dirty="0" err="1" smtClean="0">
                <a:solidFill>
                  <a:schemeClr val="tx1"/>
                </a:solidFill>
              </a:rPr>
              <a:t>클라우드</a:t>
            </a:r>
            <a:r>
              <a:rPr lang="ko-KR" altLang="en-US" sz="3200" dirty="0" smtClean="0">
                <a:solidFill>
                  <a:schemeClr val="tx1"/>
                </a:solidFill>
              </a:rPr>
              <a:t> 서비스 환경을 구성</a:t>
            </a:r>
            <a:r>
              <a:rPr lang="en-US" altLang="ko-KR" sz="3200" dirty="0" smtClean="0">
                <a:solidFill>
                  <a:schemeClr val="tx1"/>
                </a:solidFill>
              </a:rPr>
              <a:t>( </a:t>
            </a:r>
            <a:r>
              <a:rPr lang="ko-KR" altLang="en-US" sz="3200" dirty="0" smtClean="0">
                <a:solidFill>
                  <a:schemeClr val="tx1"/>
                </a:solidFill>
              </a:rPr>
              <a:t>해당 기업 및 기관에 속한 사람만 이용 가능</a:t>
            </a:r>
            <a:r>
              <a:rPr lang="en-US" altLang="ko-KR" sz="32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3200" dirty="0">
              <a:solidFill>
                <a:schemeClr val="accent1"/>
              </a:solidFill>
            </a:endParaRPr>
          </a:p>
          <a:p>
            <a:r>
              <a:rPr lang="en-US" altLang="ko-KR" sz="3200" dirty="0" smtClean="0">
                <a:solidFill>
                  <a:schemeClr val="accent1"/>
                </a:solidFill>
              </a:rPr>
              <a:t>Hybrid Cloud: </a:t>
            </a:r>
            <a:r>
              <a:rPr lang="en-US" altLang="ko-KR" sz="3200" dirty="0" smtClean="0">
                <a:solidFill>
                  <a:srgbClr val="FF0000"/>
                </a:solidFill>
              </a:rPr>
              <a:t>Public + Private</a:t>
            </a:r>
            <a:r>
              <a:rPr lang="ko-KR" altLang="en-US" sz="3200" dirty="0" smtClean="0">
                <a:solidFill>
                  <a:schemeClr val="tx1"/>
                </a:solidFill>
              </a:rPr>
              <a:t>으로 공유를 원하지 않는 </a:t>
            </a:r>
            <a:endParaRPr lang="en-US" altLang="ko-KR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en-US" altLang="ko-KR" sz="3200" dirty="0" smtClean="0">
                <a:solidFill>
                  <a:schemeClr val="tx1"/>
                </a:solidFill>
              </a:rPr>
              <a:t>  </a:t>
            </a:r>
            <a:r>
              <a:rPr lang="ko-KR" altLang="en-US" sz="3200" dirty="0" smtClean="0">
                <a:solidFill>
                  <a:schemeClr val="tx1"/>
                </a:solidFill>
              </a:rPr>
              <a:t>데이터는 </a:t>
            </a:r>
            <a:r>
              <a:rPr lang="en-US" altLang="ko-KR" sz="3200" dirty="0" smtClean="0">
                <a:solidFill>
                  <a:srgbClr val="FF0000"/>
                </a:solidFill>
              </a:rPr>
              <a:t>Private</a:t>
            </a:r>
            <a:r>
              <a:rPr lang="ko-KR" altLang="en-US" sz="3200" dirty="0" smtClean="0">
                <a:solidFill>
                  <a:schemeClr val="tx1"/>
                </a:solidFill>
              </a:rPr>
              <a:t>으로 놓고 나머지 서비스는 </a:t>
            </a:r>
            <a:r>
              <a:rPr lang="en-US" altLang="ko-KR" sz="3200" dirty="0" smtClean="0">
                <a:solidFill>
                  <a:srgbClr val="FF0000"/>
                </a:solidFill>
              </a:rPr>
              <a:t>Public</a:t>
            </a:r>
            <a:r>
              <a:rPr lang="ko-KR" altLang="en-US" sz="3200" dirty="0" smtClean="0">
                <a:solidFill>
                  <a:schemeClr val="tx1"/>
                </a:solidFill>
              </a:rPr>
              <a:t>로</a:t>
            </a:r>
            <a:r>
              <a:rPr lang="en-US" altLang="ko-KR" sz="3200" dirty="0" smtClean="0">
                <a:solidFill>
                  <a:schemeClr val="tx1"/>
                </a:solidFill>
              </a:rPr>
              <a:t> </a:t>
            </a:r>
            <a:r>
              <a:rPr lang="ko-KR" altLang="en-US" sz="3200" dirty="0" smtClean="0">
                <a:solidFill>
                  <a:schemeClr val="tx1"/>
                </a:solidFill>
              </a:rPr>
              <a:t>이용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59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278</TotalTime>
  <Words>332</Words>
  <Application>Microsoft Office PowerPoint</Application>
  <PresentationFormat>와이드스크린</PresentationFormat>
  <Paragraphs>62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HY그래픽M</vt:lpstr>
      <vt:lpstr>맑은 고딕</vt:lpstr>
      <vt:lpstr>Arial</vt:lpstr>
      <vt:lpstr>Trebuchet MS</vt:lpstr>
      <vt:lpstr>Wingdings 3</vt:lpstr>
      <vt:lpstr>패싯</vt:lpstr>
      <vt:lpstr>Cloud의 기초</vt:lpstr>
      <vt:lpstr>발표 목차</vt:lpstr>
      <vt:lpstr>Cloud 란?</vt:lpstr>
      <vt:lpstr>Cloud Computing을 왜 쓰는가?</vt:lpstr>
      <vt:lpstr>Cloud 서비스 유형</vt:lpstr>
      <vt:lpstr>무엇을 의미?</vt:lpstr>
      <vt:lpstr>IaaS는 인프라를 관리하는 데 가장 많은 제어 기능을 제공 사용자가 설정해줘야 하는 부분이 많기에 광범위한 전문 지식 필요  SaaS는 인프라를 관리할 필요없이 많은 서비스를 제공받음</vt:lpstr>
      <vt:lpstr>IaaS vs PaaS vs SaaS</vt:lpstr>
      <vt:lpstr>Cloud 운영</vt:lpstr>
      <vt:lpstr>PowerPoint 프레젠테이션</vt:lpstr>
      <vt:lpstr>동영상 시청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Cloud의 기초</dc:title>
  <dc:creator>Windows 사용자</dc:creator>
  <cp:lastModifiedBy>Windows 사용자</cp:lastModifiedBy>
  <cp:revision>28</cp:revision>
  <dcterms:created xsi:type="dcterms:W3CDTF">2019-12-14T12:59:14Z</dcterms:created>
  <dcterms:modified xsi:type="dcterms:W3CDTF">2019-12-15T13:13:57Z</dcterms:modified>
</cp:coreProperties>
</file>