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1" r:id="rId9"/>
    <p:sldId id="26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4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8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1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6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7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07890-A68D-4C6F-9FC4-AF1252DF26A2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C3A308-714B-4FB9-9809-54A8EFFB699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5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youngs486@nave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azure/load-balancer/load-balancer-outbound-rules-overview" TargetMode="External"/><Relationship Id="rId2" Type="http://schemas.openxmlformats.org/officeDocument/2006/relationships/hyperlink" Target="https://docs.microsoft.com/ko-kr/azure/load-balancer/load-balancer-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ko-kr/azure/load-balancer/quickstart-create-basic-load-balancer-portal" TargetMode="External"/><Relationship Id="rId4" Type="http://schemas.openxmlformats.org/officeDocument/2006/relationships/hyperlink" Target="https://hsp1116.tistory.com/3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Azure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Load Balancer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7536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/>
              <a:t>신아영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cap="none" dirty="0">
                <a:hlinkClick r:id="rId2"/>
              </a:rPr>
              <a:t>ayoungs486@naver.com</a:t>
            </a:r>
            <a:r>
              <a:rPr lang="en-US" altLang="ko-KR" cap="none" dirty="0"/>
              <a:t/>
            </a:r>
            <a:br>
              <a:rPr lang="en-US" altLang="ko-KR" cap="none" dirty="0"/>
            </a:br>
            <a:r>
              <a:rPr lang="en-US" altLang="ko-KR" cap="none" dirty="0"/>
              <a:t>010-5001-3375</a:t>
            </a:r>
            <a:br>
              <a:rPr lang="en-US" altLang="ko-KR" cap="none" dirty="0"/>
            </a:br>
            <a:r>
              <a:rPr lang="en-US" altLang="ko-KR" cap="none" dirty="0"/>
              <a:t>github.com/</a:t>
            </a:r>
            <a:r>
              <a:rPr lang="en-US" altLang="ko-KR" cap="none" dirty="0" err="1"/>
              <a:t>ayoung</a:t>
            </a:r>
            <a:r>
              <a:rPr lang="en-US" altLang="ko-KR" cap="none" dirty="0"/>
              <a:t>-shin</a:t>
            </a:r>
            <a:endParaRPr lang="ko-KR" altLang="en-US" cap="none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9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데모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5738"/>
            <a:ext cx="3407892" cy="49149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547256" y="3628212"/>
            <a:ext cx="940527" cy="29064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65" y="5423661"/>
            <a:ext cx="3215518" cy="5630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493" y="3441025"/>
            <a:ext cx="1960052" cy="66501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8019688">
            <a:off x="1808401" y="4490532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172" y="1815739"/>
            <a:ext cx="4490042" cy="4914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75566" y="3291840"/>
            <a:ext cx="506838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Resource group : (New) </a:t>
            </a:r>
            <a:r>
              <a:rPr lang="en-US" altLang="ko-KR" sz="2000" dirty="0" err="1" smtClean="0"/>
              <a:t>MyResourcegroupLB</a:t>
            </a:r>
            <a:endParaRPr lang="en-US" altLang="ko-KR" sz="2000" dirty="0" smtClean="0"/>
          </a:p>
          <a:p>
            <a:r>
              <a:rPr lang="en-US" altLang="ko-KR" sz="2000" dirty="0" smtClean="0"/>
              <a:t>Name : </a:t>
            </a:r>
            <a:r>
              <a:rPr lang="en-US" altLang="ko-KR" sz="2000" dirty="0" err="1" smtClean="0"/>
              <a:t>myLoadBalancer</a:t>
            </a:r>
            <a:endParaRPr lang="en-US" altLang="ko-KR" sz="2000" dirty="0" smtClean="0"/>
          </a:p>
          <a:p>
            <a:r>
              <a:rPr lang="en-US" altLang="ko-KR" sz="2000" dirty="0" smtClean="0"/>
              <a:t>Region : East US</a:t>
            </a:r>
          </a:p>
          <a:p>
            <a:r>
              <a:rPr lang="en-US" altLang="ko-KR" sz="2000" dirty="0" smtClean="0"/>
              <a:t>Type : Public</a:t>
            </a:r>
          </a:p>
          <a:p>
            <a:r>
              <a:rPr lang="en-US" altLang="ko-KR" sz="2000" dirty="0" smtClean="0"/>
              <a:t>SKU : Basic</a:t>
            </a:r>
          </a:p>
          <a:p>
            <a:r>
              <a:rPr lang="en-US" altLang="ko-KR" sz="2000" dirty="0" smtClean="0"/>
              <a:t>Public IP address : Create new</a:t>
            </a:r>
          </a:p>
          <a:p>
            <a:r>
              <a:rPr lang="en-US" altLang="ko-KR" sz="2000" dirty="0" smtClean="0"/>
              <a:t>Public IP address name : </a:t>
            </a:r>
            <a:r>
              <a:rPr lang="en-US" altLang="ko-KR" sz="2000" dirty="0" err="1" smtClean="0"/>
              <a:t>MyPublicIP</a:t>
            </a:r>
            <a:endParaRPr lang="en-US" altLang="ko-KR" sz="2000" dirty="0" smtClean="0"/>
          </a:p>
          <a:p>
            <a:r>
              <a:rPr lang="en-US" altLang="ko-KR" sz="2000" dirty="0" smtClean="0"/>
              <a:t>Assignment : Static</a:t>
            </a:r>
          </a:p>
          <a:p>
            <a:r>
              <a:rPr lang="en-US" altLang="ko-KR" sz="2000" dirty="0" smtClean="0"/>
              <a:t>-&gt; Review + Create -&gt; </a:t>
            </a:r>
            <a:r>
              <a:rPr lang="en-US" altLang="ko-KR" sz="2000" dirty="0" smtClean="0"/>
              <a:t>Create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98134" y="6413863"/>
            <a:ext cx="758179" cy="24819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26035" y="1011981"/>
            <a:ext cx="478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(Load Balancer </a:t>
            </a:r>
            <a:r>
              <a:rPr lang="ko-KR" altLang="en-US" sz="2800" dirty="0" smtClean="0"/>
              <a:t>만들기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46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데모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15738"/>
            <a:ext cx="3397555" cy="49638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02" y="5463921"/>
            <a:ext cx="3004448" cy="5449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22" y="2639748"/>
            <a:ext cx="1944966" cy="62596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8019688">
            <a:off x="1790406" y="4087725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520" y="1815738"/>
            <a:ext cx="1676047" cy="49638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21576" y="2229255"/>
            <a:ext cx="436700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Name : </a:t>
            </a:r>
            <a:r>
              <a:rPr lang="en-US" altLang="ko-KR" sz="2000" dirty="0" err="1" smtClean="0"/>
              <a:t>MyVnet</a:t>
            </a:r>
            <a:endParaRPr lang="en-US" altLang="ko-KR" sz="2000" dirty="0" smtClean="0"/>
          </a:p>
          <a:p>
            <a:r>
              <a:rPr lang="en-US" altLang="ko-KR" sz="2000" dirty="0" smtClean="0"/>
              <a:t>Resource group : </a:t>
            </a:r>
            <a:r>
              <a:rPr lang="en-US" altLang="ko-KR" sz="2000" dirty="0" err="1" smtClean="0"/>
              <a:t>MyResourceGroupLB</a:t>
            </a:r>
            <a:endParaRPr lang="en-US" altLang="ko-KR" sz="2000" dirty="0" smtClean="0"/>
          </a:p>
          <a:p>
            <a:r>
              <a:rPr lang="en-US" altLang="ko-KR" sz="2000" dirty="0" smtClean="0"/>
              <a:t>Subnet Name : </a:t>
            </a:r>
            <a:r>
              <a:rPr lang="en-US" altLang="ko-KR" sz="2000" dirty="0" err="1" smtClean="0"/>
              <a:t>MyBackendSubnet</a:t>
            </a:r>
            <a:endParaRPr lang="en-US" altLang="ko-KR" sz="2000" dirty="0" smtClean="0"/>
          </a:p>
          <a:p>
            <a:r>
              <a:rPr lang="en-US" altLang="ko-KR" sz="2000" dirty="0" smtClean="0"/>
              <a:t>-&gt; Create</a:t>
            </a:r>
            <a:endParaRPr lang="ko-KR" altLang="en-US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9" y="6518366"/>
            <a:ext cx="509444" cy="20901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08915" y="774216"/>
            <a:ext cx="5290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(Backend server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 smtClean="0"/>
              <a:t>	- </a:t>
            </a:r>
            <a:r>
              <a:rPr lang="ko-KR" altLang="en-US" sz="2800" dirty="0" smtClean="0"/>
              <a:t>가상네트워크 </a:t>
            </a:r>
            <a:r>
              <a:rPr lang="ko-KR" altLang="en-US" sz="2800" dirty="0"/>
              <a:t>만들기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12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데모</a:t>
            </a: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2675"/>
            <a:ext cx="3357154" cy="50097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2" y="3548444"/>
            <a:ext cx="2982652" cy="527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05" y="2571199"/>
            <a:ext cx="2008607" cy="62920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9409190">
            <a:off x="1577120" y="2926082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435" y="1802675"/>
            <a:ext cx="5341162" cy="5009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4410" y="3812027"/>
            <a:ext cx="466237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Resource group : </a:t>
            </a:r>
            <a:r>
              <a:rPr lang="en-US" altLang="ko-KR" sz="2000" dirty="0" err="1" smtClean="0"/>
              <a:t>MyResourceGroupLB</a:t>
            </a:r>
            <a:endParaRPr lang="en-US" altLang="ko-KR" sz="2000" dirty="0" smtClean="0"/>
          </a:p>
          <a:p>
            <a:r>
              <a:rPr lang="en-US" altLang="ko-KR" sz="2000" dirty="0" smtClean="0"/>
              <a:t>Virtual machine name : MyVM1</a:t>
            </a:r>
          </a:p>
          <a:p>
            <a:r>
              <a:rPr lang="en-US" altLang="ko-KR" sz="2000" dirty="0" smtClean="0"/>
              <a:t>Availability set : (net) </a:t>
            </a:r>
            <a:r>
              <a:rPr lang="en-US" altLang="ko-KR" sz="2000" dirty="0" err="1" smtClean="0"/>
              <a:t>MyAvailabiltySet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Image : Windows Server 2016 Datacenter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818730" y="679269"/>
            <a:ext cx="469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(Backend server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 VM</a:t>
            </a:r>
            <a:r>
              <a:rPr lang="ko-KR" altLang="en-US" sz="2800" dirty="0"/>
              <a:t>만들기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154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8" y="1815738"/>
            <a:ext cx="5649557" cy="4885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5898" y="2847703"/>
            <a:ext cx="28215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Username : </a:t>
            </a:r>
            <a:r>
              <a:rPr lang="en-US" altLang="ko-KR" sz="2000" dirty="0" err="1" smtClean="0"/>
              <a:t>TestUser</a:t>
            </a:r>
            <a:endParaRPr lang="en-US" altLang="ko-KR" sz="2000" dirty="0" smtClean="0"/>
          </a:p>
          <a:p>
            <a:r>
              <a:rPr lang="en-US" altLang="ko-KR" sz="2000" dirty="0" smtClean="0"/>
              <a:t>Password : Pa55w.rd1234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07" y="4009198"/>
            <a:ext cx="1963188" cy="49858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23875" y="3984172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554295" y="3984172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527" y="3984172"/>
            <a:ext cx="2935982" cy="5236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18730" y="679269"/>
            <a:ext cx="469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(Backend server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 VM</a:t>
            </a:r>
            <a:r>
              <a:rPr lang="ko-KR" altLang="en-US" sz="2800" dirty="0"/>
              <a:t>만들기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93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4" y="1815738"/>
            <a:ext cx="6092419" cy="3593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4148" y="2945717"/>
            <a:ext cx="408466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Virtual network : </a:t>
            </a:r>
            <a:r>
              <a:rPr lang="en-US" altLang="ko-KR" sz="2000" dirty="0" err="1" smtClean="0"/>
              <a:t>MyVnet</a:t>
            </a:r>
            <a:endParaRPr lang="en-US" altLang="ko-KR" sz="2000" dirty="0" smtClean="0"/>
          </a:p>
          <a:p>
            <a:r>
              <a:rPr lang="en-US" altLang="ko-KR" sz="2000" dirty="0" smtClean="0"/>
              <a:t>Subnet : </a:t>
            </a:r>
            <a:r>
              <a:rPr lang="en-US" altLang="ko-KR" sz="2000" dirty="0" err="1" smtClean="0"/>
              <a:t>MyBackendSubnet</a:t>
            </a:r>
            <a:endParaRPr lang="en-US" altLang="ko-KR" sz="2000" dirty="0" smtClean="0"/>
          </a:p>
          <a:p>
            <a:r>
              <a:rPr lang="en-US" altLang="ko-KR" sz="2000" dirty="0" smtClean="0"/>
              <a:t>Public IP : MyVM1-ip</a:t>
            </a:r>
          </a:p>
          <a:p>
            <a:r>
              <a:rPr lang="en-US" altLang="ko-KR" sz="2000" dirty="0" smtClean="0"/>
              <a:t>NIC network security group :     	Advanced</a:t>
            </a:r>
          </a:p>
          <a:p>
            <a:r>
              <a:rPr lang="en-US" altLang="ko-KR" sz="2000" dirty="0" smtClean="0"/>
              <a:t>Configure network security group : 	(new) </a:t>
            </a:r>
            <a:r>
              <a:rPr lang="en-US" altLang="ko-KR" sz="2000" dirty="0" err="1" smtClean="0"/>
              <a:t>MyNetworkSecurityGroup</a:t>
            </a:r>
            <a:endParaRPr lang="ko-KR" altLang="en-US" sz="2000" dirty="0"/>
          </a:p>
        </p:txBody>
      </p:sp>
      <p:sp>
        <p:nvSpPr>
          <p:cNvPr id="6" name="오른쪽 화살표 5"/>
          <p:cNvSpPr/>
          <p:nvPr/>
        </p:nvSpPr>
        <p:spPr>
          <a:xfrm>
            <a:off x="8168811" y="3794781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042" y="3794781"/>
            <a:ext cx="3291843" cy="5486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730" y="679269"/>
            <a:ext cx="469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(Backend server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 VM</a:t>
            </a:r>
            <a:r>
              <a:rPr lang="ko-KR" altLang="en-US" sz="2800" dirty="0"/>
              <a:t>만들기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96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0609"/>
            <a:ext cx="7458891" cy="295054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1097280" y="5294401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12" y="5292457"/>
            <a:ext cx="2563058" cy="55058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327570" y="5294401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801" y="5291485"/>
            <a:ext cx="1597609" cy="55155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592410" y="5291485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54387" y="5291485"/>
            <a:ext cx="463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똑같은 방식으로 </a:t>
            </a:r>
            <a:r>
              <a:rPr lang="en-US" altLang="ko-KR" sz="2400" dirty="0" smtClean="0"/>
              <a:t>My VM2-ip </a:t>
            </a:r>
            <a:r>
              <a:rPr lang="ko-KR" altLang="en-US" sz="2400" dirty="0" smtClean="0"/>
              <a:t>생성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8730" y="679269"/>
            <a:ext cx="4696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(Backend server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 VM</a:t>
            </a:r>
            <a:r>
              <a:rPr lang="ko-KR" altLang="en-US" sz="2800" dirty="0"/>
              <a:t>만들기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26725" y="4529487"/>
            <a:ext cx="463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Boot diagnostics : Off</a:t>
            </a:r>
          </a:p>
        </p:txBody>
      </p:sp>
    </p:spTree>
    <p:extLst>
      <p:ext uri="{BB962C8B-B14F-4D97-AF65-F5344CB8AC3E}">
        <p14:creationId xmlns:p14="http://schemas.microsoft.com/office/powerpoint/2010/main" val="19123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30042"/>
            <a:ext cx="1855392" cy="49365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44464"/>
            <a:ext cx="2007952" cy="582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905" y="1830042"/>
            <a:ext cx="6916115" cy="306747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52673" y="2603142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464" y="3151782"/>
            <a:ext cx="7655833" cy="3882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8730" y="679269"/>
            <a:ext cx="5336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(Backend server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 VM</a:t>
            </a:r>
            <a:r>
              <a:rPr lang="ko-KR" altLang="en-US" sz="2800" dirty="0" smtClean="0"/>
              <a:t>에 대한 </a:t>
            </a:r>
            <a:r>
              <a:rPr lang="en-US" altLang="ko-KR" sz="2800" dirty="0" smtClean="0"/>
              <a:t>NSG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규칙 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32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9467"/>
            <a:ext cx="2695951" cy="49632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580552"/>
            <a:ext cx="2517415" cy="4094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463" y="3263099"/>
            <a:ext cx="5315692" cy="208626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793231" y="4031912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97627" y="3302288"/>
            <a:ext cx="587819" cy="327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18730" y="679269"/>
            <a:ext cx="5336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(Backend server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 VM</a:t>
            </a:r>
            <a:r>
              <a:rPr lang="ko-KR" altLang="en-US" sz="2800" dirty="0" smtClean="0"/>
              <a:t>에 대한 </a:t>
            </a:r>
            <a:r>
              <a:rPr lang="en-US" altLang="ko-KR" sz="2800" dirty="0" smtClean="0"/>
              <a:t>NSG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규칙 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81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5738"/>
            <a:ext cx="2978331" cy="4934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8697" y="2377440"/>
            <a:ext cx="312202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Source : Service Tag</a:t>
            </a:r>
          </a:p>
          <a:p>
            <a:r>
              <a:rPr lang="en-US" altLang="ko-KR" sz="2000" dirty="0" smtClean="0"/>
              <a:t>Source service tag : Internet</a:t>
            </a:r>
          </a:p>
          <a:p>
            <a:r>
              <a:rPr lang="en-US" altLang="ko-KR" sz="2000" dirty="0" smtClean="0"/>
              <a:t>Destination port ranges : 80</a:t>
            </a:r>
          </a:p>
          <a:p>
            <a:r>
              <a:rPr lang="en-US" altLang="ko-KR" sz="2000" dirty="0" smtClean="0"/>
              <a:t>Protocol : TCP</a:t>
            </a:r>
          </a:p>
          <a:p>
            <a:r>
              <a:rPr lang="en-US" altLang="ko-KR" sz="2000" dirty="0" smtClean="0"/>
              <a:t>Priority : 100</a:t>
            </a:r>
          </a:p>
          <a:p>
            <a:r>
              <a:rPr lang="en-US" altLang="ko-KR" sz="2000" dirty="0" smtClean="0"/>
              <a:t>Name : </a:t>
            </a:r>
            <a:r>
              <a:rPr lang="en-US" altLang="ko-KR" sz="2000" dirty="0" err="1" smtClean="0"/>
              <a:t>MyHTTPRule</a:t>
            </a:r>
            <a:endParaRPr lang="en-US" altLang="ko-KR" sz="2000" dirty="0" smtClean="0"/>
          </a:p>
          <a:p>
            <a:r>
              <a:rPr lang="en-US" altLang="ko-KR" sz="2000" dirty="0" smtClean="0"/>
              <a:t>Description : Allow HTTP.</a:t>
            </a:r>
          </a:p>
          <a:p>
            <a:r>
              <a:rPr lang="en-US" altLang="ko-KR" sz="2000" dirty="0" smtClean="0"/>
              <a:t>-&gt; Add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23406" y="6397356"/>
            <a:ext cx="587819" cy="327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760720" y="3654712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52" y="1815739"/>
            <a:ext cx="3026483" cy="4934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54834" y="2377440"/>
            <a:ext cx="3500846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Source : Service Tag</a:t>
            </a:r>
          </a:p>
          <a:p>
            <a:r>
              <a:rPr lang="en-US" altLang="ko-KR" sz="2000" dirty="0" smtClean="0"/>
              <a:t>Source service tag : Internet</a:t>
            </a:r>
          </a:p>
          <a:p>
            <a:r>
              <a:rPr lang="en-US" altLang="ko-KR" sz="2000" dirty="0" smtClean="0"/>
              <a:t>Destination port ranges : 3389</a:t>
            </a:r>
          </a:p>
          <a:p>
            <a:r>
              <a:rPr lang="en-US" altLang="ko-KR" sz="2000" dirty="0" smtClean="0"/>
              <a:t>Protocol : TCP</a:t>
            </a:r>
          </a:p>
          <a:p>
            <a:r>
              <a:rPr lang="en-US" altLang="ko-KR" sz="2000" dirty="0" smtClean="0"/>
              <a:t>Priority : 200</a:t>
            </a:r>
          </a:p>
          <a:p>
            <a:r>
              <a:rPr lang="en-US" altLang="ko-KR" sz="2000" dirty="0" smtClean="0"/>
              <a:t>Name : </a:t>
            </a:r>
            <a:r>
              <a:rPr lang="en-US" altLang="ko-KR" sz="2000" dirty="0" err="1" smtClean="0"/>
              <a:t>MyRDPRule</a:t>
            </a:r>
            <a:endParaRPr lang="en-US" altLang="ko-KR" sz="2000" dirty="0" smtClean="0"/>
          </a:p>
          <a:p>
            <a:r>
              <a:rPr lang="en-US" altLang="ko-KR" sz="2000" dirty="0" smtClean="0"/>
              <a:t>Description : Allow RDP</a:t>
            </a:r>
          </a:p>
          <a:p>
            <a:r>
              <a:rPr lang="en-US" altLang="ko-KR" sz="2000" dirty="0" smtClean="0"/>
              <a:t>-&gt; Add</a:t>
            </a:r>
            <a:endParaRPr lang="ko-KR" alt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67131" y="6475736"/>
            <a:ext cx="587819" cy="327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18730" y="679269"/>
            <a:ext cx="5336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(Backend server </a:t>
            </a:r>
            <a:r>
              <a:rPr lang="ko-KR" altLang="en-US" sz="2800" dirty="0" smtClean="0"/>
              <a:t>만들기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 VM</a:t>
            </a:r>
            <a:r>
              <a:rPr lang="ko-KR" altLang="en-US" sz="2800" dirty="0" smtClean="0"/>
              <a:t>에 대한 </a:t>
            </a:r>
            <a:r>
              <a:rPr lang="en-US" altLang="ko-KR" sz="2800" dirty="0" smtClean="0"/>
              <a:t>NSG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규칙 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20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0061"/>
            <a:ext cx="2246811" cy="4583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599870"/>
            <a:ext cx="2246811" cy="53213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344090" y="3591619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322" y="1840061"/>
            <a:ext cx="6086675" cy="4583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824" y="4140259"/>
            <a:ext cx="7468833" cy="413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8730" y="679269"/>
            <a:ext cx="600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(Load Balancer</a:t>
            </a:r>
            <a:r>
              <a:rPr lang="ko-KR" altLang="en-US" sz="2800" dirty="0" smtClean="0"/>
              <a:t>에 대한 리소스 만들기</a:t>
            </a:r>
            <a:r>
              <a:rPr lang="en-US" altLang="ko-KR" sz="2800" dirty="0"/>
              <a:t>	</a:t>
            </a:r>
            <a:r>
              <a:rPr lang="en-US" altLang="ko-KR" sz="2800" dirty="0" smtClean="0"/>
              <a:t>- Backend Address pool</a:t>
            </a:r>
            <a:r>
              <a:rPr lang="ko-KR" altLang="en-US" sz="2800" dirty="0" smtClean="0"/>
              <a:t> 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60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 smtClean="0"/>
              <a:t> </a:t>
            </a:r>
            <a:r>
              <a:rPr lang="ko-KR" altLang="en-US" sz="3600" dirty="0" smtClean="0"/>
              <a:t>들어가기 전</a:t>
            </a:r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 smtClean="0"/>
              <a:t> Load Balancer </a:t>
            </a:r>
            <a:r>
              <a:rPr lang="ko-KR" altLang="en-US" sz="3600" dirty="0" smtClean="0"/>
              <a:t>구성</a:t>
            </a:r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/>
              <a:t> </a:t>
            </a:r>
            <a:r>
              <a:rPr lang="en-US" altLang="ko-KR" sz="3600" dirty="0" smtClean="0"/>
              <a:t>Load Balancer </a:t>
            </a:r>
            <a:r>
              <a:rPr lang="ko-KR" altLang="en-US" sz="3600" dirty="0" smtClean="0"/>
              <a:t>개념</a:t>
            </a:r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/>
              <a:t> </a:t>
            </a:r>
            <a:r>
              <a:rPr lang="en-US" altLang="ko-KR" sz="3600" dirty="0" smtClean="0"/>
              <a:t>Load Balancer </a:t>
            </a:r>
            <a:r>
              <a:rPr lang="ko-KR" altLang="en-US" sz="3600" dirty="0" smtClean="0"/>
              <a:t>데모</a:t>
            </a:r>
            <a:endParaRPr lang="en-US" altLang="ko-KR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600" dirty="0"/>
              <a:t> </a:t>
            </a:r>
            <a:r>
              <a:rPr lang="ko-KR" altLang="en-US" sz="3600" dirty="0" smtClean="0"/>
              <a:t>참고 자료 </a:t>
            </a:r>
            <a:r>
              <a:rPr lang="en-US" altLang="ko-KR" sz="3600" smtClean="0"/>
              <a:t>&amp; Q&amp;A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226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5738"/>
            <a:ext cx="2505425" cy="4058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22" y="4819222"/>
            <a:ext cx="2286940" cy="5436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30" y="3197055"/>
            <a:ext cx="5344271" cy="129558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03698" y="3570526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41371" y="3230271"/>
            <a:ext cx="587819" cy="327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18730" y="679269"/>
            <a:ext cx="600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(Load Balancer</a:t>
            </a:r>
            <a:r>
              <a:rPr lang="ko-KR" altLang="en-US" sz="2800" dirty="0" smtClean="0"/>
              <a:t>에 대한 리소스 만들기</a:t>
            </a:r>
            <a:r>
              <a:rPr lang="en-US" altLang="ko-KR" sz="2800" dirty="0"/>
              <a:t>	</a:t>
            </a:r>
            <a:r>
              <a:rPr lang="en-US" altLang="ko-KR" sz="2800" dirty="0" smtClean="0"/>
              <a:t>- Backend Address pool</a:t>
            </a:r>
            <a:r>
              <a:rPr lang="ko-KR" altLang="en-US" sz="2800" dirty="0" smtClean="0"/>
              <a:t> 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75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1961"/>
            <a:ext cx="2958097" cy="4928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6770" y="2029429"/>
            <a:ext cx="456547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Name : </a:t>
            </a:r>
            <a:r>
              <a:rPr lang="en-US" altLang="ko-KR" sz="2000" dirty="0" err="1" smtClean="0"/>
              <a:t>MyBackEndPool</a:t>
            </a:r>
            <a:endParaRPr lang="en-US" altLang="ko-KR" sz="2000" dirty="0" smtClean="0"/>
          </a:p>
          <a:p>
            <a:r>
              <a:rPr lang="en-US" altLang="ko-KR" sz="2000" dirty="0" smtClean="0"/>
              <a:t>Virtual network : </a:t>
            </a:r>
            <a:r>
              <a:rPr lang="en-US" altLang="ko-KR" sz="2000" dirty="0" err="1" smtClean="0"/>
              <a:t>MyVnet</a:t>
            </a:r>
            <a:endParaRPr lang="en-US" altLang="ko-KR" sz="2000" dirty="0" smtClean="0"/>
          </a:p>
          <a:p>
            <a:r>
              <a:rPr lang="en-US" altLang="ko-KR" sz="2000" dirty="0" smtClean="0"/>
              <a:t>Associated to : Virtual machine</a:t>
            </a:r>
          </a:p>
          <a:p>
            <a:r>
              <a:rPr lang="en-US" altLang="ko-KR" sz="2000" dirty="0" smtClean="0"/>
              <a:t>Virtual machines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Virtual machine	IP address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myvm1			ipconfig 1 (10.1.0.4)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myvm2			ipconfig 1 (10.1.0.5)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123406" y="6374054"/>
            <a:ext cx="587819" cy="327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492240" y="3727558"/>
            <a:ext cx="667232" cy="5486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30" y="1811962"/>
            <a:ext cx="2986645" cy="4928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07086" y="4963886"/>
            <a:ext cx="326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입력한 값들이 제대로 들어갔는지 확인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18730" y="679269"/>
            <a:ext cx="600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(Load Balancer</a:t>
            </a:r>
            <a:r>
              <a:rPr lang="ko-KR" altLang="en-US" sz="2800" dirty="0" smtClean="0"/>
              <a:t>에 대한 리소스 만들기</a:t>
            </a:r>
            <a:r>
              <a:rPr lang="en-US" altLang="ko-KR" sz="2800" dirty="0"/>
              <a:t>	</a:t>
            </a:r>
            <a:r>
              <a:rPr lang="en-US" altLang="ko-KR" sz="2800" dirty="0" smtClean="0"/>
              <a:t>- Backend Address pool</a:t>
            </a:r>
            <a:r>
              <a:rPr lang="ko-KR" altLang="en-US" sz="2800" dirty="0" smtClean="0"/>
              <a:t> 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09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" y="1828066"/>
            <a:ext cx="1905149" cy="42959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2506040" y="1828065"/>
            <a:ext cx="537605" cy="4292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45" y="1828065"/>
            <a:ext cx="9107381" cy="429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1" y="2348033"/>
            <a:ext cx="2094240" cy="441852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98863" y="4397095"/>
            <a:ext cx="537605" cy="4292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116908"/>
            <a:ext cx="1946365" cy="453034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152334" y="4394636"/>
            <a:ext cx="537605" cy="4292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9939" y="3645870"/>
            <a:ext cx="6789826" cy="1822854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958046" y="3646755"/>
            <a:ext cx="587828" cy="4288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18730" y="1080561"/>
            <a:ext cx="637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(Health Probe </a:t>
            </a:r>
            <a:r>
              <a:rPr lang="ko-KR" altLang="en-US" sz="2800" dirty="0" smtClean="0"/>
              <a:t>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49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6739"/>
            <a:ext cx="6173744" cy="4343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2572" y="2586446"/>
            <a:ext cx="427155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Name : </a:t>
            </a:r>
            <a:r>
              <a:rPr lang="en-US" altLang="ko-KR" sz="2000" dirty="0" err="1" smtClean="0"/>
              <a:t>MyHealthProbe</a:t>
            </a:r>
            <a:endParaRPr lang="en-US" altLang="ko-KR" sz="2000" dirty="0" smtClean="0"/>
          </a:p>
          <a:p>
            <a:r>
              <a:rPr lang="en-US" altLang="ko-KR" sz="2000" dirty="0" smtClean="0"/>
              <a:t>Protocol : HTTP</a:t>
            </a:r>
          </a:p>
          <a:p>
            <a:r>
              <a:rPr lang="en-US" altLang="ko-KR" sz="2000" dirty="0" smtClean="0"/>
              <a:t>Port : 80</a:t>
            </a:r>
          </a:p>
          <a:p>
            <a:r>
              <a:rPr lang="en-US" altLang="ko-KR" sz="2000" dirty="0" smtClean="0"/>
              <a:t>Path : /</a:t>
            </a:r>
            <a:endParaRPr lang="en-US" altLang="ko-KR" dirty="0" smtClean="0"/>
          </a:p>
          <a:p>
            <a:r>
              <a:rPr lang="en-US" altLang="ko-KR" sz="2000" dirty="0" smtClean="0"/>
              <a:t>Internal : 15</a:t>
            </a:r>
          </a:p>
          <a:p>
            <a:r>
              <a:rPr lang="en-US" altLang="ko-KR" sz="2000" dirty="0" smtClean="0"/>
              <a:t>Unhealthy threshold : 2</a:t>
            </a:r>
          </a:p>
          <a:p>
            <a:r>
              <a:rPr lang="en-US" altLang="ko-KR" sz="2000" dirty="0" smtClean="0"/>
              <a:t>-&gt; 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730" y="1080561"/>
            <a:ext cx="637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(Health Probe </a:t>
            </a:r>
            <a:r>
              <a:rPr lang="ko-KR" altLang="en-US" sz="2800" dirty="0" smtClean="0"/>
              <a:t>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10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5738"/>
            <a:ext cx="2486372" cy="2753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96673"/>
            <a:ext cx="2552119" cy="3951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257" y="1837720"/>
            <a:ext cx="5315692" cy="137179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83652" y="2308984"/>
            <a:ext cx="537605" cy="4292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10743" y="1824657"/>
            <a:ext cx="509451" cy="3307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257" y="3448598"/>
            <a:ext cx="3938526" cy="330687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5400000">
            <a:off x="6451721" y="3120696"/>
            <a:ext cx="226022" cy="4297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26034" y="3735977"/>
            <a:ext cx="5969726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Name : </a:t>
            </a:r>
            <a:r>
              <a:rPr lang="en-US" altLang="ko-KR" sz="2000" dirty="0" err="1" smtClean="0"/>
              <a:t>MyLoadBalancerRule</a:t>
            </a:r>
            <a:endParaRPr lang="en-US" altLang="ko-KR" sz="2000" dirty="0" smtClean="0"/>
          </a:p>
          <a:p>
            <a:r>
              <a:rPr lang="en-US" altLang="ko-KR" sz="2000" dirty="0" smtClean="0"/>
              <a:t>Frontend IP address : </a:t>
            </a:r>
            <a:r>
              <a:rPr lang="en-US" altLang="ko-KR" sz="2000" dirty="0" err="1" smtClean="0"/>
              <a:t>LoadBalancerFrontEnd</a:t>
            </a:r>
            <a:endParaRPr lang="en-US" altLang="ko-KR" sz="2000" dirty="0" smtClean="0"/>
          </a:p>
          <a:p>
            <a:r>
              <a:rPr lang="en-US" altLang="ko-KR" sz="2000" dirty="0" smtClean="0"/>
              <a:t>Protocol : 80</a:t>
            </a:r>
          </a:p>
          <a:p>
            <a:r>
              <a:rPr lang="en-US" altLang="ko-KR" sz="2000" dirty="0" smtClean="0"/>
              <a:t>Backend port : 80</a:t>
            </a:r>
          </a:p>
          <a:p>
            <a:r>
              <a:rPr lang="en-US" altLang="ko-KR" sz="2000" dirty="0" smtClean="0"/>
              <a:t>Backend pool : </a:t>
            </a:r>
            <a:r>
              <a:rPr lang="en-US" altLang="ko-KR" sz="2000" dirty="0" err="1" smtClean="0"/>
              <a:t>MyBackendPool</a:t>
            </a:r>
            <a:endParaRPr lang="en-US" altLang="ko-KR" sz="2000" dirty="0" smtClean="0"/>
          </a:p>
          <a:p>
            <a:r>
              <a:rPr lang="en-US" altLang="ko-KR" sz="2000" dirty="0" smtClean="0"/>
              <a:t>Health probe : </a:t>
            </a:r>
            <a:r>
              <a:rPr lang="en-US" altLang="ko-KR" sz="2000" dirty="0" err="1" smtClean="0"/>
              <a:t>MyHealthProbe</a:t>
            </a:r>
            <a:endParaRPr lang="en-US" altLang="ko-KR" sz="2000" dirty="0" smtClean="0"/>
          </a:p>
          <a:p>
            <a:r>
              <a:rPr lang="en-US" altLang="ko-KR" sz="2000" dirty="0" smtClean="0"/>
              <a:t>-&gt; 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8730" y="1064993"/>
            <a:ext cx="637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(Load Balancer Rule </a:t>
            </a:r>
            <a:r>
              <a:rPr lang="ko-KR" altLang="en-US" sz="2800" dirty="0" smtClean="0"/>
              <a:t>만들기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09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35310"/>
            <a:ext cx="1011603" cy="89920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2108881" y="2070280"/>
            <a:ext cx="537605" cy="4292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487" y="1835310"/>
            <a:ext cx="9382888" cy="2005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6487" y="3840480"/>
            <a:ext cx="938288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 install IIS server role</a:t>
            </a:r>
          </a:p>
          <a:p>
            <a:r>
              <a:rPr lang="en-US" altLang="ko-KR" sz="2000" dirty="0"/>
              <a:t> Install-</a:t>
            </a:r>
            <a:r>
              <a:rPr lang="en-US" altLang="ko-KR" sz="2000" dirty="0" err="1"/>
              <a:t>WindowsFeature</a:t>
            </a:r>
            <a:r>
              <a:rPr lang="en-US" altLang="ko-KR" sz="2000" dirty="0"/>
              <a:t> -name Web-Server -</a:t>
            </a:r>
            <a:r>
              <a:rPr lang="en-US" altLang="ko-KR" sz="2000" dirty="0" err="1"/>
              <a:t>IncludeManagementTools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# remove default </a:t>
            </a:r>
            <a:r>
              <a:rPr lang="en-US" altLang="ko-KR" sz="2000" dirty="0" err="1"/>
              <a:t>htm</a:t>
            </a:r>
            <a:r>
              <a:rPr lang="en-US" altLang="ko-KR" sz="2000" dirty="0"/>
              <a:t> file</a:t>
            </a:r>
          </a:p>
          <a:p>
            <a:r>
              <a:rPr lang="en-US" altLang="ko-KR" sz="2000" dirty="0"/>
              <a:t> remove-item  C:\inetpub\wwwroot\iisstart.htm</a:t>
            </a:r>
          </a:p>
          <a:p>
            <a:endParaRPr lang="en-US" altLang="ko-KR" sz="2000" dirty="0"/>
          </a:p>
          <a:p>
            <a:r>
              <a:rPr lang="en-US" altLang="ko-KR" sz="2000" dirty="0"/>
              <a:t> # Add a new </a:t>
            </a:r>
            <a:r>
              <a:rPr lang="en-US" altLang="ko-KR" sz="2000" dirty="0" err="1"/>
              <a:t>htm</a:t>
            </a:r>
            <a:r>
              <a:rPr lang="en-US" altLang="ko-KR" sz="2000" dirty="0"/>
              <a:t> file that displays server name</a:t>
            </a:r>
          </a:p>
          <a:p>
            <a:r>
              <a:rPr lang="en-US" altLang="ko-KR" sz="2000" dirty="0"/>
              <a:t> Add-Content -Path "C:\inetpub\wwwroot\iisstart.htm" -Value $("Hello World from " + $</a:t>
            </a:r>
            <a:r>
              <a:rPr lang="en-US" altLang="ko-KR" sz="2000" dirty="0" err="1"/>
              <a:t>env:computername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>
            <a:off x="2108881" y="3214810"/>
            <a:ext cx="537605" cy="42926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082" y="3019332"/>
            <a:ext cx="1011603" cy="8202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730" y="679269"/>
            <a:ext cx="600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(Load Balancer </a:t>
            </a:r>
            <a:r>
              <a:rPr lang="ko-KR" altLang="en-US" sz="2800" dirty="0" smtClean="0"/>
              <a:t>테스트</a:t>
            </a:r>
            <a:endParaRPr lang="en-US" altLang="ko-KR" sz="2800" dirty="0" smtClean="0"/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- VM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IIS 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49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데모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42658"/>
            <a:ext cx="10133943" cy="2273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8730" y="1080561"/>
            <a:ext cx="600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(Load Balancer </a:t>
            </a:r>
            <a:r>
              <a:rPr lang="ko-KR" altLang="en-US" sz="2800" dirty="0" smtClean="0"/>
              <a:t>테스트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46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 </a:t>
            </a:r>
            <a:r>
              <a:rPr lang="en-US" altLang="ko-KR" dirty="0" smtClean="0"/>
              <a:t>&amp; 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docs.microsoft.com/ko-kr/azure/load-balancer/load-balancer-overview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docs.microsoft.com/ko-kr/azure/load-balancer/load-balancer-outbound-rules-overview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hsp1116.tistory.com/35</a:t>
            </a:r>
            <a:r>
              <a:rPr lang="en-US" altLang="ko-KR" dirty="0" smtClean="0"/>
              <a:t> ; hash algorithm</a:t>
            </a:r>
          </a:p>
          <a:p>
            <a:r>
              <a:rPr lang="en-US" altLang="ko-KR" dirty="0">
                <a:hlinkClick r:id="rId5"/>
              </a:rPr>
              <a:t>https://docs.microsoft.com/ko-kr/azure/load-balancer/quickstart-create-basic-load-balancer-portal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8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들어가기 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54292"/>
            <a:ext cx="10058400" cy="4659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000" dirty="0" smtClean="0"/>
              <a:t> Load balancing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backend resource </a:t>
            </a:r>
            <a:r>
              <a:rPr lang="ko-KR" altLang="en-US" sz="2600" dirty="0" smtClean="0"/>
              <a:t>또는 서버 그룹에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smtClean="0"/>
              <a:t>load</a:t>
            </a:r>
            <a:r>
              <a:rPr lang="ko-KR" altLang="en-US" sz="2600" dirty="0" smtClean="0"/>
              <a:t> 또는 수신 네트워크 </a:t>
            </a:r>
            <a:r>
              <a:rPr lang="en-US" altLang="ko-KR" sz="2600" dirty="0" smtClean="0"/>
              <a:t>traffic</a:t>
            </a:r>
            <a:r>
              <a:rPr lang="ko-KR" altLang="en-US" sz="2600" dirty="0" smtClean="0"/>
              <a:t>을 효율적으로 분배하는 것</a:t>
            </a:r>
            <a:endParaRPr lang="en-US" altLang="ko-KR" sz="2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Azure Load Balancer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600" dirty="0" smtClean="0"/>
              <a:t> OSI(Open Systems Interconnection) </a:t>
            </a:r>
            <a:r>
              <a:rPr lang="ko-KR" altLang="en-US" sz="2600" dirty="0" smtClean="0"/>
              <a:t>모델의 </a:t>
            </a:r>
            <a:r>
              <a:rPr lang="en-US" altLang="ko-KR" sz="2600" dirty="0" smtClean="0"/>
              <a:t>L4</a:t>
            </a:r>
            <a:r>
              <a:rPr lang="ko-KR" altLang="en-US" sz="2600" dirty="0" smtClean="0"/>
              <a:t>에서 작동</a:t>
            </a:r>
            <a:endParaRPr lang="en-US" altLang="ko-KR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600" dirty="0"/>
              <a:t> </a:t>
            </a:r>
            <a:r>
              <a:rPr lang="ko-KR" altLang="en-US" sz="2600" dirty="0" smtClean="0"/>
              <a:t>지정된 </a:t>
            </a:r>
            <a:r>
              <a:rPr lang="en-US" altLang="ko-KR" sz="2600" dirty="0" smtClean="0"/>
              <a:t>load balancing </a:t>
            </a:r>
            <a:r>
              <a:rPr lang="ko-KR" altLang="en-US" sz="2600" dirty="0" smtClean="0"/>
              <a:t>규칙 및 </a:t>
            </a:r>
            <a:r>
              <a:rPr lang="en-US" altLang="ko-KR" sz="2600" dirty="0" smtClean="0"/>
              <a:t>health probes</a:t>
            </a:r>
            <a:r>
              <a:rPr lang="ko-KR" altLang="en-US" sz="2600" dirty="0" smtClean="0"/>
              <a:t>에 따라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smtClean="0"/>
              <a:t>Load Balancer</a:t>
            </a:r>
            <a:r>
              <a:rPr lang="ko-KR" altLang="en-US" sz="2600" dirty="0" smtClean="0"/>
              <a:t>의 </a:t>
            </a:r>
            <a:r>
              <a:rPr lang="en-US" altLang="ko-KR" sz="2600" dirty="0" smtClean="0"/>
              <a:t>front end</a:t>
            </a:r>
            <a:r>
              <a:rPr lang="ko-KR" altLang="en-US" sz="2600" dirty="0" smtClean="0"/>
              <a:t>에 도착하는 새로운 </a:t>
            </a:r>
            <a:r>
              <a:rPr lang="en-US" altLang="ko-KR" sz="2600" dirty="0" smtClean="0"/>
              <a:t>inbound flows</a:t>
            </a:r>
            <a:r>
              <a:rPr lang="ko-KR" altLang="en-US" sz="2600" dirty="0" smtClean="0"/>
              <a:t>를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smtClean="0"/>
              <a:t>back-end pool instances</a:t>
            </a:r>
            <a:r>
              <a:rPr lang="ko-KR" altLang="en-US" sz="2600" dirty="0" smtClean="0"/>
              <a:t>로 분</a:t>
            </a:r>
            <a:r>
              <a:rPr lang="ko-KR" altLang="en-US" sz="2600" dirty="0"/>
              <a:t>배</a:t>
            </a:r>
            <a:endParaRPr lang="en-US" altLang="ko-KR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600" dirty="0" smtClean="0"/>
              <a:t>back-end instances</a:t>
            </a:r>
            <a:r>
              <a:rPr lang="ko-KR" altLang="en-US" sz="2600" dirty="0" smtClean="0"/>
              <a:t>는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smtClean="0"/>
              <a:t>Azure Virtual Machines</a:t>
            </a:r>
            <a:r>
              <a:rPr lang="ko-KR" altLang="en-US" sz="2600" dirty="0"/>
              <a:t> </a:t>
            </a:r>
            <a:r>
              <a:rPr lang="ko-KR" altLang="en-US" sz="2600" dirty="0" smtClean="0"/>
              <a:t>또는 </a:t>
            </a:r>
            <a:r>
              <a:rPr lang="en-US" altLang="ko-KR" sz="2600" dirty="0" smtClean="0"/>
              <a:t>virtual </a:t>
            </a:r>
            <a:r>
              <a:rPr lang="en-US" altLang="ko-KR" sz="2600" dirty="0"/>
              <a:t>m</a:t>
            </a:r>
            <a:r>
              <a:rPr lang="en-US" altLang="ko-KR" sz="2600" dirty="0" smtClean="0"/>
              <a:t>achine scale set</a:t>
            </a:r>
            <a:r>
              <a:rPr lang="ko-KR" altLang="en-US" sz="2600" dirty="0" smtClean="0"/>
              <a:t>의 </a:t>
            </a:r>
            <a:r>
              <a:rPr lang="en-US" altLang="ko-KR" sz="2600" dirty="0" smtClean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20324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31434"/>
            <a:ext cx="10058400" cy="45779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</a:t>
            </a:r>
            <a:r>
              <a:rPr lang="en-US" altLang="ko-KR" sz="2800" dirty="0" smtClean="0"/>
              <a:t>Frontend IP </a:t>
            </a:r>
            <a:r>
              <a:rPr lang="ko-KR" altLang="en-US" sz="2800" dirty="0" smtClean="0"/>
              <a:t>구성</a:t>
            </a:r>
            <a:endParaRPr lang="en-US" altLang="ko-KR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Load Balancer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IP </a:t>
            </a:r>
            <a:r>
              <a:rPr lang="ko-KR" altLang="en-US" sz="2400" dirty="0" smtClean="0"/>
              <a:t>주소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Clients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위한 접점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Backend pool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수신 요청을 처리 할 </a:t>
            </a:r>
            <a:r>
              <a:rPr lang="en-US" altLang="ko-KR" sz="2400" dirty="0" smtClean="0"/>
              <a:t>virtual machine scale set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virtual machine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instance group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Backend pool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을 추가하거나 제거하면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load resource</a:t>
            </a:r>
            <a:r>
              <a:rPr lang="ko-KR" altLang="en-US" sz="2400" dirty="0" smtClean="0"/>
              <a:t>에 대한 추가 작업없이 </a:t>
            </a:r>
            <a:r>
              <a:rPr lang="en-US" altLang="ko-KR" sz="2400" dirty="0" smtClean="0"/>
              <a:t>load balancer</a:t>
            </a:r>
            <a:r>
              <a:rPr lang="ko-KR" altLang="en-US" sz="2400" dirty="0" smtClean="0"/>
              <a:t>가 재구성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 Health probes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Backend pool</a:t>
            </a:r>
            <a:r>
              <a:rPr lang="ko-KR" altLang="en-US" sz="2400" dirty="0" smtClean="0"/>
              <a:t>에 있는 </a:t>
            </a:r>
            <a:r>
              <a:rPr lang="en-US" altLang="ko-KR" sz="2400" dirty="0" smtClean="0"/>
              <a:t>instance</a:t>
            </a:r>
            <a:r>
              <a:rPr lang="ko-KR" altLang="en-US" sz="2400" dirty="0" smtClean="0"/>
              <a:t>의 상태를 판별하는 데 사용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probe</a:t>
            </a:r>
            <a:r>
              <a:rPr lang="ko-KR" altLang="en-US" sz="2400" dirty="0" smtClean="0"/>
              <a:t>가 응답하지 않으면 </a:t>
            </a:r>
            <a:r>
              <a:rPr lang="en-US" altLang="ko-KR" sz="2400" dirty="0" smtClean="0"/>
              <a:t>Load Balancer</a:t>
            </a:r>
            <a:r>
              <a:rPr lang="ko-KR" altLang="en-US" sz="2400" dirty="0" smtClean="0"/>
              <a:t>가 새 연결 전송을 중지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475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54294"/>
            <a:ext cx="10058400" cy="4646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 Load balancing rules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Load balancer</a:t>
            </a:r>
            <a:r>
              <a:rPr lang="ko-KR" altLang="en-US" sz="2400" dirty="0" smtClean="0"/>
              <a:t>에게 수행해야하는 시기를 알려주는 규칙</a:t>
            </a:r>
            <a:endParaRPr lang="en-US" altLang="ko-KR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Inbound NAT rules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특정 </a:t>
            </a:r>
            <a:r>
              <a:rPr lang="en-US" altLang="ko-KR" sz="2400" dirty="0" smtClean="0"/>
              <a:t>frontend IP </a:t>
            </a:r>
            <a:r>
              <a:rPr lang="ko-KR" altLang="en-US" sz="2400" dirty="0" smtClean="0"/>
              <a:t>주소의 특정 포트에서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가상 네트워크 내부의 특정 </a:t>
            </a:r>
            <a:r>
              <a:rPr lang="en-US" altLang="ko-KR" sz="2400" dirty="0" smtClean="0"/>
              <a:t>backend instance</a:t>
            </a:r>
            <a:r>
              <a:rPr lang="ko-KR" altLang="en-US" sz="2400" dirty="0" smtClean="0"/>
              <a:t>의 특정 포트로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트래픽을 전달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포트 전달은 </a:t>
            </a:r>
            <a:r>
              <a:rPr lang="en-US" altLang="ko-KR" sz="2400" dirty="0" smtClean="0"/>
              <a:t>load balancing</a:t>
            </a:r>
            <a:r>
              <a:rPr lang="ko-KR" altLang="en-US" sz="2400" dirty="0" smtClean="0"/>
              <a:t>과 동일한 </a:t>
            </a:r>
            <a:r>
              <a:rPr lang="en-US" altLang="ko-KR" sz="2400" dirty="0" smtClean="0"/>
              <a:t>hash-based </a:t>
            </a:r>
            <a:r>
              <a:rPr lang="ko-KR" altLang="en-US" sz="2400" dirty="0" smtClean="0"/>
              <a:t>분배로 수행</a:t>
            </a:r>
            <a:r>
              <a:rPr lang="en-US" altLang="ko-KR" sz="2400" dirty="0" smtClean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 Out bound rules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Backend pool</a:t>
            </a:r>
            <a:r>
              <a:rPr lang="ko-KR" altLang="en-US" sz="2600" dirty="0" smtClean="0"/>
              <a:t>에서 식별된 모든 </a:t>
            </a:r>
            <a:r>
              <a:rPr lang="en-US" altLang="ko-KR" sz="2600" dirty="0" smtClean="0"/>
              <a:t>virtual machine </a:t>
            </a:r>
            <a:r>
              <a:rPr lang="ko-KR" altLang="en-US" sz="2600" dirty="0" smtClean="0"/>
              <a:t>또는 </a:t>
            </a:r>
            <a:r>
              <a:rPr lang="en-US" altLang="ko-KR" sz="2600" dirty="0" smtClean="0"/>
              <a:t>instance</a:t>
            </a:r>
            <a:r>
              <a:rPr lang="ko-KR" altLang="en-US" sz="2600" dirty="0" smtClean="0"/>
              <a:t>에 대한 </a:t>
            </a:r>
            <a:r>
              <a:rPr lang="en-US" altLang="ko-KR" sz="2600" dirty="0" smtClean="0"/>
              <a:t>outbound </a:t>
            </a:r>
            <a:r>
              <a:rPr lang="en-US" altLang="ko-KR" sz="2600" dirty="0"/>
              <a:t>N</a:t>
            </a:r>
            <a:r>
              <a:rPr lang="en-US" altLang="ko-KR" sz="2600" dirty="0" smtClean="0"/>
              <a:t>etwork </a:t>
            </a:r>
            <a:r>
              <a:rPr lang="en-US" altLang="ko-KR" sz="2600" dirty="0"/>
              <a:t>A</a:t>
            </a:r>
            <a:r>
              <a:rPr lang="en-US" altLang="ko-KR" sz="2600" dirty="0" smtClean="0"/>
              <a:t>ddress </a:t>
            </a:r>
            <a:r>
              <a:rPr lang="en-US" altLang="ko-KR" sz="2600" dirty="0"/>
              <a:t>T</a:t>
            </a:r>
            <a:r>
              <a:rPr lang="en-US" altLang="ko-KR" sz="2600" dirty="0" smtClean="0"/>
              <a:t>ranslation(NAT)</a:t>
            </a:r>
            <a:r>
              <a:rPr lang="ko-KR" altLang="en-US" sz="2600" dirty="0" smtClean="0"/>
              <a:t>을 </a:t>
            </a:r>
            <a:r>
              <a:rPr lang="en-US" altLang="ko-KR" sz="2600" dirty="0" smtClean="0"/>
              <a:t>frontend</a:t>
            </a:r>
            <a:r>
              <a:rPr lang="ko-KR" altLang="en-US" sz="2600" dirty="0" smtClean="0"/>
              <a:t>로 변환하도록 구성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105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5429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Load balancing </a:t>
            </a:r>
            <a:r>
              <a:rPr lang="ko-KR" altLang="en-US" sz="2800" dirty="0" smtClean="0"/>
              <a:t>알고리즘</a:t>
            </a:r>
            <a:endParaRPr lang="en-US" altLang="ko-KR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Azure Load Balancer</a:t>
            </a:r>
            <a:r>
              <a:rPr lang="ko-KR" altLang="en-US" sz="2400" dirty="0" smtClean="0"/>
              <a:t>를 사용하면 </a:t>
            </a:r>
            <a:r>
              <a:rPr lang="en-US" altLang="ko-KR" sz="2400" dirty="0" smtClean="0"/>
              <a:t>frontend</a:t>
            </a:r>
            <a:r>
              <a:rPr lang="ko-KR" altLang="en-US" sz="2400" dirty="0" smtClean="0"/>
              <a:t>에 도착하는 </a:t>
            </a:r>
            <a:r>
              <a:rPr lang="en-US" altLang="ko-KR" sz="2400" dirty="0" smtClean="0"/>
              <a:t>traffic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backend pool instance</a:t>
            </a:r>
            <a:r>
              <a:rPr lang="ko-KR" altLang="en-US" sz="2400" dirty="0" smtClean="0"/>
              <a:t>로 분산하는 부하 분산 규칙 생성 가능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 smtClean="0"/>
              <a:t> Load Balancer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inbound flow </a:t>
            </a:r>
            <a:r>
              <a:rPr lang="ko-KR" altLang="en-US" sz="2400" dirty="0" smtClean="0"/>
              <a:t>배포에 대해 </a:t>
            </a:r>
            <a:r>
              <a:rPr lang="en-US" altLang="ko-KR" sz="2400" dirty="0" smtClean="0"/>
              <a:t>hashing </a:t>
            </a:r>
            <a:r>
              <a:rPr lang="ko-KR" altLang="en-US" sz="2400" dirty="0" smtClean="0"/>
              <a:t>알고리즘을 사용하고</a:t>
            </a:r>
            <a:r>
              <a:rPr lang="en-US" altLang="ko-KR" sz="2400" dirty="0" smtClean="0"/>
              <a:t>, flow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header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backend pool instance</a:t>
            </a:r>
            <a:r>
              <a:rPr lang="ko-KR" altLang="en-US" sz="2400" dirty="0" smtClean="0"/>
              <a:t>에 다시 사용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Health probe</a:t>
            </a:r>
            <a:r>
              <a:rPr lang="ko-KR" altLang="en-US" sz="2400" dirty="0" smtClean="0"/>
              <a:t>가 정상 </a:t>
            </a:r>
            <a:r>
              <a:rPr lang="en-US" altLang="ko-KR" sz="2400" dirty="0" smtClean="0"/>
              <a:t>back-end endpoint</a:t>
            </a:r>
            <a:r>
              <a:rPr lang="ko-KR" altLang="en-US" sz="2400" dirty="0" smtClean="0"/>
              <a:t>를 나타내면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서버에서 새로운 </a:t>
            </a:r>
            <a:r>
              <a:rPr lang="en-US" altLang="ko-KR" sz="2400" dirty="0" smtClean="0"/>
              <a:t>flow</a:t>
            </a:r>
            <a:r>
              <a:rPr lang="ko-KR" altLang="en-US" sz="2400" dirty="0" smtClean="0"/>
              <a:t>를 받을 수 있다</a:t>
            </a:r>
            <a:r>
              <a:rPr lang="en-US" altLang="ko-KR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err="1" smtClean="0"/>
              <a:t>cf</a:t>
            </a:r>
            <a:r>
              <a:rPr lang="en-US" altLang="ko-KR" sz="2400" dirty="0" smtClean="0"/>
              <a:t>) hashing </a:t>
            </a:r>
            <a:r>
              <a:rPr lang="ko-KR" altLang="en-US" sz="2400" dirty="0" smtClean="0"/>
              <a:t>알고리즘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임의의 크기를 가진 데이터를 고정된 데이터의 크기로 변환시키는 알고리즘 뜻한다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80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3200" dirty="0" smtClean="0"/>
              <a:t> Load </a:t>
            </a:r>
            <a:r>
              <a:rPr lang="en-US" altLang="ko-KR" sz="3200" dirty="0"/>
              <a:t>balancing </a:t>
            </a:r>
            <a:r>
              <a:rPr lang="ko-KR" altLang="en-US" sz="3200" dirty="0" smtClean="0"/>
              <a:t>알고리즘</a:t>
            </a:r>
            <a:endParaRPr lang="en-US" altLang="ko-KR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800" dirty="0"/>
              <a:t> </a:t>
            </a:r>
            <a:r>
              <a:rPr lang="ko-KR" altLang="en-US" sz="2800" dirty="0" smtClean="0"/>
              <a:t>기본적으로 </a:t>
            </a:r>
            <a:r>
              <a:rPr lang="en-US" altLang="ko-KR" sz="2800" dirty="0" smtClean="0"/>
              <a:t>Load Balancer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5-tuple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hash</a:t>
            </a:r>
            <a:r>
              <a:rPr lang="ko-KR" altLang="en-US" sz="2800" dirty="0" smtClean="0"/>
              <a:t>를 사용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05" y="2876550"/>
            <a:ext cx="5106949" cy="37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Balancer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754294"/>
            <a:ext cx="10058400" cy="46922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 Outbound connections (SNAT)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가상 네트워크 내의 </a:t>
            </a:r>
            <a:r>
              <a:rPr lang="en-US" altLang="ko-KR" sz="2400" dirty="0" smtClean="0"/>
              <a:t>private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IP </a:t>
            </a:r>
            <a:r>
              <a:rPr lang="ko-KR" altLang="en-US" sz="2400" dirty="0" smtClean="0"/>
              <a:t>주소에서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인터넷의 </a:t>
            </a:r>
            <a:r>
              <a:rPr lang="en-US" altLang="ko-KR" sz="2400" dirty="0" smtClean="0"/>
              <a:t>public IP </a:t>
            </a:r>
            <a:r>
              <a:rPr lang="ko-KR" altLang="en-US" sz="2400" dirty="0" smtClean="0"/>
              <a:t>주소로 전달되는 모든 </a:t>
            </a:r>
            <a:r>
              <a:rPr lang="en-US" altLang="ko-KR" sz="2400" dirty="0" smtClean="0"/>
              <a:t>outbound flows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Load Balancer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front-end IP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주소로 변환 될 수 있다</a:t>
            </a:r>
            <a:r>
              <a:rPr lang="en-US" altLang="ko-KR" sz="24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Public front end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load-balancing rule</a:t>
            </a:r>
            <a:r>
              <a:rPr lang="ko-KR" altLang="en-US" sz="2400" dirty="0" smtClean="0"/>
              <a:t>을 통해 </a:t>
            </a:r>
            <a:r>
              <a:rPr lang="en-US" altLang="ko-KR" sz="2400" dirty="0" smtClean="0"/>
              <a:t>back-end VM</a:t>
            </a:r>
            <a:r>
              <a:rPr lang="ko-KR" altLang="en-US" sz="2400" dirty="0" smtClean="0"/>
              <a:t>에 연결되면 </a:t>
            </a:r>
            <a:r>
              <a:rPr lang="en-US" altLang="ko-KR" sz="2400" dirty="0" smtClean="0"/>
              <a:t>Azure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outbound connections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public front-end IP </a:t>
            </a:r>
            <a:r>
              <a:rPr lang="ko-KR" altLang="en-US" sz="2400" dirty="0" smtClean="0"/>
              <a:t>주소로 변환한다</a:t>
            </a:r>
            <a:r>
              <a:rPr lang="en-US" altLang="ko-KR" sz="24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장점</a:t>
            </a:r>
            <a:r>
              <a:rPr lang="en-US" altLang="ko-KR" sz="2000" dirty="0" smtClean="0"/>
              <a:t> 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front </a:t>
            </a:r>
            <a:r>
              <a:rPr lang="en-US" altLang="ko-KR" sz="2000" dirty="0"/>
              <a:t>end</a:t>
            </a:r>
            <a:r>
              <a:rPr lang="ko-KR" altLang="en-US" sz="2000" dirty="0"/>
              <a:t>를 서비스의 다른 </a:t>
            </a:r>
            <a:r>
              <a:rPr lang="en-US" altLang="ko-KR" sz="2000" dirty="0"/>
              <a:t>instance</a:t>
            </a:r>
            <a:r>
              <a:rPr lang="ko-KR" altLang="en-US" sz="2000" dirty="0"/>
              <a:t>에 동적으로 매핑할 수 </a:t>
            </a:r>
            <a:r>
              <a:rPr lang="ko-KR" altLang="en-US" sz="2000" dirty="0" smtClean="0"/>
              <a:t>있으므로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서비스의 </a:t>
            </a:r>
            <a:r>
              <a:rPr lang="ko-KR" altLang="en-US" sz="2000" dirty="0"/>
              <a:t>업그레이드 및 재해 복구가 </a:t>
            </a:r>
            <a:r>
              <a:rPr lang="ko-KR" altLang="en-US" sz="2000" dirty="0" smtClean="0"/>
              <a:t>용이</a:t>
            </a:r>
            <a:endParaRPr lang="en-US" altLang="ko-KR" sz="2000" dirty="0" smtClean="0"/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ACL(Access </a:t>
            </a:r>
            <a:r>
              <a:rPr lang="en-US" altLang="ko-KR" sz="2000" dirty="0"/>
              <a:t>Control List)</a:t>
            </a:r>
            <a:r>
              <a:rPr lang="ko-KR" altLang="en-US" sz="2000" dirty="0"/>
              <a:t>을 보다 쉽게 관리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front-end IP</a:t>
            </a:r>
            <a:r>
              <a:rPr lang="ko-KR" altLang="en-US" sz="2000" dirty="0"/>
              <a:t>로 표현되는 </a:t>
            </a:r>
            <a:r>
              <a:rPr lang="en-US" altLang="ko-KR" sz="2000" dirty="0"/>
              <a:t>ACL</a:t>
            </a:r>
            <a:r>
              <a:rPr lang="ko-KR" altLang="en-US" sz="2000" dirty="0"/>
              <a:t>은 서비스를 확장 또는 축소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재배포시에도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변경되지 </a:t>
            </a:r>
            <a:r>
              <a:rPr lang="ko-KR" altLang="en-US" sz="2000" dirty="0"/>
              <a:t>않음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125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Balancer </a:t>
            </a:r>
            <a:r>
              <a:rPr lang="ko-KR" altLang="en-US" dirty="0" smtClean="0"/>
              <a:t>데모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4" y="2953607"/>
            <a:ext cx="10221751" cy="136226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97280" y="3353889"/>
            <a:ext cx="914400" cy="90460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26035" y="1011981"/>
            <a:ext cx="478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(Load Balancer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만들기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2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378</TotalTime>
  <Words>593</Words>
  <Application>Microsoft Office PowerPoint</Application>
  <PresentationFormat>와이드스크린</PresentationFormat>
  <Paragraphs>170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Wingdings</vt:lpstr>
      <vt:lpstr>추억</vt:lpstr>
      <vt:lpstr>Azure Load Balancer</vt:lpstr>
      <vt:lpstr>목차</vt:lpstr>
      <vt:lpstr>들어가기 전</vt:lpstr>
      <vt:lpstr>Load Balancer 구성</vt:lpstr>
      <vt:lpstr>Load Balancer 구성</vt:lpstr>
      <vt:lpstr>Load Balancer 개념</vt:lpstr>
      <vt:lpstr>Load Balancer 개념</vt:lpstr>
      <vt:lpstr>Load Balancer 개념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Load Balancer 데모</vt:lpstr>
      <vt:lpstr>참고자료 &amp;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LoadBalancer</dc:title>
  <dc:creator>young</dc:creator>
  <cp:lastModifiedBy>student</cp:lastModifiedBy>
  <cp:revision>38</cp:revision>
  <dcterms:created xsi:type="dcterms:W3CDTF">2019-12-15T04:37:53Z</dcterms:created>
  <dcterms:modified xsi:type="dcterms:W3CDTF">2019-12-16T00:33:44Z</dcterms:modified>
</cp:coreProperties>
</file>