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sldIdLst>
    <p:sldId id="258" r:id="rId2"/>
    <p:sldId id="267" r:id="rId3"/>
    <p:sldId id="257" r:id="rId4"/>
    <p:sldId id="270" r:id="rId5"/>
    <p:sldId id="269" r:id="rId6"/>
    <p:sldId id="271" r:id="rId7"/>
    <p:sldId id="274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2" r:id="rId22"/>
    <p:sldId id="263" r:id="rId23"/>
  </p:sldIdLst>
  <p:sldSz cx="12192000" cy="6858000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1훈프로방스 R" panose="0202060302010102010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1E00"/>
    <a:srgbClr val="DB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1C967-3EA4-47E1-8BE0-5BAF7A364B44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E9B53-34DF-4F41-8BDC-E01580803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0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ptcha.tistory.com/45?category=830258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cho.tistory.com/1255?category=731548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4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96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38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O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누르고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친 다음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눌러 저장 후 나온다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463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07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07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6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https://captcha.tistory.com/45?category=830258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2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5" dirty="0" err="1" smtClean="0">
                <a:latin typeface="+mn-lt"/>
                <a:cs typeface="맑은 고딕"/>
              </a:rPr>
              <a:t>가상머신은</a:t>
            </a:r>
            <a:r>
              <a:rPr lang="ko-KR" altLang="en-US" sz="1200" spc="-5" dirty="0" smtClean="0">
                <a:latin typeface="+mn-lt"/>
                <a:cs typeface="맑은 고딕"/>
              </a:rPr>
              <a:t> 완전한</a:t>
            </a:r>
            <a:r>
              <a:rPr lang="ko-KR" altLang="en-US" sz="1200" spc="-15" dirty="0" smtClean="0">
                <a:latin typeface="+mn-lt"/>
                <a:cs typeface="맑은 고딕"/>
              </a:rPr>
              <a:t> </a:t>
            </a:r>
            <a:r>
              <a:rPr lang="ko-KR" altLang="en-US" sz="1200" spc="-5" dirty="0" smtClean="0">
                <a:latin typeface="+mn-lt"/>
                <a:cs typeface="맑은 고딕"/>
              </a:rPr>
              <a:t>컴퓨터</a:t>
            </a:r>
            <a:r>
              <a:rPr lang="ko-KR" altLang="en-US" sz="1200" spc="0" baseline="0" dirty="0" smtClean="0">
                <a:latin typeface="+mn-lt"/>
                <a:cs typeface="맑은 고딕"/>
              </a:rPr>
              <a:t>  </a:t>
            </a:r>
            <a:r>
              <a:rPr lang="ko-KR" altLang="en-US" sz="1200" dirty="0" smtClean="0">
                <a:latin typeface="+mn-lt"/>
                <a:cs typeface="맑은 고딕"/>
              </a:rPr>
              <a:t>항상 </a:t>
            </a:r>
            <a:r>
              <a:rPr lang="en-US" altLang="ko-KR" sz="1200" dirty="0" smtClean="0">
                <a:latin typeface="+mn-lt"/>
                <a:cs typeface="맑은 고딕"/>
              </a:rPr>
              <a:t>Guest </a:t>
            </a:r>
            <a:r>
              <a:rPr lang="en-US" altLang="ko-KR" sz="1200" spc="-5" dirty="0" smtClean="0">
                <a:latin typeface="+mn-lt"/>
                <a:cs typeface="맑은 고딕"/>
              </a:rPr>
              <a:t>OS</a:t>
            </a:r>
            <a:r>
              <a:rPr lang="ko-KR" altLang="en-US" sz="1200" spc="-5" dirty="0" smtClean="0">
                <a:latin typeface="+mn-lt"/>
                <a:cs typeface="맑은 고딕"/>
              </a:rPr>
              <a:t>를 </a:t>
            </a:r>
            <a:r>
              <a:rPr lang="ko-KR" altLang="en-US" sz="1200" dirty="0" smtClean="0">
                <a:latin typeface="+mn-lt"/>
                <a:cs typeface="맑은 고딕"/>
              </a:rPr>
              <a:t>설치해야</a:t>
            </a:r>
            <a:r>
              <a:rPr lang="ko-KR" altLang="en-US" sz="1200" spc="-95" dirty="0" smtClean="0">
                <a:latin typeface="+mn-lt"/>
                <a:cs typeface="맑은 고딕"/>
              </a:rPr>
              <a:t> </a:t>
            </a:r>
            <a:r>
              <a:rPr lang="ko-KR" altLang="en-US" sz="1200" dirty="0" smtClean="0">
                <a:latin typeface="+mn-lt"/>
                <a:cs typeface="맑은 고딕"/>
              </a:rPr>
              <a:t>함</a:t>
            </a:r>
            <a:endParaRPr lang="en-US" altLang="ko-KR" sz="1200" dirty="0" smtClean="0">
              <a:latin typeface="+mn-lt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 smtClean="0">
                <a:latin typeface="+mn-lt"/>
                <a:cs typeface="맑은 고딕"/>
              </a:rPr>
              <a:t>Guest </a:t>
            </a:r>
            <a:r>
              <a:rPr lang="en-US" altLang="ko-KR" sz="1200" spc="-5" dirty="0" smtClean="0">
                <a:latin typeface="+mn-lt"/>
                <a:cs typeface="맑은 고딕"/>
              </a:rPr>
              <a:t>OS</a:t>
            </a:r>
            <a:r>
              <a:rPr lang="ko-KR" altLang="en-US" sz="1200" spc="-5" dirty="0" smtClean="0">
                <a:latin typeface="+mn-lt"/>
                <a:cs typeface="맑은 고딕"/>
              </a:rPr>
              <a:t>를 </a:t>
            </a:r>
            <a:r>
              <a:rPr lang="ko-KR" altLang="en-US" sz="1200" dirty="0" smtClean="0">
                <a:latin typeface="+mn-lt"/>
                <a:cs typeface="맑은 고딕"/>
              </a:rPr>
              <a:t>설치할 필요가 없음 </a:t>
            </a:r>
            <a:r>
              <a:rPr lang="en-US" altLang="ko-KR" sz="1200" dirty="0" smtClean="0">
                <a:latin typeface="+mn-lt"/>
                <a:cs typeface="맑은 고딕"/>
              </a:rPr>
              <a:t>/</a:t>
            </a:r>
            <a:r>
              <a:rPr lang="ko-KR" altLang="en-US" sz="1200" dirty="0" smtClean="0">
                <a:latin typeface="+mn-lt"/>
                <a:cs typeface="맑은 고딕"/>
              </a:rPr>
              <a:t> 이미지에 서버 운영을 위한</a:t>
            </a:r>
            <a:r>
              <a:rPr lang="ko-KR" altLang="en-US" sz="1200" spc="-80" dirty="0" smtClean="0">
                <a:latin typeface="+mn-lt"/>
                <a:cs typeface="맑은 고딕"/>
              </a:rPr>
              <a:t> </a:t>
            </a:r>
            <a:r>
              <a:rPr lang="ko-KR" altLang="en-US" sz="1200" dirty="0" smtClean="0">
                <a:latin typeface="+mn-lt"/>
                <a:cs typeface="맑은 고딕"/>
              </a:rPr>
              <a:t>프로그램과  라이브러리만 격리해서</a:t>
            </a:r>
            <a:r>
              <a:rPr lang="ko-KR" altLang="en-US" sz="1200" spc="-10" dirty="0" smtClean="0">
                <a:latin typeface="+mn-lt"/>
                <a:cs typeface="맑은 고딕"/>
              </a:rPr>
              <a:t> </a:t>
            </a:r>
            <a:r>
              <a:rPr lang="ko-KR" altLang="en-US" sz="1200" dirty="0" smtClean="0">
                <a:latin typeface="+mn-lt"/>
                <a:cs typeface="맑은 고딕"/>
              </a:rPr>
              <a:t>설치</a:t>
            </a:r>
            <a:r>
              <a:rPr lang="ko-KR" altLang="en-US" sz="1200" baseline="0" dirty="0" smtClean="0">
                <a:latin typeface="+mn-lt"/>
                <a:cs typeface="맑은 고딕"/>
              </a:rPr>
              <a:t> </a:t>
            </a:r>
            <a:r>
              <a:rPr lang="en-US" altLang="ko-KR" sz="1200" baseline="0" dirty="0" smtClean="0">
                <a:latin typeface="+mn-lt"/>
                <a:cs typeface="맑은 고딕"/>
              </a:rPr>
              <a:t>/ </a:t>
            </a:r>
            <a:r>
              <a:rPr lang="ko-KR" altLang="en-US" sz="1200" spc="-5" dirty="0" smtClean="0">
                <a:latin typeface="+mn-lt"/>
                <a:cs typeface="맑은 고딕"/>
              </a:rPr>
              <a:t>이미지 용량이 크게</a:t>
            </a:r>
            <a:r>
              <a:rPr lang="ko-KR" altLang="en-US" sz="1200" dirty="0" smtClean="0">
                <a:latin typeface="+mn-lt"/>
                <a:cs typeface="맑은 고딕"/>
              </a:rPr>
              <a:t> </a:t>
            </a:r>
            <a:r>
              <a:rPr lang="ko-KR" altLang="en-US" sz="1200" spc="-5" dirty="0" err="1" smtClean="0">
                <a:latin typeface="+mn-lt"/>
                <a:cs typeface="맑은 고딕"/>
              </a:rPr>
              <a:t>줄어듬</a:t>
            </a:r>
            <a:endParaRPr lang="ko-KR" altLang="en-US" sz="1200" dirty="0" smtClean="0">
              <a:latin typeface="+mn-lt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200" dirty="0" smtClean="0">
                <a:latin typeface="+mn-lt"/>
                <a:cs typeface="맑은 고딕"/>
              </a:rPr>
              <a:t>호스트 </a:t>
            </a:r>
            <a:r>
              <a:rPr lang="en-US" altLang="ko-KR" sz="1200" spc="-5" dirty="0" smtClean="0">
                <a:latin typeface="+mn-lt"/>
                <a:cs typeface="맑은 고딕"/>
              </a:rPr>
              <a:t>OS </a:t>
            </a:r>
            <a:r>
              <a:rPr lang="ko-KR" altLang="en-US" sz="1200" dirty="0" smtClean="0">
                <a:latin typeface="+mn-lt"/>
                <a:cs typeface="맑은 고딕"/>
              </a:rPr>
              <a:t>자원을</a:t>
            </a:r>
            <a:r>
              <a:rPr lang="ko-KR" altLang="en-US" sz="1200" spc="-10" dirty="0" smtClean="0">
                <a:latin typeface="+mn-lt"/>
                <a:cs typeface="맑은 고딕"/>
              </a:rPr>
              <a:t> </a:t>
            </a:r>
            <a:r>
              <a:rPr lang="ko-KR" altLang="en-US" sz="1200" dirty="0" smtClean="0">
                <a:latin typeface="+mn-lt"/>
                <a:cs typeface="맑은 고딕"/>
              </a:rPr>
              <a:t>공유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ko-KR" altLang="en-US" sz="1200" dirty="0" smtClean="0">
              <a:latin typeface="+mn-lt"/>
              <a:cs typeface="맑은 고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4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https://bcho.tistory.com/1255?category=731548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9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50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5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83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8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6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3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1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5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3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4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0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41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8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25417-5885-4484-9AD5-128A64D50792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3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hyperlink" Target="https://bcho.tistory.com/1255?category=73154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aver.com/priince/221392896567" TargetMode="External"/><Relationship Id="rId5" Type="http://schemas.openxmlformats.org/officeDocument/2006/relationships/image" Target="../media/image18.jpg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landscape.cncf.io/" TargetMode="Externa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test1213.eastus.cloudapp.azure.com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test1213.eastus.cloudapp.azure.com:8080" TargetMode="External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hyperlink" Target="https://captcha.tistory.com/45?category=83025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80" y="472168"/>
            <a:ext cx="5552520" cy="5849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6330" y="2208268"/>
            <a:ext cx="44149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Azure</a:t>
            </a:r>
          </a:p>
          <a:p>
            <a:pPr algn="ctr"/>
            <a:r>
              <a:rPr lang="en-US" altLang="ko-KR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  <a:endParaRPr lang="ko-KR" altLang="en-US" sz="6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7844" y="4756972"/>
            <a:ext cx="4414991" cy="621730"/>
          </a:xfrm>
          <a:prstGeom prst="rect">
            <a:avLst/>
          </a:pr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1951" y="4867782"/>
            <a:ext cx="4083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Azure Cloud Service</a:t>
            </a:r>
            <a:endParaRPr lang="ko-KR" altLang="en-US" sz="2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8606">
            <a:off x="4581757" y="2294521"/>
            <a:ext cx="934018" cy="934018"/>
          </a:xfrm>
          <a:prstGeom prst="rect">
            <a:avLst/>
          </a:prstGeom>
        </p:spPr>
      </p:pic>
      <p:sp>
        <p:nvSpPr>
          <p:cNvPr id="2" name="자유형 1"/>
          <p:cNvSpPr/>
          <p:nvPr/>
        </p:nvSpPr>
        <p:spPr>
          <a:xfrm>
            <a:off x="3657599" y="1524000"/>
            <a:ext cx="5118847" cy="4401671"/>
          </a:xfrm>
          <a:custGeom>
            <a:avLst/>
            <a:gdLst>
              <a:gd name="connsiteX0" fmla="*/ 887506 w 5118847"/>
              <a:gd name="connsiteY0" fmla="*/ 8965 h 4401671"/>
              <a:gd name="connsiteX1" fmla="*/ 4993342 w 5118847"/>
              <a:gd name="connsiteY1" fmla="*/ 0 h 4401671"/>
              <a:gd name="connsiteX2" fmla="*/ 5100918 w 5118847"/>
              <a:gd name="connsiteY2" fmla="*/ 3263153 h 4401671"/>
              <a:gd name="connsiteX3" fmla="*/ 5118847 w 5118847"/>
              <a:gd name="connsiteY3" fmla="*/ 3370729 h 4401671"/>
              <a:gd name="connsiteX4" fmla="*/ 5047130 w 5118847"/>
              <a:gd name="connsiteY4" fmla="*/ 4320988 h 4401671"/>
              <a:gd name="connsiteX5" fmla="*/ 1783977 w 5118847"/>
              <a:gd name="connsiteY5" fmla="*/ 4401671 h 4401671"/>
              <a:gd name="connsiteX6" fmla="*/ 1631577 w 5118847"/>
              <a:gd name="connsiteY6" fmla="*/ 4392706 h 4401671"/>
              <a:gd name="connsiteX7" fmla="*/ 0 w 5118847"/>
              <a:gd name="connsiteY7" fmla="*/ 4312024 h 4401671"/>
              <a:gd name="connsiteX8" fmla="*/ 44824 w 5118847"/>
              <a:gd name="connsiteY8" fmla="*/ 53788 h 4401671"/>
              <a:gd name="connsiteX9" fmla="*/ 268942 w 5118847"/>
              <a:gd name="connsiteY9" fmla="*/ 44824 h 440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8847" h="4401671">
                <a:moveTo>
                  <a:pt x="887506" y="8965"/>
                </a:moveTo>
                <a:lnTo>
                  <a:pt x="4993342" y="0"/>
                </a:lnTo>
                <a:lnTo>
                  <a:pt x="5100918" y="3263153"/>
                </a:lnTo>
                <a:lnTo>
                  <a:pt x="5118847" y="3370729"/>
                </a:lnTo>
                <a:lnTo>
                  <a:pt x="5047130" y="4320988"/>
                </a:lnTo>
                <a:lnTo>
                  <a:pt x="1783977" y="4401671"/>
                </a:lnTo>
                <a:cubicBezTo>
                  <a:pt x="1667509" y="4391083"/>
                  <a:pt x="1718371" y="4392706"/>
                  <a:pt x="1631577" y="4392706"/>
                </a:cubicBezTo>
                <a:lnTo>
                  <a:pt x="0" y="4312024"/>
                </a:lnTo>
                <a:lnTo>
                  <a:pt x="44824" y="53788"/>
                </a:lnTo>
                <a:lnTo>
                  <a:pt x="268942" y="44824"/>
                </a:lnTo>
              </a:path>
            </a:pathLst>
          </a:cu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02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Kubernetes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3413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Kubernetes(k8s)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란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?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497445" y="2663139"/>
            <a:ext cx="479650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컨테이너를 쉽고 빠르게 배포</a:t>
            </a:r>
            <a:r>
              <a:rPr lang="en-US" altLang="ko-KR" sz="2400" dirty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/</a:t>
            </a:r>
            <a:r>
              <a:rPr lang="ko-KR" altLang="en-US" sz="2400" dirty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확장하고 </a:t>
            </a:r>
            <a:endParaRPr lang="en-US" altLang="ko-KR" sz="2400" dirty="0" smtClean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관리를 </a:t>
            </a:r>
            <a:r>
              <a:rPr lang="ko-KR" altLang="en-US" sz="2400" dirty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자동화해주는 오픈소스 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플랫폼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으로 </a:t>
            </a: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다수의 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Docker Container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ko-KR" altLang="en-US" sz="2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오케스트레이션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서비스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03" y="2492487"/>
            <a:ext cx="2532239" cy="25322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30341" y="4666834"/>
            <a:ext cx="5960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오케스트레이션 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: 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컨테이너에 사용자가 몰리면 부하분산 처리하는 것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1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02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Kubernetes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4288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Kubernetes(k8s) 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기본 구성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8564208" y="1965109"/>
            <a:ext cx="912429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Cluster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708357" y="3348067"/>
            <a:ext cx="2601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각각의 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node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를 관리하는 역할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99" y="1695482"/>
            <a:ext cx="7202448" cy="43624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587525" y="3531714"/>
            <a:ext cx="692818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Node</a:t>
            </a:r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8615516" y="4543521"/>
            <a:ext cx="525721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Pod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708357" y="4128746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1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개 이상의 컨테이너가 배포</a:t>
            </a:r>
            <a:endParaRPr lang="en-US" altLang="ko-KR" sz="16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  <a:p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되는 머신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08357" y="5064802"/>
            <a:ext cx="2709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IP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나 파일시스템과 같은 자원을</a:t>
            </a:r>
            <a:endParaRPr lang="en-US" altLang="ko-KR" sz="16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  <a:p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공유하기 위한 컨테이너 모음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3060" y="5890035"/>
            <a:ext cx="2294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hlinkClick r:id="rId6"/>
              </a:rPr>
              <a:t>https://blog.naver.com/priince/221392896567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8587525" y="2726783"/>
            <a:ext cx="925253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Master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708357" y="2502204"/>
            <a:ext cx="1991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Master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와 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Node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의 집합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127286" y="6210094"/>
            <a:ext cx="1064714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  <a:hlinkClick r:id="rId7"/>
              </a:rPr>
              <a:t>심화과정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44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02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Kubernetes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3568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Kubernetes(k8s) 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특징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472053" y="1600098"/>
            <a:ext cx="7365497" cy="1003805"/>
            <a:chOff x="1452221" y="1801486"/>
            <a:chExt cx="7365497" cy="1003805"/>
          </a:xfrm>
        </p:grpSpPr>
        <p:sp>
          <p:nvSpPr>
            <p:cNvPr id="43" name="직사각형 42"/>
            <p:cNvSpPr/>
            <p:nvPr/>
          </p:nvSpPr>
          <p:spPr>
            <a:xfrm>
              <a:off x="1452221" y="1801486"/>
              <a:ext cx="1527982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 smtClean="0">
                  <a:latin typeface="1훈프로방스 R" panose="02020603020101020101" pitchFamily="18" charset="-127"/>
                  <a:ea typeface="1훈프로방스 R" panose="02020603020101020101" pitchFamily="18" charset="-127"/>
                </a:rPr>
                <a:t>Eco System</a:t>
              </a:r>
              <a:endParaRPr lang="ko-KR" altLang="en-US" sz="2400" dirty="0">
                <a:latin typeface="1훈프로방스 R" panose="02020603020101020101" pitchFamily="18" charset="-127"/>
                <a:ea typeface="1훈프로방스 R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48768" y="2466737"/>
              <a:ext cx="71689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전 세계적 스케일의 경험과 기술이 녹아 들어있는 거대한 커뮤니티와 생태계가 구성됨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endParaRPr>
            </a:p>
          </p:txBody>
        </p:sp>
      </p:grpSp>
      <p:pic>
        <p:nvPicPr>
          <p:cNvPr id="4" name="그림 3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8910" y="139769"/>
            <a:ext cx="1146224" cy="115321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472053" y="2727926"/>
            <a:ext cx="7544905" cy="1003805"/>
            <a:chOff x="1452221" y="1801486"/>
            <a:chExt cx="7544905" cy="1003805"/>
          </a:xfrm>
        </p:grpSpPr>
        <p:sp>
          <p:nvSpPr>
            <p:cNvPr id="25" name="직사각형 24"/>
            <p:cNvSpPr/>
            <p:nvPr/>
          </p:nvSpPr>
          <p:spPr>
            <a:xfrm>
              <a:off x="1452221" y="1801486"/>
              <a:ext cx="1516762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 err="1">
                  <a:latin typeface="1훈프로방스 R" panose="02020603020101020101" pitchFamily="18" charset="-127"/>
                  <a:ea typeface="1훈프로방스 R" panose="02020603020101020101" pitchFamily="18" charset="-127"/>
                </a:rPr>
                <a:t>클라우드</a:t>
              </a:r>
              <a:r>
                <a:rPr lang="ko-KR" altLang="en-US" sz="2400" dirty="0">
                  <a:latin typeface="1훈프로방스 R" panose="02020603020101020101" pitchFamily="18" charset="-127"/>
                  <a:ea typeface="1훈프로방스 R" panose="02020603020101020101" pitchFamily="18" charset="-127"/>
                </a:rPr>
                <a:t> 지원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8768" y="2466737"/>
              <a:ext cx="73483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부하에 따라 자동으로 </a:t>
              </a:r>
              <a:r>
                <a:rPr lang="en-US" altLang="ko-KR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Auto Scaling</a:t>
              </a:r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이 가능하고</a:t>
              </a:r>
              <a:r>
                <a:rPr lang="en-US" altLang="ko-KR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, IP</a:t>
              </a:r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를 </a:t>
              </a:r>
              <a:r>
                <a:rPr lang="ko-KR" altLang="en-US" sz="16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할당받아</a:t>
              </a:r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 </a:t>
              </a:r>
              <a:r>
                <a:rPr lang="ko-KR" altLang="en-US" sz="16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로드밸런서로</a:t>
              </a:r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 사용이 가능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472053" y="3920387"/>
            <a:ext cx="5931387" cy="1003805"/>
            <a:chOff x="1452221" y="1801486"/>
            <a:chExt cx="5931387" cy="1003805"/>
          </a:xfrm>
        </p:grpSpPr>
        <p:sp>
          <p:nvSpPr>
            <p:cNvPr id="29" name="직사각형 28"/>
            <p:cNvSpPr/>
            <p:nvPr/>
          </p:nvSpPr>
          <p:spPr>
            <a:xfrm>
              <a:off x="1452221" y="1801486"/>
              <a:ext cx="253146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 smtClean="0">
                  <a:latin typeface="1훈프로방스 R" panose="02020603020101020101" pitchFamily="18" charset="-127"/>
                  <a:ea typeface="1훈프로방스 R" panose="02020603020101020101" pitchFamily="18" charset="-127"/>
                </a:rPr>
                <a:t>Namespace &amp; Label</a:t>
              </a:r>
              <a:endParaRPr lang="ko-KR" altLang="en-US" sz="2400" dirty="0">
                <a:latin typeface="1훈프로방스 R" panose="02020603020101020101" pitchFamily="18" charset="-127"/>
                <a:ea typeface="1훈프로방스 R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48768" y="2466737"/>
              <a:ext cx="5734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하나의 </a:t>
              </a:r>
              <a:r>
                <a:rPr lang="ko-KR" altLang="en-US" sz="160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클러스트를</a:t>
              </a:r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 논리적으로 구분하여 사용 가능 </a:t>
              </a:r>
              <a:r>
                <a:rPr lang="en-US" altLang="ko-KR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(Tag</a:t>
              </a:r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기능과 유사</a:t>
              </a:r>
              <a:r>
                <a:rPr lang="en-US" altLang="ko-KR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)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72053" y="4941094"/>
            <a:ext cx="5497998" cy="1003805"/>
            <a:chOff x="1452221" y="1801486"/>
            <a:chExt cx="5497998" cy="1003805"/>
          </a:xfrm>
        </p:grpSpPr>
        <p:sp>
          <p:nvSpPr>
            <p:cNvPr id="32" name="직사각형 31"/>
            <p:cNvSpPr/>
            <p:nvPr/>
          </p:nvSpPr>
          <p:spPr>
            <a:xfrm>
              <a:off x="1452221" y="1801486"/>
              <a:ext cx="4227439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 smtClean="0">
                  <a:latin typeface="1훈프로방스 R" panose="02020603020101020101" pitchFamily="18" charset="-127"/>
                  <a:ea typeface="1훈프로방스 R" panose="02020603020101020101" pitchFamily="18" charset="-127"/>
                </a:rPr>
                <a:t>BRAC (Role-Based Access Control)</a:t>
              </a:r>
              <a:endParaRPr lang="ko-KR" altLang="en-US" sz="2400" dirty="0">
                <a:latin typeface="1훈프로방스 R" panose="02020603020101020101" pitchFamily="18" charset="-127"/>
                <a:ea typeface="1훈프로방스 R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48768" y="2466737"/>
              <a:ext cx="5301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각각의 리소스에 대해 </a:t>
              </a:r>
              <a:r>
                <a:rPr lang="ko-KR" altLang="en-US" sz="160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유저별로</a:t>
              </a:r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 </a:t>
              </a:r>
              <a:r>
                <a:rPr lang="en-US" altLang="ko-KR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CRUD</a:t>
              </a:r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권한을 손쉽게 지정 가능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2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0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ACS Demo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383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Azure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 컨테이너 배포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289491" y="1732539"/>
            <a:ext cx="1938351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Cloud Shell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실행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2" r="45752" b="74510"/>
          <a:stretch/>
        </p:blipFill>
        <p:spPr>
          <a:xfrm>
            <a:off x="1447407" y="2451846"/>
            <a:ext cx="1613647" cy="17481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19" r="38889"/>
          <a:stretch/>
        </p:blipFill>
        <p:spPr>
          <a:xfrm>
            <a:off x="4172802" y="2455891"/>
            <a:ext cx="6705600" cy="329055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165142" y="1736852"/>
            <a:ext cx="24080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Bash Shell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로 바꾸기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65142" y="2717442"/>
            <a:ext cx="700435" cy="27045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47407" y="2715721"/>
            <a:ext cx="1330299" cy="27045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6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0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ACS Demo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383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Azure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 컨테이너 배포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289491" y="1628134"/>
            <a:ext cx="20201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리소스 그룹 만들기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95" r="58373" b="31080"/>
          <a:stretch/>
        </p:blipFill>
        <p:spPr>
          <a:xfrm>
            <a:off x="1289491" y="2274465"/>
            <a:ext cx="4567707" cy="11333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" t="74941" r="47509" b="6208"/>
          <a:stretch/>
        </p:blipFill>
        <p:spPr>
          <a:xfrm>
            <a:off x="1289491" y="4005746"/>
            <a:ext cx="5659821" cy="129277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289491" y="3407805"/>
            <a:ext cx="1237839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결과 화면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8410" y="3163990"/>
            <a:ext cx="3838376" cy="227572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0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ACS Demo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383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Azure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 컨테이너 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배포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421588" y="1417662"/>
            <a:ext cx="5163593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Docker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가 올라간 </a:t>
            </a:r>
            <a:r>
              <a:rPr lang="en-US" altLang="ko-KR" sz="2400" dirty="0" err="1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ubuntu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ko-KR" altLang="en-US" sz="2400" dirty="0" err="1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탬플릿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형식으로 설치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95508" y="-582864"/>
            <a:ext cx="700435" cy="27045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33" r="40039" b="18391"/>
          <a:stretch/>
        </p:blipFill>
        <p:spPr>
          <a:xfrm>
            <a:off x="1443239" y="2038268"/>
            <a:ext cx="6579476" cy="5675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8" r="37883" b="68046"/>
          <a:stretch/>
        </p:blipFill>
        <p:spPr>
          <a:xfrm>
            <a:off x="1457597" y="3186621"/>
            <a:ext cx="6815959" cy="50449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294149" y="2569729"/>
            <a:ext cx="44919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VM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 접속하기 위해 정규화된 이름 식별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84" r="38458" b="55546"/>
          <a:stretch/>
        </p:blipFill>
        <p:spPr>
          <a:xfrm>
            <a:off x="1457597" y="4232436"/>
            <a:ext cx="6752897" cy="84147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94149" y="3611740"/>
            <a:ext cx="3132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VM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 대한 </a:t>
            </a: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SSH</a:t>
            </a:r>
            <a:r>
              <a:rPr lang="ko-KR" altLang="en-US" sz="2400" dirty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세션 설정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94149" y="4992621"/>
            <a:ext cx="14959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VM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접속 확인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03" r="85728" b="4138"/>
          <a:stretch/>
        </p:blipFill>
        <p:spPr>
          <a:xfrm>
            <a:off x="1457597" y="5615224"/>
            <a:ext cx="1566041" cy="1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0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ACS Demo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383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Azure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 컨테이너 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배포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395943" y="1736852"/>
            <a:ext cx="3567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Docker 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호스트에 컨테이너 배포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95508" y="-582864"/>
            <a:ext cx="700435" cy="27045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25" r="56849" b="14713"/>
          <a:stretch/>
        </p:blipFill>
        <p:spPr>
          <a:xfrm>
            <a:off x="1531749" y="2405764"/>
            <a:ext cx="4734910" cy="108782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395943" y="3629881"/>
            <a:ext cx="3828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컨테이너 배포 진행사항 모니터링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28" r="35728" b="6207"/>
          <a:stretch/>
        </p:blipFill>
        <p:spPr>
          <a:xfrm>
            <a:off x="1531749" y="4370268"/>
            <a:ext cx="7052441" cy="6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0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ACS Demo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383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Azure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 컨테이너 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배포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367436" y="1499606"/>
            <a:ext cx="5296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Azure Portal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에서 </a:t>
            </a: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VM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의</a:t>
            </a: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DNS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확인 후 배포 확인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44845" t="23726" r="8412" b="55342"/>
          <a:stretch/>
        </p:blipFill>
        <p:spPr>
          <a:xfrm>
            <a:off x="1404156" y="2123035"/>
            <a:ext cx="8548192" cy="215326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432331" y="3720662"/>
            <a:ext cx="3520017" cy="189186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hlinkClick r:id="rId6" action="ppaction://hlinkfile"/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0" t="3219" r="34004" b="68965"/>
          <a:stretch/>
        </p:blipFill>
        <p:spPr>
          <a:xfrm>
            <a:off x="5234152" y="4179784"/>
            <a:ext cx="5843678" cy="1907628"/>
          </a:xfrm>
          <a:prstGeom prst="rect">
            <a:avLst/>
          </a:prstGeom>
        </p:spPr>
      </p:pic>
      <p:cxnSp>
        <p:nvCxnSpPr>
          <p:cNvPr id="8" name="구부러진 연결선 7"/>
          <p:cNvCxnSpPr/>
          <p:nvPr/>
        </p:nvCxnSpPr>
        <p:spPr>
          <a:xfrm rot="10800000" flipV="1">
            <a:off x="6905297" y="3815255"/>
            <a:ext cx="914400" cy="496076"/>
          </a:xfrm>
          <a:prstGeom prst="curvedConnector3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4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0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ACS Demo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4600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Azure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 컨테이너 다중 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배포</a:t>
            </a:r>
            <a:endParaRPr lang="en-US" altLang="ko-KR" sz="36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395943" y="1716532"/>
            <a:ext cx="5439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다중배포를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위한 </a:t>
            </a: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Docker Compose 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설치 유무 확인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95508" y="-582864"/>
            <a:ext cx="700435" cy="27045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64" r="74521" b="5977"/>
          <a:stretch/>
        </p:blipFill>
        <p:spPr>
          <a:xfrm>
            <a:off x="1395943" y="2397893"/>
            <a:ext cx="2795752" cy="1891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39" r="42050" b="4369"/>
          <a:stretch/>
        </p:blipFill>
        <p:spPr>
          <a:xfrm>
            <a:off x="4722103" y="2385444"/>
            <a:ext cx="6358759" cy="368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0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ACS Demo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4600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Azure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 컨테이너 다중 배포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331115" y="1497433"/>
            <a:ext cx="3591048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Compose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를 사용하여 다중 배포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95508" y="-582864"/>
            <a:ext cx="700435" cy="27045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99" r="48228" b="6667"/>
          <a:stretch/>
        </p:blipFill>
        <p:spPr>
          <a:xfrm>
            <a:off x="1395943" y="2117862"/>
            <a:ext cx="5680841" cy="21283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1" r="35728" b="8276"/>
          <a:stretch/>
        </p:blipFill>
        <p:spPr>
          <a:xfrm>
            <a:off x="1395943" y="4909016"/>
            <a:ext cx="7052441" cy="94593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331115" y="4327318"/>
            <a:ext cx="2751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Docker </a:t>
            </a:r>
            <a:r>
              <a:rPr lang="en-US" altLang="ko-KR" sz="2400" dirty="0" err="1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ps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로</a:t>
            </a: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배포 확인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6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80" y="472168"/>
            <a:ext cx="5552520" cy="5849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1555" y="2027679"/>
            <a:ext cx="44149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이  </a:t>
            </a:r>
            <a:r>
              <a:rPr lang="ko-KR" altLang="en-US" sz="3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름</a:t>
            </a:r>
            <a:r>
              <a:rPr lang="ko-KR" altLang="en-US" sz="3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3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: </a:t>
            </a:r>
            <a:r>
              <a:rPr lang="ko-KR" altLang="en-US" sz="3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유기욱</a:t>
            </a:r>
            <a:endParaRPr lang="en-US" altLang="ko-KR" sz="30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r>
              <a:rPr lang="en-US" altLang="ko-KR" sz="3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e-mail : gw1303@nate.com</a:t>
            </a:r>
          </a:p>
          <a:p>
            <a:r>
              <a:rPr lang="ko-KR" altLang="en-US" sz="3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휴대폰 </a:t>
            </a:r>
            <a:r>
              <a:rPr lang="en-US" altLang="ko-KR" sz="3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: 010-9340-2395</a:t>
            </a:r>
          </a:p>
          <a:p>
            <a:r>
              <a:rPr lang="en-US" altLang="ko-KR" sz="2800" dirty="0" err="1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Git</a:t>
            </a:r>
            <a:r>
              <a:rPr lang="en-US" altLang="ko-KR" sz="28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: github.com/gw1303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r>
              <a:rPr lang="en-US" altLang="ko-KR" sz="3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Instagram : </a:t>
            </a:r>
            <a:r>
              <a:rPr lang="en-US" altLang="ko-KR" sz="3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Ki_woo_ki</a:t>
            </a:r>
            <a:endParaRPr lang="ko-KR" altLang="en-US" sz="3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7844" y="4756972"/>
            <a:ext cx="4414991" cy="621730"/>
          </a:xfrm>
          <a:prstGeom prst="rect">
            <a:avLst/>
          </a:pr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37253" y="4867782"/>
            <a:ext cx="290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발표자 소개</a:t>
            </a:r>
            <a:endParaRPr lang="ko-KR" altLang="en-US" sz="2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8606">
            <a:off x="2682021" y="1303002"/>
            <a:ext cx="934018" cy="934018"/>
          </a:xfrm>
          <a:prstGeom prst="rect">
            <a:avLst/>
          </a:prstGeom>
        </p:spPr>
      </p:pic>
      <p:sp>
        <p:nvSpPr>
          <p:cNvPr id="2" name="자유형 1"/>
          <p:cNvSpPr/>
          <p:nvPr/>
        </p:nvSpPr>
        <p:spPr>
          <a:xfrm>
            <a:off x="3657599" y="1524000"/>
            <a:ext cx="5118847" cy="4401671"/>
          </a:xfrm>
          <a:custGeom>
            <a:avLst/>
            <a:gdLst>
              <a:gd name="connsiteX0" fmla="*/ 887506 w 5118847"/>
              <a:gd name="connsiteY0" fmla="*/ 8965 h 4401671"/>
              <a:gd name="connsiteX1" fmla="*/ 4993342 w 5118847"/>
              <a:gd name="connsiteY1" fmla="*/ 0 h 4401671"/>
              <a:gd name="connsiteX2" fmla="*/ 5100918 w 5118847"/>
              <a:gd name="connsiteY2" fmla="*/ 3263153 h 4401671"/>
              <a:gd name="connsiteX3" fmla="*/ 5118847 w 5118847"/>
              <a:gd name="connsiteY3" fmla="*/ 3370729 h 4401671"/>
              <a:gd name="connsiteX4" fmla="*/ 5047130 w 5118847"/>
              <a:gd name="connsiteY4" fmla="*/ 4320988 h 4401671"/>
              <a:gd name="connsiteX5" fmla="*/ 1783977 w 5118847"/>
              <a:gd name="connsiteY5" fmla="*/ 4401671 h 4401671"/>
              <a:gd name="connsiteX6" fmla="*/ 1631577 w 5118847"/>
              <a:gd name="connsiteY6" fmla="*/ 4392706 h 4401671"/>
              <a:gd name="connsiteX7" fmla="*/ 0 w 5118847"/>
              <a:gd name="connsiteY7" fmla="*/ 4312024 h 4401671"/>
              <a:gd name="connsiteX8" fmla="*/ 44824 w 5118847"/>
              <a:gd name="connsiteY8" fmla="*/ 53788 h 4401671"/>
              <a:gd name="connsiteX9" fmla="*/ 268942 w 5118847"/>
              <a:gd name="connsiteY9" fmla="*/ 44824 h 440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8847" h="4401671">
                <a:moveTo>
                  <a:pt x="887506" y="8965"/>
                </a:moveTo>
                <a:lnTo>
                  <a:pt x="4993342" y="0"/>
                </a:lnTo>
                <a:lnTo>
                  <a:pt x="5100918" y="3263153"/>
                </a:lnTo>
                <a:lnTo>
                  <a:pt x="5118847" y="3370729"/>
                </a:lnTo>
                <a:lnTo>
                  <a:pt x="5047130" y="4320988"/>
                </a:lnTo>
                <a:lnTo>
                  <a:pt x="1783977" y="4401671"/>
                </a:lnTo>
                <a:cubicBezTo>
                  <a:pt x="1667509" y="4391083"/>
                  <a:pt x="1718371" y="4392706"/>
                  <a:pt x="1631577" y="4392706"/>
                </a:cubicBezTo>
                <a:lnTo>
                  <a:pt x="0" y="4312024"/>
                </a:lnTo>
                <a:lnTo>
                  <a:pt x="44824" y="53788"/>
                </a:lnTo>
                <a:lnTo>
                  <a:pt x="268942" y="44824"/>
                </a:lnTo>
              </a:path>
            </a:pathLst>
          </a:cu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2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0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ACS Demo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4579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Azure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 컨테이너 다중 배포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597030" y="1638076"/>
            <a:ext cx="11448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접속 확인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95508" y="-582864"/>
            <a:ext cx="700435" cy="27045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hlinkClick r:id="rId5"/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" t="3678" r="39176" b="22529"/>
          <a:stretch/>
        </p:blipFill>
        <p:spPr>
          <a:xfrm>
            <a:off x="3358752" y="1704377"/>
            <a:ext cx="6289744" cy="4212003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959102" y="1700402"/>
            <a:ext cx="365373" cy="137923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5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lum bright="-84000"/>
          </a:blip>
          <a:stretch>
            <a:fillRect/>
          </a:stretch>
        </p:blipFill>
        <p:spPr>
          <a:xfrm rot="206336">
            <a:off x="3398380" y="1597985"/>
            <a:ext cx="5046911" cy="46192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188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04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Q&amp;A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966" y="1575404"/>
            <a:ext cx="5046911" cy="461920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661457" y="2736604"/>
            <a:ext cx="40474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Q &amp; 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73181">
            <a:off x="9015286" y="3026956"/>
            <a:ext cx="1637411" cy="20357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56734">
            <a:off x="1539523" y="3983954"/>
            <a:ext cx="817669" cy="101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1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043767" y="3790941"/>
            <a:ext cx="4104466" cy="2343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196062" y="100171"/>
            <a:ext cx="11799874" cy="66553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980949" y="2852156"/>
            <a:ext cx="2230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감사합니다</a:t>
            </a:r>
            <a:endParaRPr lang="en-US" altLang="ko-KR" sz="32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9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80" y="472168"/>
            <a:ext cx="5552520" cy="5849976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5410022" y="1805367"/>
            <a:ext cx="1610636" cy="621730"/>
            <a:chOff x="4058645" y="1896807"/>
            <a:chExt cx="1610636" cy="621730"/>
          </a:xfrm>
        </p:grpSpPr>
        <p:sp>
          <p:nvSpPr>
            <p:cNvPr id="7" name="직사각형 6"/>
            <p:cNvSpPr/>
            <p:nvPr/>
          </p:nvSpPr>
          <p:spPr>
            <a:xfrm>
              <a:off x="4058645" y="1896807"/>
              <a:ext cx="1610636" cy="621730"/>
            </a:xfrm>
            <a:prstGeom prst="rect">
              <a:avLst/>
            </a:prstGeom>
            <a:solidFill>
              <a:srgbClr val="3B1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69666" y="1946062"/>
              <a:ext cx="11885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INDEX</a:t>
              </a:r>
              <a:endPara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695012" y="2642052"/>
            <a:ext cx="30406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Container</a:t>
            </a:r>
          </a:p>
          <a:p>
            <a:r>
              <a:rPr lang="en-US" altLang="ko-KR" sz="4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02</a:t>
            </a:r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Kubernetes</a:t>
            </a:r>
          </a:p>
          <a:p>
            <a:r>
              <a:rPr lang="en-US" altLang="ko-KR" sz="4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ACS Demo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</a:t>
            </a:r>
            <a:r>
              <a:rPr lang="en-US" altLang="ko-KR" sz="4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4</a:t>
            </a:r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Q &amp; A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657599" y="1524000"/>
            <a:ext cx="5118847" cy="4401671"/>
          </a:xfrm>
          <a:custGeom>
            <a:avLst/>
            <a:gdLst>
              <a:gd name="connsiteX0" fmla="*/ 887506 w 5118847"/>
              <a:gd name="connsiteY0" fmla="*/ 8965 h 4401671"/>
              <a:gd name="connsiteX1" fmla="*/ 4993342 w 5118847"/>
              <a:gd name="connsiteY1" fmla="*/ 0 h 4401671"/>
              <a:gd name="connsiteX2" fmla="*/ 5100918 w 5118847"/>
              <a:gd name="connsiteY2" fmla="*/ 3263153 h 4401671"/>
              <a:gd name="connsiteX3" fmla="*/ 5118847 w 5118847"/>
              <a:gd name="connsiteY3" fmla="*/ 3370729 h 4401671"/>
              <a:gd name="connsiteX4" fmla="*/ 5047130 w 5118847"/>
              <a:gd name="connsiteY4" fmla="*/ 4320988 h 4401671"/>
              <a:gd name="connsiteX5" fmla="*/ 1783977 w 5118847"/>
              <a:gd name="connsiteY5" fmla="*/ 4401671 h 4401671"/>
              <a:gd name="connsiteX6" fmla="*/ 1631577 w 5118847"/>
              <a:gd name="connsiteY6" fmla="*/ 4392706 h 4401671"/>
              <a:gd name="connsiteX7" fmla="*/ 0 w 5118847"/>
              <a:gd name="connsiteY7" fmla="*/ 4312024 h 4401671"/>
              <a:gd name="connsiteX8" fmla="*/ 44824 w 5118847"/>
              <a:gd name="connsiteY8" fmla="*/ 53788 h 4401671"/>
              <a:gd name="connsiteX9" fmla="*/ 268942 w 5118847"/>
              <a:gd name="connsiteY9" fmla="*/ 44824 h 440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8847" h="4401671">
                <a:moveTo>
                  <a:pt x="887506" y="8965"/>
                </a:moveTo>
                <a:lnTo>
                  <a:pt x="4993342" y="0"/>
                </a:lnTo>
                <a:lnTo>
                  <a:pt x="5100918" y="3263153"/>
                </a:lnTo>
                <a:lnTo>
                  <a:pt x="5118847" y="3370729"/>
                </a:lnTo>
                <a:lnTo>
                  <a:pt x="5047130" y="4320988"/>
                </a:lnTo>
                <a:lnTo>
                  <a:pt x="1783977" y="4401671"/>
                </a:lnTo>
                <a:cubicBezTo>
                  <a:pt x="1667509" y="4391083"/>
                  <a:pt x="1718371" y="4392706"/>
                  <a:pt x="1631577" y="4392706"/>
                </a:cubicBezTo>
                <a:lnTo>
                  <a:pt x="0" y="4312024"/>
                </a:lnTo>
                <a:lnTo>
                  <a:pt x="44824" y="53788"/>
                </a:lnTo>
                <a:lnTo>
                  <a:pt x="268942" y="44824"/>
                </a:lnTo>
              </a:path>
            </a:pathLst>
          </a:cu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5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7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18069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Docker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란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?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4382625" y="2902101"/>
            <a:ext cx="700544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App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실행에 필요한 환경을 하나의 이미지로 모아두고</a:t>
            </a: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그 이미지를 사용하여 다양한 환경에서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App </a:t>
            </a:r>
            <a:r>
              <a:rPr lang="ko-KR" altLang="en-US" sz="24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실행환경을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구축 및 운용하기 위한 컨테이너 기반의 오픈소스 플랫폼 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43" y="2118161"/>
            <a:ext cx="3611460" cy="322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7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22990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란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?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101678" y="2852019"/>
            <a:ext cx="5618846" cy="1688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호스트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OS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상에 논리적인 구획을 만들어 </a:t>
            </a: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App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구동에 필요한 라이브러리나 실행파일을 하나로 모아 </a:t>
            </a: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마치 별도의 서버인 것 처럼 사용할 수 있게 만든 기술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2463959" y="4410275"/>
            <a:ext cx="1186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09" y="2354878"/>
            <a:ext cx="2404561" cy="240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4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7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1710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Image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란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?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4746685" y="2975820"/>
            <a:ext cx="6441141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컨테이너 실행에 필요한 파일과 설정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값 등을 포함하고있는 것으로</a:t>
            </a: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상태 값을 가지지 않고 변하지 않는 상태로 저장되어 있는 것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06" y="2286229"/>
            <a:ext cx="2354878" cy="235487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42007" y="4762774"/>
            <a:ext cx="157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Docker Image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07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7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3191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 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기본 구성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959" y="1715340"/>
            <a:ext cx="7367420" cy="4115593"/>
          </a:xfrm>
          <a:prstGeom prst="rect">
            <a:avLst/>
          </a:prstGeom>
        </p:spPr>
      </p:pic>
      <p:cxnSp>
        <p:nvCxnSpPr>
          <p:cNvPr id="7" name="구부러진 연결선 6"/>
          <p:cNvCxnSpPr/>
          <p:nvPr/>
        </p:nvCxnSpPr>
        <p:spPr>
          <a:xfrm rot="10800000">
            <a:off x="7073153" y="4545106"/>
            <a:ext cx="1452282" cy="4840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7194176" y="4689116"/>
            <a:ext cx="820271" cy="3496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commit</a:t>
            </a:r>
            <a:endParaRPr lang="ko-KR" altLang="en-US" sz="1200" dirty="0"/>
          </a:p>
        </p:txBody>
      </p:sp>
      <p:cxnSp>
        <p:nvCxnSpPr>
          <p:cNvPr id="18" name="구부러진 연결선 17"/>
          <p:cNvCxnSpPr/>
          <p:nvPr/>
        </p:nvCxnSpPr>
        <p:spPr>
          <a:xfrm rot="10800000">
            <a:off x="4182036" y="2162121"/>
            <a:ext cx="1913967" cy="56763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4867834" y="2137022"/>
            <a:ext cx="820271" cy="3496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push</a:t>
            </a:r>
            <a:endParaRPr lang="ko-KR" altLang="en-US" sz="12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870" y="4315414"/>
            <a:ext cx="396689" cy="39668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8919391" y="6320764"/>
            <a:ext cx="24240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hlinkClick r:id="rId7"/>
              </a:rPr>
              <a:t>https://captcha.tistory.com/45?category=830258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491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95" y="1393474"/>
            <a:ext cx="5259977" cy="51190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519" y="1393474"/>
            <a:ext cx="5259977" cy="51190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21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17387" y="2139356"/>
            <a:ext cx="4414991" cy="415663"/>
          </a:xfrm>
          <a:prstGeom prst="rect">
            <a:avLst/>
          </a:pr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2302030" y="2162521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Virtual Machine</a:t>
            </a:r>
            <a:endParaRPr lang="ko-KR" altLang="en-US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08011" y="2139356"/>
            <a:ext cx="4414991" cy="415663"/>
          </a:xfrm>
          <a:prstGeom prst="rect">
            <a:avLst/>
          </a:pr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8275936" y="2162521"/>
            <a:ext cx="107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Container</a:t>
            </a:r>
            <a:endParaRPr lang="ko-KR" altLang="en-US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19" y="289725"/>
            <a:ext cx="3609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VM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VS 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2119" y="4017699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내용을 입력해 주세요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~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  <a:sym typeface="Wingdings" panose="05000000000000000000" pitchFamily="2" charset="2"/>
              </a:rPr>
              <a:t>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68143" y="4017699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내용을 입력해 주세요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~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  <a:sym typeface="Wingdings" panose="05000000000000000000" pitchFamily="2" charset="2"/>
              </a:rPr>
              <a:t>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18" name="object 6"/>
          <p:cNvSpPr/>
          <p:nvPr/>
        </p:nvSpPr>
        <p:spPr>
          <a:xfrm>
            <a:off x="972873" y="2619539"/>
            <a:ext cx="4359505" cy="34047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9"/>
          <p:cNvSpPr/>
          <p:nvPr/>
        </p:nvSpPr>
        <p:spPr>
          <a:xfrm>
            <a:off x="6660816" y="2619539"/>
            <a:ext cx="4362186" cy="3404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직사각형 5"/>
          <p:cNvSpPr/>
          <p:nvPr/>
        </p:nvSpPr>
        <p:spPr>
          <a:xfrm>
            <a:off x="6660816" y="2619539"/>
            <a:ext cx="2184246" cy="1205115"/>
          </a:xfrm>
          <a:prstGeom prst="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21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27526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의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특징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39343">
            <a:off x="835266" y="2365313"/>
            <a:ext cx="2698559" cy="286721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39343">
            <a:off x="4625810" y="2365313"/>
            <a:ext cx="2698559" cy="286721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39343">
            <a:off x="8416354" y="2365313"/>
            <a:ext cx="2698559" cy="2867219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281222" y="3002505"/>
            <a:ext cx="1739152" cy="1739152"/>
          </a:xfrm>
          <a:prstGeom prst="ellipse">
            <a:avLst/>
          </a:prstGeom>
          <a:solidFill>
            <a:srgbClr val="DBE6F2">
              <a:alpha val="63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105513" y="3028004"/>
            <a:ext cx="1739152" cy="1739152"/>
          </a:xfrm>
          <a:prstGeom prst="ellipse">
            <a:avLst/>
          </a:prstGeom>
          <a:solidFill>
            <a:schemeClr val="bg1">
              <a:lumMod val="85000"/>
              <a:alpha val="63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868844" y="3053503"/>
            <a:ext cx="1739152" cy="1739152"/>
          </a:xfrm>
          <a:prstGeom prst="ellipse">
            <a:avLst/>
          </a:prstGeom>
          <a:solidFill>
            <a:srgbClr val="DBE6F2">
              <a:alpha val="63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77803" y="411780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빠른 속도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75375" y="4117801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운영 표준화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08318" y="4211084"/>
            <a:ext cx="11144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상호운용성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28" name="다이아몬드 27"/>
          <p:cNvSpPr/>
          <p:nvPr/>
        </p:nvSpPr>
        <p:spPr>
          <a:xfrm>
            <a:off x="4366113" y="2087584"/>
            <a:ext cx="3239551" cy="3401803"/>
          </a:xfrm>
          <a:custGeom>
            <a:avLst/>
            <a:gdLst>
              <a:gd name="connsiteX0" fmla="*/ 0 w 3192935"/>
              <a:gd name="connsiteY0" fmla="*/ 1638149 h 3276298"/>
              <a:gd name="connsiteX1" fmla="*/ 1596468 w 3192935"/>
              <a:gd name="connsiteY1" fmla="*/ 0 h 3276298"/>
              <a:gd name="connsiteX2" fmla="*/ 3192935 w 3192935"/>
              <a:gd name="connsiteY2" fmla="*/ 1638149 h 3276298"/>
              <a:gd name="connsiteX3" fmla="*/ 1596468 w 3192935"/>
              <a:gd name="connsiteY3" fmla="*/ 3276298 h 3276298"/>
              <a:gd name="connsiteX4" fmla="*/ 0 w 3192935"/>
              <a:gd name="connsiteY4" fmla="*/ 1638149 h 3276298"/>
              <a:gd name="connsiteX0" fmla="*/ 0 w 3162455"/>
              <a:gd name="connsiteY0" fmla="*/ 1638149 h 3276298"/>
              <a:gd name="connsiteX1" fmla="*/ 1596468 w 3162455"/>
              <a:gd name="connsiteY1" fmla="*/ 0 h 3276298"/>
              <a:gd name="connsiteX2" fmla="*/ 3162455 w 3162455"/>
              <a:gd name="connsiteY2" fmla="*/ 1536549 h 3276298"/>
              <a:gd name="connsiteX3" fmla="*/ 1596468 w 3162455"/>
              <a:gd name="connsiteY3" fmla="*/ 3276298 h 3276298"/>
              <a:gd name="connsiteX4" fmla="*/ 0 w 3162455"/>
              <a:gd name="connsiteY4" fmla="*/ 1638149 h 3276298"/>
              <a:gd name="connsiteX0" fmla="*/ 0 w 3131975"/>
              <a:gd name="connsiteY0" fmla="*/ 1688949 h 3276298"/>
              <a:gd name="connsiteX1" fmla="*/ 1565988 w 3131975"/>
              <a:gd name="connsiteY1" fmla="*/ 0 h 3276298"/>
              <a:gd name="connsiteX2" fmla="*/ 3131975 w 3131975"/>
              <a:gd name="connsiteY2" fmla="*/ 1536549 h 3276298"/>
              <a:gd name="connsiteX3" fmla="*/ 1565988 w 3131975"/>
              <a:gd name="connsiteY3" fmla="*/ 3276298 h 3276298"/>
              <a:gd name="connsiteX4" fmla="*/ 0 w 3131975"/>
              <a:gd name="connsiteY4" fmla="*/ 1688949 h 3276298"/>
              <a:gd name="connsiteX0" fmla="*/ 0 w 3131975"/>
              <a:gd name="connsiteY0" fmla="*/ 1760666 h 3348015"/>
              <a:gd name="connsiteX1" fmla="*/ 1521165 w 3131975"/>
              <a:gd name="connsiteY1" fmla="*/ 0 h 3348015"/>
              <a:gd name="connsiteX2" fmla="*/ 3131975 w 3131975"/>
              <a:gd name="connsiteY2" fmla="*/ 1608266 h 3348015"/>
              <a:gd name="connsiteX3" fmla="*/ 1565988 w 3131975"/>
              <a:gd name="connsiteY3" fmla="*/ 3348015 h 3348015"/>
              <a:gd name="connsiteX4" fmla="*/ 0 w 3131975"/>
              <a:gd name="connsiteY4" fmla="*/ 1760666 h 3348015"/>
              <a:gd name="connsiteX0" fmla="*/ 0 w 3194727"/>
              <a:gd name="connsiteY0" fmla="*/ 1760666 h 3348015"/>
              <a:gd name="connsiteX1" fmla="*/ 1521165 w 3194727"/>
              <a:gd name="connsiteY1" fmla="*/ 0 h 3348015"/>
              <a:gd name="connsiteX2" fmla="*/ 3194727 w 3194727"/>
              <a:gd name="connsiteY2" fmla="*/ 1626195 h 3348015"/>
              <a:gd name="connsiteX3" fmla="*/ 1565988 w 3194727"/>
              <a:gd name="connsiteY3" fmla="*/ 3348015 h 3348015"/>
              <a:gd name="connsiteX4" fmla="*/ 0 w 3194727"/>
              <a:gd name="connsiteY4" fmla="*/ 1760666 h 3348015"/>
              <a:gd name="connsiteX0" fmla="*/ 0 w 3239551"/>
              <a:gd name="connsiteY0" fmla="*/ 1742737 h 3348015"/>
              <a:gd name="connsiteX1" fmla="*/ 1565989 w 3239551"/>
              <a:gd name="connsiteY1" fmla="*/ 0 h 3348015"/>
              <a:gd name="connsiteX2" fmla="*/ 3239551 w 3239551"/>
              <a:gd name="connsiteY2" fmla="*/ 1626195 h 3348015"/>
              <a:gd name="connsiteX3" fmla="*/ 1610812 w 3239551"/>
              <a:gd name="connsiteY3" fmla="*/ 3348015 h 3348015"/>
              <a:gd name="connsiteX4" fmla="*/ 0 w 3239551"/>
              <a:gd name="connsiteY4" fmla="*/ 1742737 h 3348015"/>
              <a:gd name="connsiteX0" fmla="*/ 0 w 3239551"/>
              <a:gd name="connsiteY0" fmla="*/ 1742737 h 3401803"/>
              <a:gd name="connsiteX1" fmla="*/ 1565989 w 3239551"/>
              <a:gd name="connsiteY1" fmla="*/ 0 h 3401803"/>
              <a:gd name="connsiteX2" fmla="*/ 3239551 w 3239551"/>
              <a:gd name="connsiteY2" fmla="*/ 1626195 h 3401803"/>
              <a:gd name="connsiteX3" fmla="*/ 1592882 w 3239551"/>
              <a:gd name="connsiteY3" fmla="*/ 3401803 h 3401803"/>
              <a:gd name="connsiteX4" fmla="*/ 0 w 3239551"/>
              <a:gd name="connsiteY4" fmla="*/ 1742737 h 340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9551" h="3401803">
                <a:moveTo>
                  <a:pt x="0" y="1742737"/>
                </a:moveTo>
                <a:lnTo>
                  <a:pt x="1565989" y="0"/>
                </a:lnTo>
                <a:lnTo>
                  <a:pt x="3239551" y="1626195"/>
                </a:lnTo>
                <a:lnTo>
                  <a:pt x="1592882" y="3401803"/>
                </a:lnTo>
                <a:lnTo>
                  <a:pt x="0" y="1742737"/>
                </a:lnTo>
                <a:close/>
              </a:path>
            </a:pathLst>
          </a:cu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다이아몬드 27"/>
          <p:cNvSpPr/>
          <p:nvPr/>
        </p:nvSpPr>
        <p:spPr>
          <a:xfrm>
            <a:off x="8145747" y="2105512"/>
            <a:ext cx="3239552" cy="3383875"/>
          </a:xfrm>
          <a:custGeom>
            <a:avLst/>
            <a:gdLst>
              <a:gd name="connsiteX0" fmla="*/ 0 w 3192935"/>
              <a:gd name="connsiteY0" fmla="*/ 1638149 h 3276298"/>
              <a:gd name="connsiteX1" fmla="*/ 1596468 w 3192935"/>
              <a:gd name="connsiteY1" fmla="*/ 0 h 3276298"/>
              <a:gd name="connsiteX2" fmla="*/ 3192935 w 3192935"/>
              <a:gd name="connsiteY2" fmla="*/ 1638149 h 3276298"/>
              <a:gd name="connsiteX3" fmla="*/ 1596468 w 3192935"/>
              <a:gd name="connsiteY3" fmla="*/ 3276298 h 3276298"/>
              <a:gd name="connsiteX4" fmla="*/ 0 w 3192935"/>
              <a:gd name="connsiteY4" fmla="*/ 1638149 h 3276298"/>
              <a:gd name="connsiteX0" fmla="*/ 0 w 3162455"/>
              <a:gd name="connsiteY0" fmla="*/ 1638149 h 3276298"/>
              <a:gd name="connsiteX1" fmla="*/ 1596468 w 3162455"/>
              <a:gd name="connsiteY1" fmla="*/ 0 h 3276298"/>
              <a:gd name="connsiteX2" fmla="*/ 3162455 w 3162455"/>
              <a:gd name="connsiteY2" fmla="*/ 1536549 h 3276298"/>
              <a:gd name="connsiteX3" fmla="*/ 1596468 w 3162455"/>
              <a:gd name="connsiteY3" fmla="*/ 3276298 h 3276298"/>
              <a:gd name="connsiteX4" fmla="*/ 0 w 3162455"/>
              <a:gd name="connsiteY4" fmla="*/ 1638149 h 3276298"/>
              <a:gd name="connsiteX0" fmla="*/ 0 w 3131975"/>
              <a:gd name="connsiteY0" fmla="*/ 1688949 h 3276298"/>
              <a:gd name="connsiteX1" fmla="*/ 1565988 w 3131975"/>
              <a:gd name="connsiteY1" fmla="*/ 0 h 3276298"/>
              <a:gd name="connsiteX2" fmla="*/ 3131975 w 3131975"/>
              <a:gd name="connsiteY2" fmla="*/ 1536549 h 3276298"/>
              <a:gd name="connsiteX3" fmla="*/ 1565988 w 3131975"/>
              <a:gd name="connsiteY3" fmla="*/ 3276298 h 3276298"/>
              <a:gd name="connsiteX4" fmla="*/ 0 w 3131975"/>
              <a:gd name="connsiteY4" fmla="*/ 1688949 h 3276298"/>
              <a:gd name="connsiteX0" fmla="*/ 0 w 3131975"/>
              <a:gd name="connsiteY0" fmla="*/ 1742738 h 3330087"/>
              <a:gd name="connsiteX1" fmla="*/ 1530129 w 3131975"/>
              <a:gd name="connsiteY1" fmla="*/ 0 h 3330087"/>
              <a:gd name="connsiteX2" fmla="*/ 3131975 w 3131975"/>
              <a:gd name="connsiteY2" fmla="*/ 1590338 h 3330087"/>
              <a:gd name="connsiteX3" fmla="*/ 1565988 w 3131975"/>
              <a:gd name="connsiteY3" fmla="*/ 3330087 h 3330087"/>
              <a:gd name="connsiteX4" fmla="*/ 0 w 3131975"/>
              <a:gd name="connsiteY4" fmla="*/ 1742738 h 3330087"/>
              <a:gd name="connsiteX0" fmla="*/ 0 w 3194728"/>
              <a:gd name="connsiteY0" fmla="*/ 1742738 h 3330087"/>
              <a:gd name="connsiteX1" fmla="*/ 1530129 w 3194728"/>
              <a:gd name="connsiteY1" fmla="*/ 0 h 3330087"/>
              <a:gd name="connsiteX2" fmla="*/ 3194728 w 3194728"/>
              <a:gd name="connsiteY2" fmla="*/ 1608268 h 3330087"/>
              <a:gd name="connsiteX3" fmla="*/ 1565988 w 3194728"/>
              <a:gd name="connsiteY3" fmla="*/ 3330087 h 3330087"/>
              <a:gd name="connsiteX4" fmla="*/ 0 w 3194728"/>
              <a:gd name="connsiteY4" fmla="*/ 1742738 h 3330087"/>
              <a:gd name="connsiteX0" fmla="*/ 0 w 3194728"/>
              <a:gd name="connsiteY0" fmla="*/ 1742738 h 3383875"/>
              <a:gd name="connsiteX1" fmla="*/ 1530129 w 3194728"/>
              <a:gd name="connsiteY1" fmla="*/ 0 h 3383875"/>
              <a:gd name="connsiteX2" fmla="*/ 3194728 w 3194728"/>
              <a:gd name="connsiteY2" fmla="*/ 1608268 h 3383875"/>
              <a:gd name="connsiteX3" fmla="*/ 1583917 w 3194728"/>
              <a:gd name="connsiteY3" fmla="*/ 3383875 h 3383875"/>
              <a:gd name="connsiteX4" fmla="*/ 0 w 3194728"/>
              <a:gd name="connsiteY4" fmla="*/ 1742738 h 3383875"/>
              <a:gd name="connsiteX0" fmla="*/ 0 w 3239552"/>
              <a:gd name="connsiteY0" fmla="*/ 1742738 h 3383875"/>
              <a:gd name="connsiteX1" fmla="*/ 1574953 w 3239552"/>
              <a:gd name="connsiteY1" fmla="*/ 0 h 3383875"/>
              <a:gd name="connsiteX2" fmla="*/ 3239552 w 3239552"/>
              <a:gd name="connsiteY2" fmla="*/ 1608268 h 3383875"/>
              <a:gd name="connsiteX3" fmla="*/ 1628741 w 3239552"/>
              <a:gd name="connsiteY3" fmla="*/ 3383875 h 3383875"/>
              <a:gd name="connsiteX4" fmla="*/ 0 w 3239552"/>
              <a:gd name="connsiteY4" fmla="*/ 1742738 h 338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9552" h="3383875">
                <a:moveTo>
                  <a:pt x="0" y="1742738"/>
                </a:moveTo>
                <a:lnTo>
                  <a:pt x="1574953" y="0"/>
                </a:lnTo>
                <a:lnTo>
                  <a:pt x="3239552" y="1608268"/>
                </a:lnTo>
                <a:lnTo>
                  <a:pt x="1628741" y="3383875"/>
                </a:lnTo>
                <a:lnTo>
                  <a:pt x="0" y="1742738"/>
                </a:lnTo>
                <a:close/>
              </a:path>
            </a:pathLst>
          </a:cu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다이아몬드 27"/>
          <p:cNvSpPr/>
          <p:nvPr/>
        </p:nvSpPr>
        <p:spPr>
          <a:xfrm>
            <a:off x="539439" y="2097743"/>
            <a:ext cx="3288490" cy="3404705"/>
          </a:xfrm>
          <a:custGeom>
            <a:avLst/>
            <a:gdLst>
              <a:gd name="connsiteX0" fmla="*/ 0 w 3192935"/>
              <a:gd name="connsiteY0" fmla="*/ 1638149 h 3276298"/>
              <a:gd name="connsiteX1" fmla="*/ 1596468 w 3192935"/>
              <a:gd name="connsiteY1" fmla="*/ 0 h 3276298"/>
              <a:gd name="connsiteX2" fmla="*/ 3192935 w 3192935"/>
              <a:gd name="connsiteY2" fmla="*/ 1638149 h 3276298"/>
              <a:gd name="connsiteX3" fmla="*/ 1596468 w 3192935"/>
              <a:gd name="connsiteY3" fmla="*/ 3276298 h 3276298"/>
              <a:gd name="connsiteX4" fmla="*/ 0 w 3192935"/>
              <a:gd name="connsiteY4" fmla="*/ 1638149 h 3276298"/>
              <a:gd name="connsiteX0" fmla="*/ 0 w 3162455"/>
              <a:gd name="connsiteY0" fmla="*/ 1638149 h 3276298"/>
              <a:gd name="connsiteX1" fmla="*/ 1596468 w 3162455"/>
              <a:gd name="connsiteY1" fmla="*/ 0 h 3276298"/>
              <a:gd name="connsiteX2" fmla="*/ 3162455 w 3162455"/>
              <a:gd name="connsiteY2" fmla="*/ 1536549 h 3276298"/>
              <a:gd name="connsiteX3" fmla="*/ 1596468 w 3162455"/>
              <a:gd name="connsiteY3" fmla="*/ 3276298 h 3276298"/>
              <a:gd name="connsiteX4" fmla="*/ 0 w 3162455"/>
              <a:gd name="connsiteY4" fmla="*/ 1638149 h 3276298"/>
              <a:gd name="connsiteX0" fmla="*/ 0 w 3131975"/>
              <a:gd name="connsiteY0" fmla="*/ 1688949 h 3276298"/>
              <a:gd name="connsiteX1" fmla="*/ 1565988 w 3131975"/>
              <a:gd name="connsiteY1" fmla="*/ 0 h 3276298"/>
              <a:gd name="connsiteX2" fmla="*/ 3131975 w 3131975"/>
              <a:gd name="connsiteY2" fmla="*/ 1536549 h 3276298"/>
              <a:gd name="connsiteX3" fmla="*/ 1565988 w 3131975"/>
              <a:gd name="connsiteY3" fmla="*/ 3276298 h 3276298"/>
              <a:gd name="connsiteX4" fmla="*/ 0 w 3131975"/>
              <a:gd name="connsiteY4" fmla="*/ 1688949 h 3276298"/>
              <a:gd name="connsiteX0" fmla="*/ 0 w 3201998"/>
              <a:gd name="connsiteY0" fmla="*/ 1688949 h 3276298"/>
              <a:gd name="connsiteX1" fmla="*/ 1565988 w 3201998"/>
              <a:gd name="connsiteY1" fmla="*/ 0 h 3276298"/>
              <a:gd name="connsiteX2" fmla="*/ 3201998 w 3201998"/>
              <a:gd name="connsiteY2" fmla="*/ 1562430 h 3276298"/>
              <a:gd name="connsiteX3" fmla="*/ 1565988 w 3201998"/>
              <a:gd name="connsiteY3" fmla="*/ 3276298 h 3276298"/>
              <a:gd name="connsiteX4" fmla="*/ 0 w 3201998"/>
              <a:gd name="connsiteY4" fmla="*/ 1688949 h 3276298"/>
              <a:gd name="connsiteX0" fmla="*/ 0 w 3210751"/>
              <a:gd name="connsiteY0" fmla="*/ 1671696 h 3276298"/>
              <a:gd name="connsiteX1" fmla="*/ 1574741 w 3210751"/>
              <a:gd name="connsiteY1" fmla="*/ 0 h 3276298"/>
              <a:gd name="connsiteX2" fmla="*/ 3210751 w 3210751"/>
              <a:gd name="connsiteY2" fmla="*/ 1562430 h 3276298"/>
              <a:gd name="connsiteX3" fmla="*/ 1574741 w 3210751"/>
              <a:gd name="connsiteY3" fmla="*/ 3276298 h 3276298"/>
              <a:gd name="connsiteX4" fmla="*/ 0 w 3210751"/>
              <a:gd name="connsiteY4" fmla="*/ 1671696 h 327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0751" h="3276298">
                <a:moveTo>
                  <a:pt x="0" y="1671696"/>
                </a:moveTo>
                <a:lnTo>
                  <a:pt x="1574741" y="0"/>
                </a:lnTo>
                <a:lnTo>
                  <a:pt x="3210751" y="1562430"/>
                </a:lnTo>
                <a:lnTo>
                  <a:pt x="1574741" y="3276298"/>
                </a:lnTo>
                <a:lnTo>
                  <a:pt x="0" y="1671696"/>
                </a:lnTo>
                <a:close/>
              </a:path>
            </a:pathLst>
          </a:cu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5495365" y="1954306"/>
            <a:ext cx="869576" cy="823333"/>
          </a:xfrm>
          <a:custGeom>
            <a:avLst/>
            <a:gdLst>
              <a:gd name="connsiteX0" fmla="*/ 0 w 869576"/>
              <a:gd name="connsiteY0" fmla="*/ 448235 h 806823"/>
              <a:gd name="connsiteX1" fmla="*/ 439270 w 869576"/>
              <a:gd name="connsiteY1" fmla="*/ 0 h 806823"/>
              <a:gd name="connsiteX2" fmla="*/ 869576 w 869576"/>
              <a:gd name="connsiteY2" fmla="*/ 403412 h 806823"/>
              <a:gd name="connsiteX3" fmla="*/ 519953 w 869576"/>
              <a:gd name="connsiteY3" fmla="*/ 806823 h 806823"/>
              <a:gd name="connsiteX4" fmla="*/ 0 w 869576"/>
              <a:gd name="connsiteY4" fmla="*/ 448235 h 806823"/>
              <a:gd name="connsiteX0" fmla="*/ 0 w 869576"/>
              <a:gd name="connsiteY0" fmla="*/ 448235 h 894453"/>
              <a:gd name="connsiteX1" fmla="*/ 439270 w 869576"/>
              <a:gd name="connsiteY1" fmla="*/ 0 h 894453"/>
              <a:gd name="connsiteX2" fmla="*/ 869576 w 869576"/>
              <a:gd name="connsiteY2" fmla="*/ 403412 h 894453"/>
              <a:gd name="connsiteX3" fmla="*/ 462803 w 869576"/>
              <a:gd name="connsiteY3" fmla="*/ 894453 h 894453"/>
              <a:gd name="connsiteX4" fmla="*/ 0 w 869576"/>
              <a:gd name="connsiteY4" fmla="*/ 448235 h 894453"/>
              <a:gd name="connsiteX0" fmla="*/ 0 w 869576"/>
              <a:gd name="connsiteY0" fmla="*/ 448235 h 823333"/>
              <a:gd name="connsiteX1" fmla="*/ 439270 w 869576"/>
              <a:gd name="connsiteY1" fmla="*/ 0 h 823333"/>
              <a:gd name="connsiteX2" fmla="*/ 869576 w 869576"/>
              <a:gd name="connsiteY2" fmla="*/ 403412 h 823333"/>
              <a:gd name="connsiteX3" fmla="*/ 462803 w 869576"/>
              <a:gd name="connsiteY3" fmla="*/ 823333 h 823333"/>
              <a:gd name="connsiteX4" fmla="*/ 0 w 869576"/>
              <a:gd name="connsiteY4" fmla="*/ 448235 h 8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76" h="823333">
                <a:moveTo>
                  <a:pt x="0" y="448235"/>
                </a:moveTo>
                <a:lnTo>
                  <a:pt x="439270" y="0"/>
                </a:lnTo>
                <a:lnTo>
                  <a:pt x="869576" y="403412"/>
                </a:lnTo>
                <a:lnTo>
                  <a:pt x="462803" y="823333"/>
                </a:lnTo>
                <a:lnTo>
                  <a:pt x="0" y="448235"/>
                </a:lnTo>
                <a:close/>
              </a:path>
            </a:pathLst>
          </a:cu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9285909" y="1954306"/>
            <a:ext cx="869576" cy="823333"/>
          </a:xfrm>
          <a:custGeom>
            <a:avLst/>
            <a:gdLst>
              <a:gd name="connsiteX0" fmla="*/ 0 w 869576"/>
              <a:gd name="connsiteY0" fmla="*/ 448235 h 806823"/>
              <a:gd name="connsiteX1" fmla="*/ 439270 w 869576"/>
              <a:gd name="connsiteY1" fmla="*/ 0 h 806823"/>
              <a:gd name="connsiteX2" fmla="*/ 869576 w 869576"/>
              <a:gd name="connsiteY2" fmla="*/ 403412 h 806823"/>
              <a:gd name="connsiteX3" fmla="*/ 519953 w 869576"/>
              <a:gd name="connsiteY3" fmla="*/ 806823 h 806823"/>
              <a:gd name="connsiteX4" fmla="*/ 0 w 869576"/>
              <a:gd name="connsiteY4" fmla="*/ 448235 h 806823"/>
              <a:gd name="connsiteX0" fmla="*/ 0 w 869576"/>
              <a:gd name="connsiteY0" fmla="*/ 448235 h 894453"/>
              <a:gd name="connsiteX1" fmla="*/ 439270 w 869576"/>
              <a:gd name="connsiteY1" fmla="*/ 0 h 894453"/>
              <a:gd name="connsiteX2" fmla="*/ 869576 w 869576"/>
              <a:gd name="connsiteY2" fmla="*/ 403412 h 894453"/>
              <a:gd name="connsiteX3" fmla="*/ 462803 w 869576"/>
              <a:gd name="connsiteY3" fmla="*/ 894453 h 894453"/>
              <a:gd name="connsiteX4" fmla="*/ 0 w 869576"/>
              <a:gd name="connsiteY4" fmla="*/ 448235 h 894453"/>
              <a:gd name="connsiteX0" fmla="*/ 0 w 869576"/>
              <a:gd name="connsiteY0" fmla="*/ 448235 h 823333"/>
              <a:gd name="connsiteX1" fmla="*/ 439270 w 869576"/>
              <a:gd name="connsiteY1" fmla="*/ 0 h 823333"/>
              <a:gd name="connsiteX2" fmla="*/ 869576 w 869576"/>
              <a:gd name="connsiteY2" fmla="*/ 403412 h 823333"/>
              <a:gd name="connsiteX3" fmla="*/ 462803 w 869576"/>
              <a:gd name="connsiteY3" fmla="*/ 823333 h 823333"/>
              <a:gd name="connsiteX4" fmla="*/ 0 w 869576"/>
              <a:gd name="connsiteY4" fmla="*/ 448235 h 8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76" h="823333">
                <a:moveTo>
                  <a:pt x="0" y="448235"/>
                </a:moveTo>
                <a:lnTo>
                  <a:pt x="439270" y="0"/>
                </a:lnTo>
                <a:lnTo>
                  <a:pt x="869576" y="403412"/>
                </a:lnTo>
                <a:lnTo>
                  <a:pt x="462803" y="823333"/>
                </a:lnTo>
                <a:lnTo>
                  <a:pt x="0" y="448235"/>
                </a:lnTo>
                <a:close/>
              </a:path>
            </a:pathLst>
          </a:cu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694293" y="1965822"/>
            <a:ext cx="869576" cy="823333"/>
          </a:xfrm>
          <a:custGeom>
            <a:avLst/>
            <a:gdLst>
              <a:gd name="connsiteX0" fmla="*/ 0 w 869576"/>
              <a:gd name="connsiteY0" fmla="*/ 448235 h 806823"/>
              <a:gd name="connsiteX1" fmla="*/ 439270 w 869576"/>
              <a:gd name="connsiteY1" fmla="*/ 0 h 806823"/>
              <a:gd name="connsiteX2" fmla="*/ 869576 w 869576"/>
              <a:gd name="connsiteY2" fmla="*/ 403412 h 806823"/>
              <a:gd name="connsiteX3" fmla="*/ 519953 w 869576"/>
              <a:gd name="connsiteY3" fmla="*/ 806823 h 806823"/>
              <a:gd name="connsiteX4" fmla="*/ 0 w 869576"/>
              <a:gd name="connsiteY4" fmla="*/ 448235 h 806823"/>
              <a:gd name="connsiteX0" fmla="*/ 0 w 869576"/>
              <a:gd name="connsiteY0" fmla="*/ 448235 h 894453"/>
              <a:gd name="connsiteX1" fmla="*/ 439270 w 869576"/>
              <a:gd name="connsiteY1" fmla="*/ 0 h 894453"/>
              <a:gd name="connsiteX2" fmla="*/ 869576 w 869576"/>
              <a:gd name="connsiteY2" fmla="*/ 403412 h 894453"/>
              <a:gd name="connsiteX3" fmla="*/ 462803 w 869576"/>
              <a:gd name="connsiteY3" fmla="*/ 894453 h 894453"/>
              <a:gd name="connsiteX4" fmla="*/ 0 w 869576"/>
              <a:gd name="connsiteY4" fmla="*/ 448235 h 894453"/>
              <a:gd name="connsiteX0" fmla="*/ 0 w 869576"/>
              <a:gd name="connsiteY0" fmla="*/ 448235 h 823333"/>
              <a:gd name="connsiteX1" fmla="*/ 439270 w 869576"/>
              <a:gd name="connsiteY1" fmla="*/ 0 h 823333"/>
              <a:gd name="connsiteX2" fmla="*/ 869576 w 869576"/>
              <a:gd name="connsiteY2" fmla="*/ 403412 h 823333"/>
              <a:gd name="connsiteX3" fmla="*/ 462803 w 869576"/>
              <a:gd name="connsiteY3" fmla="*/ 823333 h 823333"/>
              <a:gd name="connsiteX4" fmla="*/ 0 w 869576"/>
              <a:gd name="connsiteY4" fmla="*/ 448235 h 8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76" h="823333">
                <a:moveTo>
                  <a:pt x="0" y="448235"/>
                </a:moveTo>
                <a:lnTo>
                  <a:pt x="439270" y="0"/>
                </a:lnTo>
                <a:lnTo>
                  <a:pt x="869576" y="403412"/>
                </a:lnTo>
                <a:lnTo>
                  <a:pt x="462803" y="823333"/>
                </a:lnTo>
                <a:lnTo>
                  <a:pt x="0" y="448235"/>
                </a:lnTo>
                <a:close/>
              </a:path>
            </a:pathLst>
          </a:cu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32553" y="2094202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33625" y="2094202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24169" y="2094202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3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06" y="3235683"/>
            <a:ext cx="885735" cy="88573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26" y="3245019"/>
            <a:ext cx="900080" cy="90008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417" y="3316498"/>
            <a:ext cx="872005" cy="87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494</Words>
  <Application>Microsoft Office PowerPoint</Application>
  <PresentationFormat>와이드스크린</PresentationFormat>
  <Paragraphs>133</Paragraphs>
  <Slides>22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1훈프로방스 R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You KiWook</cp:lastModifiedBy>
  <cp:revision>71</cp:revision>
  <dcterms:created xsi:type="dcterms:W3CDTF">2018-04-29T10:29:09Z</dcterms:created>
  <dcterms:modified xsi:type="dcterms:W3CDTF">2019-12-14T08:28:29Z</dcterms:modified>
</cp:coreProperties>
</file>