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7" r:id="rId4"/>
    <p:sldId id="315" r:id="rId5"/>
    <p:sldId id="318" r:id="rId6"/>
    <p:sldId id="300" r:id="rId7"/>
    <p:sldId id="309" r:id="rId8"/>
    <p:sldId id="320" r:id="rId9"/>
    <p:sldId id="321" r:id="rId10"/>
    <p:sldId id="322" r:id="rId11"/>
    <p:sldId id="323" r:id="rId12"/>
    <p:sldId id="324" r:id="rId13"/>
    <p:sldId id="259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HY헤드라인M" panose="02030600000101010101" pitchFamily="18" charset="-127"/>
      <p:regular r:id="rId18"/>
    </p:embeddedFont>
    <p:embeddedFont>
      <p:font typeface="HY견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7" autoAdjust="0"/>
  </p:normalViewPr>
  <p:slideViewPr>
    <p:cSldViewPr>
      <p:cViewPr varScale="1">
        <p:scale>
          <a:sx n="120" d="100"/>
          <a:sy n="120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8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1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7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9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0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0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8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9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7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5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s://www.microsoft.com/ko-kr/evalcenter" TargetMode="External"/><Relationship Id="rId7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Azure SQL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엄다연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딥러닝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활용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AI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설계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4725144"/>
            <a:ext cx="280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picarhcaua@hanmail.net</a:t>
            </a:r>
          </a:p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010 9057 0257</a:t>
            </a:r>
          </a:p>
          <a:p>
            <a:pPr algn="dist"/>
            <a:r>
              <a:rPr lang="en-US" altLang="ko-KR" sz="1600" dirty="0" smtClean="0">
                <a:solidFill>
                  <a:schemeClr val="bg1"/>
                </a:solidFill>
              </a:rPr>
              <a:t>github.com/dayeoni-1376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59832" y="4797152"/>
            <a:ext cx="0" cy="686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>
                <a:solidFill>
                  <a:schemeClr val="bg1"/>
                </a:solidFill>
              </a:rPr>
              <a:t>03. SQL DB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특징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탄력적 </a:t>
            </a:r>
            <a:r>
              <a:rPr lang="en-US" altLang="ko-KR" sz="1200" b="1" spc="-150" dirty="0">
                <a:solidFill>
                  <a:schemeClr val="bg1"/>
                </a:solidFill>
              </a:rPr>
              <a:t>Pool </a:t>
            </a: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2374" y="967922"/>
            <a:ext cx="436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리소스 사용률 극대화를 위한 탄력적 풀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374" y="980728"/>
            <a:ext cx="45719" cy="327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79" y="1409262"/>
            <a:ext cx="6944694" cy="307700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488071" y="5172477"/>
            <a:ext cx="6167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리소스에 대한 요구가 변동함에 따라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성능 조절 집중 필요 없음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사용패턴이 예측할 수 없는 비즈니스 모델 관리에 용이 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>
                <a:solidFill>
                  <a:schemeClr val="bg1"/>
                </a:solidFill>
              </a:rPr>
              <a:t>03. SQL DB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특징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데이터베이스의 혼합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2374" y="967922"/>
            <a:ext cx="5159746" cy="369332"/>
            <a:chOff x="492374" y="967922"/>
            <a:chExt cx="515974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492374" y="967922"/>
              <a:ext cx="515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단일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</a:rPr>
                <a:t>Database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와 </a:t>
              </a:r>
              <a:r>
                <a:rPr lang="ko-KR" altLang="en-US" b="1" dirty="0" err="1" smtClean="0">
                  <a:solidFill>
                    <a:schemeClr val="tx2">
                      <a:lumMod val="50000"/>
                    </a:schemeClr>
                  </a:solidFill>
                </a:rPr>
                <a:t>풀링된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</a:rPr>
                <a:t>Database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의 혼합</a:t>
              </a:r>
              <a:endParaRPr lang="ko-KR" alt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2374" y="980728"/>
              <a:ext cx="45719" cy="327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8071" y="5172477"/>
            <a:ext cx="6167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상황에 맞게 데이터베이스 및 서비스 계층을 변경할 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수있음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비용 및 리소스 효율성을 제고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6" y="1980998"/>
            <a:ext cx="503942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>
                <a:solidFill>
                  <a:schemeClr val="bg1"/>
                </a:solidFill>
              </a:rPr>
              <a:t>03. SQL DB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특징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데이터베이스의 혼합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2374" y="967922"/>
            <a:ext cx="5206924" cy="369332"/>
            <a:chOff x="492374" y="967922"/>
            <a:chExt cx="520692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539552" y="967922"/>
              <a:ext cx="515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</a:rPr>
                <a:t>광범위한 모니터링 및 경고 기능</a:t>
              </a:r>
              <a:endParaRPr lang="ko-KR" alt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2374" y="980728"/>
              <a:ext cx="45719" cy="327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78847"/>
            <a:ext cx="6236949" cy="3931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5265041"/>
            <a:ext cx="6167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Azure Storage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기능으로 방대한 양의 원격 분석 보관 가능 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Azure Event Hubs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로 모니터링 솔루션 서비스 제공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엄다연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1957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103" y="1772816"/>
            <a:ext cx="469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291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959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241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33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설치법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782" y="3297759"/>
            <a:ext cx="1522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Azure SQL Database </a:t>
            </a:r>
            <a:r>
              <a:rPr lang="en-US" altLang="ko-KR" sz="1200" b="1" spc="-150" dirty="0" err="1" smtClean="0">
                <a:solidFill>
                  <a:srgbClr val="FF0000"/>
                </a:solidFill>
              </a:rPr>
              <a:t>IaaS</a:t>
            </a:r>
            <a:r>
              <a:rPr lang="en-US" altLang="ko-KR" sz="1200" b="1" spc="-15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spc="-150" dirty="0" smtClean="0"/>
              <a:t>set-up guide </a:t>
            </a:r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Azure SQL Database </a:t>
            </a:r>
            <a:r>
              <a:rPr lang="en-US" altLang="ko-KR" sz="1200" b="1" spc="-150" dirty="0" err="1" smtClean="0">
                <a:solidFill>
                  <a:srgbClr val="FF0000"/>
                </a:solidFill>
              </a:rPr>
              <a:t>PaaS</a:t>
            </a:r>
            <a:r>
              <a:rPr lang="en-US" altLang="ko-KR" sz="1200" b="1" spc="-15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spc="-150" dirty="0"/>
              <a:t>set-up guide 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Azure Virtual Machine SQL server </a:t>
            </a:r>
          </a:p>
          <a:p>
            <a:r>
              <a:rPr lang="en-US" altLang="ko-KR" sz="1200" b="1" spc="-150" dirty="0" smtClean="0"/>
              <a:t>     install</a:t>
            </a:r>
            <a:r>
              <a:rPr lang="ko-KR" altLang="en-US" sz="1200" b="1" spc="-150" dirty="0" smtClean="0"/>
              <a:t> </a:t>
            </a:r>
            <a:r>
              <a:rPr lang="en-US" altLang="ko-KR" sz="1200" b="1" spc="-150" dirty="0" smtClean="0"/>
              <a:t>guide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9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6521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923928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IaaS SQL</a:t>
            </a:r>
            <a:r>
              <a:rPr lang="en-US" altLang="ko-KR" sz="1200" b="1" spc="-150" dirty="0"/>
              <a:t> </a:t>
            </a:r>
            <a:endParaRPr lang="en-US" altLang="ko-KR" sz="1200" b="1" spc="-150" dirty="0" smtClean="0"/>
          </a:p>
          <a:p>
            <a:r>
              <a:rPr lang="en-US" altLang="ko-KR" sz="1200" b="1" spc="-150" dirty="0"/>
              <a:t> </a:t>
            </a:r>
            <a:r>
              <a:rPr lang="en-US" altLang="ko-KR" sz="1200" b="1" spc="-150" dirty="0" smtClean="0"/>
              <a:t>   vs PaaS SQL </a:t>
            </a:r>
            <a:r>
              <a:rPr lang="ko-KR" altLang="en-US" sz="1200" b="1" spc="-150" dirty="0" smtClean="0"/>
              <a:t>비교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6521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</a:t>
            </a:r>
            <a:r>
              <a:rPr lang="ko-KR" altLang="en-US" sz="1200" b="1" spc="-150" dirty="0" smtClean="0"/>
              <a:t>탄력적 </a:t>
            </a:r>
            <a:r>
              <a:rPr lang="en-US" altLang="ko-KR" sz="1200" b="1" spc="-150" dirty="0" smtClean="0"/>
              <a:t>Pool 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</a:t>
            </a:r>
            <a:r>
              <a:rPr lang="ko-KR" altLang="en-US" sz="1200" b="1" spc="-150" dirty="0" smtClean="0"/>
              <a:t>데이터베이스 혼합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</a:t>
            </a:r>
            <a:r>
              <a:rPr lang="ko-KR" altLang="en-US" sz="1200" b="1" spc="-150" dirty="0" smtClean="0"/>
              <a:t>광범위한 경고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851920" y="2843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SQL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비교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1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SQL DB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505" y="271681"/>
            <a:ext cx="3074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설치법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200" b="1" spc="-150" dirty="0">
                <a:solidFill>
                  <a:schemeClr val="bg1"/>
                </a:solidFill>
              </a:rPr>
              <a:t>Azure SQL Database set-up guide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462" y="784590"/>
            <a:ext cx="532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0. </a:t>
            </a:r>
            <a:r>
              <a:rPr lang="ko-KR" altLang="ko-KR" b="1" dirty="0" err="1">
                <a:solidFill>
                  <a:schemeClr val="tx2">
                    <a:lumMod val="50000"/>
                  </a:schemeClr>
                </a:solidFill>
              </a:rPr>
              <a:t>평가판</a:t>
            </a:r>
            <a:r>
              <a:rPr lang="ko-KR" altLang="ko-KR" b="1" dirty="0">
                <a:solidFill>
                  <a:schemeClr val="tx2">
                    <a:lumMod val="50000"/>
                  </a:schemeClr>
                </a:solidFill>
              </a:rPr>
              <a:t> 다운로드 </a:t>
            </a:r>
            <a:r>
              <a:rPr lang="ko-KR" altLang="ko-KR" b="1" dirty="0" smtClean="0">
                <a:solidFill>
                  <a:schemeClr val="tx2">
                    <a:lumMod val="50000"/>
                  </a:schemeClr>
                </a:solidFill>
              </a:rPr>
              <a:t>경로: </a:t>
            </a:r>
            <a:r>
              <a:rPr lang="ko-KR" altLang="ko-KR" dirty="0">
                <a:hlinkClick r:id="rId3"/>
              </a:rPr>
              <a:t>https://www.microsoft.com/ko-kr/evalcenter</a:t>
            </a:r>
            <a:r>
              <a:rPr lang="ko-KR" altLang="ko-KR" dirty="0"/>
              <a:t> :    </a:t>
            </a:r>
          </a:p>
          <a:p>
            <a:pPr fontAlgn="base"/>
            <a:r>
              <a:rPr lang="ko-KR" altLang="ko-KR" sz="1400" dirty="0" smtClean="0"/>
              <a:t>SQL </a:t>
            </a:r>
            <a:r>
              <a:rPr lang="ko-KR" altLang="ko-KR" sz="1400" dirty="0"/>
              <a:t>server 2016 with S2 -EX0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8632" y="845274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2016 </a:t>
            </a:r>
            <a:r>
              <a:rPr lang="ko-KR" altLang="en-US" b="1" dirty="0" smtClean="0"/>
              <a:t>버전 </a:t>
            </a:r>
            <a:endParaRPr lang="en-US" altLang="ko-KR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.NET 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닷넷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/>
              <a:t>설치 후 실행가능 </a:t>
            </a: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90849"/>
            <a:ext cx="3071630" cy="4039073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634870"/>
            <a:ext cx="3601416" cy="670905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7961" y="1743220"/>
            <a:ext cx="4212071" cy="4709659"/>
            <a:chOff x="512299" y="1743220"/>
            <a:chExt cx="4212071" cy="4709659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9" y="1743220"/>
              <a:ext cx="4211393" cy="2061117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9" y="3857894"/>
              <a:ext cx="4212071" cy="259498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115616" y="5634870"/>
              <a:ext cx="673088" cy="1703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775575" y="5566287"/>
              <a:ext cx="1284258" cy="238977"/>
              <a:chOff x="2555776" y="5301208"/>
              <a:chExt cx="4596345" cy="276999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2555776" y="5445224"/>
                <a:ext cx="144016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995936" y="5301208"/>
                <a:ext cx="31561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</a:rPr>
                  <a:t>Azure Web 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이 아닌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Server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에 설치 할 경우 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3379389" y="3239375"/>
              <a:ext cx="1156605" cy="471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/>
          <p:cNvSpPr/>
          <p:nvPr/>
        </p:nvSpPr>
        <p:spPr>
          <a:xfrm>
            <a:off x="395536" y="1700808"/>
            <a:ext cx="252425" cy="2636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28" name="타원 27"/>
          <p:cNvSpPr/>
          <p:nvPr/>
        </p:nvSpPr>
        <p:spPr>
          <a:xfrm>
            <a:off x="417513" y="3933056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9" name="타원 28"/>
          <p:cNvSpPr/>
          <p:nvPr/>
        </p:nvSpPr>
        <p:spPr>
          <a:xfrm>
            <a:off x="5201893" y="1676405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30" name="타원 29"/>
          <p:cNvSpPr/>
          <p:nvPr/>
        </p:nvSpPr>
        <p:spPr>
          <a:xfrm>
            <a:off x="5001009" y="5661248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pic>
        <p:nvPicPr>
          <p:cNvPr id="31" name="그림 30" descr="화면 캡처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34" y="722325"/>
            <a:ext cx="888470" cy="86688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-109198" y="-675456"/>
            <a:ext cx="9937104" cy="8064896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err="1" smtClean="0">
                <a:latin typeface="+mj-lt"/>
                <a:ea typeface="HY견고딕" panose="02030600000101010101" pitchFamily="18" charset="-127"/>
              </a:rPr>
              <a:t>IaaS</a:t>
            </a:r>
            <a:r>
              <a:rPr lang="ko-KR" altLang="en-US" sz="8000" b="1" dirty="0">
                <a:latin typeface="+mj-lt"/>
                <a:ea typeface="HY견고딕" panose="02030600000101010101" pitchFamily="18" charset="-127"/>
              </a:rPr>
              <a:t> </a:t>
            </a:r>
            <a:r>
              <a:rPr lang="en-US" altLang="ko-KR" sz="8000" b="1" dirty="0" smtClean="0">
                <a:latin typeface="+mj-lt"/>
                <a:ea typeface="HY견고딕" panose="02030600000101010101" pitchFamily="18" charset="-127"/>
              </a:rPr>
              <a:t>SQL </a:t>
            </a:r>
          </a:p>
          <a:p>
            <a:pPr algn="ctr"/>
            <a:r>
              <a:rPr lang="ko-KR" altLang="en-US" sz="4000" b="1" dirty="0" smtClean="0">
                <a:latin typeface="+mj-lt"/>
                <a:ea typeface="HY견고딕" panose="02030600000101010101" pitchFamily="18" charset="-127"/>
              </a:rPr>
              <a:t>사용자의 서버에 </a:t>
            </a:r>
            <a:endParaRPr lang="en-US" altLang="ko-KR" sz="4000" b="1" dirty="0" smtClean="0">
              <a:latin typeface="+mj-lt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b="1" dirty="0" smtClean="0">
                <a:latin typeface="+mj-lt"/>
                <a:ea typeface="HY견고딕" panose="02030600000101010101" pitchFamily="18" charset="-127"/>
              </a:rPr>
              <a:t>운영체제 </a:t>
            </a:r>
            <a:r>
              <a:rPr lang="en-US" altLang="ko-KR" sz="4000" b="1" dirty="0" smtClean="0">
                <a:latin typeface="+mj-lt"/>
                <a:ea typeface="HY견고딕" panose="02030600000101010101" pitchFamily="18" charset="-127"/>
              </a:rPr>
              <a:t>(O/S)</a:t>
            </a:r>
            <a:r>
              <a:rPr lang="ko-KR" altLang="en-US" sz="4000" b="1" dirty="0" smtClean="0">
                <a:latin typeface="+mj-lt"/>
                <a:ea typeface="HY견고딕" panose="02030600000101010101" pitchFamily="18" charset="-127"/>
              </a:rPr>
              <a:t>를 직접 설치</a:t>
            </a:r>
            <a:endParaRPr lang="ko-KR" altLang="en-US" sz="4000" b="1" dirty="0">
              <a:latin typeface="+mj-lt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505" y="271681"/>
            <a:ext cx="3074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설치법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200" b="1" spc="-150" dirty="0">
                <a:solidFill>
                  <a:schemeClr val="bg1"/>
                </a:solidFill>
              </a:rPr>
              <a:t>Azure SQL Database set-up guide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8632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1. Azure port – Create resource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388" y="123255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2. SQL Database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클릭 후 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	SQL Database Form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작성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225356"/>
            <a:ext cx="8640960" cy="437479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979689" y="1341701"/>
            <a:ext cx="3912791" cy="5257051"/>
            <a:chOff x="5703914" y="2559622"/>
            <a:chExt cx="2884829" cy="4057486"/>
          </a:xfrm>
        </p:grpSpPr>
        <p:pic>
          <p:nvPicPr>
            <p:cNvPr id="18" name="그림 17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914" y="2559622"/>
              <a:ext cx="2884829" cy="2483090"/>
            </a:xfrm>
            <a:prstGeom prst="rect">
              <a:avLst/>
            </a:prstGeom>
          </p:spPr>
        </p:pic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93" y="4969441"/>
              <a:ext cx="2736304" cy="1647667"/>
            </a:xfrm>
            <a:prstGeom prst="rect">
              <a:avLst/>
            </a:prstGeom>
          </p:spPr>
        </p:pic>
      </p:grpSp>
      <p:sp>
        <p:nvSpPr>
          <p:cNvPr id="14" name="타원 13"/>
          <p:cNvSpPr/>
          <p:nvPr/>
        </p:nvSpPr>
        <p:spPr>
          <a:xfrm>
            <a:off x="273335" y="2153348"/>
            <a:ext cx="252425" cy="2636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4810656" y="1166076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791507" y="620688"/>
            <a:ext cx="461013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505" y="271681"/>
            <a:ext cx="3074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설치법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200" b="1" spc="-150" dirty="0">
                <a:solidFill>
                  <a:schemeClr val="bg1"/>
                </a:solidFill>
              </a:rPr>
              <a:t>Azure SQL Database set-up guide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2259"/>
          <a:stretch/>
        </p:blipFill>
        <p:spPr>
          <a:xfrm>
            <a:off x="525432" y="1010203"/>
            <a:ext cx="3542512" cy="228215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010202"/>
            <a:ext cx="4063473" cy="2209607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356401" y="866188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-115508" y="620688"/>
            <a:ext cx="461013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05" y="1013243"/>
            <a:ext cx="4029003" cy="2379447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665985" y="950720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835696" y="2924944"/>
            <a:ext cx="720080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65985" y="1988839"/>
            <a:ext cx="554088" cy="144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01" y="3868860"/>
            <a:ext cx="3757513" cy="237369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68984" y="3393576"/>
            <a:ext cx="2708865" cy="43088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서버설정을 위해 </a:t>
            </a:r>
            <a:r>
              <a:rPr lang="en-US" altLang="ko-KR" sz="1100" dirty="0" smtClean="0">
                <a:solidFill>
                  <a:schemeClr val="bg1"/>
                </a:solidFill>
              </a:rPr>
              <a:t>Setting – Configure 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Mode </a:t>
            </a:r>
            <a:r>
              <a:rPr lang="ko-KR" altLang="en-US" sz="1100" dirty="0" smtClean="0">
                <a:solidFill>
                  <a:schemeClr val="bg1"/>
                </a:solidFill>
              </a:rPr>
              <a:t>및 </a:t>
            </a:r>
            <a:r>
              <a:rPr lang="en-US" altLang="ko-KR" sz="1100" dirty="0" smtClean="0">
                <a:solidFill>
                  <a:schemeClr val="bg1"/>
                </a:solidFill>
              </a:rPr>
              <a:t>data Max Size </a:t>
            </a:r>
            <a:r>
              <a:rPr lang="ko-KR" altLang="en-US" sz="1100" dirty="0" smtClean="0">
                <a:solidFill>
                  <a:schemeClr val="bg1"/>
                </a:solidFill>
              </a:rPr>
              <a:t>설정 후 </a:t>
            </a:r>
            <a:r>
              <a:rPr lang="en-US" altLang="ko-KR" sz="1100" dirty="0" smtClean="0">
                <a:solidFill>
                  <a:schemeClr val="bg1"/>
                </a:solidFill>
              </a:rPr>
              <a:t>Apply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3915883"/>
            <a:ext cx="3438361" cy="2613828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47473" y="3688840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36" name="타원 35"/>
          <p:cNvSpPr/>
          <p:nvPr/>
        </p:nvSpPr>
        <p:spPr>
          <a:xfrm>
            <a:off x="4680521" y="3785245"/>
            <a:ext cx="395536" cy="29388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6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2190" y="4922715"/>
            <a:ext cx="2371810" cy="6001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Client IP : SQL</a:t>
            </a:r>
            <a:r>
              <a:rPr lang="ko-KR" altLang="en-US" sz="1100" dirty="0" smtClean="0">
                <a:solidFill>
                  <a:schemeClr val="bg1"/>
                </a:solidFill>
              </a:rPr>
              <a:t>에 접속하는 </a:t>
            </a:r>
            <a:r>
              <a:rPr lang="en-US" altLang="ko-KR" sz="1100" dirty="0" smtClean="0">
                <a:solidFill>
                  <a:schemeClr val="bg1"/>
                </a:solidFill>
              </a:rPr>
              <a:t>IP</a:t>
            </a:r>
            <a:r>
              <a:rPr lang="ko-KR" altLang="en-US" sz="1100" dirty="0">
                <a:solidFill>
                  <a:schemeClr val="bg1"/>
                </a:solidFill>
              </a:rPr>
              <a:t>대</a:t>
            </a:r>
            <a:r>
              <a:rPr lang="ko-KR" altLang="en-US" sz="1100" dirty="0" smtClean="0">
                <a:solidFill>
                  <a:schemeClr val="bg1"/>
                </a:solidFill>
              </a:rPr>
              <a:t>역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* </a:t>
            </a:r>
            <a:r>
              <a:rPr lang="ko-KR" altLang="en-US" sz="1100" dirty="0" smtClean="0">
                <a:solidFill>
                  <a:schemeClr val="bg1"/>
                </a:solidFill>
              </a:rPr>
              <a:t>데이터 접근 불가시 </a:t>
            </a:r>
            <a:r>
              <a:rPr lang="en-US" altLang="ko-KR" sz="1100" dirty="0" smtClean="0">
                <a:solidFill>
                  <a:schemeClr val="bg1"/>
                </a:solidFill>
              </a:rPr>
              <a:t>client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ip</a:t>
            </a:r>
            <a:r>
              <a:rPr lang="ko-KR" altLang="en-US" sz="1100" dirty="0" smtClean="0">
                <a:solidFill>
                  <a:schemeClr val="bg1"/>
                </a:solidFill>
              </a:rPr>
              <a:t>에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접속 대역을 허용해줘야 접속가능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13858" y="5370976"/>
            <a:ext cx="1758332" cy="1519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827333" y="5149245"/>
            <a:ext cx="584427" cy="3736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540568" y="-639758"/>
            <a:ext cx="9937104" cy="8064896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err="1" smtClean="0">
                <a:latin typeface="+mj-lt"/>
                <a:ea typeface="HY견고딕" panose="02030600000101010101" pitchFamily="18" charset="-127"/>
              </a:rPr>
              <a:t>PaaS</a:t>
            </a:r>
            <a:r>
              <a:rPr lang="ko-KR" altLang="en-US" sz="8000" b="1" dirty="0" smtClean="0">
                <a:latin typeface="+mj-lt"/>
                <a:ea typeface="HY견고딕" panose="02030600000101010101" pitchFamily="18" charset="-127"/>
              </a:rPr>
              <a:t> </a:t>
            </a:r>
            <a:r>
              <a:rPr lang="en-US" altLang="ko-KR" sz="8000" b="1" dirty="0" smtClean="0">
                <a:latin typeface="+mj-lt"/>
                <a:ea typeface="HY견고딕" panose="02030600000101010101" pitchFamily="18" charset="-127"/>
              </a:rPr>
              <a:t>SQL </a:t>
            </a:r>
          </a:p>
          <a:p>
            <a:pPr algn="ctr"/>
            <a:r>
              <a:rPr lang="en-US" altLang="ko-KR" sz="4000" b="1" dirty="0" smtClean="0">
                <a:latin typeface="+mj-lt"/>
                <a:ea typeface="HY견고딕" panose="02030600000101010101" pitchFamily="18" charset="-127"/>
              </a:rPr>
              <a:t>Azure SQL </a:t>
            </a:r>
            <a:r>
              <a:rPr lang="ko-KR" altLang="en-US" sz="4000" b="1" dirty="0" smtClean="0">
                <a:latin typeface="+mj-lt"/>
                <a:ea typeface="HY견고딕" panose="02030600000101010101" pitchFamily="18" charset="-127"/>
              </a:rPr>
              <a:t>플랫폼에서</a:t>
            </a:r>
            <a:endParaRPr lang="en-US" altLang="ko-KR" sz="4000" b="1" dirty="0" smtClean="0">
              <a:latin typeface="+mj-lt"/>
              <a:ea typeface="HY견고딕" panose="02030600000101010101" pitchFamily="18" charset="-127"/>
            </a:endParaRPr>
          </a:p>
          <a:p>
            <a:pPr algn="ctr"/>
            <a:r>
              <a:rPr lang="en-US" altLang="ko-KR" sz="4000" b="1" dirty="0" smtClean="0">
                <a:latin typeface="+mj-lt"/>
                <a:ea typeface="HY견고딕" panose="02030600000101010101" pitchFamily="18" charset="-127"/>
              </a:rPr>
              <a:t>Data</a:t>
            </a:r>
            <a:r>
              <a:rPr lang="ko-KR" altLang="en-US" sz="4000" b="1" dirty="0" smtClean="0">
                <a:latin typeface="+mj-lt"/>
                <a:ea typeface="HY견고딕" panose="02030600000101010101" pitchFamily="18" charset="-127"/>
              </a:rPr>
              <a:t>를 관리 </a:t>
            </a:r>
            <a:endParaRPr lang="en-US" altLang="ko-KR" sz="4000" b="1" dirty="0" smtClean="0">
              <a:latin typeface="+mj-lt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7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01.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설치법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Azure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Virtual Machine SQL server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install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guide</a:t>
            </a: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04948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Azure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포탈에서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Create a resource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클릭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133549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</a:rPr>
              <a:t>검색창에서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SQL Server 2017 on Windows server 2016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선택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661755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3. Enterprise version &gt; Create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7" y="2234953"/>
            <a:ext cx="6998917" cy="4106253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903254" y="2120265"/>
            <a:ext cx="252425" cy="2636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8806544" y="620688"/>
            <a:ext cx="461013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01.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설치법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Azure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Virtual Machine SQL server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install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guide</a:t>
            </a: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552" y="989879"/>
            <a:ext cx="592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4. SQL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을 위한 </a:t>
            </a:r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</a:rPr>
              <a:t>가상머신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(virtual machine)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서버를 </a:t>
            </a:r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</a:rPr>
              <a:t>만듬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42540"/>
            <a:ext cx="4464496" cy="481079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43403"/>
            <a:ext cx="4320480" cy="39459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72552" y="1442952"/>
            <a:ext cx="338063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3084348"/>
            <a:ext cx="4032448" cy="92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3347410"/>
            <a:ext cx="18677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★ </a:t>
            </a:r>
            <a:r>
              <a:rPr lang="en-US" altLang="ko-KR" sz="1100" dirty="0" smtClean="0">
                <a:solidFill>
                  <a:schemeClr val="bg1"/>
                </a:solidFill>
              </a:rPr>
              <a:t>SQL </a:t>
            </a:r>
            <a:r>
              <a:rPr lang="ko-KR" altLang="en-US" sz="1100" dirty="0" smtClean="0">
                <a:solidFill>
                  <a:schemeClr val="bg1"/>
                </a:solidFill>
              </a:rPr>
              <a:t>관리자 계정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메모</a:t>
            </a:r>
            <a:r>
              <a:rPr lang="en-US" altLang="ko-KR" sz="1100" dirty="0" smtClean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115508" y="620688"/>
            <a:ext cx="461013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53883" y="620688"/>
            <a:ext cx="461013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>
                <a:solidFill>
                  <a:schemeClr val="bg1"/>
                </a:solidFill>
              </a:rPr>
              <a:t>02.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비교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200" b="1" spc="-150" dirty="0" err="1">
                <a:solidFill>
                  <a:schemeClr val="bg1"/>
                </a:solidFill>
              </a:rPr>
              <a:t>IaaS</a:t>
            </a:r>
            <a:r>
              <a:rPr lang="en-US" altLang="ko-KR" sz="1200" b="1" spc="-150" dirty="0">
                <a:solidFill>
                  <a:schemeClr val="bg1"/>
                </a:solidFill>
              </a:rPr>
              <a:t> SQL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err="1">
                <a:solidFill>
                  <a:schemeClr val="bg1"/>
                </a:solidFill>
              </a:rPr>
              <a:t>vs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err="1">
                <a:solidFill>
                  <a:schemeClr val="bg1"/>
                </a:solidFill>
              </a:rPr>
              <a:t>PaaS</a:t>
            </a:r>
            <a:r>
              <a:rPr lang="en-US" altLang="ko-KR" sz="1200" b="1" spc="-150" dirty="0">
                <a:solidFill>
                  <a:schemeClr val="bg1"/>
                </a:solidFill>
              </a:rPr>
              <a:t> SQL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비교 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552" y="989879"/>
            <a:ext cx="592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5. Resource group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에 </a:t>
            </a:r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</a:rPr>
              <a:t>가상머신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 생성 확인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115508" y="620688"/>
            <a:ext cx="461013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7" y="1500804"/>
            <a:ext cx="5584647" cy="25230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b="20064"/>
          <a:stretch/>
        </p:blipFill>
        <p:spPr>
          <a:xfrm>
            <a:off x="3059832" y="2610596"/>
            <a:ext cx="5462747" cy="315401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396552" y="-243408"/>
            <a:ext cx="9937104" cy="8064896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+mj-lt"/>
                <a:ea typeface="HY견고딕" panose="02030600000101010101" pitchFamily="18" charset="-127"/>
              </a:rPr>
              <a:t>가상서버에서 </a:t>
            </a:r>
            <a:endParaRPr lang="en-US" altLang="ko-KR" sz="4000" b="1" dirty="0" smtClean="0">
              <a:latin typeface="+mj-lt"/>
              <a:ea typeface="HY견고딕" panose="02030600000101010101" pitchFamily="18" charset="-127"/>
            </a:endParaRPr>
          </a:p>
          <a:p>
            <a:pPr algn="ctr"/>
            <a:r>
              <a:rPr lang="en-US" altLang="ko-KR" sz="4000" b="1" dirty="0" smtClean="0">
                <a:latin typeface="+mj-lt"/>
                <a:ea typeface="HY견고딕" panose="02030600000101010101" pitchFamily="18" charset="-127"/>
              </a:rPr>
              <a:t>SQL </a:t>
            </a:r>
            <a:r>
              <a:rPr lang="en-US" altLang="ko-KR" sz="4000" b="1" dirty="0" err="1" smtClean="0">
                <a:latin typeface="+mj-lt"/>
                <a:ea typeface="HY견고딕" panose="02030600000101010101" pitchFamily="18" charset="-127"/>
              </a:rPr>
              <a:t>demoration</a:t>
            </a:r>
            <a:endParaRPr lang="en-US" altLang="ko-KR" sz="4000" b="1" dirty="0" smtClean="0">
              <a:latin typeface="+mj-lt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4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52" y="271681"/>
            <a:ext cx="513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>
                <a:solidFill>
                  <a:schemeClr val="bg1"/>
                </a:solidFill>
              </a:rPr>
              <a:t>02. SQL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비교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- </a:t>
            </a:r>
            <a:r>
              <a:rPr lang="en-US" altLang="ko-KR" sz="1200" b="1" spc="-150" dirty="0" err="1">
                <a:solidFill>
                  <a:schemeClr val="bg1"/>
                </a:solidFill>
              </a:rPr>
              <a:t>IaaS</a:t>
            </a:r>
            <a:r>
              <a:rPr lang="en-US" altLang="ko-KR" sz="1200" b="1" spc="-150" dirty="0">
                <a:solidFill>
                  <a:schemeClr val="bg1"/>
                </a:solidFill>
              </a:rPr>
              <a:t> SQL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err="1">
                <a:solidFill>
                  <a:schemeClr val="bg1"/>
                </a:solidFill>
              </a:rPr>
              <a:t>vs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 err="1">
                <a:solidFill>
                  <a:schemeClr val="bg1"/>
                </a:solidFill>
              </a:rPr>
              <a:t>PaaS</a:t>
            </a:r>
            <a:r>
              <a:rPr lang="en-US" altLang="ko-KR" sz="1200" b="1" spc="-150" dirty="0">
                <a:solidFill>
                  <a:schemeClr val="bg1"/>
                </a:solidFill>
              </a:rPr>
              <a:t> SQL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비교 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endParaRPr lang="en-US" altLang="ko-KR" sz="1200" b="1" spc="-15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빅데이터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</a:rPr>
              <a:t>활용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374" y="967922"/>
            <a:ext cx="31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SQL Server in an Azure VM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2169" y="980728"/>
            <a:ext cx="264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Azure SQL Database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38196" y="1484784"/>
            <a:ext cx="8310268" cy="530376"/>
            <a:chOff x="444560" y="1484784"/>
            <a:chExt cx="8310268" cy="530376"/>
          </a:xfrm>
        </p:grpSpPr>
        <p:grpSp>
          <p:nvGrpSpPr>
            <p:cNvPr id="32" name="그룹 31"/>
            <p:cNvGrpSpPr/>
            <p:nvPr/>
          </p:nvGrpSpPr>
          <p:grpSpPr>
            <a:xfrm>
              <a:off x="444560" y="1484784"/>
              <a:ext cx="8310268" cy="530376"/>
              <a:chOff x="444560" y="1556792"/>
              <a:chExt cx="8310268" cy="53037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44560" y="1556792"/>
                <a:ext cx="3407360" cy="530376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IaaS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방식</a:t>
                </a:r>
                <a:endParaRPr lang="ko-KR" altLang="en-US" b="1" dirty="0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5347468" y="1556792"/>
                <a:ext cx="3407360" cy="530376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6084168" y="1547500"/>
              <a:ext cx="2109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PaaS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방식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b="1" dirty="0" err="1" smtClean="0">
                  <a:solidFill>
                    <a:schemeClr val="bg1"/>
                  </a:solidFill>
                </a:rPr>
                <a:t>DBaaS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38196" y="2206605"/>
            <a:ext cx="8375621" cy="530376"/>
            <a:chOff x="438196" y="2206605"/>
            <a:chExt cx="8375621" cy="530376"/>
          </a:xfrm>
        </p:grpSpPr>
        <p:grpSp>
          <p:nvGrpSpPr>
            <p:cNvPr id="33" name="그룹 32"/>
            <p:cNvGrpSpPr/>
            <p:nvPr/>
          </p:nvGrpSpPr>
          <p:grpSpPr>
            <a:xfrm>
              <a:off x="438196" y="2206605"/>
              <a:ext cx="8310268" cy="530376"/>
              <a:chOff x="438196" y="2278613"/>
              <a:chExt cx="8310268" cy="53037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438196" y="2278613"/>
                <a:ext cx="3407360" cy="53037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341104" y="2278613"/>
                <a:ext cx="3407360" cy="53037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611560" y="2267580"/>
              <a:ext cx="3084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더 넓은 관리 범위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(O/S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설치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2277741"/>
              <a:ext cx="3305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최소화된 관리 범위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(DB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관리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38196" y="2962501"/>
            <a:ext cx="8310268" cy="530376"/>
            <a:chOff x="438196" y="2962501"/>
            <a:chExt cx="8310268" cy="530376"/>
          </a:xfrm>
        </p:grpSpPr>
        <p:grpSp>
          <p:nvGrpSpPr>
            <p:cNvPr id="34" name="그룹 33"/>
            <p:cNvGrpSpPr/>
            <p:nvPr/>
          </p:nvGrpSpPr>
          <p:grpSpPr>
            <a:xfrm>
              <a:off x="438196" y="2962501"/>
              <a:ext cx="8310268" cy="530376"/>
              <a:chOff x="438196" y="3034509"/>
              <a:chExt cx="8310268" cy="530376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38196" y="3034509"/>
                <a:ext cx="3407360" cy="530376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341104" y="3034509"/>
                <a:ext cx="3407360" cy="530376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40473" y="3051316"/>
              <a:ext cx="341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VM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(virtual machine)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운영 비용 수반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808998" y="3068960"/>
              <a:ext cx="25074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데이터 운영 비용 수반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38196" y="3748390"/>
            <a:ext cx="8310268" cy="530376"/>
            <a:chOff x="438196" y="3748390"/>
            <a:chExt cx="8310268" cy="530376"/>
          </a:xfrm>
        </p:grpSpPr>
        <p:grpSp>
          <p:nvGrpSpPr>
            <p:cNvPr id="35" name="그룹 34"/>
            <p:cNvGrpSpPr/>
            <p:nvPr/>
          </p:nvGrpSpPr>
          <p:grpSpPr>
            <a:xfrm>
              <a:off x="438196" y="3748390"/>
              <a:ext cx="8310268" cy="530376"/>
              <a:chOff x="438196" y="3820398"/>
              <a:chExt cx="8310268" cy="530376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438196" y="3820398"/>
                <a:ext cx="3407360" cy="53037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5341104" y="3820398"/>
                <a:ext cx="3407360" cy="53037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755576" y="3831485"/>
              <a:ext cx="2736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VM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서버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설치 까지 필요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75658" y="3841986"/>
              <a:ext cx="2684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빠른 설치 가능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(Create)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11428" y="4470211"/>
            <a:ext cx="8409044" cy="530376"/>
            <a:chOff x="411428" y="4470211"/>
            <a:chExt cx="8409044" cy="530376"/>
          </a:xfrm>
        </p:grpSpPr>
        <p:grpSp>
          <p:nvGrpSpPr>
            <p:cNvPr id="36" name="그룹 35"/>
            <p:cNvGrpSpPr/>
            <p:nvPr/>
          </p:nvGrpSpPr>
          <p:grpSpPr>
            <a:xfrm>
              <a:off x="438196" y="4470211"/>
              <a:ext cx="8310268" cy="530376"/>
              <a:chOff x="438196" y="4542219"/>
              <a:chExt cx="8310268" cy="53037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438196" y="4542219"/>
                <a:ext cx="3407360" cy="5303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5341104" y="4542219"/>
                <a:ext cx="3407360" cy="5303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11428" y="4551245"/>
              <a:ext cx="35125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모든 서버들에게 동등 권한 부여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01560" y="4578043"/>
              <a:ext cx="35189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제한된 서버들에게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DB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권한 부여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7488" y="5190103"/>
            <a:ext cx="8310268" cy="530376"/>
            <a:chOff x="427488" y="5190103"/>
            <a:chExt cx="8310268" cy="530376"/>
          </a:xfrm>
        </p:grpSpPr>
        <p:grpSp>
          <p:nvGrpSpPr>
            <p:cNvPr id="37" name="그룹 36"/>
            <p:cNvGrpSpPr/>
            <p:nvPr/>
          </p:nvGrpSpPr>
          <p:grpSpPr>
            <a:xfrm>
              <a:off x="427488" y="5190103"/>
              <a:ext cx="8310268" cy="530376"/>
              <a:chOff x="427488" y="5262111"/>
              <a:chExt cx="8310268" cy="530376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27488" y="5262111"/>
                <a:ext cx="3407360" cy="5303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5330396" y="5262111"/>
                <a:ext cx="3407360" cy="5303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920369" y="5286360"/>
              <a:ext cx="1963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서비스 말단 지원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43608" y="5281193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가상 네트워크 지원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44560" y="5905987"/>
            <a:ext cx="8429735" cy="547349"/>
            <a:chOff x="444560" y="5905987"/>
            <a:chExt cx="8429735" cy="547349"/>
          </a:xfrm>
        </p:grpSpPr>
        <p:grpSp>
          <p:nvGrpSpPr>
            <p:cNvPr id="38" name="그룹 37"/>
            <p:cNvGrpSpPr/>
            <p:nvPr/>
          </p:nvGrpSpPr>
          <p:grpSpPr>
            <a:xfrm>
              <a:off x="444560" y="5905987"/>
              <a:ext cx="8293196" cy="547349"/>
              <a:chOff x="444560" y="5905154"/>
              <a:chExt cx="8293196" cy="547349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444560" y="5905154"/>
                <a:ext cx="3407360" cy="5303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5330396" y="5922127"/>
                <a:ext cx="3407360" cy="5303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5361795" y="5986509"/>
              <a:ext cx="35125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높은 이용가능성과 규모 </a:t>
              </a:r>
              <a:r>
                <a:rPr lang="ko-KR" altLang="en-US" b="1" dirty="0" err="1" smtClean="0">
                  <a:solidFill>
                    <a:schemeClr val="bg1"/>
                  </a:solidFill>
                </a:rPr>
                <a:t>확장성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9143" y="6012993"/>
              <a:ext cx="35125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전통적 회사에서 적용하기 좋음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6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615</Words>
  <Application>Microsoft Office PowerPoint</Application>
  <PresentationFormat>화면 슬라이드 쇼(4:3)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맑은 고딕</vt:lpstr>
      <vt:lpstr>HY헤드라인M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엄 다연</cp:lastModifiedBy>
  <cp:revision>51</cp:revision>
  <dcterms:created xsi:type="dcterms:W3CDTF">2016-11-03T20:47:04Z</dcterms:created>
  <dcterms:modified xsi:type="dcterms:W3CDTF">2019-12-13T03:34:27Z</dcterms:modified>
</cp:coreProperties>
</file>