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9" r:id="rId2"/>
    <p:sldId id="267" r:id="rId3"/>
    <p:sldId id="275" r:id="rId4"/>
    <p:sldId id="276" r:id="rId5"/>
    <p:sldId id="277" r:id="rId6"/>
    <p:sldId id="274" r:id="rId7"/>
    <p:sldId id="266" r:id="rId8"/>
    <p:sldId id="269" r:id="rId9"/>
    <p:sldId id="270" r:id="rId10"/>
    <p:sldId id="268" r:id="rId11"/>
    <p:sldId id="271" r:id="rId12"/>
    <p:sldId id="272" r:id="rId13"/>
    <p:sldId id="278" r:id="rId14"/>
    <p:sldId id="280" r:id="rId15"/>
    <p:sldId id="279" r:id="rId16"/>
    <p:sldId id="281" r:id="rId17"/>
    <p:sldId id="282" r:id="rId18"/>
    <p:sldId id="284" r:id="rId19"/>
    <p:sldId id="285" r:id="rId20"/>
    <p:sldId id="287" r:id="rId21"/>
    <p:sldId id="289" r:id="rId22"/>
    <p:sldId id="288" r:id="rId23"/>
    <p:sldId id="290" r:id="rId24"/>
    <p:sldId id="291" r:id="rId25"/>
    <p:sldId id="292" r:id="rId26"/>
    <p:sldId id="2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아" initials="김경" lastIdx="1" clrIdx="0">
    <p:extLst>
      <p:ext uri="{19B8F6BF-5375-455C-9EA6-DF929625EA0E}">
        <p15:presenceInfo xmlns:p15="http://schemas.microsoft.com/office/powerpoint/2012/main" userId="0de36ab85ae504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00BD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7" autoAdjust="0"/>
    <p:restoredTop sz="88293" autoAdjust="0"/>
  </p:normalViewPr>
  <p:slideViewPr>
    <p:cSldViewPr snapToGrid="0">
      <p:cViewPr varScale="1">
        <p:scale>
          <a:sx n="97" d="100"/>
          <a:sy n="97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DEF62-865E-495B-800C-BD8AE72B849E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480A5-29A9-4C2C-9D8B-56C87CA49E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7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</a:t>
            </a:r>
            <a:r>
              <a:rPr lang="en-US" altLang="ko-KR" dirty="0"/>
              <a:t>Windows</a:t>
            </a:r>
            <a:r>
              <a:rPr lang="ko-KR" altLang="en-US" dirty="0"/>
              <a:t>에는 </a:t>
            </a:r>
            <a:r>
              <a:rPr lang="en-US" altLang="ko-KR" dirty="0"/>
              <a:t>Azure</a:t>
            </a:r>
            <a:r>
              <a:rPr lang="ko-KR" altLang="en-US" dirty="0"/>
              <a:t>를 제어할 수 있는 </a:t>
            </a:r>
            <a:r>
              <a:rPr lang="en-US" altLang="ko-KR" dirty="0"/>
              <a:t>Azure Module</a:t>
            </a:r>
            <a:r>
              <a:rPr lang="ko-KR" altLang="en-US" dirty="0"/>
              <a:t>이 내장되어 있지 않으므로 </a:t>
            </a:r>
            <a:r>
              <a:rPr lang="en-US" altLang="ko-KR" dirty="0"/>
              <a:t>Module </a:t>
            </a:r>
            <a:r>
              <a:rPr lang="ko-KR" altLang="en-US" dirty="0"/>
              <a:t>다운로드가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7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New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`(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빽틱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 줄로 연결되도록 하는 것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-Name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-Location "East US"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VirtualNetworkName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SubnetName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mySubnet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myNetworkSecurityGroup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PublicIpAddressName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OpenPorts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80,3389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| Select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mstsc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/v 13.92.228.37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생성할 때 만든 계정으로 로그인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4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New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`(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빽틱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 줄로 연결되도록 하는 것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-Name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-Location "East US"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VirtualNetworkName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SubnetName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mySubnet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myNetworkSecurityGroup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PublicIpAddressName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OpenPorts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80,3389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| Select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mstsc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/v 13.92.228.37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생성할 때 만든 계정으로 로그인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40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602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4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44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20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15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24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70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ㅍ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2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</a:t>
            </a:r>
            <a:r>
              <a:rPr lang="en-US" altLang="ko-KR" dirty="0"/>
              <a:t>Windows</a:t>
            </a:r>
            <a:r>
              <a:rPr lang="ko-KR" altLang="en-US" dirty="0"/>
              <a:t>에는 </a:t>
            </a:r>
            <a:r>
              <a:rPr lang="en-US" altLang="ko-KR" dirty="0"/>
              <a:t>Azure</a:t>
            </a:r>
            <a:r>
              <a:rPr lang="ko-KR" altLang="en-US" dirty="0"/>
              <a:t>를 제어할 수 있는 </a:t>
            </a:r>
            <a:r>
              <a:rPr lang="en-US" altLang="ko-KR" dirty="0"/>
              <a:t>Azure Module</a:t>
            </a:r>
            <a:r>
              <a:rPr lang="ko-KR" altLang="en-US" dirty="0"/>
              <a:t>이 내장되어 있지 않으므로 </a:t>
            </a:r>
            <a:r>
              <a:rPr lang="en-US" altLang="ko-KR" dirty="0"/>
              <a:t>Module </a:t>
            </a:r>
            <a:r>
              <a:rPr lang="ko-KR" altLang="en-US" dirty="0"/>
              <a:t>다운로드가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53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64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</a:t>
            </a:r>
            <a:r>
              <a:rPr lang="en-US" altLang="ko-KR" dirty="0"/>
              <a:t>Windows</a:t>
            </a:r>
            <a:r>
              <a:rPr lang="ko-KR" altLang="en-US" dirty="0"/>
              <a:t>에는 </a:t>
            </a:r>
            <a:r>
              <a:rPr lang="en-US" altLang="ko-KR" dirty="0"/>
              <a:t>Azure</a:t>
            </a:r>
            <a:r>
              <a:rPr lang="ko-KR" altLang="en-US" dirty="0"/>
              <a:t>를 제어할 수 있는 </a:t>
            </a:r>
            <a:r>
              <a:rPr lang="en-US" altLang="ko-KR" dirty="0"/>
              <a:t>Azure Module</a:t>
            </a:r>
            <a:r>
              <a:rPr lang="ko-KR" altLang="en-US" dirty="0"/>
              <a:t>이 내장되어 있지 않으므로 </a:t>
            </a:r>
            <a:r>
              <a:rPr lang="en-US" altLang="ko-KR" dirty="0"/>
              <a:t>Module </a:t>
            </a:r>
            <a:r>
              <a:rPr lang="ko-KR" altLang="en-US" dirty="0"/>
              <a:t>다운로드가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2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6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Import Azure Module </a:t>
            </a:r>
          </a:p>
          <a:p>
            <a:r>
              <a:rPr lang="en-US" altLang="ko-KR" dirty="0"/>
              <a:t>Import-Module </a:t>
            </a:r>
            <a:r>
              <a:rPr lang="en-US" altLang="ko-KR" dirty="0" err="1"/>
              <a:t>Az.Accounts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Azure Account </a:t>
            </a:r>
            <a:r>
              <a:rPr lang="en-US" altLang="ko-KR" dirty="0" err="1"/>
              <a:t>Connet</a:t>
            </a:r>
            <a:endParaRPr lang="en-US" altLang="ko-KR" dirty="0"/>
          </a:p>
          <a:p>
            <a:r>
              <a:rPr lang="en-US" altLang="ko-KR" dirty="0"/>
              <a:t>Connect-</a:t>
            </a:r>
            <a:r>
              <a:rPr lang="en-US" altLang="ko-KR" dirty="0" err="1"/>
              <a:t>AzAccount</a:t>
            </a:r>
            <a:endParaRPr lang="en-US" altLang="ko-KR" dirty="0"/>
          </a:p>
          <a:p>
            <a:r>
              <a:rPr lang="en-US" altLang="ko-KR" dirty="0"/>
              <a:t>## Sign in Azure</a:t>
            </a:r>
          </a:p>
          <a:p>
            <a:endParaRPr lang="en-US" altLang="ko-KR" dirty="0"/>
          </a:p>
          <a:p>
            <a:r>
              <a:rPr lang="en-US" altLang="ko-KR" dirty="0"/>
              <a:t>## Subscription ID</a:t>
            </a:r>
            <a:r>
              <a:rPr lang="ko-KR" altLang="en-US" dirty="0"/>
              <a:t>가 </a:t>
            </a:r>
            <a:r>
              <a:rPr lang="ko-KR" altLang="en-US" dirty="0" err="1"/>
              <a:t>여러개인</a:t>
            </a:r>
            <a:r>
              <a:rPr lang="ko-KR" altLang="en-US" dirty="0"/>
              <a:t> 경우</a:t>
            </a:r>
          </a:p>
          <a:p>
            <a:r>
              <a:rPr lang="en-US" altLang="ko-KR" dirty="0"/>
              <a:t>Get-</a:t>
            </a:r>
            <a:r>
              <a:rPr lang="en-US" altLang="ko-KR" dirty="0" err="1"/>
              <a:t>AzSubscription</a:t>
            </a:r>
            <a:r>
              <a:rPr lang="en-US" altLang="ko-KR" dirty="0"/>
              <a:t> ##Subscription Checking</a:t>
            </a:r>
          </a:p>
          <a:p>
            <a:r>
              <a:rPr lang="en-US" altLang="ko-KR" dirty="0"/>
              <a:t>Select-</a:t>
            </a:r>
            <a:r>
              <a:rPr lang="en-US" altLang="ko-KR" dirty="0" err="1"/>
              <a:t>AzSubscription</a:t>
            </a:r>
            <a:r>
              <a:rPr lang="en-US" altLang="ko-KR" dirty="0"/>
              <a:t> -Subscription &lt;Subscription ID&gt; ## Subscription </a:t>
            </a:r>
            <a:r>
              <a:rPr lang="en-US" altLang="ko-KR" dirty="0" err="1"/>
              <a:t>Sellecting</a:t>
            </a:r>
            <a:endParaRPr lang="en-US" altLang="ko-KR" dirty="0"/>
          </a:p>
          <a:p>
            <a:r>
              <a:rPr lang="en-US" altLang="ko-KR" dirty="0"/>
              <a:t># Resource Group </a:t>
            </a:r>
            <a:r>
              <a:rPr lang="ko-KR" altLang="en-US" dirty="0"/>
              <a:t>만들기</a:t>
            </a:r>
          </a:p>
          <a:p>
            <a:r>
              <a:rPr lang="en-US" altLang="ko-KR" dirty="0"/>
              <a:t>New-</a:t>
            </a:r>
            <a:r>
              <a:rPr lang="en-US" altLang="ko-KR" dirty="0" err="1"/>
              <a:t>AzResourceGroup</a:t>
            </a:r>
            <a:r>
              <a:rPr lang="en-US" altLang="ko-KR" dirty="0"/>
              <a:t> -Name </a:t>
            </a:r>
            <a:r>
              <a:rPr lang="en-US" altLang="ko-KR" dirty="0" err="1"/>
              <a:t>myResourceGroup</a:t>
            </a:r>
            <a:r>
              <a:rPr lang="en-US" altLang="ko-KR" dirty="0"/>
              <a:t> -Location </a:t>
            </a:r>
            <a:r>
              <a:rPr lang="en-US" altLang="ko-KR" dirty="0" err="1"/>
              <a:t>EastUS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New VM </a:t>
            </a:r>
            <a:r>
              <a:rPr lang="ko-KR" altLang="en-US" dirty="0"/>
              <a:t>만들기 </a:t>
            </a:r>
            <a:r>
              <a:rPr lang="en-US" altLang="ko-KR" dirty="0"/>
              <a:t># `(</a:t>
            </a:r>
            <a:r>
              <a:rPr lang="ko-KR" altLang="en-US" dirty="0" err="1"/>
              <a:t>빽틱</a:t>
            </a:r>
            <a:r>
              <a:rPr lang="en-US" altLang="ko-KR" dirty="0"/>
              <a:t>) </a:t>
            </a:r>
            <a:r>
              <a:rPr lang="ko-KR" altLang="en-US" dirty="0"/>
              <a:t>은 다음 줄로 연결되도록 하는 것</a:t>
            </a:r>
          </a:p>
          <a:p>
            <a:r>
              <a:rPr lang="en-US" altLang="ko-KR" dirty="0"/>
              <a:t>New-</a:t>
            </a:r>
            <a:r>
              <a:rPr lang="en-US" altLang="ko-KR" dirty="0" err="1"/>
              <a:t>AzVm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ResourceGroupName</a:t>
            </a:r>
            <a:r>
              <a:rPr lang="en-US" altLang="ko-KR" dirty="0"/>
              <a:t> "</a:t>
            </a:r>
            <a:r>
              <a:rPr lang="en-US" altLang="ko-KR" dirty="0" err="1"/>
              <a:t>myResourceGroup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-Name "</a:t>
            </a:r>
            <a:r>
              <a:rPr lang="en-US" altLang="ko-KR" dirty="0" err="1"/>
              <a:t>myVM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-Location "East US"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VirtualNetworkName</a:t>
            </a:r>
            <a:r>
              <a:rPr lang="en-US" altLang="ko-KR" dirty="0"/>
              <a:t> "</a:t>
            </a:r>
            <a:r>
              <a:rPr lang="en-US" altLang="ko-KR" dirty="0" err="1"/>
              <a:t>myVnet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SubnetName</a:t>
            </a:r>
            <a:r>
              <a:rPr lang="en-US" altLang="ko-KR" dirty="0"/>
              <a:t> "</a:t>
            </a:r>
            <a:r>
              <a:rPr lang="en-US" altLang="ko-KR" dirty="0" err="1"/>
              <a:t>mySubnet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SecurityGroupName</a:t>
            </a:r>
            <a:r>
              <a:rPr lang="en-US" altLang="ko-KR" dirty="0"/>
              <a:t> "</a:t>
            </a:r>
            <a:r>
              <a:rPr lang="en-US" altLang="ko-KR" dirty="0" err="1"/>
              <a:t>myNetworkSecurityGroup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PublicIpAddressName</a:t>
            </a:r>
            <a:r>
              <a:rPr lang="en-US" altLang="ko-KR" dirty="0"/>
              <a:t> "</a:t>
            </a:r>
            <a:r>
              <a:rPr lang="en-US" altLang="ko-KR" dirty="0" err="1"/>
              <a:t>myPublicIpAddress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OpenPorts</a:t>
            </a:r>
            <a:r>
              <a:rPr lang="en-US" altLang="ko-KR" dirty="0"/>
              <a:t> 80,3389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IpAddress</a:t>
            </a:r>
            <a:r>
              <a:rPr lang="en-US" altLang="ko-KR" dirty="0"/>
              <a:t> Checking</a:t>
            </a:r>
          </a:p>
          <a:p>
            <a:r>
              <a:rPr lang="en-US" altLang="ko-KR" dirty="0"/>
              <a:t>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"</a:t>
            </a:r>
            <a:r>
              <a:rPr lang="en-US" altLang="ko-KR" dirty="0" err="1"/>
              <a:t>myResourceGroup</a:t>
            </a:r>
            <a:r>
              <a:rPr lang="en-US" altLang="ko-KR" dirty="0"/>
              <a:t>" | Select "</a:t>
            </a:r>
            <a:r>
              <a:rPr lang="en-US" altLang="ko-KR" dirty="0" err="1"/>
              <a:t>IpAddress</a:t>
            </a:r>
            <a:r>
              <a:rPr lang="en-US" altLang="ko-KR" dirty="0"/>
              <a:t>"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5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Import Azure Module </a:t>
            </a:r>
          </a:p>
          <a:p>
            <a:r>
              <a:rPr lang="en-US" altLang="ko-KR" dirty="0"/>
              <a:t>Import-Module </a:t>
            </a:r>
            <a:r>
              <a:rPr lang="en-US" altLang="ko-KR" dirty="0" err="1"/>
              <a:t>Az.Accounts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 Azure Account </a:t>
            </a:r>
            <a:r>
              <a:rPr lang="en-US" altLang="ko-KR" dirty="0" err="1"/>
              <a:t>Connet</a:t>
            </a:r>
            <a:endParaRPr lang="en-US" altLang="ko-KR" dirty="0"/>
          </a:p>
          <a:p>
            <a:r>
              <a:rPr lang="en-US" altLang="ko-KR" dirty="0"/>
              <a:t>Connect-</a:t>
            </a:r>
            <a:r>
              <a:rPr lang="en-US" altLang="ko-KR" dirty="0" err="1"/>
              <a:t>AzAccount</a:t>
            </a:r>
            <a:endParaRPr lang="en-US" altLang="ko-KR" dirty="0"/>
          </a:p>
          <a:p>
            <a:r>
              <a:rPr lang="en-US" altLang="ko-KR" dirty="0"/>
              <a:t>## Sign in Azure</a:t>
            </a:r>
          </a:p>
          <a:p>
            <a:endParaRPr lang="en-US" altLang="ko-KR" dirty="0"/>
          </a:p>
          <a:p>
            <a:r>
              <a:rPr lang="en-US" altLang="ko-KR" dirty="0"/>
              <a:t>## Subscription ID</a:t>
            </a:r>
            <a:r>
              <a:rPr lang="ko-KR" altLang="en-US" dirty="0"/>
              <a:t>가 </a:t>
            </a:r>
            <a:r>
              <a:rPr lang="ko-KR" altLang="en-US" dirty="0" err="1"/>
              <a:t>여러개인</a:t>
            </a:r>
            <a:r>
              <a:rPr lang="ko-KR" altLang="en-US" dirty="0"/>
              <a:t> 경우</a:t>
            </a:r>
          </a:p>
          <a:p>
            <a:r>
              <a:rPr lang="en-US" altLang="ko-KR" dirty="0"/>
              <a:t>Get-</a:t>
            </a:r>
            <a:r>
              <a:rPr lang="en-US" altLang="ko-KR" dirty="0" err="1"/>
              <a:t>AzSubscription</a:t>
            </a:r>
            <a:r>
              <a:rPr lang="en-US" altLang="ko-KR" dirty="0"/>
              <a:t> ##Subscription Checking</a:t>
            </a:r>
          </a:p>
          <a:p>
            <a:r>
              <a:rPr lang="en-US" altLang="ko-KR" dirty="0"/>
              <a:t>Select-</a:t>
            </a:r>
            <a:r>
              <a:rPr lang="en-US" altLang="ko-KR" dirty="0" err="1"/>
              <a:t>AzSubscription</a:t>
            </a:r>
            <a:r>
              <a:rPr lang="en-US" altLang="ko-KR" dirty="0"/>
              <a:t> -Subscription &lt;Subscription ID&gt; ## Subscription </a:t>
            </a:r>
            <a:r>
              <a:rPr lang="en-US" altLang="ko-KR" dirty="0" err="1"/>
              <a:t>Sellecting</a:t>
            </a:r>
            <a:endParaRPr lang="en-US" altLang="ko-KR" dirty="0"/>
          </a:p>
          <a:p>
            <a:r>
              <a:rPr lang="en-US" altLang="ko-KR" dirty="0"/>
              <a:t># Resource Group </a:t>
            </a:r>
            <a:r>
              <a:rPr lang="ko-KR" altLang="en-US" dirty="0"/>
              <a:t>만들기</a:t>
            </a:r>
          </a:p>
          <a:p>
            <a:r>
              <a:rPr lang="en-US" altLang="ko-KR" dirty="0"/>
              <a:t>New-</a:t>
            </a:r>
            <a:r>
              <a:rPr lang="en-US" altLang="ko-KR" dirty="0" err="1"/>
              <a:t>AzResourceGroup</a:t>
            </a:r>
            <a:r>
              <a:rPr lang="en-US" altLang="ko-KR" dirty="0"/>
              <a:t> -Name </a:t>
            </a:r>
            <a:r>
              <a:rPr lang="en-US" altLang="ko-KR" dirty="0" err="1"/>
              <a:t>myResourceGroup</a:t>
            </a:r>
            <a:r>
              <a:rPr lang="en-US" altLang="ko-KR" dirty="0"/>
              <a:t> -Location </a:t>
            </a:r>
            <a:r>
              <a:rPr lang="en-US" altLang="ko-KR" dirty="0" err="1"/>
              <a:t>EastUS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New VM </a:t>
            </a:r>
            <a:r>
              <a:rPr lang="ko-KR" altLang="en-US" dirty="0"/>
              <a:t>만들기 </a:t>
            </a:r>
            <a:r>
              <a:rPr lang="en-US" altLang="ko-KR" dirty="0"/>
              <a:t># `(</a:t>
            </a:r>
            <a:r>
              <a:rPr lang="ko-KR" altLang="en-US" dirty="0" err="1"/>
              <a:t>빽틱</a:t>
            </a:r>
            <a:r>
              <a:rPr lang="en-US" altLang="ko-KR" dirty="0"/>
              <a:t>) </a:t>
            </a:r>
            <a:r>
              <a:rPr lang="ko-KR" altLang="en-US" dirty="0"/>
              <a:t>은 다음 줄로 연결되도록 하는 것</a:t>
            </a:r>
          </a:p>
          <a:p>
            <a:r>
              <a:rPr lang="en-US" altLang="ko-KR" dirty="0"/>
              <a:t>New-</a:t>
            </a:r>
            <a:r>
              <a:rPr lang="en-US" altLang="ko-KR" dirty="0" err="1"/>
              <a:t>AzVm</a:t>
            </a:r>
            <a:r>
              <a:rPr lang="en-US" altLang="ko-KR" dirty="0"/>
              <a:t>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ResourceGroupName</a:t>
            </a:r>
            <a:r>
              <a:rPr lang="en-US" altLang="ko-KR" dirty="0"/>
              <a:t> "</a:t>
            </a:r>
            <a:r>
              <a:rPr lang="en-US" altLang="ko-KR" dirty="0" err="1"/>
              <a:t>myResourceGroup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-Name "</a:t>
            </a:r>
            <a:r>
              <a:rPr lang="en-US" altLang="ko-KR" dirty="0" err="1"/>
              <a:t>myVM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-Location "East US"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VirtualNetworkName</a:t>
            </a:r>
            <a:r>
              <a:rPr lang="en-US" altLang="ko-KR" dirty="0"/>
              <a:t> "</a:t>
            </a:r>
            <a:r>
              <a:rPr lang="en-US" altLang="ko-KR" dirty="0" err="1"/>
              <a:t>myVnet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SubnetName</a:t>
            </a:r>
            <a:r>
              <a:rPr lang="en-US" altLang="ko-KR" dirty="0"/>
              <a:t> "</a:t>
            </a:r>
            <a:r>
              <a:rPr lang="en-US" altLang="ko-KR" dirty="0" err="1"/>
              <a:t>mySubnet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SecurityGroupName</a:t>
            </a:r>
            <a:r>
              <a:rPr lang="en-US" altLang="ko-KR" dirty="0"/>
              <a:t> "</a:t>
            </a:r>
            <a:r>
              <a:rPr lang="en-US" altLang="ko-KR" dirty="0" err="1"/>
              <a:t>myNetworkSecurityGroup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PublicIpAddressName</a:t>
            </a:r>
            <a:r>
              <a:rPr lang="en-US" altLang="ko-KR" dirty="0"/>
              <a:t> "</a:t>
            </a:r>
            <a:r>
              <a:rPr lang="en-US" altLang="ko-KR" dirty="0" err="1"/>
              <a:t>myPublicIpAddress</a:t>
            </a:r>
            <a:r>
              <a:rPr lang="en-US" altLang="ko-KR" dirty="0"/>
              <a:t>" `</a:t>
            </a:r>
          </a:p>
          <a:p>
            <a:r>
              <a:rPr lang="en-US" altLang="ko-KR" dirty="0"/>
              <a:t>    -</a:t>
            </a:r>
            <a:r>
              <a:rPr lang="en-US" altLang="ko-KR" dirty="0" err="1"/>
              <a:t>OpenPorts</a:t>
            </a:r>
            <a:r>
              <a:rPr lang="en-US" altLang="ko-KR" dirty="0"/>
              <a:t> 80,3389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err="1"/>
              <a:t>IpAddress</a:t>
            </a:r>
            <a:r>
              <a:rPr lang="en-US" altLang="ko-KR" dirty="0"/>
              <a:t> Checking</a:t>
            </a:r>
          </a:p>
          <a:p>
            <a:r>
              <a:rPr lang="en-US" altLang="ko-KR" dirty="0"/>
              <a:t>Get-</a:t>
            </a:r>
            <a:r>
              <a:rPr lang="en-US" altLang="ko-KR" dirty="0" err="1"/>
              <a:t>AzPublicIpAddress</a:t>
            </a:r>
            <a:r>
              <a:rPr lang="en-US" altLang="ko-KR" dirty="0"/>
              <a:t> -</a:t>
            </a:r>
            <a:r>
              <a:rPr lang="en-US" altLang="ko-KR" dirty="0" err="1"/>
              <a:t>ResourceGroupName</a:t>
            </a:r>
            <a:r>
              <a:rPr lang="en-US" altLang="ko-KR" dirty="0"/>
              <a:t> "</a:t>
            </a:r>
            <a:r>
              <a:rPr lang="en-US" altLang="ko-KR" dirty="0" err="1"/>
              <a:t>myResourceGroup</a:t>
            </a:r>
            <a:r>
              <a:rPr lang="en-US" altLang="ko-KR" dirty="0"/>
              <a:t>" | Select "</a:t>
            </a:r>
            <a:r>
              <a:rPr lang="en-US" altLang="ko-KR" dirty="0" err="1"/>
              <a:t>IpAddress</a:t>
            </a:r>
            <a:r>
              <a:rPr lang="en-US" altLang="ko-KR" dirty="0"/>
              <a:t>"</a:t>
            </a:r>
          </a:p>
          <a:p>
            <a:endParaRPr lang="en-US" altLang="ko-KR" dirty="0"/>
          </a:p>
          <a:p>
            <a:r>
              <a:rPr lang="en-US" altLang="ko-KR" dirty="0"/>
              <a:t># VM </a:t>
            </a:r>
            <a:r>
              <a:rPr lang="ko-KR" altLang="en-US" dirty="0"/>
              <a:t>접속</a:t>
            </a:r>
          </a:p>
          <a:p>
            <a:r>
              <a:rPr lang="en-US" altLang="ko-KR" dirty="0" err="1"/>
              <a:t>mstsc</a:t>
            </a:r>
            <a:r>
              <a:rPr lang="en-US" altLang="ko-KR" dirty="0"/>
              <a:t> /v 13.92.228.37</a:t>
            </a:r>
          </a:p>
          <a:p>
            <a:r>
              <a:rPr lang="en-US" altLang="ko-KR" dirty="0"/>
              <a:t># Resource Group </a:t>
            </a:r>
            <a:r>
              <a:rPr lang="ko-KR" altLang="en-US" dirty="0"/>
              <a:t>생성할 때 만든 계정으로 로그인</a:t>
            </a:r>
          </a:p>
          <a:p>
            <a:endParaRPr lang="ko-KR" altLang="en-US" dirty="0"/>
          </a:p>
          <a:p>
            <a:r>
              <a:rPr lang="en-US" altLang="ko-KR" dirty="0"/>
              <a:t># Webserver install</a:t>
            </a:r>
          </a:p>
          <a:p>
            <a:r>
              <a:rPr lang="en-US" altLang="ko-KR" dirty="0"/>
              <a:t>Install-</a:t>
            </a:r>
            <a:r>
              <a:rPr lang="en-US" altLang="ko-KR" dirty="0" err="1"/>
              <a:t>WindowsFeature</a:t>
            </a:r>
            <a:r>
              <a:rPr lang="en-US" altLang="ko-KR" dirty="0"/>
              <a:t> -name Web-Server -</a:t>
            </a:r>
            <a:r>
              <a:rPr lang="en-US" altLang="ko-KR" dirty="0" err="1"/>
              <a:t>IncludeManagementTools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Remove Resource </a:t>
            </a:r>
            <a:r>
              <a:rPr lang="ko-KR" altLang="en-US" dirty="0"/>
              <a:t>리소스가 더이상 필요 </a:t>
            </a:r>
            <a:r>
              <a:rPr lang="ko-KR" altLang="en-US" dirty="0" err="1"/>
              <a:t>없을때</a:t>
            </a:r>
            <a:r>
              <a:rPr lang="ko-KR" altLang="en-US" dirty="0"/>
              <a:t> 제거</a:t>
            </a:r>
          </a:p>
          <a:p>
            <a:r>
              <a:rPr lang="en-US" altLang="ko-KR" dirty="0"/>
              <a:t>Remove-</a:t>
            </a:r>
            <a:r>
              <a:rPr lang="en-US" altLang="ko-KR" dirty="0" err="1"/>
              <a:t>AzResourceGroup</a:t>
            </a:r>
            <a:r>
              <a:rPr lang="en-US" altLang="ko-KR" dirty="0"/>
              <a:t> -Name </a:t>
            </a:r>
            <a:r>
              <a:rPr lang="en-US" altLang="ko-KR" dirty="0" err="1"/>
              <a:t>myResourceGroup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6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New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`(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빽틱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 줄로 연결되도록 하는 것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-Name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-Location "East US"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VirtualNetworkName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SubnetName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mySubnet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myNetworkSecurityGroup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PublicIpAddressName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OpenPorts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80,3389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| Select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mstsc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/v 13.92.228.37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생성할 때 만든 계정으로 로그인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3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New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`(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빽틱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 줄로 연결되도록 하는 것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-Name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-Location "East US"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VirtualNetworkName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SubnetName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mySubnet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myNetworkSecurityGroup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PublicIpAddressName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OpenPorts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80,3389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| Select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mstsc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/v 13.92.228.37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생성할 때 만든 계정으로 로그인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3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Import Azure Module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Import-Module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Az.Accounts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Azure Account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AzAccount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Sign in Azure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 Subscription 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경우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##Subscription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AzSubscription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-Subscription &lt;Subscription ID&gt; ## Subscription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Sellecting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-Location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EastUS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New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만들기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`(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빽틱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다음 줄로 연결되도록 하는 것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-Name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-Location "East US"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VirtualNetworkName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SubnetName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mySubnet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myNetworkSecurityGroup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PublicIpAddressName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`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OpenPorts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80,3389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Checking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AzPublicIpAddress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ResourceGroupName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| Select "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IpAddress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VM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접속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mstsc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/v 13.92.228.37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Resource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생성할 때 만든 계정으로 로그인</a:t>
            </a:r>
          </a:p>
          <a:p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Webserver install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WindowsFeature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Web-Server 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IncludeManagementTools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Remove Resource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리소스가 더이상 필요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없을때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제거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Remove-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AzResourceGroup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-Name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myResourceGroup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480A5-29A9-4C2C-9D8B-56C87CA49ED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7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4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9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0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1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09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157/TIL/blob/master/Azure/2019.12.10%20Azure%20Shell.md" TargetMode="External"/><Relationship Id="rId2" Type="http://schemas.openxmlformats.org/officeDocument/2006/relationships/hyperlink" Target="mailto:chan157@naver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mailto:chan157@naver.com" TargetMode="External"/><Relationship Id="rId7" Type="http://schemas.openxmlformats.org/officeDocument/2006/relationships/hyperlink" Target="https://github.com/Azure/azure-powershell/blob/master/documentation/azure-powershell-modules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an157/10979-Introduction-to-Azure-for-IT-Professionals/blob/master/Instructions/10979F_LAB_02.md" TargetMode="External"/><Relationship Id="rId5" Type="http://schemas.openxmlformats.org/officeDocument/2006/relationships/hyperlink" Target="https://docs.microsoft.com/ko-kr/powershell/azure/get-started-azureps?view=azps-3.1.0" TargetMode="External"/><Relationship Id="rId4" Type="http://schemas.openxmlformats.org/officeDocument/2006/relationships/hyperlink" Target="https://github.com/chan157/TIL/blob/master/Azure/2019.12.10%20Azure%20Shell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zure.microsoft.com/en-us/download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BBBF2CF8-AA16-40E3-A1AA-5409CED98BCD}"/>
              </a:ext>
            </a:extLst>
          </p:cNvPr>
          <p:cNvGrpSpPr/>
          <p:nvPr/>
        </p:nvGrpSpPr>
        <p:grpSpPr>
          <a:xfrm>
            <a:off x="323850" y="1085850"/>
            <a:ext cx="11525250" cy="5836200"/>
            <a:chOff x="323850" y="1085850"/>
            <a:chExt cx="11525250" cy="5836200"/>
          </a:xfrm>
        </p:grpSpPr>
        <p:sp>
          <p:nvSpPr>
            <p:cNvPr id="23" name="양쪽 모서리가 둥근 사각형 4">
              <a:extLst>
                <a:ext uri="{FF2B5EF4-FFF2-40B4-BE49-F238E27FC236}">
                  <a16:creationId xmlns:a16="http://schemas.microsoft.com/office/drawing/2014/main" id="{656A79D8-BFD4-49F0-A549-F5802493B6D4}"/>
                </a:ext>
              </a:extLst>
            </p:cNvPr>
            <p:cNvSpPr/>
            <p:nvPr/>
          </p:nvSpPr>
          <p:spPr>
            <a:xfrm>
              <a:off x="323850" y="1085850"/>
              <a:ext cx="11525250" cy="5772150"/>
            </a:xfrm>
            <a:prstGeom prst="round2SameRect">
              <a:avLst>
                <a:gd name="adj1" fmla="val 8492"/>
                <a:gd name="adj2" fmla="val 0"/>
              </a:avLst>
            </a:prstGeom>
            <a:solidFill>
              <a:srgbClr val="DEF5F9"/>
            </a:solidFill>
            <a:ln w="123825" cmpd="dbl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양쪽 모서리가 둥근 사각형 5">
              <a:extLst>
                <a:ext uri="{FF2B5EF4-FFF2-40B4-BE49-F238E27FC236}">
                  <a16:creationId xmlns:a16="http://schemas.microsoft.com/office/drawing/2014/main" id="{DA2DE54C-987C-4E32-8A86-F7AC1FBDCA80}"/>
                </a:ext>
              </a:extLst>
            </p:cNvPr>
            <p:cNvSpPr/>
            <p:nvPr/>
          </p:nvSpPr>
          <p:spPr>
            <a:xfrm>
              <a:off x="380475" y="1152800"/>
              <a:ext cx="11412000" cy="5751437"/>
            </a:xfrm>
            <a:prstGeom prst="round2SameRect">
              <a:avLst>
                <a:gd name="adj1" fmla="val 7382"/>
                <a:gd name="adj2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58C0C5E-5EF5-4AE4-B55B-1480F09E1EDA}"/>
                </a:ext>
              </a:extLst>
            </p:cNvPr>
            <p:cNvSpPr/>
            <p:nvPr/>
          </p:nvSpPr>
          <p:spPr>
            <a:xfrm>
              <a:off x="837675" y="1708150"/>
              <a:ext cx="10497600" cy="5213900"/>
            </a:xfrm>
            <a:prstGeom prst="rect">
              <a:avLst/>
            </a:prstGeom>
            <a:solidFill>
              <a:srgbClr val="F2F2F2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16">
              <a:extLst>
                <a:ext uri="{FF2B5EF4-FFF2-40B4-BE49-F238E27FC236}">
                  <a16:creationId xmlns:a16="http://schemas.microsoft.com/office/drawing/2014/main" id="{3B40410D-F1B1-409C-95FE-FA2EAD18123C}"/>
                </a:ext>
              </a:extLst>
            </p:cNvPr>
            <p:cNvSpPr/>
            <p:nvPr/>
          </p:nvSpPr>
          <p:spPr>
            <a:xfrm>
              <a:off x="5372100" y="1291862"/>
              <a:ext cx="1428750" cy="2286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45769E7-B8C0-45D8-99FF-7FAC4F749FC8}"/>
                </a:ext>
              </a:extLst>
            </p:cNvPr>
            <p:cNvSpPr/>
            <p:nvPr/>
          </p:nvSpPr>
          <p:spPr>
            <a:xfrm>
              <a:off x="6988175" y="1291862"/>
              <a:ext cx="231775" cy="2286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45835C-B744-4BB3-A952-BA1688A6BFD8}"/>
              </a:ext>
            </a:extLst>
          </p:cNvPr>
          <p:cNvSpPr/>
          <p:nvPr/>
        </p:nvSpPr>
        <p:spPr>
          <a:xfrm>
            <a:off x="1448740" y="3338247"/>
            <a:ext cx="9294532" cy="1677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b="1" kern="0" dirty="0">
                <a:ln w="3175">
                  <a:noFill/>
                </a:ln>
                <a:solidFill>
                  <a:srgbClr val="00BDD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Azure Management Tool</a:t>
            </a:r>
          </a:p>
          <a:p>
            <a:pPr algn="ctr"/>
            <a:endParaRPr lang="en-US" altLang="ko-KR" sz="1100" kern="0" dirty="0">
              <a:solidFill>
                <a:srgbClr val="666666"/>
              </a:solidFill>
            </a:endParaRPr>
          </a:p>
          <a:p>
            <a:pPr algn="ctr"/>
            <a:r>
              <a:rPr lang="en-US" altLang="ko-KR" sz="3200" kern="0" dirty="0">
                <a:solidFill>
                  <a:srgbClr val="666666"/>
                </a:solidFill>
              </a:rPr>
              <a:t>Power Shell &amp; Cloud Shell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28DD51-B8A8-4F91-9982-A56A8E8DB8D2}"/>
              </a:ext>
            </a:extLst>
          </p:cNvPr>
          <p:cNvSpPr/>
          <p:nvPr/>
        </p:nvSpPr>
        <p:spPr>
          <a:xfrm>
            <a:off x="5372100" y="5628507"/>
            <a:ext cx="5751875" cy="1229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dirty="0">
                <a:solidFill>
                  <a:srgbClr val="666666"/>
                </a:solidFill>
              </a:rPr>
              <a:t>Presentation from </a:t>
            </a:r>
            <a:r>
              <a:rPr lang="ko-KR" altLang="en-US" sz="2800" b="1" dirty="0">
                <a:solidFill>
                  <a:srgbClr val="666666"/>
                </a:solidFill>
              </a:rPr>
              <a:t>박 찬</a:t>
            </a:r>
            <a:endParaRPr lang="en-US" altLang="ko-KR" sz="2000" b="1" dirty="0">
              <a:solidFill>
                <a:srgbClr val="666666"/>
              </a:solidFill>
            </a:endParaRPr>
          </a:p>
          <a:p>
            <a:pPr algn="r"/>
            <a:r>
              <a:rPr lang="en-US" altLang="ko-KR" dirty="0">
                <a:solidFill>
                  <a:srgbClr val="666666"/>
                </a:solidFill>
              </a:rPr>
              <a:t>Mail Address : </a:t>
            </a:r>
            <a:r>
              <a:rPr lang="en-US" altLang="ko-KR" dirty="0">
                <a:solidFill>
                  <a:srgbClr val="666666"/>
                </a:solidFill>
                <a:hlinkClick r:id="rId2"/>
              </a:rPr>
              <a:t>chan157@naver.com</a:t>
            </a:r>
            <a:r>
              <a:rPr lang="en-US" altLang="ko-KR" dirty="0">
                <a:solidFill>
                  <a:srgbClr val="666666"/>
                </a:solidFill>
              </a:rPr>
              <a:t> </a:t>
            </a:r>
          </a:p>
          <a:p>
            <a:pPr algn="r"/>
            <a:r>
              <a:rPr lang="en-US" altLang="ko-KR" dirty="0">
                <a:solidFill>
                  <a:srgbClr val="666666"/>
                </a:solidFill>
              </a:rPr>
              <a:t>GitHub : </a:t>
            </a:r>
            <a:r>
              <a:rPr lang="en-US" altLang="ko-KR" dirty="0">
                <a:hlinkClick r:id="rId3"/>
              </a:rPr>
              <a:t>https://github.com/chan157/TIL/</a:t>
            </a:r>
            <a:endParaRPr lang="en-US" altLang="ko-KR" dirty="0">
              <a:solidFill>
                <a:srgbClr val="666666"/>
              </a:solidFill>
            </a:endParaRPr>
          </a:p>
          <a:p>
            <a:pPr algn="r"/>
            <a:r>
              <a:rPr lang="en-US" altLang="ko-KR" dirty="0">
                <a:solidFill>
                  <a:srgbClr val="666666"/>
                </a:solidFill>
              </a:rPr>
              <a:t>Phone Number : 010-4484-1251</a:t>
            </a:r>
          </a:p>
          <a:p>
            <a:pPr algn="r"/>
            <a:endParaRPr lang="en-US" altLang="ko-KR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5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6.  </a:t>
            </a:r>
            <a:r>
              <a:rPr lang="ko-KR" altLang="en-US" dirty="0">
                <a:solidFill>
                  <a:srgbClr val="666666"/>
                </a:solidFill>
              </a:rPr>
              <a:t>가상 머신 만들기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7B1B7D-F149-43DF-8957-14650E8B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826205"/>
            <a:ext cx="10463149" cy="411692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626142E-7E50-42AC-AFF7-479647F59C20}"/>
              </a:ext>
            </a:extLst>
          </p:cNvPr>
          <p:cNvCxnSpPr>
            <a:cxnSpLocks/>
          </p:cNvCxnSpPr>
          <p:nvPr/>
        </p:nvCxnSpPr>
        <p:spPr>
          <a:xfrm>
            <a:off x="5153025" y="2628900"/>
            <a:ext cx="23145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942A299-7E22-4807-823E-6CA267BCE35A}"/>
              </a:ext>
            </a:extLst>
          </p:cNvPr>
          <p:cNvCxnSpPr>
            <a:cxnSpLocks/>
          </p:cNvCxnSpPr>
          <p:nvPr/>
        </p:nvCxnSpPr>
        <p:spPr>
          <a:xfrm>
            <a:off x="3019425" y="2876550"/>
            <a:ext cx="647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20C3058A-CD1A-44D8-B6F7-7DE697C5C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4" y="1831278"/>
            <a:ext cx="10463149" cy="419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5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7.  </a:t>
            </a:r>
            <a:r>
              <a:rPr lang="ko-KR" altLang="en-US" dirty="0">
                <a:solidFill>
                  <a:srgbClr val="666666"/>
                </a:solidFill>
              </a:rPr>
              <a:t>가상 머신 연결 및 원격접속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B6975C-06CA-4BBD-8C5D-D2812D55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10" y="1831278"/>
            <a:ext cx="10446513" cy="3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8.  VM</a:t>
            </a:r>
            <a:r>
              <a:rPr lang="ko-KR" altLang="en-US" dirty="0">
                <a:solidFill>
                  <a:srgbClr val="666666"/>
                </a:solidFill>
              </a:rPr>
              <a:t>의 </a:t>
            </a:r>
            <a:r>
              <a:rPr lang="en-US" altLang="ko-KR" dirty="0">
                <a:solidFill>
                  <a:srgbClr val="666666"/>
                </a:solidFill>
              </a:rPr>
              <a:t>PowerShell</a:t>
            </a:r>
            <a:r>
              <a:rPr lang="ko-KR" altLang="en-US" dirty="0">
                <a:solidFill>
                  <a:srgbClr val="666666"/>
                </a:solidFill>
              </a:rPr>
              <a:t>에 </a:t>
            </a:r>
            <a:r>
              <a:rPr lang="en-US" altLang="ko-KR" dirty="0">
                <a:solidFill>
                  <a:srgbClr val="666666"/>
                </a:solidFill>
              </a:rPr>
              <a:t>Webserver </a:t>
            </a:r>
            <a:r>
              <a:rPr lang="ko-KR" altLang="en-US" dirty="0">
                <a:solidFill>
                  <a:srgbClr val="666666"/>
                </a:solidFill>
              </a:rPr>
              <a:t>설치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B20B0B-F36D-4E1D-9AA8-930CE910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831278"/>
            <a:ext cx="10446512" cy="1666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D9EA4-EF95-4E91-8232-30632ECC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4" y="3834706"/>
            <a:ext cx="10446511" cy="22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7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56405-60CA-46C6-96C0-2DF5F05D6D65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9.  </a:t>
            </a:r>
            <a:r>
              <a:rPr lang="ko-KR" altLang="en-US" dirty="0">
                <a:solidFill>
                  <a:srgbClr val="666666"/>
                </a:solidFill>
              </a:rPr>
              <a:t>리소스 삭제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DC1060-DD0D-4380-A60D-85DE76C72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7" r="2076" b="-1459"/>
          <a:stretch/>
        </p:blipFill>
        <p:spPr>
          <a:xfrm>
            <a:off x="981075" y="1831278"/>
            <a:ext cx="10446512" cy="20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656405-60CA-46C6-96C0-2DF5F05D6D65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9.  </a:t>
            </a:r>
            <a:r>
              <a:rPr lang="ko-KR" altLang="en-US" dirty="0">
                <a:solidFill>
                  <a:srgbClr val="666666"/>
                </a:solidFill>
              </a:rPr>
              <a:t>리소스 삭제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DC1060-DD0D-4380-A60D-85DE76C72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7" r="2076" b="-1459"/>
          <a:stretch/>
        </p:blipFill>
        <p:spPr>
          <a:xfrm>
            <a:off x="981075" y="1831278"/>
            <a:ext cx="10446512" cy="20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3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704238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Cloud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04238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Cloud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704238" y="3257676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0BDD5"/>
                  </a:solidFill>
                </a:rPr>
                <a:t>Cloud Shell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03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045832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85730" y="324723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Basic Concept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164340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Question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965294"/>
            <a:ext cx="551815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666666"/>
                </a:solidFill>
              </a:rPr>
              <a:t>Azure Management Tool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4747417" y="6287216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1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27162 -0.2465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81" y="-1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1. Azure Portal – Cloud Shell </a:t>
            </a:r>
            <a:r>
              <a:rPr lang="ko-KR" altLang="en-US" dirty="0">
                <a:solidFill>
                  <a:srgbClr val="666666"/>
                </a:solidFill>
              </a:rPr>
              <a:t>환경 설정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B20B0B-F36D-4E1D-9AA8-930CE910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831278"/>
            <a:ext cx="10446512" cy="1666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B410D4-96C0-4E4B-A058-04B8BABAFC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514"/>
          <a:stretch/>
        </p:blipFill>
        <p:spPr>
          <a:xfrm>
            <a:off x="981075" y="1831278"/>
            <a:ext cx="10446512" cy="4148898"/>
          </a:xfrm>
          <a:prstGeom prst="rect">
            <a:avLst/>
          </a:prstGeom>
          <a:ln>
            <a:solidFill>
              <a:srgbClr val="666666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4E6FC5-A223-4379-A583-59374EDF3577}"/>
              </a:ext>
            </a:extLst>
          </p:cNvPr>
          <p:cNvSpPr/>
          <p:nvPr/>
        </p:nvSpPr>
        <p:spPr>
          <a:xfrm>
            <a:off x="7836309" y="1791950"/>
            <a:ext cx="294967" cy="2728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7D959B-E7F6-473A-BBE7-685DAA931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615" y="1288487"/>
            <a:ext cx="1514475" cy="155257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207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1. Azure Portal – Cloud Shell </a:t>
            </a:r>
            <a:r>
              <a:rPr lang="ko-KR" altLang="en-US" dirty="0">
                <a:solidFill>
                  <a:srgbClr val="666666"/>
                </a:solidFill>
              </a:rPr>
              <a:t>환경 설정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9C6C53-6E00-4DA4-8F1C-1B859E36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92" y="2068033"/>
            <a:ext cx="10800000" cy="40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1. Azure Portal – Cloud Shell </a:t>
            </a:r>
            <a:r>
              <a:rPr lang="ko-KR" altLang="en-US" dirty="0">
                <a:solidFill>
                  <a:srgbClr val="666666"/>
                </a:solidFill>
              </a:rPr>
              <a:t>환경 설정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9C6C53-6E00-4DA4-8F1C-1B859E36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08" y="2068035"/>
            <a:ext cx="10800000" cy="40335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E824422-9F45-419F-9736-26362FEB2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8" y="2068034"/>
            <a:ext cx="10800000" cy="40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1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2. Azure Portal – Cloud Shell – Power</a:t>
            </a:r>
            <a:r>
              <a:rPr lang="ko-KR" altLang="en-US" dirty="0">
                <a:solidFill>
                  <a:srgbClr val="666666"/>
                </a:solidFill>
              </a:rPr>
              <a:t> </a:t>
            </a:r>
            <a:r>
              <a:rPr lang="en-US" altLang="ko-KR" dirty="0">
                <a:solidFill>
                  <a:srgbClr val="666666"/>
                </a:solidFill>
              </a:rPr>
              <a:t>Shell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D3216-70B1-4F2E-8F36-FFC23CAF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70" y="1580340"/>
            <a:ext cx="7867059" cy="4588722"/>
          </a:xfrm>
          <a:prstGeom prst="rect">
            <a:avLst/>
          </a:prstGeom>
          <a:ln>
            <a:solidFill>
              <a:srgbClr val="666666"/>
            </a:solidFill>
          </a:ln>
        </p:spPr>
      </p:pic>
    </p:spTree>
    <p:extLst>
      <p:ext uri="{BB962C8B-B14F-4D97-AF65-F5344CB8AC3E}">
        <p14:creationId xmlns:p14="http://schemas.microsoft.com/office/powerpoint/2010/main" val="41095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486578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Basic Concept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86578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Basic Concept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486578" y="3257676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0BDD5"/>
                  </a:solidFill>
                </a:rPr>
                <a:t>Basic Concept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01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045832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5086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Cloud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164340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Question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965294"/>
            <a:ext cx="551815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666666"/>
                </a:solidFill>
              </a:rPr>
              <a:t>Azure Management Tool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4747417" y="6287216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15429 -0.2599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1" y="-1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3. Azure Portal – Cloud Shell – </a:t>
            </a:r>
            <a:r>
              <a:rPr lang="ko-KR" altLang="en-US" dirty="0">
                <a:solidFill>
                  <a:srgbClr val="666666"/>
                </a:solidFill>
              </a:rPr>
              <a:t>리소스 생성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D3216-70B1-4F2E-8F36-FFC23CAF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70" y="1580340"/>
            <a:ext cx="7867059" cy="45887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E9B45F-E7A2-429C-9FA2-5A2078BA1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470" y="1580340"/>
            <a:ext cx="7867059" cy="45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2CCCAB-751C-4198-8B22-571B895A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545" y="1580340"/>
            <a:ext cx="7867059" cy="45853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4. Azure Portal – Cloud Shell – VM</a:t>
            </a:r>
            <a:r>
              <a:rPr lang="ko-KR" altLang="en-US" dirty="0">
                <a:solidFill>
                  <a:srgbClr val="666666"/>
                </a:solidFill>
              </a:rPr>
              <a:t> 생성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1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4. Azure Portal – Cloud Shell – VM </a:t>
            </a:r>
            <a:r>
              <a:rPr lang="ko-KR" altLang="en-US" dirty="0">
                <a:solidFill>
                  <a:srgbClr val="666666"/>
                </a:solidFill>
              </a:rPr>
              <a:t>생성 결과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451F43-3F1A-49EE-AAC1-413B141B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70" y="1580340"/>
            <a:ext cx="7867059" cy="3884483"/>
          </a:xfrm>
          <a:prstGeom prst="rect">
            <a:avLst/>
          </a:prstGeom>
          <a:ln>
            <a:solidFill>
              <a:srgbClr val="666666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FF055E-84B1-4CA8-8F93-289D0ECD46F0}"/>
              </a:ext>
            </a:extLst>
          </p:cNvPr>
          <p:cNvSpPr/>
          <p:nvPr/>
        </p:nvSpPr>
        <p:spPr>
          <a:xfrm>
            <a:off x="8882743" y="3074796"/>
            <a:ext cx="1146786" cy="4923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14AED5-995D-4C5B-88D4-6519AE1267CD}"/>
              </a:ext>
            </a:extLst>
          </p:cNvPr>
          <p:cNvSpPr/>
          <p:nvPr/>
        </p:nvSpPr>
        <p:spPr>
          <a:xfrm>
            <a:off x="2146478" y="4742822"/>
            <a:ext cx="1410637" cy="72200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9DBBF4-B206-48EE-BD4E-05133C9C488A}"/>
              </a:ext>
            </a:extLst>
          </p:cNvPr>
          <p:cNvSpPr/>
          <p:nvPr/>
        </p:nvSpPr>
        <p:spPr>
          <a:xfrm>
            <a:off x="2162470" y="1580340"/>
            <a:ext cx="3635429" cy="7129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8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5. Azure Portal – Cloud Shell – VM </a:t>
            </a:r>
            <a:r>
              <a:rPr lang="ko-KR" altLang="en-US" dirty="0">
                <a:solidFill>
                  <a:srgbClr val="666666"/>
                </a:solidFill>
              </a:rPr>
              <a:t>원격 접속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DB3AC-E39E-439D-8ADA-6D8D25CE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70" y="1580339"/>
            <a:ext cx="5886260" cy="4588721"/>
          </a:xfrm>
          <a:prstGeom prst="rect">
            <a:avLst/>
          </a:prstGeom>
          <a:ln>
            <a:solidFill>
              <a:srgbClr val="666666"/>
            </a:solidFill>
          </a:ln>
        </p:spPr>
      </p:pic>
    </p:spTree>
    <p:extLst>
      <p:ext uri="{BB962C8B-B14F-4D97-AF65-F5344CB8AC3E}">
        <p14:creationId xmlns:p14="http://schemas.microsoft.com/office/powerpoint/2010/main" val="408606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Cloud Shell. 03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6035838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6. Azure Portal – Cloud Shell – </a:t>
            </a:r>
            <a:r>
              <a:rPr lang="en-US" altLang="ko-KR" dirty="0" err="1">
                <a:solidFill>
                  <a:srgbClr val="666666"/>
                </a:solidFill>
              </a:rPr>
              <a:t>WebServer</a:t>
            </a:r>
            <a:r>
              <a:rPr lang="en-US" altLang="ko-KR" dirty="0">
                <a:solidFill>
                  <a:srgbClr val="666666"/>
                </a:solidFill>
              </a:rPr>
              <a:t> </a:t>
            </a:r>
            <a:r>
              <a:rPr lang="ko-KR" altLang="en-US" dirty="0">
                <a:solidFill>
                  <a:srgbClr val="666666"/>
                </a:solidFill>
              </a:rPr>
              <a:t>설치 및 결과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31014E-EA4B-4BB6-AFB7-E8312A49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827111"/>
            <a:ext cx="10446512" cy="18112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246F95-2127-47F1-9B3E-33CEACC339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" t="-4066" b="61801"/>
          <a:stretch/>
        </p:blipFill>
        <p:spPr>
          <a:xfrm>
            <a:off x="981075" y="3751160"/>
            <a:ext cx="10446512" cy="26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6704238" y="324723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Cloud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164340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Question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164340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Question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9164340" y="3257676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0BDD5"/>
                  </a:solidFill>
                </a:rPr>
                <a:t>Question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04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4045832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585730" y="324723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Basic Concept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965294"/>
            <a:ext cx="551815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666666"/>
                </a:solidFill>
              </a:rPr>
              <a:t>Azure Management Tool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4747417" y="6287216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46732 -0.27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46" y="-13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Question. 04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860569" y="1453254"/>
            <a:ext cx="6035838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666666"/>
                </a:solidFill>
              </a:rPr>
              <a:t>Any Question ?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E17D1E-28E8-47F3-A853-0A636E49EB20}"/>
              </a:ext>
            </a:extLst>
          </p:cNvPr>
          <p:cNvSpPr/>
          <p:nvPr/>
        </p:nvSpPr>
        <p:spPr>
          <a:xfrm>
            <a:off x="4310314" y="3588288"/>
            <a:ext cx="7744038" cy="27237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666666"/>
                </a:solidFill>
              </a:rPr>
              <a:t>Presentation from </a:t>
            </a:r>
            <a:r>
              <a:rPr lang="ko-KR" altLang="en-US" sz="2800" b="1" dirty="0">
                <a:solidFill>
                  <a:srgbClr val="666666"/>
                </a:solidFill>
              </a:rPr>
              <a:t>박 찬</a:t>
            </a:r>
            <a:endParaRPr lang="en-US" altLang="ko-KR" sz="2000" b="1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Mail Address : </a:t>
            </a:r>
            <a:r>
              <a:rPr lang="en-US" altLang="ko-KR" dirty="0">
                <a:solidFill>
                  <a:srgbClr val="666666"/>
                </a:solidFill>
                <a:hlinkClick r:id="rId3"/>
              </a:rPr>
              <a:t>chan157@naver.com</a:t>
            </a:r>
            <a:r>
              <a:rPr lang="en-US" altLang="ko-KR" dirty="0">
                <a:solidFill>
                  <a:srgbClr val="666666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666666"/>
                </a:solidFill>
              </a:rPr>
              <a:t>GitHub Address : </a:t>
            </a:r>
            <a:r>
              <a:rPr lang="en-US" altLang="ko-KR" dirty="0">
                <a:hlinkClick r:id="rId4"/>
              </a:rPr>
              <a:t>https://github.com/chan157/TIL/</a:t>
            </a:r>
            <a:endParaRPr lang="en-US" altLang="ko-KR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Phone Number : 010-4484-1251</a:t>
            </a:r>
          </a:p>
          <a:p>
            <a:endParaRPr lang="en-US" altLang="ko-KR" dirty="0">
              <a:solidFill>
                <a:srgbClr val="666666"/>
              </a:solidFill>
            </a:endParaRPr>
          </a:p>
          <a:p>
            <a:r>
              <a:rPr lang="en-US" altLang="ko-KR" sz="2400" b="1" dirty="0">
                <a:solidFill>
                  <a:srgbClr val="666666"/>
                </a:solidFill>
              </a:rPr>
              <a:t>Reference</a:t>
            </a:r>
          </a:p>
          <a:p>
            <a:r>
              <a:rPr lang="en-US" altLang="ko-KR" dirty="0">
                <a:solidFill>
                  <a:srgbClr val="666666"/>
                </a:solidFill>
              </a:rPr>
              <a:t>MS learn Website : </a:t>
            </a:r>
            <a:r>
              <a:rPr lang="en-US" altLang="ko-KR" dirty="0">
                <a:hlinkClick r:id="rId5"/>
              </a:rPr>
              <a:t>https://docs.microsoft.com/ko-kr/powershell/azure/get-started-azureps?view=azps-3.1.0</a:t>
            </a:r>
            <a:endParaRPr lang="en-US" altLang="ko-KR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GitHub-Module2 : </a:t>
            </a:r>
            <a:r>
              <a:rPr lang="en-US" altLang="ko-KR" dirty="0">
                <a:hlinkClick r:id="rId6"/>
              </a:rPr>
              <a:t>https://github.com/chan157/10979-Introduction-to-Azure-for-IT-Professionals/blob/master/Instructions/10979F_LAB_02.md</a:t>
            </a:r>
            <a:endParaRPr lang="en-US" altLang="ko-KR" dirty="0">
              <a:solidFill>
                <a:srgbClr val="666666"/>
              </a:solidFill>
            </a:endParaRPr>
          </a:p>
          <a:p>
            <a:r>
              <a:rPr lang="en-US" altLang="ko-KR" dirty="0">
                <a:solidFill>
                  <a:srgbClr val="666666"/>
                </a:solidFill>
              </a:rPr>
              <a:t>GitHub-</a:t>
            </a:r>
            <a:r>
              <a:rPr lang="en-US" altLang="ko-KR" dirty="0" err="1">
                <a:solidFill>
                  <a:srgbClr val="666666"/>
                </a:solidFill>
              </a:rPr>
              <a:t>AzurePowerShell</a:t>
            </a:r>
            <a:r>
              <a:rPr lang="en-US" altLang="ko-KR" dirty="0">
                <a:solidFill>
                  <a:srgbClr val="666666"/>
                </a:solidFill>
              </a:rPr>
              <a:t> : </a:t>
            </a:r>
            <a:r>
              <a:rPr lang="en-US" altLang="ko-KR" dirty="0">
                <a:hlinkClick r:id="rId7"/>
              </a:rPr>
              <a:t>https://github.com/Azure/azure-powershell/blob/master/documentation/azure-powershell-modules.md</a:t>
            </a:r>
            <a:endParaRPr lang="en-US" altLang="ko-KR" dirty="0">
              <a:solidFill>
                <a:srgbClr val="666666"/>
              </a:solidFill>
            </a:endParaRPr>
          </a:p>
          <a:p>
            <a:endParaRPr lang="en-US" altLang="ko-KR" dirty="0">
              <a:solidFill>
                <a:srgbClr val="666666"/>
              </a:solidFill>
            </a:endParaRPr>
          </a:p>
          <a:p>
            <a:endParaRPr lang="en-US" altLang="ko-KR" dirty="0">
              <a:solidFill>
                <a:srgbClr val="66666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3306AF-7A6E-4A2B-95AE-789180AB8F21}"/>
              </a:ext>
            </a:extLst>
          </p:cNvPr>
          <p:cNvSpPr/>
          <p:nvPr/>
        </p:nvSpPr>
        <p:spPr>
          <a:xfrm>
            <a:off x="624782" y="1453254"/>
            <a:ext cx="8725696" cy="591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F49E5E-7A01-4E60-826D-A193C9274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15" y="3539127"/>
            <a:ext cx="3507290" cy="215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6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Basic Concept. 01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666666"/>
                </a:solidFill>
              </a:rPr>
              <a:t>Azure Management Tool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5EAACA-12E3-402C-8522-8060A0961814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3C07CB-0958-4B6A-81EA-F9CC216E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89" y="2023515"/>
            <a:ext cx="2856516" cy="3249976"/>
          </a:xfrm>
          <a:prstGeom prst="rect">
            <a:avLst/>
          </a:prstGeom>
        </p:spPr>
      </p:pic>
      <p:pic>
        <p:nvPicPr>
          <p:cNvPr id="1026" name="Picture 2" descr="Piping to Clip.exe puts the standard output in your clipboard">
            <a:extLst>
              <a:ext uri="{FF2B5EF4-FFF2-40B4-BE49-F238E27FC236}">
                <a16:creationId xmlns:a16="http://schemas.microsoft.com/office/drawing/2014/main" id="{751D937B-2917-41E8-B38F-902ACAE30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-14560" r="24134" b="-14560"/>
          <a:stretch/>
        </p:blipFill>
        <p:spPr bwMode="auto">
          <a:xfrm>
            <a:off x="7059135" y="1580340"/>
            <a:ext cx="3026946" cy="41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C4DF93E-CAE3-439A-A355-3AB3BC41CC8E}"/>
              </a:ext>
            </a:extLst>
          </p:cNvPr>
          <p:cNvSpPr/>
          <p:nvPr/>
        </p:nvSpPr>
        <p:spPr>
          <a:xfrm>
            <a:off x="2751324" y="5415022"/>
            <a:ext cx="1547446" cy="725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666666"/>
                </a:solidFill>
              </a:rPr>
              <a:t>GUI</a:t>
            </a:r>
            <a:endParaRPr lang="ko-KR" altLang="en-US" sz="3600" b="1" dirty="0">
              <a:solidFill>
                <a:srgbClr val="66666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2C1B06-6EDC-4821-97D9-F16C6F266F85}"/>
              </a:ext>
            </a:extLst>
          </p:cNvPr>
          <p:cNvSpPr/>
          <p:nvPr/>
        </p:nvSpPr>
        <p:spPr>
          <a:xfrm>
            <a:off x="7897205" y="5415022"/>
            <a:ext cx="1547446" cy="725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666666"/>
                </a:solidFill>
              </a:rPr>
              <a:t>CODE</a:t>
            </a:r>
            <a:endParaRPr lang="ko-KR" altLang="en-US" sz="3600" b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Basic Concept. 01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666666"/>
                </a:solidFill>
              </a:rPr>
              <a:t>Azure Management Tool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5EAACA-12E3-402C-8522-8060A0961814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F20045-022A-48CF-B8C0-E3EEA565ECA6}"/>
              </a:ext>
            </a:extLst>
          </p:cNvPr>
          <p:cNvSpPr/>
          <p:nvPr/>
        </p:nvSpPr>
        <p:spPr>
          <a:xfrm>
            <a:off x="861406" y="1808940"/>
            <a:ext cx="10186925" cy="3697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2400" b="1" dirty="0">
                <a:solidFill>
                  <a:srgbClr val="666666"/>
                </a:solidFill>
              </a:rPr>
              <a:t>Power Shell</a:t>
            </a: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</a:rPr>
              <a:t>Only Windows</a:t>
            </a: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</a:rPr>
              <a:t>PowerShell ISE : </a:t>
            </a:r>
            <a:r>
              <a:rPr lang="ko-KR" altLang="en-US" sz="1600" b="1" dirty="0">
                <a:solidFill>
                  <a:srgbClr val="666666"/>
                </a:solidFill>
              </a:rPr>
              <a:t>명령어 스크립트화</a:t>
            </a:r>
            <a:endParaRPr lang="en-US" altLang="ko-KR" sz="1600" b="1" dirty="0">
              <a:solidFill>
                <a:srgbClr val="666666"/>
              </a:solidFill>
            </a:endParaRP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</a:rPr>
              <a:t>Command Prompt </a:t>
            </a:r>
            <a:r>
              <a:rPr lang="ko-KR" altLang="en-US" sz="1600" b="1" dirty="0">
                <a:solidFill>
                  <a:srgbClr val="666666"/>
                </a:solidFill>
              </a:rPr>
              <a:t>에서 사용가능</a:t>
            </a:r>
            <a:endParaRPr lang="en-US" altLang="ko-KR" sz="1600" b="1" dirty="0">
              <a:solidFill>
                <a:srgbClr val="666666"/>
              </a:solidFill>
            </a:endParaRP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666666"/>
                </a:solidFill>
              </a:rPr>
              <a:t>명령어가 길고 복잡함</a:t>
            </a:r>
            <a:endParaRPr lang="en-US" altLang="ko-KR" sz="1600" b="1" dirty="0">
              <a:solidFill>
                <a:srgbClr val="666666"/>
              </a:solidFill>
            </a:endParaRPr>
          </a:p>
          <a:p>
            <a:pPr marL="742950" indent="-742950">
              <a:lnSpc>
                <a:spcPct val="150000"/>
              </a:lnSpc>
              <a:buAutoNum type="romanUcPeriod"/>
            </a:pPr>
            <a:r>
              <a:rPr lang="en-US" altLang="ko-KR" sz="2400" b="1" dirty="0">
                <a:solidFill>
                  <a:srgbClr val="666666"/>
                </a:solidFill>
              </a:rPr>
              <a:t>Azure CLI</a:t>
            </a: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</a:rPr>
              <a:t>Windows, Linux, Mac </a:t>
            </a:r>
            <a:r>
              <a:rPr lang="ko-KR" altLang="en-US" sz="1600" b="1" dirty="0">
                <a:solidFill>
                  <a:srgbClr val="666666"/>
                </a:solidFill>
              </a:rPr>
              <a:t>등 모든 </a:t>
            </a:r>
            <a:r>
              <a:rPr lang="en-US" altLang="ko-KR" sz="1600" b="1" dirty="0">
                <a:solidFill>
                  <a:srgbClr val="666666"/>
                </a:solidFill>
              </a:rPr>
              <a:t>OS </a:t>
            </a:r>
            <a:r>
              <a:rPr lang="ko-KR" altLang="en-US" sz="1600" b="1" dirty="0">
                <a:solidFill>
                  <a:srgbClr val="666666"/>
                </a:solidFill>
              </a:rPr>
              <a:t>지원</a:t>
            </a:r>
            <a:endParaRPr lang="en-US" altLang="ko-KR" sz="1600" b="1" dirty="0">
              <a:solidFill>
                <a:srgbClr val="666666"/>
              </a:solidFill>
            </a:endParaRP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666666"/>
                </a:solidFill>
              </a:rPr>
              <a:t>명령어가 짧고 단순함</a:t>
            </a:r>
            <a:endParaRPr lang="en-US" altLang="ko-KR" sz="1600" b="1" dirty="0">
              <a:solidFill>
                <a:srgbClr val="666666"/>
              </a:solidFill>
            </a:endParaRPr>
          </a:p>
          <a:p>
            <a:pPr marL="742950" indent="-742950">
              <a:lnSpc>
                <a:spcPct val="150000"/>
              </a:lnSpc>
              <a:buAutoNum type="romanUcPeriod"/>
            </a:pPr>
            <a:r>
              <a:rPr lang="en-US" altLang="ko-KR" sz="2400" b="1" dirty="0">
                <a:solidFill>
                  <a:srgbClr val="666666"/>
                </a:solidFill>
              </a:rPr>
              <a:t>Cloud Shell</a:t>
            </a:r>
          </a:p>
          <a:p>
            <a:pPr marL="1200150" lvl="1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666666"/>
                </a:solidFill>
              </a:rPr>
              <a:t>Azure Portal </a:t>
            </a:r>
            <a:r>
              <a:rPr lang="ko-KR" altLang="en-US" sz="1600" b="1" dirty="0">
                <a:solidFill>
                  <a:srgbClr val="666666"/>
                </a:solidFill>
              </a:rPr>
              <a:t>에서 </a:t>
            </a:r>
            <a:r>
              <a:rPr lang="en-US" altLang="ko-KR" sz="1600" b="1" dirty="0">
                <a:solidFill>
                  <a:srgbClr val="666666"/>
                </a:solidFill>
              </a:rPr>
              <a:t>Power Shell</a:t>
            </a:r>
            <a:r>
              <a:rPr lang="ko-KR" altLang="en-US" sz="1600" b="1" dirty="0">
                <a:solidFill>
                  <a:srgbClr val="666666"/>
                </a:solidFill>
              </a:rPr>
              <a:t>과 </a:t>
            </a:r>
            <a:r>
              <a:rPr lang="en-US" altLang="ko-KR" sz="1600" b="1" dirty="0">
                <a:solidFill>
                  <a:srgbClr val="666666"/>
                </a:solidFill>
              </a:rPr>
              <a:t>Azure CLI </a:t>
            </a:r>
            <a:r>
              <a:rPr lang="ko-KR" altLang="en-US" sz="1600" b="1" dirty="0">
                <a:solidFill>
                  <a:srgbClr val="666666"/>
                </a:solidFill>
              </a:rPr>
              <a:t>모두 사용 가능</a:t>
            </a:r>
          </a:p>
        </p:txBody>
      </p:sp>
    </p:spTree>
    <p:extLst>
      <p:ext uri="{BB962C8B-B14F-4D97-AF65-F5344CB8AC3E}">
        <p14:creationId xmlns:p14="http://schemas.microsoft.com/office/powerpoint/2010/main" val="94997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045833" y="324165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45833" y="324165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045833" y="3241654"/>
            <a:ext cx="1880558" cy="1880558"/>
            <a:chOff x="5708291" y="1967371"/>
            <a:chExt cx="1880558" cy="188055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708291" y="1967371"/>
              <a:ext cx="1880558" cy="188055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00BDD5"/>
                  </a:solidFill>
                </a:rPr>
                <a:t>Power Shell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00BDD5"/>
                  </a:solidFill>
                </a:rPr>
                <a:t>02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708291" y="1967371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00BDD5"/>
            </a:solidFill>
            <a:ln>
              <a:solidFill>
                <a:srgbClr val="00B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16" name="자유형 15">
              <a:extLst>
                <a:ext uri="{FF2B5EF4-FFF2-40B4-BE49-F238E27FC236}">
                  <a16:creationId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5736143" y="2022102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486579" y="3241654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Basic Concept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5086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Cloud Shell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164340" y="3257676"/>
            <a:ext cx="1880558" cy="188055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Question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04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36920" y="965294"/>
            <a:ext cx="551815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666666"/>
                </a:solidFill>
              </a:rPr>
              <a:t>Azure Management Tool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8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위쪽 36">
            <a:extLst>
              <a:ext uri="{FF2B5EF4-FFF2-40B4-BE49-F238E27FC236}">
                <a16:creationId xmlns:a16="http://schemas.microsoft.com/office/drawing/2014/main" id="{2BF1836F-CB38-4DD0-9BF2-B8B59ACAA07D}"/>
              </a:ext>
            </a:extLst>
          </p:cNvPr>
          <p:cNvSpPr/>
          <p:nvPr/>
        </p:nvSpPr>
        <p:spPr>
          <a:xfrm rot="19446373">
            <a:off x="4747417" y="6287216"/>
            <a:ext cx="169873" cy="289794"/>
          </a:xfrm>
          <a:prstGeom prst="upArrow">
            <a:avLst>
              <a:gd name="adj1" fmla="val 21766"/>
              <a:gd name="adj2" fmla="val 10965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9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6185 -0.2585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12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5D9E7C-9B2A-455C-AFCD-A3E6A42E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4" y="2768051"/>
            <a:ext cx="5040000" cy="3114147"/>
          </a:xfrm>
          <a:prstGeom prst="rect">
            <a:avLst/>
          </a:prstGeom>
          <a:ln>
            <a:solidFill>
              <a:srgbClr val="666666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666666"/>
                </a:solidFill>
              </a:rPr>
              <a:t>Power Shell </a:t>
            </a:r>
            <a:r>
              <a:rPr lang="ko-KR" altLang="en-US" dirty="0">
                <a:solidFill>
                  <a:srgbClr val="666666"/>
                </a:solidFill>
              </a:rPr>
              <a:t>환경 구축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hlinkClick r:id="rId4"/>
              </a:rPr>
              <a:t>https://azure.microsoft.com/en-us/downloads/</a:t>
            </a:r>
            <a:endParaRPr lang="en-US" altLang="ko-KR" dirty="0">
              <a:solidFill>
                <a:srgbClr val="66666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C7BA39-7F01-46A0-BABC-1FCC6B785160}"/>
              </a:ext>
            </a:extLst>
          </p:cNvPr>
          <p:cNvSpPr/>
          <p:nvPr/>
        </p:nvSpPr>
        <p:spPr>
          <a:xfrm>
            <a:off x="6239236" y="877824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2"/>
            </a:pPr>
            <a:r>
              <a:rPr lang="en-US" altLang="ko-KR" dirty="0">
                <a:solidFill>
                  <a:srgbClr val="666666"/>
                </a:solidFill>
              </a:rPr>
              <a:t>Power Shell Turn On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ko-KR" dirty="0">
                <a:hlinkClick r:id="rId4"/>
              </a:rPr>
              <a:t>get-command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ko-KR" dirty="0">
                <a:hlinkClick r:id="rId4"/>
              </a:rPr>
              <a:t>get-process </a:t>
            </a:r>
          </a:p>
          <a:p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E89E66-7F9F-4156-A45B-AABF28681E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000"/>
          <a:stretch/>
        </p:blipFill>
        <p:spPr>
          <a:xfrm>
            <a:off x="6504009" y="2768051"/>
            <a:ext cx="5040000" cy="3114000"/>
          </a:xfrm>
          <a:prstGeom prst="rect">
            <a:avLst/>
          </a:prstGeom>
          <a:ln>
            <a:solidFill>
              <a:srgbClr val="666666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5EAACA-12E3-402C-8522-8060A0961814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3.  Azure PowerShell Module </a:t>
            </a:r>
            <a:r>
              <a:rPr lang="ko-KR" altLang="en-US" dirty="0">
                <a:solidFill>
                  <a:srgbClr val="666666"/>
                </a:solidFill>
              </a:rPr>
              <a:t>설치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hlinkClick r:id="rId3"/>
              </a:rPr>
              <a:t>Install-Module  –Name Az  –</a:t>
            </a:r>
            <a:r>
              <a:rPr lang="en-US" altLang="ko-KR" dirty="0" err="1">
                <a:hlinkClick r:id="rId3"/>
              </a:rPr>
              <a:t>AllowClobber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B5004-AA1D-4F8F-B80C-A2AEB16B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070" y="3092510"/>
            <a:ext cx="7819048" cy="19428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890DBC5-848E-4D08-9FCB-FB10B0662A5D}"/>
              </a:ext>
            </a:extLst>
          </p:cNvPr>
          <p:cNvSpPr/>
          <p:nvPr/>
        </p:nvSpPr>
        <p:spPr>
          <a:xfrm>
            <a:off x="638174" y="2085165"/>
            <a:ext cx="1384137" cy="67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66666"/>
                </a:solidFill>
              </a:rPr>
              <a:t>Yes All</a:t>
            </a:r>
            <a:endParaRPr lang="ko-KR" altLang="en-US" dirty="0">
              <a:solidFill>
                <a:srgbClr val="666666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51ACBF-E014-460C-80F1-A13DECF56CA1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51ACBF-E014-460C-80F1-A13DECF56CA1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A84CCE-5C4C-49A2-A1A9-56ED07D0BD3E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4.  PowerShell</a:t>
            </a:r>
            <a:r>
              <a:rPr lang="ko-KR" altLang="en-US" dirty="0">
                <a:solidFill>
                  <a:srgbClr val="666666"/>
                </a:solidFill>
              </a:rPr>
              <a:t>을 통해 </a:t>
            </a:r>
            <a:r>
              <a:rPr lang="en-US" altLang="ko-KR" dirty="0">
                <a:solidFill>
                  <a:srgbClr val="666666"/>
                </a:solidFill>
              </a:rPr>
              <a:t>Azure </a:t>
            </a:r>
            <a:r>
              <a:rPr lang="ko-KR" altLang="en-US" dirty="0">
                <a:solidFill>
                  <a:srgbClr val="666666"/>
                </a:solidFill>
              </a:rPr>
              <a:t>접속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7889D9-18FB-45A7-A809-7F523832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826204"/>
            <a:ext cx="5734050" cy="184785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558F8A1-29E6-4C83-A45B-580D44C64FDC}"/>
              </a:ext>
            </a:extLst>
          </p:cNvPr>
          <p:cNvCxnSpPr/>
          <p:nvPr/>
        </p:nvCxnSpPr>
        <p:spPr>
          <a:xfrm>
            <a:off x="968375" y="3060700"/>
            <a:ext cx="5734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C4BDCD8-4104-4B69-B5C8-FD8708BA6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5" y="4003242"/>
            <a:ext cx="7375525" cy="20983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1F83BF-2CB8-44CF-84FA-0C666DB09D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806" b="-7802"/>
          <a:stretch/>
        </p:blipFill>
        <p:spPr>
          <a:xfrm>
            <a:off x="7028343" y="1826203"/>
            <a:ext cx="4514850" cy="19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47295" y="877824"/>
            <a:ext cx="11585448" cy="5779008"/>
          </a:xfrm>
          <a:prstGeom prst="roundRect">
            <a:avLst>
              <a:gd name="adj" fmla="val 1629"/>
            </a:avLst>
          </a:prstGeom>
          <a:solidFill>
            <a:schemeClr val="bg1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endParaRPr lang="en-US" altLang="ko-KR" sz="1600" b="1" dirty="0">
              <a:solidFill>
                <a:srgbClr val="00BDD5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2840477" y="48874"/>
            <a:ext cx="730364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666666"/>
                </a:solidFill>
              </a:rPr>
              <a:t>Azure Management Tool  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Shell &amp; Cloud Shell</a:t>
            </a:r>
            <a:endParaRPr lang="ko-KR" altLang="en-US" sz="7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양쪽 모서리가 둥근 사각형 21"/>
          <p:cNvSpPr/>
          <p:nvPr/>
        </p:nvSpPr>
        <p:spPr>
          <a:xfrm>
            <a:off x="545937" y="612648"/>
            <a:ext cx="1849755" cy="265176"/>
          </a:xfrm>
          <a:prstGeom prst="round2SameRect">
            <a:avLst/>
          </a:pr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Power Shell. 02</a:t>
            </a:r>
          </a:p>
        </p:txBody>
      </p:sp>
      <p:sp>
        <p:nvSpPr>
          <p:cNvPr id="27" name="자유형 26"/>
          <p:cNvSpPr/>
          <p:nvPr/>
        </p:nvSpPr>
        <p:spPr>
          <a:xfrm rot="10800000">
            <a:off x="11543193" y="6312444"/>
            <a:ext cx="344388" cy="344388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00BDD5"/>
          </a:solidFill>
          <a:ln>
            <a:solidFill>
              <a:srgbClr val="00B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DD5"/>
              </a:solidFill>
            </a:endParaRPr>
          </a:p>
        </p:txBody>
      </p:sp>
      <p:sp>
        <p:nvSpPr>
          <p:cNvPr id="28" name="자유형 27">
            <a:extLst>
              <a:ext uri="{FF2B5EF4-FFF2-40B4-BE49-F238E27FC236}">
                <a16:creationId xmlns:a16="http://schemas.microsoft.com/office/drawing/2014/main" id="{0D8E9706-5D2C-49EE-AF67-D3527E3BC152}"/>
              </a:ext>
            </a:extLst>
          </p:cNvPr>
          <p:cNvSpPr/>
          <p:nvPr/>
        </p:nvSpPr>
        <p:spPr>
          <a:xfrm rot="18000000">
            <a:off x="11700363" y="6480309"/>
            <a:ext cx="142049" cy="87307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1445DA-53B3-4A16-8FBE-F11D4AA8E7B7}"/>
              </a:ext>
            </a:extLst>
          </p:cNvPr>
          <p:cNvSpPr/>
          <p:nvPr/>
        </p:nvSpPr>
        <p:spPr>
          <a:xfrm>
            <a:off x="545937" y="756428"/>
            <a:ext cx="5494657" cy="1647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666666"/>
                </a:solidFill>
              </a:rPr>
              <a:t>5.  Resource Group </a:t>
            </a:r>
            <a:r>
              <a:rPr lang="ko-KR" altLang="en-US" dirty="0">
                <a:solidFill>
                  <a:srgbClr val="666666"/>
                </a:solidFill>
              </a:rPr>
              <a:t>생성</a:t>
            </a: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666666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endParaRPr lang="en-US" altLang="ko-KR" dirty="0">
              <a:solidFill>
                <a:srgbClr val="66666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27320C-3DCF-4B0F-B625-E21A60C2F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826205"/>
            <a:ext cx="9737725" cy="40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2033</Words>
  <Application>Microsoft Office PowerPoint</Application>
  <PresentationFormat>와이드스크린</PresentationFormat>
  <Paragraphs>500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경아</cp:lastModifiedBy>
  <cp:revision>43</cp:revision>
  <dcterms:created xsi:type="dcterms:W3CDTF">2019-07-12T03:33:07Z</dcterms:created>
  <dcterms:modified xsi:type="dcterms:W3CDTF">2019-12-13T08:41:55Z</dcterms:modified>
</cp:coreProperties>
</file>