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256" r:id="rId2"/>
    <p:sldId id="260" r:id="rId3"/>
    <p:sldId id="258" r:id="rId4"/>
    <p:sldId id="261" r:id="rId5"/>
    <p:sldId id="262" r:id="rId6"/>
    <p:sldId id="275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64" r:id="rId15"/>
    <p:sldId id="273" r:id="rId16"/>
    <p:sldId id="266" r:id="rId17"/>
    <p:sldId id="276" r:id="rId18"/>
    <p:sldId id="277" r:id="rId19"/>
    <p:sldId id="278" r:id="rId20"/>
    <p:sldId id="279" r:id="rId21"/>
    <p:sldId id="280" r:id="rId22"/>
    <p:sldId id="281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3333FF"/>
    <a:srgbClr val="FF99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38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384B-524E-4B04-9EBD-5A3E0EA7931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7DDE-CA0F-4277-86BB-1ACF1F4D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9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284016"/>
            <a:ext cx="969108" cy="2126060"/>
          </a:xfrm>
          <a:prstGeom prst="rect">
            <a:avLst/>
          </a:prstGeom>
          <a:solidFill>
            <a:srgbClr val="4949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2163"/>
            <a:ext cx="7482676" cy="50906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406591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328897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2481122"/>
            <a:ext cx="735848" cy="73584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93705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  <a:ln>
            <a:solidFill>
              <a:srgbClr val="4949E7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Picture 2" descr="남자, 독서, 터치 스크린, 블로그, 디지털, 정제, 작업, 인 오락, 스크린, 감동, 터치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-56" b="23145"/>
          <a:stretch/>
        </p:blipFill>
        <p:spPr bwMode="auto">
          <a:xfrm>
            <a:off x="1331640" y="1552163"/>
            <a:ext cx="7482676" cy="31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5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  <p:sldLayoutId id="2147483658" r:id="rId4"/>
    <p:sldLayoutId id="2147483653" r:id="rId5"/>
    <p:sldLayoutId id="214748365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docs.microsoft.com/ko-kr/azure/virtual-machines/windows/siz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virtual-machines/windows/quick-create-port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docs.microsoft.com/ko-kr/azure/virtual-machines/windows/quick-create-cli" TargetMode="External"/><Relationship Id="rId4" Type="http://schemas.openxmlformats.org/officeDocument/2006/relationships/hyperlink" Target="https://docs.microsoft.com/ko-kr/azure/virtual-machines/windows/quick-create-powershe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5676" y="2852936"/>
            <a:ext cx="5832648" cy="1188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/>
              <a:t>A  z  u  r  e </a:t>
            </a:r>
            <a:br>
              <a:rPr lang="en-US" altLang="ko-KR" dirty="0" smtClean="0"/>
            </a:br>
            <a:r>
              <a:rPr lang="en-US" altLang="ko-KR" dirty="0" smtClean="0"/>
              <a:t>V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 t u a l   M a c h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n 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555875" y="4508971"/>
            <a:ext cx="4032250" cy="216173"/>
          </a:xfrm>
        </p:spPr>
        <p:txBody>
          <a:bodyPr>
            <a:noAutofit/>
          </a:bodyPr>
          <a:lstStyle/>
          <a:p>
            <a:pPr algn="ctr"/>
            <a:r>
              <a:rPr lang="ko-KR" altLang="en-US" sz="1800" b="1" dirty="0" smtClean="0"/>
              <a:t>안 선 근</a:t>
            </a:r>
            <a:endParaRPr lang="ko-KR" altLang="en-US" sz="1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4221088"/>
            <a:ext cx="4990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Azur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46" y="1651525"/>
            <a:ext cx="1197517" cy="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4391977" y="5769299"/>
            <a:ext cx="471652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/>
              <a:t>Tel : </a:t>
            </a:r>
            <a:r>
              <a:rPr lang="en-US" altLang="ko-KR" sz="2000" dirty="0" smtClean="0"/>
              <a:t>010-6376-3043</a:t>
            </a:r>
          </a:p>
          <a:p>
            <a:pPr algn="r"/>
            <a:r>
              <a:rPr lang="en-US" altLang="ko-KR" sz="2000" dirty="0" smtClean="0"/>
              <a:t>Email : asg0221@naver.com</a:t>
            </a:r>
          </a:p>
          <a:p>
            <a:pPr algn="r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Address : github.com/</a:t>
            </a:r>
            <a:r>
              <a:rPr lang="en-US" altLang="ko-KR" sz="2000" dirty="0" err="1" smtClean="0"/>
              <a:t>SungeunAn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2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02703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8.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완성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2168839"/>
            <a:ext cx="5922818" cy="374072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88750" y="5248875"/>
            <a:ext cx="5545500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3087654" y="3731596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</a:t>
            </a:r>
            <a:r>
              <a:rPr lang="en-US" altLang="ko-KR" sz="1800" dirty="0"/>
              <a:t>-1</a:t>
            </a:r>
            <a:r>
              <a:rPr lang="en-US" altLang="ko-KR" sz="1800" dirty="0" smtClean="0"/>
              <a:t>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Portal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91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2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1-2)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PowerShell</a:t>
            </a:r>
            <a:endParaRPr lang="ko-KR" altLang="en-US" sz="18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182901"/>
            <a:ext cx="3578610" cy="2681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360721" y="2390928"/>
            <a:ext cx="839679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792220" y="2182901"/>
            <a:ext cx="3559560" cy="1688757"/>
            <a:chOff x="-1779780" y="2321100"/>
            <a:chExt cx="3559560" cy="1688757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77"/>
            <a:stretch/>
          </p:blipFill>
          <p:spPr bwMode="auto">
            <a:xfrm>
              <a:off x="-1779780" y="2321100"/>
              <a:ext cx="3559560" cy="24979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92"/>
            <a:stretch/>
          </p:blipFill>
          <p:spPr bwMode="auto">
            <a:xfrm>
              <a:off x="-1779780" y="2542319"/>
              <a:ext cx="3559560" cy="146753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93" y="3871658"/>
            <a:ext cx="3564087" cy="16493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305427" y="4845201"/>
            <a:ext cx="590550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60270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Azure Portal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Cloud Shell </a:t>
            </a:r>
            <a:r>
              <a:rPr lang="ko-KR" altLang="en-US" sz="1200" dirty="0" smtClean="0">
                <a:latin typeface="+mj-ea"/>
                <a:ea typeface="+mj-ea"/>
              </a:rPr>
              <a:t>실행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60210" y="60270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스토리지 만들어 </a:t>
            </a:r>
            <a:r>
              <a:rPr lang="en-US" altLang="ko-KR" sz="1200" dirty="0" smtClean="0">
                <a:latin typeface="+mj-ea"/>
                <a:ea typeface="+mj-ea"/>
              </a:rPr>
              <a:t>Power Shell </a:t>
            </a:r>
            <a:r>
              <a:rPr lang="ko-KR" altLang="en-US" sz="1200" dirty="0" smtClean="0">
                <a:latin typeface="+mj-ea"/>
                <a:ea typeface="+mj-ea"/>
              </a:rPr>
              <a:t>시작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7" y="2182901"/>
            <a:ext cx="3564087" cy="16541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581526" y="3538583"/>
            <a:ext cx="590550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32922" y="3610195"/>
            <a:ext cx="864625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7" y="3835047"/>
            <a:ext cx="3564087" cy="17090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" y="2348862"/>
            <a:ext cx="3780483" cy="336412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" y="582471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ko-KR" altLang="en-US" sz="1200" dirty="0" smtClean="0">
                <a:latin typeface="+mj-ea"/>
                <a:ea typeface="+mj-ea"/>
              </a:rPr>
              <a:t>리소스 그룹 선택 및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기본 옵션 설정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로그인 자격 증명으로 사용할 인증 정보 입력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2045" y="2348861"/>
            <a:ext cx="3780483" cy="3060391"/>
            <a:chOff x="493350" y="1062039"/>
            <a:chExt cx="3578610" cy="282075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38"/>
            <a:stretch/>
          </p:blipFill>
          <p:spPr bwMode="auto">
            <a:xfrm>
              <a:off x="493350" y="1062039"/>
              <a:ext cx="3578610" cy="423861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924"/>
            <a:stretch/>
          </p:blipFill>
          <p:spPr bwMode="auto">
            <a:xfrm>
              <a:off x="493350" y="1485900"/>
              <a:ext cx="3578610" cy="239688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9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1-</a:t>
            </a:r>
            <a:r>
              <a:rPr lang="en-US" altLang="ko-KR" sz="1800" dirty="0" smtClean="0"/>
              <a:t>2)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PowerShell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67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42" y="2305981"/>
            <a:ext cx="5384380" cy="356597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602703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4.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완성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40818" y="5334600"/>
            <a:ext cx="5041364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3087654" y="3731596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1-</a:t>
            </a:r>
            <a:r>
              <a:rPr lang="en-US" altLang="ko-KR" sz="1800" dirty="0" smtClean="0"/>
              <a:t>2)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PowerShell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5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1-</a:t>
            </a:r>
            <a:r>
              <a:rPr lang="en-US" altLang="ko-KR" sz="1800" dirty="0" smtClean="0"/>
              <a:t>3)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CLI</a:t>
            </a:r>
            <a:endParaRPr lang="ko-KR" altLang="en-US" sz="18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0" y="2182901"/>
            <a:ext cx="3718604" cy="27862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472160" y="2390928"/>
            <a:ext cx="839679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182899"/>
            <a:ext cx="3730964" cy="18355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4149092"/>
            <a:ext cx="3730964" cy="166366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" y="6032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Cloud Shell </a:t>
            </a:r>
            <a:r>
              <a:rPr lang="ko-KR" altLang="en-US" sz="1200" dirty="0" smtClean="0">
                <a:latin typeface="+mj-ea"/>
                <a:ea typeface="+mj-ea"/>
              </a:rPr>
              <a:t>실행해 </a:t>
            </a:r>
            <a:r>
              <a:rPr lang="en-US" altLang="ko-KR" sz="1200" dirty="0" smtClean="0">
                <a:latin typeface="+mj-ea"/>
                <a:ea typeface="+mj-ea"/>
              </a:rPr>
              <a:t>Azure CLI </a:t>
            </a:r>
            <a:r>
              <a:rPr lang="ko-KR" altLang="en-US" sz="1200" dirty="0" smtClean="0">
                <a:latin typeface="+mj-ea"/>
                <a:ea typeface="+mj-ea"/>
              </a:rPr>
              <a:t>환경 접속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12236" y="2590009"/>
            <a:ext cx="645399" cy="236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1-</a:t>
            </a:r>
            <a:r>
              <a:rPr lang="en-US" altLang="ko-KR" sz="1800" dirty="0" smtClean="0"/>
              <a:t>3)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CLI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0" y="5769299"/>
            <a:ext cx="4566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리소스 그룹 선택 및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기본 옵션 설정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로그인 자격 증명으로 사용할 인증 정보 입력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1470" y="2348860"/>
            <a:ext cx="3780483" cy="1267779"/>
            <a:chOff x="508649" y="2371726"/>
            <a:chExt cx="3578610" cy="1154093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2"/>
            <a:stretch/>
          </p:blipFill>
          <p:spPr bwMode="auto">
            <a:xfrm>
              <a:off x="508649" y="2371726"/>
              <a:ext cx="3578610" cy="9906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28"/>
            <a:stretch/>
          </p:blipFill>
          <p:spPr bwMode="auto">
            <a:xfrm>
              <a:off x="508649" y="3357947"/>
              <a:ext cx="3578610" cy="16787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434359" y="3789046"/>
            <a:ext cx="3780483" cy="1934534"/>
            <a:chOff x="4905506" y="1010603"/>
            <a:chExt cx="3586032" cy="1796357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30"/>
            <a:stretch/>
          </p:blipFill>
          <p:spPr bwMode="auto">
            <a:xfrm>
              <a:off x="4905507" y="1010603"/>
              <a:ext cx="3586031" cy="45107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905506" y="1445838"/>
              <a:ext cx="3586031" cy="136112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28" y="2345053"/>
            <a:ext cx="3962624" cy="2645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572000" y="60270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완성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56229" y="4257761"/>
            <a:ext cx="3936324" cy="17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5517964" y="3117609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2-1) VM </a:t>
            </a:r>
            <a:r>
              <a:rPr lang="ko-KR" altLang="en-US" sz="1800" dirty="0" smtClean="0"/>
              <a:t>연결하기 </a:t>
            </a:r>
            <a:r>
              <a:rPr lang="en-US" altLang="ko-KR" sz="1800" dirty="0" smtClean="0"/>
              <a:t>– RDP </a:t>
            </a:r>
            <a:r>
              <a:rPr lang="ko-KR" altLang="en-US" sz="1800" dirty="0" smtClean="0"/>
              <a:t>파일 활용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0018" y="5635167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Azure Portal</a:t>
            </a:r>
            <a:r>
              <a:rPr lang="ko-KR" altLang="en-US" sz="1200" dirty="0" smtClean="0">
                <a:latin typeface="+mj-ea"/>
                <a:ea typeface="+mj-ea"/>
              </a:rPr>
              <a:t>서 접속할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선택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66745" y="5635167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연결 버튼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551745"/>
            <a:ext cx="3960506" cy="259401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53195" y="4615818"/>
            <a:ext cx="958414" cy="21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4" y="2551746"/>
            <a:ext cx="3960505" cy="256097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371536" y="3210401"/>
            <a:ext cx="406460" cy="21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2-1) VM </a:t>
            </a:r>
            <a:r>
              <a:rPr lang="ko-KR" altLang="en-US" sz="1800" dirty="0" smtClean="0"/>
              <a:t>연결하기 </a:t>
            </a:r>
            <a:r>
              <a:rPr lang="en-US" altLang="ko-KR" sz="1800" dirty="0" smtClean="0"/>
              <a:t>– RDP </a:t>
            </a:r>
            <a:r>
              <a:rPr lang="ko-KR" altLang="en-US" sz="1800" dirty="0" smtClean="0"/>
              <a:t>파일 활용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0018" y="5612307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3. RDP </a:t>
            </a:r>
            <a:r>
              <a:rPr lang="ko-KR" altLang="en-US" sz="1200" dirty="0" smtClean="0">
                <a:latin typeface="+mj-ea"/>
                <a:ea typeface="+mj-ea"/>
              </a:rPr>
              <a:t>파일 다운로드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66745" y="5589276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4. </a:t>
            </a:r>
            <a:r>
              <a:rPr lang="ko-KR" altLang="en-US" sz="1200" dirty="0" smtClean="0">
                <a:latin typeface="+mj-ea"/>
                <a:ea typeface="+mj-ea"/>
              </a:rPr>
              <a:t>생성된 </a:t>
            </a:r>
            <a:r>
              <a:rPr lang="en-US" altLang="ko-KR" sz="1200" dirty="0" smtClean="0">
                <a:latin typeface="+mj-ea"/>
                <a:ea typeface="+mj-ea"/>
              </a:rPr>
              <a:t>RDP </a:t>
            </a:r>
            <a:r>
              <a:rPr lang="ko-KR" altLang="en-US" sz="1200" dirty="0" smtClean="0">
                <a:latin typeface="+mj-ea"/>
                <a:ea typeface="+mj-ea"/>
              </a:rPr>
              <a:t>파일 실행 및 자격증명 입력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186138"/>
            <a:ext cx="3960506" cy="29877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978189" y="4240532"/>
            <a:ext cx="871285" cy="21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73" y="3429000"/>
            <a:ext cx="721265" cy="6958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45" y="2528885"/>
            <a:ext cx="2551461" cy="216027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2-1) VM </a:t>
            </a:r>
            <a:r>
              <a:rPr lang="ko-KR" altLang="en-US" sz="1800" dirty="0" smtClean="0"/>
              <a:t>연결하기 </a:t>
            </a:r>
            <a:r>
              <a:rPr lang="en-US" altLang="ko-KR" sz="1800" dirty="0" smtClean="0"/>
              <a:t>– RDP </a:t>
            </a:r>
            <a:r>
              <a:rPr lang="ko-KR" altLang="en-US" sz="1800" dirty="0" smtClean="0"/>
              <a:t>파일 활용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95" y="2356704"/>
            <a:ext cx="6069797" cy="341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602703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5.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연결 완료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3087654" y="3731596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2-2) VM </a:t>
            </a:r>
            <a:r>
              <a:rPr lang="ko-KR" altLang="en-US" sz="1800" dirty="0" smtClean="0"/>
              <a:t>연결하기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 활용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5589276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공</a:t>
            </a:r>
            <a:r>
              <a:rPr lang="ko-KR" altLang="en-US" sz="1200" dirty="0">
                <a:latin typeface="+mj-ea"/>
                <a:ea typeface="+mj-ea"/>
              </a:rPr>
              <a:t>용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IP </a:t>
            </a:r>
            <a:r>
              <a:rPr lang="ko-KR" altLang="en-US" sz="1200" dirty="0" smtClean="0">
                <a:latin typeface="+mj-ea"/>
                <a:ea typeface="+mj-ea"/>
              </a:rPr>
              <a:t>또는 </a:t>
            </a:r>
            <a:r>
              <a:rPr lang="en-US" altLang="ko-KR" sz="1200" dirty="0" smtClean="0">
                <a:latin typeface="+mj-ea"/>
                <a:ea typeface="+mj-ea"/>
              </a:rPr>
              <a:t>DNS </a:t>
            </a:r>
            <a:r>
              <a:rPr lang="ko-KR" altLang="en-US" sz="1200" dirty="0" smtClean="0">
                <a:latin typeface="+mj-ea"/>
                <a:ea typeface="+mj-ea"/>
              </a:rPr>
              <a:t>주소 확인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18" y="5612307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Azure Portal</a:t>
            </a:r>
            <a:r>
              <a:rPr lang="ko-KR" altLang="en-US" sz="1200" dirty="0" smtClean="0">
                <a:latin typeface="+mj-ea"/>
                <a:ea typeface="+mj-ea"/>
              </a:rPr>
              <a:t>에서 접속할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선택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348862"/>
            <a:ext cx="3960506" cy="259401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53195" y="4440082"/>
            <a:ext cx="958414" cy="21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3" y="2348862"/>
            <a:ext cx="3990449" cy="28803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334130" y="3481380"/>
            <a:ext cx="578169" cy="25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35106" y="4673921"/>
            <a:ext cx="1477308" cy="30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02656" y="2636912"/>
            <a:ext cx="2673994" cy="1188720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002722" y="3933056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600" dirty="0" smtClean="0">
                <a:latin typeface="+mj-ea"/>
                <a:ea typeface="+mj-ea"/>
              </a:rPr>
              <a:t> Azure VM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개요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</a:rPr>
              <a:t>Azure VM Sizing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3</a:t>
            </a: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Azure VM </a:t>
            </a:r>
            <a:r>
              <a:rPr lang="ko-KR" altLang="en-US" sz="1600" dirty="0" smtClean="0">
                <a:latin typeface="+mj-ea"/>
                <a:ea typeface="+mj-ea"/>
              </a:rPr>
              <a:t>실습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72000" y="5949322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동일한 명령어를 </a:t>
            </a:r>
            <a:r>
              <a:rPr lang="en-US" altLang="ko-KR" sz="1200" dirty="0" smtClean="0">
                <a:latin typeface="+mj-ea"/>
                <a:ea typeface="+mj-ea"/>
              </a:rPr>
              <a:t>Bat </a:t>
            </a:r>
            <a:r>
              <a:rPr lang="ko-KR" altLang="en-US" sz="1200" dirty="0" smtClean="0">
                <a:latin typeface="+mj-ea"/>
                <a:ea typeface="+mj-ea"/>
              </a:rPr>
              <a:t>파일로 저장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실행해 연결도 가능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18" y="5612307"/>
            <a:ext cx="4561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en-US" altLang="ko-KR" sz="1200" dirty="0" err="1" smtClean="0">
                <a:latin typeface="+mj-ea"/>
                <a:ea typeface="+mj-ea"/>
              </a:rPr>
              <a:t>cmd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창에 명령어 입력 및 자격증명 입력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latin typeface="+mj-ea"/>
                <a:ea typeface="+mj-ea"/>
              </a:rPr>
              <a:t>mstsc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</a:rPr>
              <a:t>/</a:t>
            </a:r>
            <a:r>
              <a:rPr lang="en-US" altLang="ko-KR" sz="1200" dirty="0" smtClean="0">
                <a:latin typeface="+mj-ea"/>
              </a:rPr>
              <a:t>v </a:t>
            </a:r>
            <a:r>
              <a:rPr lang="en-US" altLang="ko-KR" sz="1200" dirty="0" smtClean="0">
                <a:latin typeface="+mj-ea"/>
                <a:ea typeface="+mj-ea"/>
              </a:rPr>
              <a:t>\\&lt;</a:t>
            </a:r>
            <a:r>
              <a:rPr lang="ko-KR" altLang="en-US" sz="1200" dirty="0" smtClean="0">
                <a:latin typeface="+mj-ea"/>
                <a:ea typeface="+mj-ea"/>
              </a:rPr>
              <a:t>공용</a:t>
            </a:r>
            <a:r>
              <a:rPr lang="en-US" altLang="ko-KR" sz="1200" dirty="0" smtClean="0">
                <a:latin typeface="+mj-ea"/>
                <a:ea typeface="+mj-ea"/>
              </a:rPr>
              <a:t>IP</a:t>
            </a:r>
            <a:r>
              <a:rPr lang="ko-KR" altLang="en-US" sz="1200" dirty="0" smtClean="0">
                <a:latin typeface="+mj-ea"/>
                <a:ea typeface="+mj-ea"/>
              </a:rPr>
              <a:t>주소</a:t>
            </a:r>
            <a:r>
              <a:rPr lang="en-US" altLang="ko-KR" sz="1200" dirty="0">
                <a:latin typeface="+mj-ea"/>
                <a:ea typeface="+mj-ea"/>
              </a:rPr>
              <a:t>&gt;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또는 </a:t>
            </a:r>
            <a:r>
              <a:rPr lang="en-US" altLang="ko-KR" sz="1200" dirty="0" err="1" smtClean="0">
                <a:latin typeface="+mj-ea"/>
                <a:ea typeface="+mj-ea"/>
              </a:rPr>
              <a:t>mstsc</a:t>
            </a:r>
            <a:r>
              <a:rPr lang="en-US" altLang="ko-KR" sz="1200" dirty="0" smtClean="0">
                <a:latin typeface="+mj-ea"/>
                <a:ea typeface="+mj-ea"/>
              </a:rPr>
              <a:t> /v &lt;DNS</a:t>
            </a:r>
            <a:r>
              <a:rPr lang="ko-KR" altLang="en-US" sz="1200" dirty="0" smtClean="0">
                <a:latin typeface="+mj-ea"/>
                <a:ea typeface="+mj-ea"/>
              </a:rPr>
              <a:t>주소</a:t>
            </a:r>
            <a:r>
              <a:rPr lang="en-US" altLang="ko-KR" sz="1200" dirty="0" smtClean="0">
                <a:latin typeface="+mj-ea"/>
                <a:ea typeface="+mj-ea"/>
              </a:rPr>
              <a:t>&gt;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180193"/>
            <a:ext cx="3960506" cy="25990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708907"/>
            <a:ext cx="3960506" cy="265629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24" y="2168839"/>
            <a:ext cx="3931605" cy="1907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24" y="2701974"/>
            <a:ext cx="3938244" cy="222320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510813" y="4210521"/>
            <a:ext cx="610458" cy="232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30" y="5049207"/>
            <a:ext cx="629752" cy="6612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43" y="3267177"/>
            <a:ext cx="2551461" cy="216027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2-2) VM </a:t>
            </a:r>
            <a:r>
              <a:rPr lang="ko-KR" altLang="en-US" sz="1800" dirty="0" smtClean="0"/>
              <a:t>연결하기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 활용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05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602703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4.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연결 완료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36" y="2147633"/>
            <a:ext cx="6409832" cy="360553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3087654" y="3731596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2-2) VM </a:t>
            </a:r>
            <a:r>
              <a:rPr lang="ko-KR" altLang="en-US" sz="1800" dirty="0" smtClean="0"/>
              <a:t>연결하기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 활용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342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02656" y="2636912"/>
            <a:ext cx="2673994" cy="1188720"/>
          </a:xfrm>
        </p:spPr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002722" y="3933056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932046" y="1628770"/>
            <a:ext cx="4140529" cy="3567285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rgbClr val="4949E7"/>
                </a:solidFill>
                <a:latin typeface="+mj-ea"/>
                <a:ea typeface="+mj-ea"/>
              </a:rPr>
              <a:t>1. </a:t>
            </a:r>
            <a:r>
              <a:rPr lang="en-US" altLang="ko-KR" sz="1400" dirty="0" smtClean="0">
                <a:latin typeface="+mj-ea"/>
                <a:ea typeface="+mj-ea"/>
              </a:rPr>
              <a:t>10979 - Microsoft Azure Fundamentals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 Module 3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4949E7"/>
                </a:solidFill>
                <a:latin typeface="+mj-ea"/>
              </a:rPr>
              <a:t>2</a:t>
            </a:r>
            <a:r>
              <a:rPr lang="en-US" altLang="ko-KR" sz="1400" b="1" dirty="0" smtClean="0">
                <a:solidFill>
                  <a:srgbClr val="4949E7"/>
                </a:solidFill>
                <a:latin typeface="+mj-ea"/>
              </a:rPr>
              <a:t>. </a:t>
            </a:r>
            <a:r>
              <a:rPr lang="en-US" altLang="ko-KR" sz="1400" dirty="0" smtClean="0">
                <a:latin typeface="+mj-ea"/>
                <a:ea typeface="+mj-ea"/>
              </a:rPr>
              <a:t>20533 – Implementing Microsoft Azure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 Infrastructure Solutions Module 3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4949E7"/>
                </a:solidFill>
                <a:latin typeface="+mj-ea"/>
              </a:rPr>
              <a:t>3</a:t>
            </a:r>
            <a:r>
              <a:rPr lang="en-US" altLang="ko-KR" sz="1400" b="1" dirty="0" smtClean="0">
                <a:solidFill>
                  <a:srgbClr val="4949E7"/>
                </a:solidFill>
                <a:latin typeface="+mj-ea"/>
              </a:rPr>
              <a:t>. </a:t>
            </a:r>
            <a:r>
              <a:rPr lang="en-US" altLang="ko-KR" sz="1400" dirty="0" smtClean="0">
                <a:latin typeface="+mj-ea"/>
                <a:ea typeface="+mj-ea"/>
              </a:rPr>
              <a:t>https</a:t>
            </a:r>
            <a:r>
              <a:rPr lang="en-US" altLang="ko-KR" sz="1400" dirty="0">
                <a:latin typeface="+mj-ea"/>
                <a:ea typeface="+mj-ea"/>
              </a:rPr>
              <a:t>://</a:t>
            </a:r>
            <a:r>
              <a:rPr lang="en-US" altLang="ko-KR" sz="1400" dirty="0" smtClean="0">
                <a:latin typeface="+mj-ea"/>
                <a:ea typeface="+mj-ea"/>
              </a:rPr>
              <a:t>docs.microsoft.com/en-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 us/azure/virtual-machines/windows/overview</a:t>
            </a:r>
          </a:p>
        </p:txBody>
      </p:sp>
    </p:spTree>
    <p:extLst>
      <p:ext uri="{BB962C8B-B14F-4D97-AF65-F5344CB8AC3E}">
        <p14:creationId xmlns:p14="http://schemas.microsoft.com/office/powerpoint/2010/main" val="2039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5676" y="3157736"/>
            <a:ext cx="5832648" cy="1188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/>
              <a:t>Thank You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Q &amp; A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3725788"/>
            <a:ext cx="4990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Azur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46" y="1451500"/>
            <a:ext cx="1197517" cy="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5395210" y="5949280"/>
            <a:ext cx="371329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Tel : </a:t>
            </a:r>
            <a:r>
              <a:rPr lang="en-US" altLang="ko-KR" dirty="0" smtClean="0"/>
              <a:t>010-6376-3043</a:t>
            </a:r>
          </a:p>
          <a:p>
            <a:pPr algn="r"/>
            <a:r>
              <a:rPr lang="en-US" altLang="ko-KR" dirty="0" smtClean="0"/>
              <a:t>Email : asg0221@naver.com</a:t>
            </a:r>
          </a:p>
          <a:p>
            <a:pPr algn="r"/>
            <a:r>
              <a:rPr lang="en-US" altLang="ko-KR" dirty="0" err="1" smtClean="0"/>
              <a:t>Git</a:t>
            </a:r>
            <a:r>
              <a:rPr lang="en-US" altLang="ko-KR" dirty="0" smtClean="0"/>
              <a:t> Address : github.com/</a:t>
            </a:r>
            <a:r>
              <a:rPr lang="en-US" altLang="ko-KR" dirty="0" err="1" smtClean="0"/>
              <a:t>SungeunAn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0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1700808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Azure </a:t>
            </a:r>
            <a:r>
              <a:rPr lang="en-US" altLang="ko-KR" sz="1600" dirty="0" smtClean="0">
                <a:latin typeface="+mj-ea"/>
                <a:ea typeface="+mj-ea"/>
              </a:rPr>
              <a:t>VM </a:t>
            </a:r>
            <a:r>
              <a:rPr lang="ko-KR" altLang="en-US" sz="1600" dirty="0" smtClean="0">
                <a:latin typeface="+mj-ea"/>
                <a:ea typeface="+mj-ea"/>
              </a:rPr>
              <a:t>이란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Azure : VM </a:t>
            </a:r>
            <a:r>
              <a:rPr lang="ko-KR" altLang="en-US" sz="1200" dirty="0">
                <a:latin typeface="+mj-ea"/>
                <a:ea typeface="+mj-ea"/>
              </a:rPr>
              <a:t>등의 서비스를 제공하는 </a:t>
            </a:r>
            <a:r>
              <a:rPr lang="en-US" altLang="ko-KR" sz="1200" dirty="0">
                <a:latin typeface="+mj-ea"/>
                <a:ea typeface="+mj-ea"/>
              </a:rPr>
              <a:t>MS</a:t>
            </a:r>
            <a:r>
              <a:rPr lang="ko-KR" altLang="en-US" sz="1200" dirty="0">
                <a:latin typeface="+mj-ea"/>
                <a:ea typeface="+mj-ea"/>
              </a:rPr>
              <a:t>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클라우드</a:t>
            </a:r>
            <a:r>
              <a:rPr lang="ko-KR" altLang="en-US" sz="1200" dirty="0">
                <a:latin typeface="+mj-ea"/>
                <a:ea typeface="+mj-ea"/>
              </a:rPr>
              <a:t> 서비스 플랫폼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VM(Virtual Machine) : </a:t>
            </a:r>
            <a:r>
              <a:rPr lang="ko-KR" altLang="en-US" sz="1200" dirty="0" smtClean="0">
                <a:latin typeface="+mj-ea"/>
                <a:ea typeface="+mj-ea"/>
              </a:rPr>
              <a:t>실제 컴퓨터처럼 동작하는 컴퓨터 파일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컴퓨터 안의 컴퓨터</a:t>
            </a:r>
            <a:r>
              <a:rPr lang="en-US" altLang="ko-KR" sz="1200" dirty="0">
                <a:latin typeface="+mj-ea"/>
                <a:ea typeface="+mj-ea"/>
              </a:rPr>
              <a:t/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가상 </a:t>
            </a:r>
            <a:r>
              <a:rPr lang="en-US" altLang="ko-KR" sz="1200" dirty="0" smtClean="0">
                <a:latin typeface="+mj-ea"/>
                <a:ea typeface="+mj-ea"/>
              </a:rPr>
              <a:t>H/W</a:t>
            </a:r>
            <a:r>
              <a:rPr lang="ko-KR" altLang="en-US" sz="1200" dirty="0" smtClean="0">
                <a:latin typeface="+mj-ea"/>
                <a:ea typeface="+mj-ea"/>
              </a:rPr>
              <a:t>를 빌려와 실제 컴퓨터와는 독립적인 컴퓨터 환경을 구현하는 것 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Azure VM </a:t>
            </a:r>
            <a:r>
              <a:rPr lang="ko-KR" altLang="en-US" sz="1600" dirty="0" smtClean="0">
                <a:latin typeface="+mj-ea"/>
                <a:ea typeface="+mj-ea"/>
              </a:rPr>
              <a:t>특징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필요에 따라 유연하게 확장</a:t>
            </a:r>
            <a:r>
              <a:rPr lang="en-US" altLang="ko-KR" sz="1200" dirty="0" smtClean="0">
                <a:latin typeface="+mj-ea"/>
                <a:ea typeface="+mj-ea"/>
              </a:rPr>
              <a:t>/</a:t>
            </a:r>
            <a:r>
              <a:rPr lang="ko-KR" altLang="en-US" sz="1200" dirty="0" smtClean="0">
                <a:latin typeface="+mj-ea"/>
                <a:ea typeface="+mj-ea"/>
              </a:rPr>
              <a:t>축소 가능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→ H/W </a:t>
            </a:r>
            <a:r>
              <a:rPr lang="ko-KR" altLang="en-US" sz="1200" dirty="0" smtClean="0">
                <a:latin typeface="+mj-ea"/>
                <a:ea typeface="+mj-ea"/>
              </a:rPr>
              <a:t>수요 변화가 크거나 일시적으로 필요한 환경에 적합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H/W </a:t>
            </a:r>
            <a:r>
              <a:rPr lang="ko-KR" altLang="en-US" sz="1200" dirty="0">
                <a:latin typeface="+mj-ea"/>
                <a:ea typeface="+mj-ea"/>
              </a:rPr>
              <a:t>구입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관리비 지출 없이 </a:t>
            </a:r>
            <a:r>
              <a:rPr lang="ko-KR" altLang="en-US" sz="1200" dirty="0" smtClean="0">
                <a:latin typeface="+mj-ea"/>
                <a:ea typeface="+mj-ea"/>
              </a:rPr>
              <a:t>사용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시간에 따라 지불 금액 결정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→ </a:t>
            </a:r>
            <a:r>
              <a:rPr lang="en-US" altLang="ko-KR" sz="1200" dirty="0">
                <a:latin typeface="+mj-ea"/>
                <a:ea typeface="+mj-ea"/>
              </a:rPr>
              <a:t>On-premise </a:t>
            </a:r>
            <a:r>
              <a:rPr lang="ko-KR" altLang="en-US" sz="1200" dirty="0">
                <a:latin typeface="+mj-ea"/>
                <a:ea typeface="+mj-ea"/>
              </a:rPr>
              <a:t>환경보다 운영비 절감 </a:t>
            </a:r>
            <a:r>
              <a:rPr lang="ko-KR" altLang="en-US" sz="1200" dirty="0" smtClean="0">
                <a:latin typeface="+mj-ea"/>
                <a:ea typeface="+mj-ea"/>
              </a:rPr>
              <a:t>가능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Sizing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1700808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VM Size </a:t>
            </a:r>
            <a:r>
              <a:rPr lang="ko-KR" altLang="en-US" sz="1600" dirty="0" smtClean="0">
                <a:latin typeface="+mj-ea"/>
                <a:ea typeface="+mj-ea"/>
              </a:rPr>
              <a:t>결정 요인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Tier : Basic / Standard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Basic</a:t>
            </a:r>
            <a:r>
              <a:rPr lang="ko-KR" altLang="en-US" sz="1200" dirty="0" smtClean="0">
                <a:latin typeface="+mj-ea"/>
                <a:ea typeface="+mj-ea"/>
              </a:rPr>
              <a:t>은 </a:t>
            </a:r>
            <a:r>
              <a:rPr lang="en-US" altLang="ko-KR" sz="1200" dirty="0" smtClean="0">
                <a:latin typeface="+mj-ea"/>
                <a:ea typeface="+mj-ea"/>
              </a:rPr>
              <a:t>Load Balancing, Auto-scaling </a:t>
            </a:r>
            <a:r>
              <a:rPr lang="ko-KR" altLang="en-US" sz="1200" dirty="0" smtClean="0">
                <a:latin typeface="+mj-ea"/>
                <a:ea typeface="+mj-ea"/>
              </a:rPr>
              <a:t>등의 기능 제공하지 않음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주로 </a:t>
            </a:r>
            <a:r>
              <a:rPr lang="en-US" altLang="ko-KR" sz="1200" dirty="0" smtClean="0">
                <a:latin typeface="+mj-ea"/>
                <a:ea typeface="+mj-ea"/>
              </a:rPr>
              <a:t>Standard Tier</a:t>
            </a:r>
            <a:r>
              <a:rPr lang="ko-KR" altLang="en-US" sz="1200" dirty="0" smtClean="0">
                <a:latin typeface="+mj-ea"/>
                <a:ea typeface="+mj-ea"/>
              </a:rPr>
              <a:t>가 활용됨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CPU </a:t>
            </a:r>
            <a:r>
              <a:rPr lang="ko-KR" altLang="en-US" sz="1200" dirty="0" smtClean="0">
                <a:latin typeface="+mj-ea"/>
                <a:ea typeface="+mj-ea"/>
              </a:rPr>
              <a:t>타입</a:t>
            </a:r>
            <a:r>
              <a:rPr lang="en-US" altLang="ko-KR" sz="1200" dirty="0" smtClean="0">
                <a:latin typeface="+mj-ea"/>
                <a:ea typeface="+mj-ea"/>
              </a:rPr>
              <a:t>, Premium Storage </a:t>
            </a:r>
            <a:r>
              <a:rPr lang="ko-KR" altLang="en-US" sz="1200" dirty="0" smtClean="0">
                <a:latin typeface="+mj-ea"/>
                <a:ea typeface="+mj-ea"/>
              </a:rPr>
              <a:t>지원 여부 등 필요한 성능 조건에 따라 상세 </a:t>
            </a:r>
            <a:r>
              <a:rPr lang="en-US" altLang="ko-KR" sz="1200" dirty="0" smtClean="0">
                <a:latin typeface="+mj-ea"/>
                <a:ea typeface="+mj-ea"/>
              </a:rPr>
              <a:t>Size </a:t>
            </a:r>
            <a:r>
              <a:rPr lang="ko-KR" altLang="en-US" sz="1200" dirty="0" smtClean="0">
                <a:latin typeface="+mj-ea"/>
                <a:ea typeface="+mj-ea"/>
              </a:rPr>
              <a:t>선택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VM Size </a:t>
            </a:r>
            <a:r>
              <a:rPr lang="ko-KR" altLang="en-US" sz="1600" dirty="0" smtClean="0">
                <a:latin typeface="+mj-ea"/>
                <a:ea typeface="+mj-ea"/>
              </a:rPr>
              <a:t>종류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448676" y="4943679"/>
            <a:ext cx="6246648" cy="1427246"/>
            <a:chOff x="1136344" y="4811357"/>
            <a:chExt cx="6871313" cy="1569971"/>
          </a:xfrm>
        </p:grpSpPr>
        <p:pic>
          <p:nvPicPr>
            <p:cNvPr id="3074" name="Picture 2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344" y="4811357"/>
              <a:ext cx="6871313" cy="1569971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331640" y="5115035"/>
              <a:ext cx="864096" cy="1266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9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1700808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Azure VM </a:t>
            </a:r>
            <a:r>
              <a:rPr lang="ko-KR" altLang="en-US" sz="1600" dirty="0" smtClean="0">
                <a:latin typeface="+mj-ea"/>
                <a:ea typeface="+mj-ea"/>
              </a:rPr>
              <a:t>만들기 </a:t>
            </a:r>
            <a:r>
              <a:rPr lang="en-US" altLang="ko-KR" sz="1600" dirty="0">
                <a:solidFill>
                  <a:schemeClr val="tx1"/>
                </a:solidFill>
                <a:latin typeface="+mj-ea"/>
              </a:rPr>
              <a:t>(Window OS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dirty="0" smtClean="0">
                <a:latin typeface="+mj-ea"/>
                <a:ea typeface="+mj-ea"/>
              </a:rPr>
              <a:t>Azure </a:t>
            </a:r>
            <a:r>
              <a:rPr lang="en-US" altLang="ko-KR" sz="1200" dirty="0">
                <a:latin typeface="+mj-ea"/>
                <a:ea typeface="+mj-ea"/>
              </a:rPr>
              <a:t>Portal </a:t>
            </a:r>
            <a:r>
              <a:rPr lang="ko-KR" altLang="en-US" sz="1200" dirty="0">
                <a:latin typeface="+mj-ea"/>
                <a:ea typeface="+mj-ea"/>
              </a:rPr>
              <a:t>활용 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  <a:hlinkClick r:id="rId3"/>
              </a:rPr>
              <a:t>링크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dirty="0" smtClean="0">
                <a:latin typeface="+mj-ea"/>
                <a:ea typeface="+mj-ea"/>
              </a:rPr>
              <a:t>PowerShell  </a:t>
            </a:r>
            <a:r>
              <a:rPr lang="ko-KR" altLang="en-US" sz="1200" dirty="0">
                <a:latin typeface="+mj-ea"/>
                <a:ea typeface="+mj-ea"/>
              </a:rPr>
              <a:t>활용 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  <a:hlinkClick r:id="rId4"/>
              </a:rPr>
              <a:t>링크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dirty="0" smtClean="0">
                <a:latin typeface="+mj-ea"/>
                <a:ea typeface="+mj-ea"/>
              </a:rPr>
              <a:t>Azure </a:t>
            </a:r>
            <a:r>
              <a:rPr lang="en-US" altLang="ko-KR" sz="1200" dirty="0">
                <a:latin typeface="+mj-ea"/>
                <a:ea typeface="+mj-ea"/>
              </a:rPr>
              <a:t>CLI </a:t>
            </a:r>
            <a:r>
              <a:rPr lang="ko-KR" altLang="en-US" sz="1200" dirty="0">
                <a:latin typeface="+mj-ea"/>
                <a:ea typeface="+mj-ea"/>
              </a:rPr>
              <a:t>활용 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  <a:hlinkClick r:id="rId5"/>
              </a:rPr>
              <a:t>링크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buFont typeface="+mj-lt"/>
              <a:buAutoNum type="arabicParenR"/>
            </a:pP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.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 VM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에 연결하기 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(Window OS)</a:t>
            </a:r>
          </a:p>
          <a:p>
            <a:pPr lvl="1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RDP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파일 활용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dirty="0" err="1" smtClean="0">
                <a:solidFill>
                  <a:schemeClr val="tx1"/>
                </a:solidFill>
                <a:latin typeface="+mj-ea"/>
                <a:ea typeface="+mj-ea"/>
              </a:rPr>
              <a:t>cmd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명령어 활용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914400" lvl="2" indent="0">
              <a:lnSpc>
                <a:spcPct val="200000"/>
              </a:lnSpc>
              <a:buNone/>
            </a:pP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8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1-1)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Portal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0018" y="5612307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Azure Portal</a:t>
            </a:r>
            <a:r>
              <a:rPr lang="ko-KR" altLang="en-US" sz="1200" dirty="0" smtClean="0">
                <a:latin typeface="+mj-ea"/>
                <a:ea typeface="+mj-ea"/>
              </a:rPr>
              <a:t>에 접속해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서비스 선택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9" y="2321213"/>
            <a:ext cx="3942908" cy="29975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3" y="2321213"/>
            <a:ext cx="3960506" cy="28777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73648" y="2864978"/>
            <a:ext cx="582767" cy="532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69895" y="2952396"/>
            <a:ext cx="529788" cy="25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745" y="5612307"/>
            <a:ext cx="45619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추가 클릭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1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09688" y="6027032"/>
            <a:ext cx="65246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ko-KR" altLang="en-US" sz="1200" dirty="0" smtClean="0">
                <a:latin typeface="+mj-ea"/>
                <a:ea typeface="+mj-ea"/>
              </a:rPr>
              <a:t>리소스 그룹 생성 및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기본 옵션 설정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84113" y="3429000"/>
            <a:ext cx="956316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9" y="2168839"/>
            <a:ext cx="3663784" cy="37227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6"/>
          <a:stretch/>
        </p:blipFill>
        <p:spPr bwMode="auto">
          <a:xfrm>
            <a:off x="2556970" y="2708908"/>
            <a:ext cx="3663784" cy="27885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4" y="2708908"/>
            <a:ext cx="3663785" cy="29299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623482" y="5324494"/>
            <a:ext cx="869378" cy="264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1-1)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Portal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80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1514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4.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디스크 유형 선택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" y="2160000"/>
            <a:ext cx="3780483" cy="389102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51678" y="5693795"/>
            <a:ext cx="900115" cy="291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0" y="61514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5.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네트워킹 옵션 설정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160000"/>
            <a:ext cx="3780483" cy="38356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552253" y="5701102"/>
            <a:ext cx="720092" cy="283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</a:t>
            </a:r>
            <a:r>
              <a:rPr lang="en-US" altLang="ko-KR" sz="1800" dirty="0"/>
              <a:t>-1</a:t>
            </a:r>
            <a:r>
              <a:rPr lang="en-US" altLang="ko-KR" sz="1800" dirty="0" smtClean="0"/>
              <a:t>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Portal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5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1991225" y="404664"/>
            <a:ext cx="5161550" cy="856064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11560" y="6479895"/>
            <a:ext cx="2673862" cy="216173"/>
          </a:xfrm>
        </p:spPr>
        <p:txBody>
          <a:bodyPr/>
          <a:lstStyle/>
          <a:p>
            <a:r>
              <a:rPr lang="en-US" altLang="ko-KR" dirty="0" smtClean="0"/>
              <a:t>Azure Virtual Machine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72000" y="614381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7.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생성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" y="2182901"/>
            <a:ext cx="3780483" cy="38687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14381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6.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관리 옵션 설정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6061" y="5762858"/>
            <a:ext cx="718495" cy="21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5" y="2182901"/>
            <a:ext cx="3780483" cy="38357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</a:t>
            </a:r>
            <a:r>
              <a:rPr lang="en-US" altLang="ko-KR" sz="1800" dirty="0"/>
              <a:t>-1</a:t>
            </a:r>
            <a:r>
              <a:rPr lang="en-US" altLang="ko-KR" sz="1800" dirty="0" smtClean="0"/>
              <a:t>) Azure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VM </a:t>
            </a:r>
            <a:r>
              <a:rPr lang="ko-KR" altLang="en-US" sz="1800" dirty="0" smtClean="0"/>
              <a:t>만들기 </a:t>
            </a:r>
            <a:r>
              <a:rPr lang="en-US" altLang="ko-KR" sz="1800" dirty="0" smtClean="0"/>
              <a:t>– Azure Portal</a:t>
            </a:r>
            <a:r>
              <a:rPr lang="ko-KR" altLang="en-US" sz="1800" dirty="0" smtClean="0"/>
              <a:t>  </a:t>
            </a:r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5000238" y="5764996"/>
            <a:ext cx="593797" cy="21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603</Words>
  <Application>Microsoft Office PowerPoint</Application>
  <PresentationFormat>화면 슬라이드 쇼(4:3)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KoPub돋움체 Bold</vt:lpstr>
      <vt:lpstr>KoPub돋움체 Light</vt:lpstr>
      <vt:lpstr>Opificio</vt:lpstr>
      <vt:lpstr>맑은 고딕</vt:lpstr>
      <vt:lpstr>Arial</vt:lpstr>
      <vt:lpstr>Office 테마</vt:lpstr>
      <vt:lpstr>A  z  u  r  e  V i r t u a l   M a c h i n e</vt:lpstr>
      <vt:lpstr>Overview</vt:lpstr>
      <vt:lpstr>Azure VM 개요</vt:lpstr>
      <vt:lpstr>Azure VM Sizing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Azure VM 실습</vt:lpstr>
      <vt:lpstr>References</vt:lpstr>
      <vt:lpstr>Thank You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STYLE</dc:title>
  <dc:creator>Adstore.Tistory.com</dc:creator>
  <cp:lastModifiedBy>student</cp:lastModifiedBy>
  <cp:revision>85</cp:revision>
  <dcterms:created xsi:type="dcterms:W3CDTF">2015-07-10T06:14:58Z</dcterms:created>
  <dcterms:modified xsi:type="dcterms:W3CDTF">2019-12-13T08:47:42Z</dcterms:modified>
</cp:coreProperties>
</file>